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1"/>
  </p:notesMasterIdLst>
  <p:sldIdLst>
    <p:sldId id="284" r:id="rId2"/>
    <p:sldId id="370" r:id="rId3"/>
    <p:sldId id="374" r:id="rId4"/>
    <p:sldId id="373" r:id="rId5"/>
    <p:sldId id="375" r:id="rId6"/>
    <p:sldId id="377" r:id="rId7"/>
    <p:sldId id="378" r:id="rId8"/>
    <p:sldId id="376" r:id="rId9"/>
    <p:sldId id="3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LE Antonin" initials="G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235"/>
    <a:srgbClr val="DF4D5E"/>
    <a:srgbClr val="EB8D98"/>
    <a:srgbClr val="E2606F"/>
    <a:srgbClr val="EE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83187" autoAdjust="0"/>
  </p:normalViewPr>
  <p:slideViewPr>
    <p:cSldViewPr snapToGrid="0">
      <p:cViewPr varScale="1">
        <p:scale>
          <a:sx n="45" d="100"/>
          <a:sy n="45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EB34-97FB-4EB6-94F3-BE77FB14F98F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3A35-AAD5-4155-BD33-597A3E52A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Nous devons clairement </a:t>
            </a:r>
            <a:r>
              <a:rPr lang="fr-FR" sz="1200" b="1" dirty="0"/>
              <a:t>identifier les points de complexité </a:t>
            </a:r>
            <a:r>
              <a:rPr lang="fr-FR" sz="1200" dirty="0"/>
              <a:t>de notre parcours de booking afin de les traiter de manière optimale et de réduire la charge cognitive et l’hésitation.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89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83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9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1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4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Où</a:t>
            </a:r>
            <a:r>
              <a:rPr lang="fr-FR" baseline="0" dirty="0"/>
              <a:t> il se trouve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3A35-AAD5-4155-BD33-597A3E52AC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5127" y="3577271"/>
            <a:ext cx="105156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6F51646-D1C4-4237-AAC1-B7EE73D2219C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845127" y="2209074"/>
            <a:ext cx="10515600" cy="1325562"/>
          </a:xfrm>
        </p:spPr>
        <p:txBody>
          <a:bodyPr anchor="b"/>
          <a:lstStyle>
            <a:lvl1pPr algn="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5113" y="5522866"/>
            <a:ext cx="10339712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401-F389-4EEF-B818-952EC9923797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76D-DF56-4666-AE5C-754476717461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4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6E9E-FF35-4D1F-A30F-01441858197B}" type="datetime2">
              <a:rPr lang="fr-FR" smtClean="0"/>
              <a:t>mercredi 19 avril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9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AAED-AE3B-468C-9A51-46913ED26712}" type="datetime2">
              <a:rPr lang="fr-FR" smtClean="0"/>
              <a:t>mercredi 19 avril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BA4A-8604-4394-A866-3BDB802B9D3B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66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76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ourqu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5">
            <a:hlinkClick r:id="" action="ppaction://hlinkshowjump?jump=nextslide"/>
          </p:cNvPr>
          <p:cNvGrpSpPr/>
          <p:nvPr userDrawn="1"/>
        </p:nvGrpSpPr>
        <p:grpSpPr>
          <a:xfrm>
            <a:off x="3888753" y="-76199"/>
            <a:ext cx="4166222" cy="7035748"/>
            <a:chOff x="-214676" y="-152814"/>
            <a:chExt cx="4758729" cy="14109721"/>
          </a:xfrm>
        </p:grpSpPr>
        <p:sp>
          <p:nvSpPr>
            <p:cNvPr id="32" name="Shape 203">
              <a:hlinkClick r:id="" action="ppaction://hlinkshowjump?jump=nextslide"/>
            </p:cNvPr>
            <p:cNvSpPr/>
            <p:nvPr/>
          </p:nvSpPr>
          <p:spPr>
            <a:xfrm>
              <a:off x="-214676" y="-152814"/>
              <a:ext cx="4758729" cy="14109721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 dirty="0"/>
            </a:p>
          </p:txBody>
        </p:sp>
        <p:sp>
          <p:nvSpPr>
            <p:cNvPr id="33" name="Shape 204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4329378" cy="156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L’UTILISATEUR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grpSp>
        <p:nvGrpSpPr>
          <p:cNvPr id="40" name="Group 208"/>
          <p:cNvGrpSpPr/>
          <p:nvPr userDrawn="1"/>
        </p:nvGrpSpPr>
        <p:grpSpPr>
          <a:xfrm>
            <a:off x="8054976" y="-76199"/>
            <a:ext cx="4153518" cy="7035748"/>
            <a:chOff x="-207420" y="-137910"/>
            <a:chExt cx="4744217" cy="14109720"/>
          </a:xfrm>
        </p:grpSpPr>
        <p:sp>
          <p:nvSpPr>
            <p:cNvPr id="41" name="Shape 206"/>
            <p:cNvSpPr/>
            <p:nvPr/>
          </p:nvSpPr>
          <p:spPr>
            <a:xfrm>
              <a:off x="-207420" y="-137910"/>
              <a:ext cx="4744217" cy="1410972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/>
            </a:p>
          </p:txBody>
        </p:sp>
        <p:sp>
          <p:nvSpPr>
            <p:cNvPr id="42" name="Shape 207"/>
            <p:cNvSpPr/>
            <p:nvPr/>
          </p:nvSpPr>
          <p:spPr>
            <a:xfrm>
              <a:off x="0" y="0"/>
              <a:ext cx="4329378" cy="1581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THALYS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Shape 230">
            <a:hlinkClick r:id="" action="ppaction://hlinkshowjump?jump=nextslide"/>
          </p:cNvPr>
          <p:cNvSpPr/>
          <p:nvPr userDrawn="1"/>
        </p:nvSpPr>
        <p:spPr>
          <a:xfrm>
            <a:off x="3895106" y="4781552"/>
            <a:ext cx="4159863" cy="20764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user stories et parcours liés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" name="Shape 231"/>
          <p:cNvSpPr/>
          <p:nvPr userDrawn="1"/>
        </p:nvSpPr>
        <p:spPr>
          <a:xfrm>
            <a:off x="8049643" y="4770857"/>
            <a:ext cx="4154799" cy="20764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KPIs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3" name="Espace réservé du texte 61"/>
          <p:cNvSpPr>
            <a:spLocks noGrp="1"/>
          </p:cNvSpPr>
          <p:nvPr>
            <p:ph type="body" sz="quarter" idx="11"/>
          </p:nvPr>
        </p:nvSpPr>
        <p:spPr>
          <a:xfrm>
            <a:off x="3883014" y="5345774"/>
            <a:ext cx="4160021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4" name="Espace réservé du texte 61"/>
          <p:cNvSpPr>
            <a:spLocks noGrp="1"/>
          </p:cNvSpPr>
          <p:nvPr>
            <p:ph type="body" sz="quarter" idx="12"/>
          </p:nvPr>
        </p:nvSpPr>
        <p:spPr>
          <a:xfrm>
            <a:off x="8049388" y="5345774"/>
            <a:ext cx="4142612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3895106" y="781050"/>
            <a:ext cx="4171668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6" name="Espace réservé du texte 61"/>
          <p:cNvSpPr>
            <a:spLocks noGrp="1"/>
          </p:cNvSpPr>
          <p:nvPr>
            <p:ph type="body" sz="quarter" idx="14"/>
          </p:nvPr>
        </p:nvSpPr>
        <p:spPr>
          <a:xfrm>
            <a:off x="8073127" y="781050"/>
            <a:ext cx="4135367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28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96"/>
          <p:cNvSpPr/>
          <p:nvPr userDrawn="1"/>
        </p:nvSpPr>
        <p:spPr>
          <a:xfrm>
            <a:off x="0" y="1"/>
            <a:ext cx="12192000" cy="1509485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1999" cy="1509485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392267" y="1211382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-5704" y="1509486"/>
            <a:ext cx="12197704" cy="2781339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79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rior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41"/>
          <p:cNvSpPr/>
          <p:nvPr/>
        </p:nvSpPr>
        <p:spPr>
          <a:xfrm>
            <a:off x="6341541" y="1351534"/>
            <a:ext cx="2957047" cy="5534026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21" name="Shape 236"/>
          <p:cNvSpPr/>
          <p:nvPr/>
        </p:nvSpPr>
        <p:spPr>
          <a:xfrm>
            <a:off x="3481576" y="-1244"/>
            <a:ext cx="2870420" cy="1524001"/>
          </a:xfrm>
          <a:prstGeom prst="rect">
            <a:avLst/>
          </a:prstGeom>
          <a:solidFill>
            <a:srgbClr val="FF4D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  <a:ea typeface="Gotham"/>
                <a:cs typeface="Gotham"/>
                <a:sym typeface="Gotham-Medium"/>
              </a:rPr>
              <a:t>HAUTE</a:t>
            </a:r>
            <a:endParaRPr sz="2400" b="1" dirty="0">
              <a:latin typeface="+mj-lt"/>
              <a:ea typeface="Gotham"/>
              <a:cs typeface="Gotham"/>
              <a:sym typeface="Gotham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  <a:ea typeface="Gotham"/>
                <a:cs typeface="Gotham"/>
                <a:sym typeface="Gotham"/>
              </a:rPr>
              <a:t>Besoins essentiels pour la compréhension du concept et des objectifs de la page par l’utilisateur</a:t>
            </a:r>
            <a:endParaRPr sz="1200" dirty="0">
              <a:latin typeface="+mj-lt"/>
            </a:endParaRPr>
          </a:p>
        </p:txBody>
      </p:sp>
      <p:sp>
        <p:nvSpPr>
          <p:cNvPr id="24" name="Shape 239"/>
          <p:cNvSpPr/>
          <p:nvPr userDrawn="1"/>
        </p:nvSpPr>
        <p:spPr>
          <a:xfrm>
            <a:off x="6351996" y="1"/>
            <a:ext cx="2967487" cy="1522756"/>
          </a:xfrm>
          <a:prstGeom prst="rect">
            <a:avLst/>
          </a:prstGeom>
          <a:solidFill>
            <a:srgbClr val="FFAA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MOYENNE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fr-FR" sz="1200" dirty="0">
                <a:latin typeface="+mj-lt"/>
              </a:rPr>
              <a:t>Besoins utiles au bon fonctionnement de la page et répondant à la majorité des besoins de l’utilisateur</a:t>
            </a:r>
            <a:endParaRPr sz="1200" dirty="0">
              <a:latin typeface="+mj-lt"/>
            </a:endParaRPr>
          </a:p>
        </p:txBody>
      </p:sp>
      <p:sp>
        <p:nvSpPr>
          <p:cNvPr id="27" name="Shape 242"/>
          <p:cNvSpPr/>
          <p:nvPr/>
        </p:nvSpPr>
        <p:spPr>
          <a:xfrm>
            <a:off x="9319483" y="-7430"/>
            <a:ext cx="2872516" cy="1530188"/>
          </a:xfrm>
          <a:prstGeom prst="rect">
            <a:avLst/>
          </a:prstGeom>
          <a:solidFill>
            <a:srgbClr val="FFD4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BASSE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</a:rPr>
              <a:t>Besoins utiles mais non essentiels pour que l’utilisateur utilise et comprenne la page</a:t>
            </a:r>
            <a:endParaRPr sz="1200" dirty="0">
              <a:latin typeface="+mj-lt"/>
            </a:endParaRPr>
          </a:p>
        </p:txBody>
      </p:sp>
      <p:sp>
        <p:nvSpPr>
          <p:cNvPr id="39" name="Espace réservé du texte 61"/>
          <p:cNvSpPr>
            <a:spLocks noGrp="1"/>
          </p:cNvSpPr>
          <p:nvPr>
            <p:ph type="body" sz="quarter" idx="15"/>
          </p:nvPr>
        </p:nvSpPr>
        <p:spPr>
          <a:xfrm>
            <a:off x="3491113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3" name="Espace réservé du texte 61"/>
          <p:cNvSpPr>
            <a:spLocks noGrp="1"/>
          </p:cNvSpPr>
          <p:nvPr>
            <p:ph type="body" sz="quarter" idx="16"/>
          </p:nvPr>
        </p:nvSpPr>
        <p:spPr>
          <a:xfrm>
            <a:off x="6388937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4" name="Espace réservé du texte 61"/>
          <p:cNvSpPr>
            <a:spLocks noGrp="1"/>
          </p:cNvSpPr>
          <p:nvPr>
            <p:ph type="body" sz="quarter" idx="17"/>
          </p:nvPr>
        </p:nvSpPr>
        <p:spPr>
          <a:xfrm>
            <a:off x="9314645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13" name="Shape 241"/>
          <p:cNvSpPr/>
          <p:nvPr userDrawn="1"/>
        </p:nvSpPr>
        <p:spPr>
          <a:xfrm>
            <a:off x="0" y="0"/>
            <a:ext cx="3491113" cy="6885560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51B6-0CC1-488C-A1F1-AF09E3A13D69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3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18823"/>
            <a:ext cx="10515600" cy="1564177"/>
          </a:xfrm>
        </p:spPr>
        <p:txBody>
          <a:bodyPr anchor="ctr">
            <a:noAutofit/>
          </a:bodyPr>
          <a:lstStyle>
            <a:lvl1pPr algn="ctr">
              <a:defRPr lang="fr-FR" sz="6000" b="1" kern="1200" cap="all" baseline="0">
                <a:solidFill>
                  <a:srgbClr val="BF22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83000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8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B2C3-75E2-4F4D-9AF9-1C0A782FDC22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9AC-7D4D-44DE-BCD6-D34F8079D971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9D74-2303-47F0-B73B-C8ACC8192D00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7F2356D-B03B-4EEF-A51E-152387E62707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F152F-8EB9-4859-B040-1D239EBF308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2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1" r:id="rId2"/>
    <p:sldLayoutId id="2147483822" r:id="rId3"/>
    <p:sldLayoutId id="2147483823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82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smashingmagazine.com/usability-and-user-experience/#a7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Refonte Digitale</a:t>
            </a:r>
            <a:br>
              <a:rPr lang="fr-FR" dirty="0"/>
            </a:br>
            <a:r>
              <a:rPr lang="fr-FR" b="1" dirty="0"/>
              <a:t>Principes </a:t>
            </a:r>
            <a:r>
              <a:rPr lang="fr-FR" b="1" dirty="0" err="1"/>
              <a:t>ux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7A4A-4AC0-4FD4-941A-5BB6088A0C5E}" type="datetime2">
              <a:rPr lang="fr-FR" smtClean="0"/>
              <a:t>mercredi 19 avril 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6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partis pris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461226"/>
            <a:ext cx="10587384" cy="4882042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Notre métier étant le transport, nous devons nous inscrire dans une démarche </a:t>
            </a:r>
            <a:r>
              <a:rPr lang="fr-FR" sz="1600" b="1" dirty="0"/>
              <a:t>mobile first</a:t>
            </a:r>
            <a:r>
              <a:rPr lang="fr-FR" sz="1600" dirty="0"/>
              <a:t>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Les parcours utilisateurs doivent être simples et agréables. Ainsi, nous devons </a:t>
            </a:r>
            <a:r>
              <a:rPr lang="fr-FR" sz="1600" b="1" dirty="0"/>
              <a:t>comprendre le contexte et le besoin</a:t>
            </a:r>
            <a:r>
              <a:rPr lang="fr-FR" sz="1600" dirty="0"/>
              <a:t> de notre utilisateur pour y répondre avec intention.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A tout moment, l’utilisateur doit </a:t>
            </a:r>
            <a:r>
              <a:rPr lang="fr-FR" sz="1600" b="1" dirty="0"/>
              <a:t>savoir où il se trouve,</a:t>
            </a:r>
            <a:r>
              <a:rPr lang="fr-FR" sz="1600" dirty="0"/>
              <a:t> comment avancer et comment revenir en arrière, s’il s’est trompé ou a changé d’avis.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L’expérience doit être </a:t>
            </a:r>
            <a:r>
              <a:rPr lang="fr-FR" sz="1600" b="1" dirty="0"/>
              <a:t>rassurante et familière</a:t>
            </a:r>
            <a:r>
              <a:rPr lang="fr-FR" sz="1600" dirty="0"/>
              <a:t>. Nous rendons les interactions transparentes et prévisibles, et nous évitons de surprendre nos utilisateurs en plein parcours.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Nous devons </a:t>
            </a:r>
            <a:r>
              <a:rPr lang="fr-FR" sz="1600" b="1" dirty="0"/>
              <a:t>montrer aux utilisateurs qu’on les aime.</a:t>
            </a:r>
            <a:r>
              <a:rPr lang="fr-FR" sz="1600" dirty="0"/>
              <a:t> </a:t>
            </a:r>
            <a:r>
              <a:rPr lang="fr-FR" sz="1600" dirty="0">
                <a:hlinkClick r:id="rId2"/>
              </a:rPr>
              <a:t>68%</a:t>
            </a:r>
            <a:r>
              <a:rPr lang="fr-FR" sz="1600" dirty="0"/>
              <a:t> des utilisateurs qui abandonnent une marque le font parce qu’ils ont le sentiment de ne pas être important aux yeux de celle-ci.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3462315"/>
            <a:ext cx="660400" cy="660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2456995"/>
            <a:ext cx="660400" cy="660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5472954"/>
            <a:ext cx="660400" cy="660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4467635"/>
            <a:ext cx="660400" cy="660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1491432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Notre méthode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311965" y="2148904"/>
            <a:ext cx="9263270" cy="3327001"/>
          </a:xfrm>
        </p:spPr>
        <p:txBody>
          <a:bodyPr/>
          <a:lstStyle/>
          <a:p>
            <a:pPr marL="457200" lvl="1" indent="0" algn="ctr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800" dirty="0"/>
              <a:t>Nous devons </a:t>
            </a:r>
            <a:r>
              <a:rPr lang="fr-FR" sz="1800" b="1" dirty="0"/>
              <a:t>construire autour de l’utilisateur </a:t>
            </a:r>
            <a:r>
              <a:rPr lang="fr-FR" sz="1800" dirty="0"/>
              <a:t>et tester, autant que possible, nos propositions.</a:t>
            </a:r>
          </a:p>
          <a:p>
            <a:pPr marL="457200" lvl="1" indent="0" algn="ctr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800" dirty="0"/>
              <a:t>Nous devons étudier, pour chaque élément du parcours, son </a:t>
            </a:r>
            <a:r>
              <a:rPr lang="fr-FR" sz="1800" b="1" dirty="0"/>
              <a:t>utilité</a:t>
            </a:r>
            <a:r>
              <a:rPr lang="fr-FR" sz="1800" dirty="0"/>
              <a:t>, son </a:t>
            </a:r>
            <a:r>
              <a:rPr lang="fr-FR" sz="1800" b="1" dirty="0"/>
              <a:t>utilisabilité</a:t>
            </a:r>
            <a:r>
              <a:rPr lang="fr-FR" sz="1800" dirty="0"/>
              <a:t> et sa </a:t>
            </a:r>
            <a:r>
              <a:rPr lang="fr-FR" sz="1800" b="1" dirty="0"/>
              <a:t>désirabilité</a:t>
            </a:r>
            <a:r>
              <a:rPr lang="fr-FR" sz="1800" dirty="0"/>
              <a:t> d’un point de vue utilisateur.</a:t>
            </a:r>
          </a:p>
          <a:p>
            <a:pPr marL="457200" lvl="1" indent="0" algn="ctr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800" dirty="0"/>
              <a:t>Nos mots-clés :</a:t>
            </a:r>
            <a:br>
              <a:rPr lang="fr-FR" sz="1800" dirty="0"/>
            </a:br>
            <a:r>
              <a:rPr lang="fr-FR" sz="1800" dirty="0"/>
              <a:t>#</a:t>
            </a:r>
            <a:r>
              <a:rPr lang="fr-FR" sz="1800" b="1" dirty="0"/>
              <a:t>simplicité</a:t>
            </a:r>
            <a:r>
              <a:rPr lang="fr-FR" sz="1800" dirty="0"/>
              <a:t> #</a:t>
            </a:r>
            <a:r>
              <a:rPr lang="fr-FR" sz="1800" b="1" dirty="0"/>
              <a:t>clarté</a:t>
            </a:r>
            <a:r>
              <a:rPr lang="fr-FR" sz="1800" dirty="0"/>
              <a:t> #</a:t>
            </a:r>
            <a:r>
              <a:rPr lang="fr-FR" sz="1800" b="1" dirty="0"/>
              <a:t>cohérence</a:t>
            </a:r>
            <a:r>
              <a:rPr lang="fr-FR" sz="1800" dirty="0"/>
              <a:t> #</a:t>
            </a:r>
            <a:r>
              <a:rPr lang="fr-FR" sz="1800" b="1" dirty="0"/>
              <a:t>réassurance</a:t>
            </a:r>
          </a:p>
        </p:txBody>
      </p:sp>
    </p:spTree>
    <p:extLst>
      <p:ext uri="{BB962C8B-B14F-4D97-AF65-F5344CB8AC3E}">
        <p14:creationId xmlns:p14="http://schemas.microsoft.com/office/powerpoint/2010/main" val="111135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505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394966"/>
            <a:ext cx="8959576" cy="4601324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L’utilisateur doit toujours comprendre clairement ce qui est attendu de lui.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L’utilisateur doit toujours avoir à disposition les éléments nécessaires à sa prise de décision.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L’utilisateur doit toujours pouvoir se rassurer sur ce qu’il a déjà renseigné, et comprendre comment revenir sur ses décisions.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L’utilisateur doit avoir un nombre limité de décisions à prendre simultanément.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dirty="0"/>
              <a:t>L’utilisateur doit toujours avoir une idée claire des conséquences de ses actions. Les parcours et les motifs doivent être cohérents et ne pas surprendre.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5066098"/>
            <a:ext cx="660400" cy="660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4222127"/>
            <a:ext cx="660400" cy="660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2327701"/>
            <a:ext cx="660400" cy="660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7" y="1471326"/>
            <a:ext cx="661498" cy="66149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7" y="3327407"/>
            <a:ext cx="661498" cy="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222691"/>
            <a:ext cx="8959576" cy="789640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b="1" dirty="0"/>
              <a:t>L’utilisateur doit toujours comprendre clairement ce qui est attendu de lui.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" y="1299050"/>
            <a:ext cx="661498" cy="661498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" y="2329230"/>
            <a:ext cx="10005392" cy="3759171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Hiérarchisation de l’information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Visibilité des champs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Un call to action par page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Messages d’erreur explicites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Font typeface="Wingdings 2" pitchFamily="18" charset="2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024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5" y="1396491"/>
            <a:ext cx="10271541" cy="1045735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b="1" dirty="0"/>
              <a:t>L’utilisateur doit toujours avoir à disposition les éléments nécessaires à sa prise de décision.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" y="2329230"/>
            <a:ext cx="10005392" cy="3016788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Explication des classes de confort et de la flexibilité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Informations claires et exhaustives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Un texte clair est préférable à un pictogramme non explicite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Aides à la décision (plus que X places à ce prix, upgrade +5€, …)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6" y="1443982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076918"/>
            <a:ext cx="8959576" cy="1045735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b="1" dirty="0"/>
              <a:t>L’utilisateur doit toujours pouvoir se rassurer sur ce qu’il a déjà renseigné, et comprendre comment revenir sur ses décisions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" y="2329230"/>
            <a:ext cx="10005392" cy="2274405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Fil </a:t>
            </a:r>
            <a:r>
              <a:rPr lang="fr-FR" sz="1600" dirty="0" err="1"/>
              <a:t>d’ariane</a:t>
            </a:r>
            <a:r>
              <a:rPr lang="fr-FR" sz="1600" dirty="0"/>
              <a:t> et stepper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Récapitulatif de la commande en cours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Persistance des données et mise en place d’un panier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1269585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094586"/>
            <a:ext cx="8959576" cy="764889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b="1" dirty="0"/>
              <a:t>L’utilisateur doit avoir un nombre limité de décisions à prendre simultanément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" y="2329230"/>
            <a:ext cx="10005392" cy="3016788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Poser les questions progressivement plutôt qu’en quelques grands blocs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Éviter de cumuler les décisions (flexibilité, horaire, </a:t>
            </a:r>
            <a:r>
              <a:rPr lang="fr-FR" sz="1600" dirty="0" err="1"/>
              <a:t>comfort</a:t>
            </a:r>
            <a:r>
              <a:rPr lang="fr-FR" sz="1600" dirty="0"/>
              <a:t> en même temps)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Éviter de surcharger l’interface avec trop d’éléments d’information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endParaRPr lang="fr-FR" sz="1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" y="1186037"/>
            <a:ext cx="661498" cy="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055652"/>
            <a:ext cx="566057" cy="2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BF2235"/>
                </a:solidFill>
              </a:rPr>
              <a:t>Expérience utilisateur</a:t>
            </a:r>
            <a:br>
              <a:rPr lang="fr-FR" dirty="0"/>
            </a:br>
            <a:r>
              <a:rPr lang="fr-FR" dirty="0"/>
              <a:t>Nos règles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1045816" y="1081334"/>
            <a:ext cx="8959576" cy="1045735"/>
          </a:xfrm>
        </p:spPr>
        <p:txBody>
          <a:bodyPr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fr-FR" sz="1600" b="1" dirty="0"/>
              <a:t>L’utilisateur doit toujours avoir une idée claire des conséquences de ses actions. Les parcours et les motifs doivent être cohérents et ne pas surprendre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" y="2329230"/>
            <a:ext cx="10005392" cy="3759171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1 action = 1 résultat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r>
              <a:rPr lang="fr-FR" sz="1600" dirty="0"/>
              <a:t>Cohérence ergonomique (</a:t>
            </a:r>
            <a:r>
              <a:rPr lang="fr-FR" sz="1600" dirty="0" err="1"/>
              <a:t>cta</a:t>
            </a:r>
            <a:r>
              <a:rPr lang="fr-FR" sz="1600" dirty="0"/>
              <a:t>, widgets, </a:t>
            </a:r>
            <a:r>
              <a:rPr lang="fr-FR" sz="1600" dirty="0" err="1"/>
              <a:t>pictos</a:t>
            </a:r>
            <a:r>
              <a:rPr lang="fr-FR" sz="1600" dirty="0"/>
              <a:t>, couleurs, …)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endParaRPr lang="fr-FR" sz="1600" dirty="0"/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</a:pPr>
            <a:endParaRPr lang="fr-FR" sz="1600" dirty="0"/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3600"/>
              </a:spcAft>
              <a:buFont typeface="Wingdings 2" pitchFamily="18" charset="2"/>
              <a:buNone/>
            </a:pP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1247140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547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ersonnalisé 1">
      <a:dk1>
        <a:srgbClr val="A71F2D"/>
      </a:dk1>
      <a:lt1>
        <a:sysClr val="window" lastClr="FFFFFF"/>
      </a:lt1>
      <a:dk2>
        <a:srgbClr val="44546A"/>
      </a:dk2>
      <a:lt2>
        <a:srgbClr val="E7E6E6"/>
      </a:lt2>
      <a:accent1>
        <a:srgbClr val="BF223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66366</TotalTime>
  <Words>548</Words>
  <Application>Microsoft Office PowerPoint</Application>
  <PresentationFormat>Grand écran</PresentationFormat>
  <Paragraphs>61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Gotham</vt:lpstr>
      <vt:lpstr>Gotham-Medium</vt:lpstr>
      <vt:lpstr>Helvetica</vt:lpstr>
      <vt:lpstr>Wingdings 2</vt:lpstr>
      <vt:lpstr>HDOfficeLightV0</vt:lpstr>
      <vt:lpstr>Refonte Digitale Principes ux</vt:lpstr>
      <vt:lpstr>Expérience utilisateur Nos partis pris</vt:lpstr>
      <vt:lpstr>Expérience utilisateur Notre méthode</vt:lpstr>
      <vt:lpstr>Expérience utilisateur Nos règles</vt:lpstr>
      <vt:lpstr>Expérience utilisateur Nos règles</vt:lpstr>
      <vt:lpstr>Expérience utilisateur Nos règles</vt:lpstr>
      <vt:lpstr>Expérience utilisateur Nos règles</vt:lpstr>
      <vt:lpstr>Expérience utilisateur Nos règles</vt:lpstr>
      <vt:lpstr>Expérience utilisateur Nos règles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GRELE Antonin</dc:creator>
  <cp:lastModifiedBy>GRELE Antonin</cp:lastModifiedBy>
  <cp:revision>345</cp:revision>
  <dcterms:created xsi:type="dcterms:W3CDTF">2016-08-17T07:55:33Z</dcterms:created>
  <dcterms:modified xsi:type="dcterms:W3CDTF">2017-04-19T12:16:13Z</dcterms:modified>
</cp:coreProperties>
</file>