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499" r:id="rId2"/>
    <p:sldId id="500" r:id="rId3"/>
    <p:sldId id="267" r:id="rId4"/>
    <p:sldId id="268" r:id="rId5"/>
    <p:sldId id="269" r:id="rId6"/>
    <p:sldId id="270" r:id="rId7"/>
    <p:sldId id="258" r:id="rId8"/>
    <p:sldId id="266" r:id="rId9"/>
    <p:sldId id="259" r:id="rId10"/>
    <p:sldId id="293" r:id="rId11"/>
    <p:sldId id="260" r:id="rId12"/>
    <p:sldId id="294" r:id="rId13"/>
    <p:sldId id="295" r:id="rId14"/>
    <p:sldId id="296" r:id="rId15"/>
    <p:sldId id="301" r:id="rId16"/>
    <p:sldId id="261" r:id="rId17"/>
    <p:sldId id="262" r:id="rId18"/>
    <p:sldId id="264" r:id="rId19"/>
    <p:sldId id="263" r:id="rId20"/>
    <p:sldId id="265" r:id="rId21"/>
    <p:sldId id="279" r:id="rId22"/>
    <p:sldId id="291" r:id="rId23"/>
    <p:sldId id="290" r:id="rId24"/>
    <p:sldId id="286" r:id="rId25"/>
    <p:sldId id="287" r:id="rId26"/>
    <p:sldId id="490" r:id="rId27"/>
    <p:sldId id="288" r:id="rId28"/>
    <p:sldId id="282" r:id="rId29"/>
    <p:sldId id="274" r:id="rId30"/>
    <p:sldId id="283" r:id="rId31"/>
    <p:sldId id="285" r:id="rId32"/>
    <p:sldId id="298" r:id="rId33"/>
    <p:sldId id="289" r:id="rId34"/>
    <p:sldId id="275" r:id="rId35"/>
    <p:sldId id="280" r:id="rId36"/>
    <p:sldId id="284" r:id="rId37"/>
    <p:sldId id="273" r:id="rId38"/>
    <p:sldId id="281" r:id="rId39"/>
    <p:sldId id="271" r:id="rId40"/>
    <p:sldId id="272" r:id="rId41"/>
    <p:sldId id="277" r:id="rId42"/>
    <p:sldId id="278" r:id="rId43"/>
    <p:sldId id="257" r:id="rId44"/>
    <p:sldId id="276" r:id="rId45"/>
    <p:sldId id="475" r:id="rId46"/>
    <p:sldId id="476" r:id="rId47"/>
    <p:sldId id="481" r:id="rId48"/>
    <p:sldId id="492" r:id="rId49"/>
    <p:sldId id="478" r:id="rId50"/>
    <p:sldId id="479" r:id="rId51"/>
    <p:sldId id="480" r:id="rId52"/>
    <p:sldId id="482" r:id="rId53"/>
    <p:sldId id="493" r:id="rId54"/>
    <p:sldId id="483" r:id="rId55"/>
    <p:sldId id="491" r:id="rId56"/>
    <p:sldId id="487" r:id="rId57"/>
    <p:sldId id="488" r:id="rId58"/>
    <p:sldId id="484" r:id="rId59"/>
    <p:sldId id="489" r:id="rId60"/>
    <p:sldId id="497" r:id="rId61"/>
    <p:sldId id="498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9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00"/>
    <p:restoredTop sz="94966"/>
  </p:normalViewPr>
  <p:slideViewPr>
    <p:cSldViewPr>
      <p:cViewPr varScale="1">
        <p:scale>
          <a:sx n="115" d="100"/>
          <a:sy n="115" d="100"/>
        </p:scale>
        <p:origin x="200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客户年龄</a:t>
            </a:r>
            <a:r>
              <a:rPr lang="en-US" altLang="zh-CN" dirty="0"/>
              <a:t>-</a:t>
            </a:r>
            <a:r>
              <a:rPr lang="zh-CN" altLang="en-US" dirty="0"/>
              <a:t>保险</a:t>
            </a:r>
            <a:r>
              <a:rPr lang="en-US" altLang="zh-CN" dirty="0"/>
              <a:t>CTR</a:t>
            </a:r>
            <a:r>
              <a:rPr lang="zh-CN" altLang="en-US" dirty="0"/>
              <a:t>结果分析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需求值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10岁</c:v>
                </c:pt>
                <c:pt idx="1">
                  <c:v>22岁</c:v>
                </c:pt>
                <c:pt idx="2">
                  <c:v>28岁</c:v>
                </c:pt>
                <c:pt idx="3">
                  <c:v>35岁</c:v>
                </c:pt>
                <c:pt idx="4">
                  <c:v>45岁</c:v>
                </c:pt>
                <c:pt idx="5">
                  <c:v>55岁</c:v>
                </c:pt>
                <c:pt idx="6">
                  <c:v>65岁</c:v>
                </c:pt>
                <c:pt idx="7">
                  <c:v>70岁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20</c:v>
                </c:pt>
                <c:pt idx="2">
                  <c:v>50</c:v>
                </c:pt>
                <c:pt idx="3">
                  <c:v>70</c:v>
                </c:pt>
                <c:pt idx="4">
                  <c:v>80</c:v>
                </c:pt>
                <c:pt idx="5">
                  <c:v>70</c:v>
                </c:pt>
                <c:pt idx="6">
                  <c:v>60</c:v>
                </c:pt>
                <c:pt idx="7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36-FC48-A290-A3DD73E0EB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68075728"/>
        <c:axId val="968076272"/>
      </c:lineChart>
      <c:catAx>
        <c:axId val="96807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8076272"/>
        <c:crosses val="autoZero"/>
        <c:auto val="1"/>
        <c:lblAlgn val="ctr"/>
        <c:lblOffset val="100"/>
        <c:noMultiLvlLbl val="0"/>
      </c:catAx>
      <c:valAx>
        <c:axId val="96807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8075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客户</a:t>
            </a:r>
            <a:r>
              <a:rPr lang="en-US" altLang="zh-CN" dirty="0"/>
              <a:t>-</a:t>
            </a:r>
            <a:r>
              <a:rPr lang="zh-CN" altLang="en-US" dirty="0"/>
              <a:t>保险产品</a:t>
            </a:r>
            <a:r>
              <a:rPr lang="en-US" altLang="zh-CN" dirty="0"/>
              <a:t>CTR</a:t>
            </a:r>
            <a:r>
              <a:rPr lang="zh-CN" altLang="en-US" dirty="0"/>
              <a:t>结果分析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意外险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10岁</c:v>
                </c:pt>
                <c:pt idx="1">
                  <c:v>16岁</c:v>
                </c:pt>
                <c:pt idx="2">
                  <c:v>22岁</c:v>
                </c:pt>
                <c:pt idx="3">
                  <c:v>28岁</c:v>
                </c:pt>
                <c:pt idx="4">
                  <c:v>35岁</c:v>
                </c:pt>
                <c:pt idx="5">
                  <c:v>45岁</c:v>
                </c:pt>
                <c:pt idx="6">
                  <c:v>55岁</c:v>
                </c:pt>
                <c:pt idx="7">
                  <c:v>65岁</c:v>
                </c:pt>
                <c:pt idx="8">
                  <c:v>70岁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</c:v>
                </c:pt>
                <c:pt idx="1">
                  <c:v>50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  <c:pt idx="5">
                  <c:v>95</c:v>
                </c:pt>
                <c:pt idx="6">
                  <c:v>83</c:v>
                </c:pt>
                <c:pt idx="7">
                  <c:v>80</c:v>
                </c:pt>
                <c:pt idx="8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36-FC48-A290-A3DD73E0EB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儿童险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10岁</c:v>
                </c:pt>
                <c:pt idx="1">
                  <c:v>16岁</c:v>
                </c:pt>
                <c:pt idx="2">
                  <c:v>22岁</c:v>
                </c:pt>
                <c:pt idx="3">
                  <c:v>28岁</c:v>
                </c:pt>
                <c:pt idx="4">
                  <c:v>35岁</c:v>
                </c:pt>
                <c:pt idx="5">
                  <c:v>45岁</c:v>
                </c:pt>
                <c:pt idx="6">
                  <c:v>55岁</c:v>
                </c:pt>
                <c:pt idx="7">
                  <c:v>65岁</c:v>
                </c:pt>
                <c:pt idx="8">
                  <c:v>70岁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70</c:v>
                </c:pt>
                <c:pt idx="5">
                  <c:v>80</c:v>
                </c:pt>
                <c:pt idx="6">
                  <c:v>70</c:v>
                </c:pt>
                <c:pt idx="7">
                  <c:v>60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BC-DD41-934B-FA5643185C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健康险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10岁</c:v>
                </c:pt>
                <c:pt idx="1">
                  <c:v>16岁</c:v>
                </c:pt>
                <c:pt idx="2">
                  <c:v>22岁</c:v>
                </c:pt>
                <c:pt idx="3">
                  <c:v>28岁</c:v>
                </c:pt>
                <c:pt idx="4">
                  <c:v>35岁</c:v>
                </c:pt>
                <c:pt idx="5">
                  <c:v>45岁</c:v>
                </c:pt>
                <c:pt idx="6">
                  <c:v>55岁</c:v>
                </c:pt>
                <c:pt idx="7">
                  <c:v>65岁</c:v>
                </c:pt>
                <c:pt idx="8">
                  <c:v>70岁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16</c:v>
                </c:pt>
                <c:pt idx="2">
                  <c:v>30</c:v>
                </c:pt>
                <c:pt idx="3">
                  <c:v>70</c:v>
                </c:pt>
                <c:pt idx="4">
                  <c:v>95</c:v>
                </c:pt>
                <c:pt idx="5">
                  <c:v>80</c:v>
                </c:pt>
                <c:pt idx="6">
                  <c:v>60</c:v>
                </c:pt>
                <c:pt idx="7">
                  <c:v>30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BC-DD41-934B-FA5643185CE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医疗险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10岁</c:v>
                </c:pt>
                <c:pt idx="1">
                  <c:v>16岁</c:v>
                </c:pt>
                <c:pt idx="2">
                  <c:v>22岁</c:v>
                </c:pt>
                <c:pt idx="3">
                  <c:v>28岁</c:v>
                </c:pt>
                <c:pt idx="4">
                  <c:v>35岁</c:v>
                </c:pt>
                <c:pt idx="5">
                  <c:v>45岁</c:v>
                </c:pt>
                <c:pt idx="6">
                  <c:v>55岁</c:v>
                </c:pt>
                <c:pt idx="7">
                  <c:v>65岁</c:v>
                </c:pt>
                <c:pt idx="8">
                  <c:v>70岁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</c:v>
                </c:pt>
                <c:pt idx="1">
                  <c:v>18</c:v>
                </c:pt>
                <c:pt idx="2">
                  <c:v>28</c:v>
                </c:pt>
                <c:pt idx="3">
                  <c:v>45</c:v>
                </c:pt>
                <c:pt idx="4">
                  <c:v>72</c:v>
                </c:pt>
                <c:pt idx="5">
                  <c:v>90</c:v>
                </c:pt>
                <c:pt idx="6">
                  <c:v>80</c:v>
                </c:pt>
                <c:pt idx="7">
                  <c:v>70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BC-DD41-934B-FA5643185CE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大病险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10岁</c:v>
                </c:pt>
                <c:pt idx="1">
                  <c:v>16岁</c:v>
                </c:pt>
                <c:pt idx="2">
                  <c:v>22岁</c:v>
                </c:pt>
                <c:pt idx="3">
                  <c:v>28岁</c:v>
                </c:pt>
                <c:pt idx="4">
                  <c:v>35岁</c:v>
                </c:pt>
                <c:pt idx="5">
                  <c:v>45岁</c:v>
                </c:pt>
                <c:pt idx="6">
                  <c:v>55岁</c:v>
                </c:pt>
                <c:pt idx="7">
                  <c:v>65岁</c:v>
                </c:pt>
                <c:pt idx="8">
                  <c:v>70岁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2</c:v>
                </c:pt>
                <c:pt idx="1">
                  <c:v>13</c:v>
                </c:pt>
                <c:pt idx="2">
                  <c:v>23</c:v>
                </c:pt>
                <c:pt idx="3">
                  <c:v>48</c:v>
                </c:pt>
                <c:pt idx="4">
                  <c:v>80</c:v>
                </c:pt>
                <c:pt idx="5">
                  <c:v>80</c:v>
                </c:pt>
                <c:pt idx="6">
                  <c:v>70</c:v>
                </c:pt>
                <c:pt idx="7">
                  <c:v>60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BC-DD41-934B-FA5643185CE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年金险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10岁</c:v>
                </c:pt>
                <c:pt idx="1">
                  <c:v>16岁</c:v>
                </c:pt>
                <c:pt idx="2">
                  <c:v>22岁</c:v>
                </c:pt>
                <c:pt idx="3">
                  <c:v>28岁</c:v>
                </c:pt>
                <c:pt idx="4">
                  <c:v>35岁</c:v>
                </c:pt>
                <c:pt idx="5">
                  <c:v>45岁</c:v>
                </c:pt>
                <c:pt idx="6">
                  <c:v>55岁</c:v>
                </c:pt>
                <c:pt idx="7">
                  <c:v>65岁</c:v>
                </c:pt>
                <c:pt idx="8">
                  <c:v>70岁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2</c:v>
                </c:pt>
                <c:pt idx="1">
                  <c:v>8</c:v>
                </c:pt>
                <c:pt idx="2">
                  <c:v>20</c:v>
                </c:pt>
                <c:pt idx="3">
                  <c:v>45</c:v>
                </c:pt>
                <c:pt idx="4">
                  <c:v>76</c:v>
                </c:pt>
                <c:pt idx="5">
                  <c:v>86</c:v>
                </c:pt>
                <c:pt idx="6">
                  <c:v>70</c:v>
                </c:pt>
                <c:pt idx="7">
                  <c:v>30</c:v>
                </c:pt>
                <c:pt idx="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BC-DD41-934B-FA5643185CE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养老险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10岁</c:v>
                </c:pt>
                <c:pt idx="1">
                  <c:v>16岁</c:v>
                </c:pt>
                <c:pt idx="2">
                  <c:v>22岁</c:v>
                </c:pt>
                <c:pt idx="3">
                  <c:v>28岁</c:v>
                </c:pt>
                <c:pt idx="4">
                  <c:v>35岁</c:v>
                </c:pt>
                <c:pt idx="5">
                  <c:v>45岁</c:v>
                </c:pt>
                <c:pt idx="6">
                  <c:v>55岁</c:v>
                </c:pt>
                <c:pt idx="7">
                  <c:v>65岁</c:v>
                </c:pt>
                <c:pt idx="8">
                  <c:v>70岁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0">
                  <c:v>2</c:v>
                </c:pt>
                <c:pt idx="1">
                  <c:v>8</c:v>
                </c:pt>
                <c:pt idx="2">
                  <c:v>20</c:v>
                </c:pt>
                <c:pt idx="3">
                  <c:v>50</c:v>
                </c:pt>
                <c:pt idx="4">
                  <c:v>70</c:v>
                </c:pt>
                <c:pt idx="5">
                  <c:v>80</c:v>
                </c:pt>
                <c:pt idx="6">
                  <c:v>70</c:v>
                </c:pt>
                <c:pt idx="7">
                  <c:v>60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ABC-DD41-934B-FA5643185CE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寿险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10岁</c:v>
                </c:pt>
                <c:pt idx="1">
                  <c:v>16岁</c:v>
                </c:pt>
                <c:pt idx="2">
                  <c:v>22岁</c:v>
                </c:pt>
                <c:pt idx="3">
                  <c:v>28岁</c:v>
                </c:pt>
                <c:pt idx="4">
                  <c:v>35岁</c:v>
                </c:pt>
                <c:pt idx="5">
                  <c:v>45岁</c:v>
                </c:pt>
                <c:pt idx="6">
                  <c:v>55岁</c:v>
                </c:pt>
                <c:pt idx="7">
                  <c:v>65岁</c:v>
                </c:pt>
                <c:pt idx="8">
                  <c:v>70岁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  <c:pt idx="4">
                  <c:v>20</c:v>
                </c:pt>
                <c:pt idx="5">
                  <c:v>30</c:v>
                </c:pt>
                <c:pt idx="6">
                  <c:v>60</c:v>
                </c:pt>
                <c:pt idx="7">
                  <c:v>85</c:v>
                </c:pt>
                <c:pt idx="8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ABC-DD41-934B-FA5643185C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68071376"/>
        <c:axId val="968072464"/>
      </c:lineChart>
      <c:catAx>
        <c:axId val="96807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8072464"/>
        <c:crosses val="autoZero"/>
        <c:auto val="1"/>
        <c:lblAlgn val="ctr"/>
        <c:lblOffset val="100"/>
        <c:noMultiLvlLbl val="0"/>
      </c:catAx>
      <c:valAx>
        <c:axId val="96807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807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名单类型数量统计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数量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新</c:v>
                </c:pt>
                <c:pt idx="1">
                  <c:v>快交叉</c:v>
                </c:pt>
                <c:pt idx="2">
                  <c:v>重用</c:v>
                </c:pt>
                <c:pt idx="3">
                  <c:v>交叉</c:v>
                </c:pt>
                <c:pt idx="4">
                  <c:v>多次交叉</c:v>
                </c:pt>
                <c:pt idx="5">
                  <c:v>网销</c:v>
                </c:pt>
                <c:pt idx="6">
                  <c:v>赢回</c:v>
                </c:pt>
                <c:pt idx="7">
                  <c:v>升级</c:v>
                </c:pt>
                <c:pt idx="8">
                  <c:v>快赢回</c:v>
                </c:pt>
                <c:pt idx="9">
                  <c:v>快升级</c:v>
                </c:pt>
                <c:pt idx="10">
                  <c:v>满期</c:v>
                </c:pt>
                <c:pt idx="11">
                  <c:v>白金重用</c:v>
                </c:pt>
                <c:pt idx="12">
                  <c:v>赢回华安</c:v>
                </c:pt>
                <c:pt idx="13">
                  <c:v>续卡赢回</c:v>
                </c:pt>
                <c:pt idx="14">
                  <c:v>白金新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235989</c:v>
                </c:pt>
                <c:pt idx="1">
                  <c:v>85699</c:v>
                </c:pt>
                <c:pt idx="2">
                  <c:v>48011</c:v>
                </c:pt>
                <c:pt idx="3">
                  <c:v>42052</c:v>
                </c:pt>
                <c:pt idx="4">
                  <c:v>33552</c:v>
                </c:pt>
                <c:pt idx="5">
                  <c:v>23219</c:v>
                </c:pt>
                <c:pt idx="6">
                  <c:v>7933</c:v>
                </c:pt>
                <c:pt idx="7">
                  <c:v>5683</c:v>
                </c:pt>
                <c:pt idx="8">
                  <c:v>5255</c:v>
                </c:pt>
                <c:pt idx="9">
                  <c:v>721</c:v>
                </c:pt>
                <c:pt idx="10">
                  <c:v>669</c:v>
                </c:pt>
                <c:pt idx="11">
                  <c:v>399</c:v>
                </c:pt>
                <c:pt idx="12">
                  <c:v>343</c:v>
                </c:pt>
                <c:pt idx="13">
                  <c:v>327</c:v>
                </c:pt>
                <c:pt idx="14">
                  <c:v>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E3-4349-BF86-1A061039D3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8069200"/>
        <c:axId val="968065392"/>
      </c:barChart>
      <c:catAx>
        <c:axId val="96806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8065392"/>
        <c:crosses val="autoZero"/>
        <c:auto val="1"/>
        <c:lblAlgn val="ctr"/>
        <c:lblOffset val="100"/>
        <c:noMultiLvlLbl val="0"/>
      </c:catAx>
      <c:valAx>
        <c:axId val="96806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806920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000000000000001E-2"/>
          <c:y val="6.2140748031496079E-2"/>
          <c:w val="0.95416666666666672"/>
          <c:h val="0.7426751968503937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20-7246-9D4D-8785EA676C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20-7246-9D4D-8785EA676C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20-7246-9D4D-8785EA676CF9}"/>
              </c:ext>
            </c:extLst>
          </c:dPt>
          <c:cat>
            <c:strRef>
              <c:f>Sheet1!$A$2:$A$4</c:f>
              <c:strCache>
                <c:ptCount val="3"/>
                <c:pt idx="0">
                  <c:v>新</c:v>
                </c:pt>
                <c:pt idx="1">
                  <c:v>重用</c:v>
                </c:pt>
                <c:pt idx="2">
                  <c:v>交叉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48</c:v>
                </c:pt>
                <c:pt idx="1">
                  <c:v>9.6999999999999993</c:v>
                </c:pt>
                <c:pt idx="2">
                  <c:v>31.5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CC-9E47-A447-D8FB3F9285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041092519685038"/>
          <c:y val="0.91731594488188972"/>
          <c:w val="0.5791781496062991"/>
          <c:h val="8.26840551181102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C48ABE-08E7-45D4-A936-F5298AFD7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0800260-7CE7-40FC-A1D2-3D849B1C23B9}">
      <dgm:prSet phldrT="[文本]" custT="1"/>
      <dgm:spPr>
        <a:solidFill>
          <a:srgbClr val="00B050"/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CN" altLang="en-US" sz="1800" b="1" dirty="0"/>
            <a:t>业务理解</a:t>
          </a:r>
        </a:p>
      </dgm:t>
    </dgm:pt>
    <dgm:pt modelId="{14115289-266D-4486-B4CD-6E89F04739FC}" type="parTrans" cxnId="{3B4A6266-9302-4556-81C0-484C869F569D}">
      <dgm:prSet/>
      <dgm:spPr/>
      <dgm:t>
        <a:bodyPr/>
        <a:lstStyle/>
        <a:p>
          <a:endParaRPr lang="zh-CN" altLang="en-US"/>
        </a:p>
      </dgm:t>
    </dgm:pt>
    <dgm:pt modelId="{1FB89C04-3947-4A4A-9074-ECB0F8EFB344}" type="sibTrans" cxnId="{3B4A6266-9302-4556-81C0-484C869F569D}">
      <dgm:prSet/>
      <dgm:spPr/>
      <dgm:t>
        <a:bodyPr/>
        <a:lstStyle/>
        <a:p>
          <a:endParaRPr lang="zh-CN" altLang="en-US"/>
        </a:p>
      </dgm:t>
    </dgm:pt>
    <dgm:pt modelId="{51BB3534-9AFE-40F9-84E9-90D62A3ABDA0}">
      <dgm:prSet phldrT="[文本]"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数据理解</a:t>
          </a:r>
        </a:p>
      </dgm:t>
    </dgm:pt>
    <dgm:pt modelId="{813CFD3A-0F05-4CB5-8C83-353A22268058}" type="parTrans" cxnId="{422149C8-7741-4BFC-9162-3FEC2829B4C8}">
      <dgm:prSet/>
      <dgm:spPr/>
      <dgm:t>
        <a:bodyPr/>
        <a:lstStyle/>
        <a:p>
          <a:endParaRPr lang="zh-CN" altLang="en-US"/>
        </a:p>
      </dgm:t>
    </dgm:pt>
    <dgm:pt modelId="{FFA58FD0-00C8-47D3-B7C2-277C85748324}" type="sibTrans" cxnId="{422149C8-7741-4BFC-9162-3FEC2829B4C8}">
      <dgm:prSet/>
      <dgm:spPr/>
      <dgm:t>
        <a:bodyPr/>
        <a:lstStyle/>
        <a:p>
          <a:endParaRPr lang="zh-CN" altLang="en-US"/>
        </a:p>
      </dgm:t>
    </dgm:pt>
    <dgm:pt modelId="{73CA386C-E95B-46DF-927C-2ED192BA043F}">
      <dgm:prSet phldrT="[文本]" custT="1"/>
      <dgm:spPr>
        <a:solidFill>
          <a:schemeClr val="accent2">
            <a:lumMod val="75000"/>
          </a:schemeClr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数据准备</a:t>
          </a:r>
        </a:p>
      </dgm:t>
    </dgm:pt>
    <dgm:pt modelId="{7C3FA758-637A-4B2C-A477-EC47843E4BD0}" type="parTrans" cxnId="{6832DDBC-D50C-47EB-ADE4-FBFC2C22B626}">
      <dgm:prSet/>
      <dgm:spPr/>
      <dgm:t>
        <a:bodyPr/>
        <a:lstStyle/>
        <a:p>
          <a:endParaRPr lang="zh-CN" altLang="en-US"/>
        </a:p>
      </dgm:t>
    </dgm:pt>
    <dgm:pt modelId="{38EC4F24-0936-4ED7-B9EF-7BE7513BA6CE}" type="sibTrans" cxnId="{6832DDBC-D50C-47EB-ADE4-FBFC2C22B626}">
      <dgm:prSet/>
      <dgm:spPr/>
      <dgm:t>
        <a:bodyPr/>
        <a:lstStyle/>
        <a:p>
          <a:endParaRPr lang="zh-CN" altLang="en-US"/>
        </a:p>
      </dgm:t>
    </dgm:pt>
    <dgm:pt modelId="{6498F16F-D9BC-4CE2-85C4-9C757E46215D}">
      <dgm:prSet phldrT="[文本]" custT="1"/>
      <dgm:spPr>
        <a:solidFill>
          <a:schemeClr val="tx2">
            <a:lumMod val="60000"/>
            <a:lumOff val="40000"/>
          </a:schemeClr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建模</a:t>
          </a:r>
        </a:p>
      </dgm:t>
    </dgm:pt>
    <dgm:pt modelId="{00565CE0-5F57-4EE2-8646-59CB8D1D1A59}" type="parTrans" cxnId="{983F512F-873E-4E2A-96B2-8BB43B0264D8}">
      <dgm:prSet/>
      <dgm:spPr/>
      <dgm:t>
        <a:bodyPr/>
        <a:lstStyle/>
        <a:p>
          <a:endParaRPr lang="zh-CN" altLang="en-US"/>
        </a:p>
      </dgm:t>
    </dgm:pt>
    <dgm:pt modelId="{2AB1025F-A29B-467C-B6CF-00FEFE1FC6A7}" type="sibTrans" cxnId="{983F512F-873E-4E2A-96B2-8BB43B0264D8}">
      <dgm:prSet/>
      <dgm:spPr/>
      <dgm:t>
        <a:bodyPr/>
        <a:lstStyle/>
        <a:p>
          <a:endParaRPr lang="zh-CN" altLang="en-US"/>
        </a:p>
      </dgm:t>
    </dgm:pt>
    <dgm:pt modelId="{C0E1331F-F9E0-4E9F-B97A-8703CC4BD79B}">
      <dgm:prSet phldrT="[文本]" custT="1"/>
      <dgm:spPr>
        <a:solidFill>
          <a:srgbClr val="C642C9"/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评估与报告</a:t>
          </a:r>
        </a:p>
      </dgm:t>
    </dgm:pt>
    <dgm:pt modelId="{BB6E1EC3-BFCE-441C-8ED3-6531E6CF2F99}" type="parTrans" cxnId="{A1FFF060-F577-482B-A804-9D049F6A2034}">
      <dgm:prSet/>
      <dgm:spPr/>
      <dgm:t>
        <a:bodyPr/>
        <a:lstStyle/>
        <a:p>
          <a:endParaRPr lang="zh-CN" altLang="en-US"/>
        </a:p>
      </dgm:t>
    </dgm:pt>
    <dgm:pt modelId="{CF8519AC-8E69-4382-AD81-D2A8C3610CE6}" type="sibTrans" cxnId="{A1FFF060-F577-482B-A804-9D049F6A2034}">
      <dgm:prSet/>
      <dgm:spPr/>
      <dgm:t>
        <a:bodyPr/>
        <a:lstStyle/>
        <a:p>
          <a:endParaRPr lang="zh-CN" altLang="en-US"/>
        </a:p>
      </dgm:t>
    </dgm:pt>
    <dgm:pt modelId="{20DEA416-1F84-450D-8A3A-135F9D06E549}">
      <dgm:prSet phldrT="[文本]" custT="1"/>
      <dgm:spPr>
        <a:solidFill>
          <a:srgbClr val="3399FF"/>
        </a:solidFill>
        <a:ln>
          <a:solidFill>
            <a:srgbClr val="0099FF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应用</a:t>
          </a:r>
        </a:p>
      </dgm:t>
    </dgm:pt>
    <dgm:pt modelId="{C75F5975-39A4-42E6-9917-A39F04791BF2}" type="parTrans" cxnId="{D669BF95-28A3-493D-88FB-8F0A6341A5B8}">
      <dgm:prSet/>
      <dgm:spPr/>
      <dgm:t>
        <a:bodyPr/>
        <a:lstStyle/>
        <a:p>
          <a:endParaRPr lang="zh-CN" altLang="en-US"/>
        </a:p>
      </dgm:t>
    </dgm:pt>
    <dgm:pt modelId="{07752AEC-15AA-4E9F-B6DB-1236C4C94D20}" type="sibTrans" cxnId="{D669BF95-28A3-493D-88FB-8F0A6341A5B8}">
      <dgm:prSet/>
      <dgm:spPr/>
      <dgm:t>
        <a:bodyPr/>
        <a:lstStyle/>
        <a:p>
          <a:endParaRPr lang="zh-CN" altLang="en-US"/>
        </a:p>
      </dgm:t>
    </dgm:pt>
    <dgm:pt modelId="{23C84CE0-9C25-49FD-A9DD-6E96D388DE2B}">
      <dgm:prSet phldrT="[文本]" custT="1"/>
      <dgm:spPr>
        <a:solidFill>
          <a:srgbClr val="D49334"/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监测</a:t>
          </a:r>
        </a:p>
      </dgm:t>
    </dgm:pt>
    <dgm:pt modelId="{0EB44F10-03EA-4722-91B6-7F9978479D46}" type="parTrans" cxnId="{23AB7AC2-291E-422B-A9B1-C4773AACC2AF}">
      <dgm:prSet/>
      <dgm:spPr/>
      <dgm:t>
        <a:bodyPr/>
        <a:lstStyle/>
        <a:p>
          <a:endParaRPr lang="zh-CN" altLang="en-US"/>
        </a:p>
      </dgm:t>
    </dgm:pt>
    <dgm:pt modelId="{E28A45DA-9852-4219-99BB-E2C88472CE99}" type="sibTrans" cxnId="{23AB7AC2-291E-422B-A9B1-C4773AACC2AF}">
      <dgm:prSet/>
      <dgm:spPr/>
      <dgm:t>
        <a:bodyPr/>
        <a:lstStyle/>
        <a:p>
          <a:endParaRPr lang="zh-CN" altLang="en-US"/>
        </a:p>
      </dgm:t>
    </dgm:pt>
    <dgm:pt modelId="{C7EFADAB-3842-4848-9DBF-AD33DBC78875}" type="pres">
      <dgm:prSet presAssocID="{7BC48ABE-08E7-45D4-A936-F5298AFD72D8}" presName="Name0" presStyleCnt="0">
        <dgm:presLayoutVars>
          <dgm:dir/>
          <dgm:animLvl val="lvl"/>
          <dgm:resizeHandles val="exact"/>
        </dgm:presLayoutVars>
      </dgm:prSet>
      <dgm:spPr/>
    </dgm:pt>
    <dgm:pt modelId="{7CB7EC3E-F180-431A-8C0E-B007897EB0AB}" type="pres">
      <dgm:prSet presAssocID="{C0800260-7CE7-40FC-A1D2-3D849B1C23B9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36FE13F1-5838-40BA-896A-36ED20AA36AD}" type="pres">
      <dgm:prSet presAssocID="{1FB89C04-3947-4A4A-9074-ECB0F8EFB344}" presName="parTxOnlySpace" presStyleCnt="0"/>
      <dgm:spPr/>
    </dgm:pt>
    <dgm:pt modelId="{D614933D-3619-4362-86B0-4371360FC6FB}" type="pres">
      <dgm:prSet presAssocID="{51BB3534-9AFE-40F9-84E9-90D62A3ABDA0}" presName="parTxOnly" presStyleLbl="node1" presStyleIdx="1" presStyleCnt="7" custLinFactNeighborX="0" custLinFactNeighborY="0">
        <dgm:presLayoutVars>
          <dgm:chMax val="0"/>
          <dgm:chPref val="0"/>
          <dgm:bulletEnabled val="1"/>
        </dgm:presLayoutVars>
      </dgm:prSet>
      <dgm:spPr/>
    </dgm:pt>
    <dgm:pt modelId="{DB6CEE47-F9FB-4C47-9F7B-F323B9D1105D}" type="pres">
      <dgm:prSet presAssocID="{FFA58FD0-00C8-47D3-B7C2-277C85748324}" presName="parTxOnlySpace" presStyleCnt="0"/>
      <dgm:spPr/>
    </dgm:pt>
    <dgm:pt modelId="{454F3363-EBF0-4D4C-BC5A-42AE4766979E}" type="pres">
      <dgm:prSet presAssocID="{73CA386C-E95B-46DF-927C-2ED192BA043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CF3502CF-B94B-4BCC-AAE0-4C3BB6803ACF}" type="pres">
      <dgm:prSet presAssocID="{38EC4F24-0936-4ED7-B9EF-7BE7513BA6CE}" presName="parTxOnlySpace" presStyleCnt="0"/>
      <dgm:spPr/>
    </dgm:pt>
    <dgm:pt modelId="{07231864-A867-41A6-A95E-549EF13C8089}" type="pres">
      <dgm:prSet presAssocID="{6498F16F-D9BC-4CE2-85C4-9C757E46215D}" presName="parTxOnly" presStyleLbl="node1" presStyleIdx="3" presStyleCnt="7" custLinFactNeighborX="5877">
        <dgm:presLayoutVars>
          <dgm:chMax val="0"/>
          <dgm:chPref val="0"/>
          <dgm:bulletEnabled val="1"/>
        </dgm:presLayoutVars>
      </dgm:prSet>
      <dgm:spPr/>
    </dgm:pt>
    <dgm:pt modelId="{B9CF869B-E329-4B17-B33E-893DC40122FD}" type="pres">
      <dgm:prSet presAssocID="{2AB1025F-A29B-467C-B6CF-00FEFE1FC6A7}" presName="parTxOnlySpace" presStyleCnt="0"/>
      <dgm:spPr/>
    </dgm:pt>
    <dgm:pt modelId="{19E6958C-D121-42AC-B0F8-D31F6BC4757A}" type="pres">
      <dgm:prSet presAssocID="{C0E1331F-F9E0-4E9F-B97A-8703CC4BD79B}" presName="parTxOnly" presStyleLbl="node1" presStyleIdx="4" presStyleCnt="7" custScaleX="105007">
        <dgm:presLayoutVars>
          <dgm:chMax val="0"/>
          <dgm:chPref val="0"/>
          <dgm:bulletEnabled val="1"/>
        </dgm:presLayoutVars>
      </dgm:prSet>
      <dgm:spPr/>
    </dgm:pt>
    <dgm:pt modelId="{7EC42D40-29E8-4129-908A-2DE8424B4D50}" type="pres">
      <dgm:prSet presAssocID="{CF8519AC-8E69-4382-AD81-D2A8C3610CE6}" presName="parTxOnlySpace" presStyleCnt="0"/>
      <dgm:spPr/>
    </dgm:pt>
    <dgm:pt modelId="{091C0231-08E5-471C-B731-4EDA1309E8A8}" type="pres">
      <dgm:prSet presAssocID="{20DEA416-1F84-450D-8A3A-135F9D06E54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FFA00269-433B-4FCE-99C0-5BDF1C052B95}" type="pres">
      <dgm:prSet presAssocID="{07752AEC-15AA-4E9F-B6DB-1236C4C94D20}" presName="parTxOnlySpace" presStyleCnt="0"/>
      <dgm:spPr/>
    </dgm:pt>
    <dgm:pt modelId="{4871BBE3-3CF2-449C-9AB7-0D0BE9B5463F}" type="pres">
      <dgm:prSet presAssocID="{23C84CE0-9C25-49FD-A9DD-6E96D388DE2B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1BFBF11E-FD96-4400-BDAD-28505B8BD883}" type="presOf" srcId="{23C84CE0-9C25-49FD-A9DD-6E96D388DE2B}" destId="{4871BBE3-3CF2-449C-9AB7-0D0BE9B5463F}" srcOrd="0" destOrd="0" presId="urn:microsoft.com/office/officeart/2005/8/layout/chevron1"/>
    <dgm:cxn modelId="{983F512F-873E-4E2A-96B2-8BB43B0264D8}" srcId="{7BC48ABE-08E7-45D4-A936-F5298AFD72D8}" destId="{6498F16F-D9BC-4CE2-85C4-9C757E46215D}" srcOrd="3" destOrd="0" parTransId="{00565CE0-5F57-4EE2-8646-59CB8D1D1A59}" sibTransId="{2AB1025F-A29B-467C-B6CF-00FEFE1FC6A7}"/>
    <dgm:cxn modelId="{8E14123E-0CD3-4158-A49C-1F193C4170CD}" type="presOf" srcId="{51BB3534-9AFE-40F9-84E9-90D62A3ABDA0}" destId="{D614933D-3619-4362-86B0-4371360FC6FB}" srcOrd="0" destOrd="0" presId="urn:microsoft.com/office/officeart/2005/8/layout/chevron1"/>
    <dgm:cxn modelId="{B084503E-FC9F-41EC-AA68-8788ACFFC542}" type="presOf" srcId="{7BC48ABE-08E7-45D4-A936-F5298AFD72D8}" destId="{C7EFADAB-3842-4848-9DBF-AD33DBC78875}" srcOrd="0" destOrd="0" presId="urn:microsoft.com/office/officeart/2005/8/layout/chevron1"/>
    <dgm:cxn modelId="{A1FFF060-F577-482B-A804-9D049F6A2034}" srcId="{7BC48ABE-08E7-45D4-A936-F5298AFD72D8}" destId="{C0E1331F-F9E0-4E9F-B97A-8703CC4BD79B}" srcOrd="4" destOrd="0" parTransId="{BB6E1EC3-BFCE-441C-8ED3-6531E6CF2F99}" sibTransId="{CF8519AC-8E69-4382-AD81-D2A8C3610CE6}"/>
    <dgm:cxn modelId="{5FD35861-BCFD-4534-A099-D447EC8ADB8D}" type="presOf" srcId="{6498F16F-D9BC-4CE2-85C4-9C757E46215D}" destId="{07231864-A867-41A6-A95E-549EF13C8089}" srcOrd="0" destOrd="0" presId="urn:microsoft.com/office/officeart/2005/8/layout/chevron1"/>
    <dgm:cxn modelId="{3B4A6266-9302-4556-81C0-484C869F569D}" srcId="{7BC48ABE-08E7-45D4-A936-F5298AFD72D8}" destId="{C0800260-7CE7-40FC-A1D2-3D849B1C23B9}" srcOrd="0" destOrd="0" parTransId="{14115289-266D-4486-B4CD-6E89F04739FC}" sibTransId="{1FB89C04-3947-4A4A-9074-ECB0F8EFB344}"/>
    <dgm:cxn modelId="{F563F978-04BB-44B7-AAA3-06BB1E0797EB}" type="presOf" srcId="{C0800260-7CE7-40FC-A1D2-3D849B1C23B9}" destId="{7CB7EC3E-F180-431A-8C0E-B007897EB0AB}" srcOrd="0" destOrd="0" presId="urn:microsoft.com/office/officeart/2005/8/layout/chevron1"/>
    <dgm:cxn modelId="{D669BF95-28A3-493D-88FB-8F0A6341A5B8}" srcId="{7BC48ABE-08E7-45D4-A936-F5298AFD72D8}" destId="{20DEA416-1F84-450D-8A3A-135F9D06E549}" srcOrd="5" destOrd="0" parTransId="{C75F5975-39A4-42E6-9917-A39F04791BF2}" sibTransId="{07752AEC-15AA-4E9F-B6DB-1236C4C94D20}"/>
    <dgm:cxn modelId="{92AFA9B9-D137-4F28-8D52-C29ED1DBD2FC}" type="presOf" srcId="{C0E1331F-F9E0-4E9F-B97A-8703CC4BD79B}" destId="{19E6958C-D121-42AC-B0F8-D31F6BC4757A}" srcOrd="0" destOrd="0" presId="urn:microsoft.com/office/officeart/2005/8/layout/chevron1"/>
    <dgm:cxn modelId="{6832DDBC-D50C-47EB-ADE4-FBFC2C22B626}" srcId="{7BC48ABE-08E7-45D4-A936-F5298AFD72D8}" destId="{73CA386C-E95B-46DF-927C-2ED192BA043F}" srcOrd="2" destOrd="0" parTransId="{7C3FA758-637A-4B2C-A477-EC47843E4BD0}" sibTransId="{38EC4F24-0936-4ED7-B9EF-7BE7513BA6CE}"/>
    <dgm:cxn modelId="{23AB7AC2-291E-422B-A9B1-C4773AACC2AF}" srcId="{7BC48ABE-08E7-45D4-A936-F5298AFD72D8}" destId="{23C84CE0-9C25-49FD-A9DD-6E96D388DE2B}" srcOrd="6" destOrd="0" parTransId="{0EB44F10-03EA-4722-91B6-7F9978479D46}" sibTransId="{E28A45DA-9852-4219-99BB-E2C88472CE99}"/>
    <dgm:cxn modelId="{422149C8-7741-4BFC-9162-3FEC2829B4C8}" srcId="{7BC48ABE-08E7-45D4-A936-F5298AFD72D8}" destId="{51BB3534-9AFE-40F9-84E9-90D62A3ABDA0}" srcOrd="1" destOrd="0" parTransId="{813CFD3A-0F05-4CB5-8C83-353A22268058}" sibTransId="{FFA58FD0-00C8-47D3-B7C2-277C85748324}"/>
    <dgm:cxn modelId="{B16650D0-7999-4A16-950C-14B30A3B941E}" type="presOf" srcId="{20DEA416-1F84-450D-8A3A-135F9D06E549}" destId="{091C0231-08E5-471C-B731-4EDA1309E8A8}" srcOrd="0" destOrd="0" presId="urn:microsoft.com/office/officeart/2005/8/layout/chevron1"/>
    <dgm:cxn modelId="{2A8DB1E4-42ED-4009-A761-C4DC631925B2}" type="presOf" srcId="{73CA386C-E95B-46DF-927C-2ED192BA043F}" destId="{454F3363-EBF0-4D4C-BC5A-42AE4766979E}" srcOrd="0" destOrd="0" presId="urn:microsoft.com/office/officeart/2005/8/layout/chevron1"/>
    <dgm:cxn modelId="{06207E23-C709-42BC-8F58-075C4B02C969}" type="presParOf" srcId="{C7EFADAB-3842-4848-9DBF-AD33DBC78875}" destId="{7CB7EC3E-F180-431A-8C0E-B007897EB0AB}" srcOrd="0" destOrd="0" presId="urn:microsoft.com/office/officeart/2005/8/layout/chevron1"/>
    <dgm:cxn modelId="{FCCB93F2-E3A1-48D8-8D68-B07B3BA41650}" type="presParOf" srcId="{C7EFADAB-3842-4848-9DBF-AD33DBC78875}" destId="{36FE13F1-5838-40BA-896A-36ED20AA36AD}" srcOrd="1" destOrd="0" presId="urn:microsoft.com/office/officeart/2005/8/layout/chevron1"/>
    <dgm:cxn modelId="{9F4FDAD2-F536-4AFB-B3EF-64E83156154B}" type="presParOf" srcId="{C7EFADAB-3842-4848-9DBF-AD33DBC78875}" destId="{D614933D-3619-4362-86B0-4371360FC6FB}" srcOrd="2" destOrd="0" presId="urn:microsoft.com/office/officeart/2005/8/layout/chevron1"/>
    <dgm:cxn modelId="{0E2849C8-FF30-451E-95B7-70A39D4F932C}" type="presParOf" srcId="{C7EFADAB-3842-4848-9DBF-AD33DBC78875}" destId="{DB6CEE47-F9FB-4C47-9F7B-F323B9D1105D}" srcOrd="3" destOrd="0" presId="urn:microsoft.com/office/officeart/2005/8/layout/chevron1"/>
    <dgm:cxn modelId="{5A430FF6-3D8F-4123-902B-373FF0261FB9}" type="presParOf" srcId="{C7EFADAB-3842-4848-9DBF-AD33DBC78875}" destId="{454F3363-EBF0-4D4C-BC5A-42AE4766979E}" srcOrd="4" destOrd="0" presId="urn:microsoft.com/office/officeart/2005/8/layout/chevron1"/>
    <dgm:cxn modelId="{DB624E00-7447-4D18-8EA0-3F69FF7F39A7}" type="presParOf" srcId="{C7EFADAB-3842-4848-9DBF-AD33DBC78875}" destId="{CF3502CF-B94B-4BCC-AAE0-4C3BB6803ACF}" srcOrd="5" destOrd="0" presId="urn:microsoft.com/office/officeart/2005/8/layout/chevron1"/>
    <dgm:cxn modelId="{0B113E83-AE04-42C6-9B7A-74F0700EF0C3}" type="presParOf" srcId="{C7EFADAB-3842-4848-9DBF-AD33DBC78875}" destId="{07231864-A867-41A6-A95E-549EF13C8089}" srcOrd="6" destOrd="0" presId="urn:microsoft.com/office/officeart/2005/8/layout/chevron1"/>
    <dgm:cxn modelId="{92740971-F063-4B5C-BB5F-98A957833DD6}" type="presParOf" srcId="{C7EFADAB-3842-4848-9DBF-AD33DBC78875}" destId="{B9CF869B-E329-4B17-B33E-893DC40122FD}" srcOrd="7" destOrd="0" presId="urn:microsoft.com/office/officeart/2005/8/layout/chevron1"/>
    <dgm:cxn modelId="{358A90B4-48B9-4BC4-8F6C-C297B37D9CF1}" type="presParOf" srcId="{C7EFADAB-3842-4848-9DBF-AD33DBC78875}" destId="{19E6958C-D121-42AC-B0F8-D31F6BC4757A}" srcOrd="8" destOrd="0" presId="urn:microsoft.com/office/officeart/2005/8/layout/chevron1"/>
    <dgm:cxn modelId="{DAAD56F8-541C-46D0-BF75-679AA0D534C5}" type="presParOf" srcId="{C7EFADAB-3842-4848-9DBF-AD33DBC78875}" destId="{7EC42D40-29E8-4129-908A-2DE8424B4D50}" srcOrd="9" destOrd="0" presId="urn:microsoft.com/office/officeart/2005/8/layout/chevron1"/>
    <dgm:cxn modelId="{FA16B5DF-CCAF-4CE8-B40E-76DE37A6674F}" type="presParOf" srcId="{C7EFADAB-3842-4848-9DBF-AD33DBC78875}" destId="{091C0231-08E5-471C-B731-4EDA1309E8A8}" srcOrd="10" destOrd="0" presId="urn:microsoft.com/office/officeart/2005/8/layout/chevron1"/>
    <dgm:cxn modelId="{9FDF18BE-D9FF-49F6-A8BB-09AE47FC129D}" type="presParOf" srcId="{C7EFADAB-3842-4848-9DBF-AD33DBC78875}" destId="{FFA00269-433B-4FCE-99C0-5BDF1C052B95}" srcOrd="11" destOrd="0" presId="urn:microsoft.com/office/officeart/2005/8/layout/chevron1"/>
    <dgm:cxn modelId="{507A78A4-CC67-41ED-8783-133FCBF4D238}" type="presParOf" srcId="{C7EFADAB-3842-4848-9DBF-AD33DBC78875}" destId="{4871BBE3-3CF2-449C-9AB7-0D0BE9B546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C48ABE-08E7-45D4-A936-F5298AFD7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0800260-7CE7-40FC-A1D2-3D849B1C23B9}">
      <dgm:prSet phldrT="[文本]" custT="1"/>
      <dgm:spPr>
        <a:solidFill>
          <a:srgbClr val="00B050"/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CN" altLang="en-US" sz="1800" b="1" dirty="0"/>
            <a:t>业务理解</a:t>
          </a:r>
        </a:p>
      </dgm:t>
    </dgm:pt>
    <dgm:pt modelId="{14115289-266D-4486-B4CD-6E89F04739FC}" type="parTrans" cxnId="{3B4A6266-9302-4556-81C0-484C869F569D}">
      <dgm:prSet/>
      <dgm:spPr/>
      <dgm:t>
        <a:bodyPr/>
        <a:lstStyle/>
        <a:p>
          <a:endParaRPr lang="zh-CN" altLang="en-US"/>
        </a:p>
      </dgm:t>
    </dgm:pt>
    <dgm:pt modelId="{1FB89C04-3947-4A4A-9074-ECB0F8EFB344}" type="sibTrans" cxnId="{3B4A6266-9302-4556-81C0-484C869F569D}">
      <dgm:prSet/>
      <dgm:spPr/>
      <dgm:t>
        <a:bodyPr/>
        <a:lstStyle/>
        <a:p>
          <a:endParaRPr lang="zh-CN" altLang="en-US"/>
        </a:p>
      </dgm:t>
    </dgm:pt>
    <dgm:pt modelId="{51BB3534-9AFE-40F9-84E9-90D62A3ABDA0}">
      <dgm:prSet phldrT="[文本]"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数据理解</a:t>
          </a:r>
        </a:p>
      </dgm:t>
    </dgm:pt>
    <dgm:pt modelId="{813CFD3A-0F05-4CB5-8C83-353A22268058}" type="parTrans" cxnId="{422149C8-7741-4BFC-9162-3FEC2829B4C8}">
      <dgm:prSet/>
      <dgm:spPr/>
      <dgm:t>
        <a:bodyPr/>
        <a:lstStyle/>
        <a:p>
          <a:endParaRPr lang="zh-CN" altLang="en-US"/>
        </a:p>
      </dgm:t>
    </dgm:pt>
    <dgm:pt modelId="{FFA58FD0-00C8-47D3-B7C2-277C85748324}" type="sibTrans" cxnId="{422149C8-7741-4BFC-9162-3FEC2829B4C8}">
      <dgm:prSet/>
      <dgm:spPr/>
      <dgm:t>
        <a:bodyPr/>
        <a:lstStyle/>
        <a:p>
          <a:endParaRPr lang="zh-CN" altLang="en-US"/>
        </a:p>
      </dgm:t>
    </dgm:pt>
    <dgm:pt modelId="{73CA386C-E95B-46DF-927C-2ED192BA043F}">
      <dgm:prSet phldrT="[文本]" custT="1"/>
      <dgm:spPr>
        <a:solidFill>
          <a:schemeClr val="accent2">
            <a:lumMod val="75000"/>
          </a:schemeClr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数据准备</a:t>
          </a:r>
        </a:p>
      </dgm:t>
    </dgm:pt>
    <dgm:pt modelId="{7C3FA758-637A-4B2C-A477-EC47843E4BD0}" type="parTrans" cxnId="{6832DDBC-D50C-47EB-ADE4-FBFC2C22B626}">
      <dgm:prSet/>
      <dgm:spPr/>
      <dgm:t>
        <a:bodyPr/>
        <a:lstStyle/>
        <a:p>
          <a:endParaRPr lang="zh-CN" altLang="en-US"/>
        </a:p>
      </dgm:t>
    </dgm:pt>
    <dgm:pt modelId="{38EC4F24-0936-4ED7-B9EF-7BE7513BA6CE}" type="sibTrans" cxnId="{6832DDBC-D50C-47EB-ADE4-FBFC2C22B626}">
      <dgm:prSet/>
      <dgm:spPr/>
      <dgm:t>
        <a:bodyPr/>
        <a:lstStyle/>
        <a:p>
          <a:endParaRPr lang="zh-CN" altLang="en-US"/>
        </a:p>
      </dgm:t>
    </dgm:pt>
    <dgm:pt modelId="{6498F16F-D9BC-4CE2-85C4-9C757E46215D}">
      <dgm:prSet phldrT="[文本]" custT="1"/>
      <dgm:spPr>
        <a:solidFill>
          <a:schemeClr val="tx2">
            <a:lumMod val="60000"/>
            <a:lumOff val="40000"/>
          </a:schemeClr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数据清洗</a:t>
          </a:r>
        </a:p>
      </dgm:t>
    </dgm:pt>
    <dgm:pt modelId="{2AB1025F-A29B-467C-B6CF-00FEFE1FC6A7}" type="sibTrans" cxnId="{983F512F-873E-4E2A-96B2-8BB43B0264D8}">
      <dgm:prSet/>
      <dgm:spPr/>
      <dgm:t>
        <a:bodyPr/>
        <a:lstStyle/>
        <a:p>
          <a:endParaRPr lang="zh-CN" altLang="en-US"/>
        </a:p>
      </dgm:t>
    </dgm:pt>
    <dgm:pt modelId="{00565CE0-5F57-4EE2-8646-59CB8D1D1A59}" type="parTrans" cxnId="{983F512F-873E-4E2A-96B2-8BB43B0264D8}">
      <dgm:prSet/>
      <dgm:spPr/>
      <dgm:t>
        <a:bodyPr/>
        <a:lstStyle/>
        <a:p>
          <a:endParaRPr lang="zh-CN" altLang="en-US"/>
        </a:p>
      </dgm:t>
    </dgm:pt>
    <dgm:pt modelId="{C7EFADAB-3842-4848-9DBF-AD33DBC78875}" type="pres">
      <dgm:prSet presAssocID="{7BC48ABE-08E7-45D4-A936-F5298AFD72D8}" presName="Name0" presStyleCnt="0">
        <dgm:presLayoutVars>
          <dgm:dir/>
          <dgm:animLvl val="lvl"/>
          <dgm:resizeHandles val="exact"/>
        </dgm:presLayoutVars>
      </dgm:prSet>
      <dgm:spPr/>
    </dgm:pt>
    <dgm:pt modelId="{7CB7EC3E-F180-431A-8C0E-B007897EB0AB}" type="pres">
      <dgm:prSet presAssocID="{C0800260-7CE7-40FC-A1D2-3D849B1C23B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6FE13F1-5838-40BA-896A-36ED20AA36AD}" type="pres">
      <dgm:prSet presAssocID="{1FB89C04-3947-4A4A-9074-ECB0F8EFB344}" presName="parTxOnlySpace" presStyleCnt="0"/>
      <dgm:spPr/>
    </dgm:pt>
    <dgm:pt modelId="{D614933D-3619-4362-86B0-4371360FC6FB}" type="pres">
      <dgm:prSet presAssocID="{51BB3534-9AFE-40F9-84E9-90D62A3ABDA0}" presName="parTxOnly" presStyleLbl="node1" presStyleIdx="1" presStyleCnt="4" custLinFactNeighborX="0" custLinFactNeighborY="0">
        <dgm:presLayoutVars>
          <dgm:chMax val="0"/>
          <dgm:chPref val="0"/>
          <dgm:bulletEnabled val="1"/>
        </dgm:presLayoutVars>
      </dgm:prSet>
      <dgm:spPr/>
    </dgm:pt>
    <dgm:pt modelId="{DB6CEE47-F9FB-4C47-9F7B-F323B9D1105D}" type="pres">
      <dgm:prSet presAssocID="{FFA58FD0-00C8-47D3-B7C2-277C85748324}" presName="parTxOnlySpace" presStyleCnt="0"/>
      <dgm:spPr/>
    </dgm:pt>
    <dgm:pt modelId="{454F3363-EBF0-4D4C-BC5A-42AE4766979E}" type="pres">
      <dgm:prSet presAssocID="{73CA386C-E95B-46DF-927C-2ED192BA043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F3502CF-B94B-4BCC-AAE0-4C3BB6803ACF}" type="pres">
      <dgm:prSet presAssocID="{38EC4F24-0936-4ED7-B9EF-7BE7513BA6CE}" presName="parTxOnlySpace" presStyleCnt="0"/>
      <dgm:spPr/>
    </dgm:pt>
    <dgm:pt modelId="{07231864-A867-41A6-A95E-549EF13C8089}" type="pres">
      <dgm:prSet presAssocID="{6498F16F-D9BC-4CE2-85C4-9C757E46215D}" presName="parTxOnly" presStyleLbl="node1" presStyleIdx="3" presStyleCnt="4" custLinFactNeighborX="5877">
        <dgm:presLayoutVars>
          <dgm:chMax val="0"/>
          <dgm:chPref val="0"/>
          <dgm:bulletEnabled val="1"/>
        </dgm:presLayoutVars>
      </dgm:prSet>
      <dgm:spPr/>
    </dgm:pt>
  </dgm:ptLst>
  <dgm:cxnLst>
    <dgm:cxn modelId="{983F512F-873E-4E2A-96B2-8BB43B0264D8}" srcId="{7BC48ABE-08E7-45D4-A936-F5298AFD72D8}" destId="{6498F16F-D9BC-4CE2-85C4-9C757E46215D}" srcOrd="3" destOrd="0" parTransId="{00565CE0-5F57-4EE2-8646-59CB8D1D1A59}" sibTransId="{2AB1025F-A29B-467C-B6CF-00FEFE1FC6A7}"/>
    <dgm:cxn modelId="{8E14123E-0CD3-4158-A49C-1F193C4170CD}" type="presOf" srcId="{51BB3534-9AFE-40F9-84E9-90D62A3ABDA0}" destId="{D614933D-3619-4362-86B0-4371360FC6FB}" srcOrd="0" destOrd="0" presId="urn:microsoft.com/office/officeart/2005/8/layout/chevron1"/>
    <dgm:cxn modelId="{B084503E-FC9F-41EC-AA68-8788ACFFC542}" type="presOf" srcId="{7BC48ABE-08E7-45D4-A936-F5298AFD72D8}" destId="{C7EFADAB-3842-4848-9DBF-AD33DBC78875}" srcOrd="0" destOrd="0" presId="urn:microsoft.com/office/officeart/2005/8/layout/chevron1"/>
    <dgm:cxn modelId="{5FD35861-BCFD-4534-A099-D447EC8ADB8D}" type="presOf" srcId="{6498F16F-D9BC-4CE2-85C4-9C757E46215D}" destId="{07231864-A867-41A6-A95E-549EF13C8089}" srcOrd="0" destOrd="0" presId="urn:microsoft.com/office/officeart/2005/8/layout/chevron1"/>
    <dgm:cxn modelId="{3B4A6266-9302-4556-81C0-484C869F569D}" srcId="{7BC48ABE-08E7-45D4-A936-F5298AFD72D8}" destId="{C0800260-7CE7-40FC-A1D2-3D849B1C23B9}" srcOrd="0" destOrd="0" parTransId="{14115289-266D-4486-B4CD-6E89F04739FC}" sibTransId="{1FB89C04-3947-4A4A-9074-ECB0F8EFB344}"/>
    <dgm:cxn modelId="{F563F978-04BB-44B7-AAA3-06BB1E0797EB}" type="presOf" srcId="{C0800260-7CE7-40FC-A1D2-3D849B1C23B9}" destId="{7CB7EC3E-F180-431A-8C0E-B007897EB0AB}" srcOrd="0" destOrd="0" presId="urn:microsoft.com/office/officeart/2005/8/layout/chevron1"/>
    <dgm:cxn modelId="{6832DDBC-D50C-47EB-ADE4-FBFC2C22B626}" srcId="{7BC48ABE-08E7-45D4-A936-F5298AFD72D8}" destId="{73CA386C-E95B-46DF-927C-2ED192BA043F}" srcOrd="2" destOrd="0" parTransId="{7C3FA758-637A-4B2C-A477-EC47843E4BD0}" sibTransId="{38EC4F24-0936-4ED7-B9EF-7BE7513BA6CE}"/>
    <dgm:cxn modelId="{422149C8-7741-4BFC-9162-3FEC2829B4C8}" srcId="{7BC48ABE-08E7-45D4-A936-F5298AFD72D8}" destId="{51BB3534-9AFE-40F9-84E9-90D62A3ABDA0}" srcOrd="1" destOrd="0" parTransId="{813CFD3A-0F05-4CB5-8C83-353A22268058}" sibTransId="{FFA58FD0-00C8-47D3-B7C2-277C85748324}"/>
    <dgm:cxn modelId="{2A8DB1E4-42ED-4009-A761-C4DC631925B2}" type="presOf" srcId="{73CA386C-E95B-46DF-927C-2ED192BA043F}" destId="{454F3363-EBF0-4D4C-BC5A-42AE4766979E}" srcOrd="0" destOrd="0" presId="urn:microsoft.com/office/officeart/2005/8/layout/chevron1"/>
    <dgm:cxn modelId="{06207E23-C709-42BC-8F58-075C4B02C969}" type="presParOf" srcId="{C7EFADAB-3842-4848-9DBF-AD33DBC78875}" destId="{7CB7EC3E-F180-431A-8C0E-B007897EB0AB}" srcOrd="0" destOrd="0" presId="urn:microsoft.com/office/officeart/2005/8/layout/chevron1"/>
    <dgm:cxn modelId="{FCCB93F2-E3A1-48D8-8D68-B07B3BA41650}" type="presParOf" srcId="{C7EFADAB-3842-4848-9DBF-AD33DBC78875}" destId="{36FE13F1-5838-40BA-896A-36ED20AA36AD}" srcOrd="1" destOrd="0" presId="urn:microsoft.com/office/officeart/2005/8/layout/chevron1"/>
    <dgm:cxn modelId="{9F4FDAD2-F536-4AFB-B3EF-64E83156154B}" type="presParOf" srcId="{C7EFADAB-3842-4848-9DBF-AD33DBC78875}" destId="{D614933D-3619-4362-86B0-4371360FC6FB}" srcOrd="2" destOrd="0" presId="urn:microsoft.com/office/officeart/2005/8/layout/chevron1"/>
    <dgm:cxn modelId="{0E2849C8-FF30-451E-95B7-70A39D4F932C}" type="presParOf" srcId="{C7EFADAB-3842-4848-9DBF-AD33DBC78875}" destId="{DB6CEE47-F9FB-4C47-9F7B-F323B9D1105D}" srcOrd="3" destOrd="0" presId="urn:microsoft.com/office/officeart/2005/8/layout/chevron1"/>
    <dgm:cxn modelId="{5A430FF6-3D8F-4123-902B-373FF0261FB9}" type="presParOf" srcId="{C7EFADAB-3842-4848-9DBF-AD33DBC78875}" destId="{454F3363-EBF0-4D4C-BC5A-42AE4766979E}" srcOrd="4" destOrd="0" presId="urn:microsoft.com/office/officeart/2005/8/layout/chevron1"/>
    <dgm:cxn modelId="{DB624E00-7447-4D18-8EA0-3F69FF7F39A7}" type="presParOf" srcId="{C7EFADAB-3842-4848-9DBF-AD33DBC78875}" destId="{CF3502CF-B94B-4BCC-AAE0-4C3BB6803ACF}" srcOrd="5" destOrd="0" presId="urn:microsoft.com/office/officeart/2005/8/layout/chevron1"/>
    <dgm:cxn modelId="{0B113E83-AE04-42C6-9B7A-74F0700EF0C3}" type="presParOf" srcId="{C7EFADAB-3842-4848-9DBF-AD33DBC78875}" destId="{07231864-A867-41A6-A95E-549EF13C808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7EC3E-F180-431A-8C0E-B007897EB0AB}">
      <dsp:nvSpPr>
        <dsp:cNvPr id="0" name=""/>
        <dsp:cNvSpPr/>
      </dsp:nvSpPr>
      <dsp:spPr>
        <a:xfrm>
          <a:off x="208" y="203717"/>
          <a:ext cx="1286461" cy="514584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业务理解</a:t>
          </a:r>
        </a:p>
      </dsp:txBody>
      <dsp:txXfrm>
        <a:off x="257500" y="203717"/>
        <a:ext cx="771877" cy="514584"/>
      </dsp:txXfrm>
    </dsp:sp>
    <dsp:sp modelId="{D614933D-3619-4362-86B0-4371360FC6FB}">
      <dsp:nvSpPr>
        <dsp:cNvPr id="0" name=""/>
        <dsp:cNvSpPr/>
      </dsp:nvSpPr>
      <dsp:spPr>
        <a:xfrm>
          <a:off x="1158023" y="203717"/>
          <a:ext cx="1286461" cy="5145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数据理解</a:t>
          </a:r>
        </a:p>
      </dsp:txBody>
      <dsp:txXfrm>
        <a:off x="1415315" y="203717"/>
        <a:ext cx="771877" cy="514584"/>
      </dsp:txXfrm>
    </dsp:sp>
    <dsp:sp modelId="{454F3363-EBF0-4D4C-BC5A-42AE4766979E}">
      <dsp:nvSpPr>
        <dsp:cNvPr id="0" name=""/>
        <dsp:cNvSpPr/>
      </dsp:nvSpPr>
      <dsp:spPr>
        <a:xfrm>
          <a:off x="2315838" y="203717"/>
          <a:ext cx="1286461" cy="514584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数据准备</a:t>
          </a:r>
        </a:p>
      </dsp:txBody>
      <dsp:txXfrm>
        <a:off x="2573130" y="203717"/>
        <a:ext cx="771877" cy="514584"/>
      </dsp:txXfrm>
    </dsp:sp>
    <dsp:sp modelId="{07231864-A867-41A6-A95E-549EF13C8089}">
      <dsp:nvSpPr>
        <dsp:cNvPr id="0" name=""/>
        <dsp:cNvSpPr/>
      </dsp:nvSpPr>
      <dsp:spPr>
        <a:xfrm>
          <a:off x="3481213" y="203717"/>
          <a:ext cx="1286461" cy="514584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建模</a:t>
          </a:r>
        </a:p>
      </dsp:txBody>
      <dsp:txXfrm>
        <a:off x="3738505" y="203717"/>
        <a:ext cx="771877" cy="514584"/>
      </dsp:txXfrm>
    </dsp:sp>
    <dsp:sp modelId="{19E6958C-D121-42AC-B0F8-D31F6BC4757A}">
      <dsp:nvSpPr>
        <dsp:cNvPr id="0" name=""/>
        <dsp:cNvSpPr/>
      </dsp:nvSpPr>
      <dsp:spPr>
        <a:xfrm>
          <a:off x="4631467" y="203717"/>
          <a:ext cx="1350874" cy="514584"/>
        </a:xfrm>
        <a:prstGeom prst="chevron">
          <a:avLst/>
        </a:prstGeom>
        <a:solidFill>
          <a:srgbClr val="C642C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评估与报告</a:t>
          </a:r>
        </a:p>
      </dsp:txBody>
      <dsp:txXfrm>
        <a:off x="4888759" y="203717"/>
        <a:ext cx="836290" cy="514584"/>
      </dsp:txXfrm>
    </dsp:sp>
    <dsp:sp modelId="{091C0231-08E5-471C-B731-4EDA1309E8A8}">
      <dsp:nvSpPr>
        <dsp:cNvPr id="0" name=""/>
        <dsp:cNvSpPr/>
      </dsp:nvSpPr>
      <dsp:spPr>
        <a:xfrm>
          <a:off x="5853695" y="203717"/>
          <a:ext cx="1286461" cy="514584"/>
        </a:xfrm>
        <a:prstGeom prst="chevron">
          <a:avLst/>
        </a:prstGeom>
        <a:solidFill>
          <a:srgbClr val="3399FF"/>
        </a:solidFill>
        <a:ln w="25400" cap="flat" cmpd="sng" algn="ctr">
          <a:solidFill>
            <a:srgbClr val="0099FF"/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应用</a:t>
          </a:r>
        </a:p>
      </dsp:txBody>
      <dsp:txXfrm>
        <a:off x="6110987" y="203717"/>
        <a:ext cx="771877" cy="514584"/>
      </dsp:txXfrm>
    </dsp:sp>
    <dsp:sp modelId="{4871BBE3-3CF2-449C-9AB7-0D0BE9B5463F}">
      <dsp:nvSpPr>
        <dsp:cNvPr id="0" name=""/>
        <dsp:cNvSpPr/>
      </dsp:nvSpPr>
      <dsp:spPr>
        <a:xfrm>
          <a:off x="7011510" y="203717"/>
          <a:ext cx="1286461" cy="514584"/>
        </a:xfrm>
        <a:prstGeom prst="chevron">
          <a:avLst/>
        </a:prstGeom>
        <a:solidFill>
          <a:srgbClr val="D4933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监测</a:t>
          </a:r>
        </a:p>
      </dsp:txBody>
      <dsp:txXfrm>
        <a:off x="7268802" y="203717"/>
        <a:ext cx="771877" cy="514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7EC3E-F180-431A-8C0E-B007897EB0AB}">
      <dsp:nvSpPr>
        <dsp:cNvPr id="0" name=""/>
        <dsp:cNvSpPr/>
      </dsp:nvSpPr>
      <dsp:spPr>
        <a:xfrm>
          <a:off x="2281" y="11613"/>
          <a:ext cx="1328221" cy="531288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业务理解</a:t>
          </a:r>
        </a:p>
      </dsp:txBody>
      <dsp:txXfrm>
        <a:off x="267925" y="11613"/>
        <a:ext cx="796933" cy="531288"/>
      </dsp:txXfrm>
    </dsp:sp>
    <dsp:sp modelId="{D614933D-3619-4362-86B0-4371360FC6FB}">
      <dsp:nvSpPr>
        <dsp:cNvPr id="0" name=""/>
        <dsp:cNvSpPr/>
      </dsp:nvSpPr>
      <dsp:spPr>
        <a:xfrm>
          <a:off x="1197681" y="11613"/>
          <a:ext cx="1328221" cy="5312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数据理解</a:t>
          </a:r>
        </a:p>
      </dsp:txBody>
      <dsp:txXfrm>
        <a:off x="1463325" y="11613"/>
        <a:ext cx="796933" cy="531288"/>
      </dsp:txXfrm>
    </dsp:sp>
    <dsp:sp modelId="{454F3363-EBF0-4D4C-BC5A-42AE4766979E}">
      <dsp:nvSpPr>
        <dsp:cNvPr id="0" name=""/>
        <dsp:cNvSpPr/>
      </dsp:nvSpPr>
      <dsp:spPr>
        <a:xfrm>
          <a:off x="2393080" y="11613"/>
          <a:ext cx="1328221" cy="531288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数据准备</a:t>
          </a:r>
        </a:p>
      </dsp:txBody>
      <dsp:txXfrm>
        <a:off x="2658724" y="11613"/>
        <a:ext cx="796933" cy="531288"/>
      </dsp:txXfrm>
    </dsp:sp>
    <dsp:sp modelId="{07231864-A867-41A6-A95E-549EF13C8089}">
      <dsp:nvSpPr>
        <dsp:cNvPr id="0" name=""/>
        <dsp:cNvSpPr/>
      </dsp:nvSpPr>
      <dsp:spPr>
        <a:xfrm>
          <a:off x="3590762" y="11613"/>
          <a:ext cx="1328221" cy="53128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数据清洗</a:t>
          </a:r>
        </a:p>
      </dsp:txBody>
      <dsp:txXfrm>
        <a:off x="3856406" y="11613"/>
        <a:ext cx="796933" cy="531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41E9A-0577-4CC6-9FE8-1D6A6A4CB5F4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859D3-E3E6-4216-860F-9AA739135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61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859D3-E3E6-4216-860F-9AA739135056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8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5C7F2-3923-B94F-A0A3-7BED1549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11532-65CF-1941-BF32-E77A2799D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图片包含 屏幕截图&#10;&#10;描述已自动生成">
            <a:extLst>
              <a:ext uri="{FF2B5EF4-FFF2-40B4-BE49-F238E27FC236}">
                <a16:creationId xmlns:a16="http://schemas.microsoft.com/office/drawing/2014/main" id="{4CE2B854-5F92-CD4A-AD89-EEB932D43E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762618"/>
            <a:ext cx="7056784" cy="561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744D618-02BB-7D42-A84D-75A723CA6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40259"/>
              </p:ext>
            </p:extLst>
          </p:nvPr>
        </p:nvGraphicFramePr>
        <p:xfrm>
          <a:off x="611560" y="1124749"/>
          <a:ext cx="5256584" cy="36832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420953947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92216135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980572589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险种</a:t>
                      </a:r>
                      <a:r>
                        <a:rPr lang="en-US" altLang="zh-CN" sz="1900" dirty="0"/>
                        <a:t>/</a:t>
                      </a:r>
                      <a:r>
                        <a:rPr lang="zh-CN" altLang="en-US" sz="1900" dirty="0"/>
                        <a:t>产品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客户分类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**险匹配度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996424"/>
                  </a:ext>
                </a:extLst>
              </a:tr>
              <a:tr h="452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>
                          <a:effectLst/>
                        </a:rPr>
                        <a:t>寿险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>
                          <a:effectLst/>
                        </a:rPr>
                        <a:t>User1</a:t>
                      </a:r>
                      <a:endParaRPr lang="zh-CN" altLang="en-US" sz="1900" dirty="0"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0.32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464362"/>
                  </a:ext>
                </a:extLst>
              </a:tr>
              <a:tr h="4727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>
                          <a:effectLst/>
                        </a:rPr>
                        <a:t>健康险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>
                          <a:effectLst/>
                        </a:rPr>
                        <a:t>User2</a:t>
                      </a:r>
                      <a:endParaRPr lang="zh-CN" altLang="en-US" sz="1900" dirty="0"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0.54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3767127"/>
                  </a:ext>
                </a:extLst>
              </a:tr>
              <a:tr h="4727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>
                          <a:effectLst/>
                        </a:rPr>
                        <a:t>医疗险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>
                          <a:effectLst/>
                        </a:rPr>
                        <a:t>User3</a:t>
                      </a:r>
                      <a:endParaRPr lang="zh-CN" altLang="en-US" sz="1900" dirty="0"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0.65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0420841"/>
                  </a:ext>
                </a:extLst>
              </a:tr>
              <a:tr h="4111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养老险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User4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0.57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1411955"/>
                  </a:ext>
                </a:extLst>
              </a:tr>
              <a:tr h="4111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意外险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User5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0.34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6392000"/>
                  </a:ext>
                </a:extLst>
              </a:tr>
              <a:tr h="4111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年金险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User6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0.65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5294909"/>
                  </a:ext>
                </a:extLst>
              </a:tr>
              <a:tr h="411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…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…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5357147"/>
                  </a:ext>
                </a:extLst>
              </a:tr>
            </a:tbl>
          </a:graphicData>
        </a:graphic>
      </p:graphicFrame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AEAB13D9-831A-F24C-9BAF-E1244F7D1BCA}"/>
              </a:ext>
            </a:extLst>
          </p:cNvPr>
          <p:cNvCxnSpPr>
            <a:cxnSpLocks/>
          </p:cNvCxnSpPr>
          <p:nvPr/>
        </p:nvCxnSpPr>
        <p:spPr>
          <a:xfrm>
            <a:off x="1763688" y="1772816"/>
            <a:ext cx="144016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2B039A8A-72AD-0146-8FA8-43AF2554C0B8}"/>
              </a:ext>
            </a:extLst>
          </p:cNvPr>
          <p:cNvCxnSpPr>
            <a:cxnSpLocks/>
          </p:cNvCxnSpPr>
          <p:nvPr/>
        </p:nvCxnSpPr>
        <p:spPr>
          <a:xfrm>
            <a:off x="1763688" y="1772816"/>
            <a:ext cx="1368152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D9EBFF2C-1E7C-C34E-9788-27FBCC55F701}"/>
              </a:ext>
            </a:extLst>
          </p:cNvPr>
          <p:cNvCxnSpPr>
            <a:cxnSpLocks/>
          </p:cNvCxnSpPr>
          <p:nvPr/>
        </p:nvCxnSpPr>
        <p:spPr>
          <a:xfrm>
            <a:off x="1763688" y="1916837"/>
            <a:ext cx="1440160" cy="208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69AC4DE-078D-3742-B2D9-BA636F0ED98C}"/>
              </a:ext>
            </a:extLst>
          </p:cNvPr>
          <p:cNvCxnSpPr>
            <a:cxnSpLocks/>
          </p:cNvCxnSpPr>
          <p:nvPr/>
        </p:nvCxnSpPr>
        <p:spPr>
          <a:xfrm>
            <a:off x="1763688" y="1916832"/>
            <a:ext cx="1584176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C274835-A781-2041-BD95-C670FC9E3397}"/>
              </a:ext>
            </a:extLst>
          </p:cNvPr>
          <p:cNvCxnSpPr>
            <a:cxnSpLocks/>
          </p:cNvCxnSpPr>
          <p:nvPr/>
        </p:nvCxnSpPr>
        <p:spPr>
          <a:xfrm>
            <a:off x="1763688" y="1844829"/>
            <a:ext cx="1440160" cy="86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1C559DA3-208C-9846-AD6E-F0F358E13B8A}"/>
              </a:ext>
            </a:extLst>
          </p:cNvPr>
          <p:cNvCxnSpPr>
            <a:cxnSpLocks/>
          </p:cNvCxnSpPr>
          <p:nvPr/>
        </p:nvCxnSpPr>
        <p:spPr>
          <a:xfrm>
            <a:off x="1763688" y="1916837"/>
            <a:ext cx="1584176" cy="172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3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463254"/>
              </p:ext>
            </p:extLst>
          </p:nvPr>
        </p:nvGraphicFramePr>
        <p:xfrm>
          <a:off x="395536" y="447391"/>
          <a:ext cx="2016224" cy="29816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行为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评分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>
                          <a:effectLst/>
                        </a:rPr>
                        <a:t>理财产品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7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>
                          <a:effectLst/>
                        </a:rPr>
                        <a:t>保险文章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搜索关键词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88"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点击详情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88"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咨询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88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…..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…..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67DEC5F-09CA-AF4A-A888-2A0A8142B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65082"/>
              </p:ext>
            </p:extLst>
          </p:nvPr>
        </p:nvGraphicFramePr>
        <p:xfrm>
          <a:off x="2411765" y="1340768"/>
          <a:ext cx="6552729" cy="5330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2980">
                  <a:extLst>
                    <a:ext uri="{9D8B030D-6E8A-4147-A177-3AD203B41FA5}">
                      <a16:colId xmlns:a16="http://schemas.microsoft.com/office/drawing/2014/main" val="397916345"/>
                    </a:ext>
                  </a:extLst>
                </a:gridCol>
                <a:gridCol w="393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8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900" dirty="0">
                          <a:solidFill>
                            <a:schemeClr val="bg1"/>
                          </a:solidFill>
                        </a:rPr>
                        <a:t>行为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>
                          <a:solidFill>
                            <a:schemeClr val="bg1"/>
                          </a:solidFill>
                        </a:rPr>
                        <a:t>评分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907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>
                          <a:effectLst/>
                        </a:rPr>
                        <a:t>购买行为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>
                          <a:effectLst/>
                        </a:rPr>
                        <a:t>理财产品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907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/>
                        <a:t>点击相关商品详情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699026"/>
                  </a:ext>
                </a:extLst>
              </a:tr>
              <a:tr h="452907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/>
                        <a:t>相关商品下单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028075"/>
                  </a:ext>
                </a:extLst>
              </a:tr>
              <a:tr h="452907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/>
                        <a:t>…..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85844"/>
                  </a:ext>
                </a:extLst>
              </a:tr>
              <a:tr h="660400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>
                          <a:effectLst/>
                        </a:rPr>
                        <a:t>浏览行为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>
                          <a:effectLst/>
                        </a:rPr>
                        <a:t>浏览过</a:t>
                      </a:r>
                      <a:r>
                        <a:rPr lang="en-US" altLang="zh-CN" sz="1900" dirty="0">
                          <a:effectLst/>
                        </a:rPr>
                        <a:t>《</a:t>
                      </a:r>
                      <a:r>
                        <a:rPr lang="zh-CN" altLang="en-US" sz="1900" dirty="0">
                          <a:effectLst/>
                        </a:rPr>
                        <a:t>为什么一定要买保险</a:t>
                      </a:r>
                      <a:r>
                        <a:rPr lang="en-US" altLang="zh-CN" sz="1900" dirty="0">
                          <a:effectLst/>
                        </a:rPr>
                        <a:t>》</a:t>
                      </a:r>
                      <a:r>
                        <a:rPr lang="zh-CN" altLang="en-US" sz="1900" dirty="0">
                          <a:effectLst/>
                        </a:rPr>
                        <a:t>、</a:t>
                      </a:r>
                      <a:r>
                        <a:rPr lang="en-US" altLang="zh-CN" sz="1900" dirty="0">
                          <a:effectLst/>
                        </a:rPr>
                        <a:t>《</a:t>
                      </a:r>
                      <a:r>
                        <a:rPr lang="zh-CN" altLang="en-US" sz="1900" dirty="0">
                          <a:effectLst/>
                        </a:rPr>
                        <a:t>保险值得买吗</a:t>
                      </a:r>
                      <a:r>
                        <a:rPr lang="en-US" altLang="zh-CN" sz="1900" dirty="0">
                          <a:effectLst/>
                        </a:rPr>
                        <a:t>》</a:t>
                      </a:r>
                      <a:r>
                        <a:rPr lang="zh-CN" altLang="en-US" sz="1900" dirty="0">
                          <a:effectLst/>
                        </a:rPr>
                        <a:t>等保险文章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8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保险宣传页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8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保险详情页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8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.....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783832"/>
                  </a:ext>
                </a:extLst>
              </a:tr>
              <a:tr h="41118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其他行为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咨询保险产品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8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/>
                        <a:t>搜索保险关键词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18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/>
                        <a:t>…..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129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01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CD8C8F3-5C7B-F141-B813-64DAC228E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213213"/>
              </p:ext>
            </p:extLst>
          </p:nvPr>
        </p:nvGraphicFramePr>
        <p:xfrm>
          <a:off x="2267744" y="21164"/>
          <a:ext cx="3240360" cy="3210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95458824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980572589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关键词</a:t>
                      </a:r>
                      <a:r>
                        <a:rPr lang="en-US" altLang="zh-CN" sz="1900" dirty="0"/>
                        <a:t>/</a:t>
                      </a:r>
                      <a:r>
                        <a:rPr lang="zh-CN" altLang="en-US" sz="1900" dirty="0"/>
                        <a:t>主题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“保险”相关度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996424"/>
                  </a:ext>
                </a:extLst>
              </a:tr>
              <a:tr h="452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>
                          <a:effectLst/>
                        </a:rPr>
                        <a:t>经济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0.32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64362"/>
                  </a:ext>
                </a:extLst>
              </a:tr>
              <a:tr h="4727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>
                          <a:effectLst/>
                        </a:rPr>
                        <a:t>安全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0.54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767127"/>
                  </a:ext>
                </a:extLst>
              </a:tr>
              <a:tr h="4111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危险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0.57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411955"/>
                  </a:ext>
                </a:extLst>
              </a:tr>
              <a:tr h="4111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保障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0.87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392000"/>
                  </a:ext>
                </a:extLst>
              </a:tr>
              <a:tr h="4111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维护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0.65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294909"/>
                  </a:ext>
                </a:extLst>
              </a:tr>
              <a:tr h="4111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养老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0.88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357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59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AF84E57-EAAE-D04D-8368-5650326C9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1" y="-38785"/>
            <a:ext cx="3431628" cy="2219987"/>
          </a:xfrm>
          <a:prstGeom prst="rect">
            <a:avLst/>
          </a:prstGeom>
          <a:noFill/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A0667D99-042F-F640-AA79-58D93AA307DE}"/>
              </a:ext>
            </a:extLst>
          </p:cNvPr>
          <p:cNvSpPr/>
          <p:nvPr/>
        </p:nvSpPr>
        <p:spPr>
          <a:xfrm>
            <a:off x="788678" y="2636912"/>
            <a:ext cx="1030179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44726BE5-7AD1-4C4F-9D8A-33EEF260CB0D}"/>
              </a:ext>
            </a:extLst>
          </p:cNvPr>
          <p:cNvSpPr/>
          <p:nvPr/>
        </p:nvSpPr>
        <p:spPr>
          <a:xfrm>
            <a:off x="2716192" y="2581232"/>
            <a:ext cx="1080120" cy="576064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柱体 7">
            <a:extLst>
              <a:ext uri="{FF2B5EF4-FFF2-40B4-BE49-F238E27FC236}">
                <a16:creationId xmlns:a16="http://schemas.microsoft.com/office/drawing/2014/main" id="{59E49109-9023-154E-8B2D-91788AC36510}"/>
              </a:ext>
            </a:extLst>
          </p:cNvPr>
          <p:cNvSpPr/>
          <p:nvPr/>
        </p:nvSpPr>
        <p:spPr>
          <a:xfrm rot="16200000">
            <a:off x="1074264" y="4707003"/>
            <a:ext cx="504056" cy="100811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7882CF48-1FE0-BB45-A9D5-1E099BE6E0B0}"/>
              </a:ext>
            </a:extLst>
          </p:cNvPr>
          <p:cNvSpPr/>
          <p:nvPr/>
        </p:nvSpPr>
        <p:spPr>
          <a:xfrm rot="16200000">
            <a:off x="4467662" y="4609378"/>
            <a:ext cx="493871" cy="108234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38AD2-167B-E94F-84FC-C02D2B4419CE}"/>
              </a:ext>
            </a:extLst>
          </p:cNvPr>
          <p:cNvSpPr txBox="1"/>
          <p:nvPr/>
        </p:nvSpPr>
        <p:spPr>
          <a:xfrm>
            <a:off x="749772" y="27461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客户信息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4F82CD-1864-194E-B13C-E074657D0BF3}"/>
              </a:ext>
            </a:extLst>
          </p:cNvPr>
          <p:cNvSpPr txBox="1"/>
          <p:nvPr/>
        </p:nvSpPr>
        <p:spPr>
          <a:xfrm>
            <a:off x="2877106" y="262667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高阶抽象</a:t>
            </a:r>
            <a:endParaRPr kumimoji="1" lang="en-US" altLang="zh-CN" sz="1400" dirty="0"/>
          </a:p>
          <a:p>
            <a:r>
              <a:rPr kumimoji="1" lang="zh-CN" altLang="en-US" sz="1400" dirty="0"/>
              <a:t>特征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1E459067-03BA-2A42-8276-63FF61D75839}"/>
              </a:ext>
            </a:extLst>
          </p:cNvPr>
          <p:cNvCxnSpPr>
            <a:cxnSpLocks/>
          </p:cNvCxnSpPr>
          <p:nvPr/>
        </p:nvCxnSpPr>
        <p:spPr>
          <a:xfrm>
            <a:off x="1890719" y="2919057"/>
            <a:ext cx="80661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51FB97A-076B-234F-959B-692CC0482640}"/>
              </a:ext>
            </a:extLst>
          </p:cNvPr>
          <p:cNvSpPr txBox="1"/>
          <p:nvPr/>
        </p:nvSpPr>
        <p:spPr>
          <a:xfrm>
            <a:off x="1897761" y="25835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特征学习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CBCEC99-C385-B54A-A6F2-0CEDD27657C5}"/>
              </a:ext>
            </a:extLst>
          </p:cNvPr>
          <p:cNvCxnSpPr>
            <a:cxnSpLocks/>
          </p:cNvCxnSpPr>
          <p:nvPr/>
        </p:nvCxnSpPr>
        <p:spPr>
          <a:xfrm>
            <a:off x="1873792" y="3812875"/>
            <a:ext cx="64807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4F46BFA-AA48-F343-A641-A78BAFBA749F}"/>
              </a:ext>
            </a:extLst>
          </p:cNvPr>
          <p:cNvCxnSpPr/>
          <p:nvPr/>
        </p:nvCxnSpPr>
        <p:spPr>
          <a:xfrm>
            <a:off x="3567965" y="3862185"/>
            <a:ext cx="64807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DEFCDA63-2AC2-0147-AD6A-8B02EC5DE703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3779917" y="2888283"/>
            <a:ext cx="1007999" cy="737334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A4707A12-AEFA-3F4A-BE9B-FEBCEA42D5F8}"/>
              </a:ext>
            </a:extLst>
          </p:cNvPr>
          <p:cNvSpPr/>
          <p:nvPr/>
        </p:nvSpPr>
        <p:spPr>
          <a:xfrm>
            <a:off x="4216043" y="3625620"/>
            <a:ext cx="1143745" cy="551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820865EF-604E-B14B-9C48-8FCEEED0CFB7}"/>
              </a:ext>
            </a:extLst>
          </p:cNvPr>
          <p:cNvSpPr/>
          <p:nvPr/>
        </p:nvSpPr>
        <p:spPr>
          <a:xfrm>
            <a:off x="849284" y="3582327"/>
            <a:ext cx="1030179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CB875AF-DACE-2A4A-B8EF-F147E8DC4528}"/>
              </a:ext>
            </a:extLst>
          </p:cNvPr>
          <p:cNvSpPr/>
          <p:nvPr/>
        </p:nvSpPr>
        <p:spPr>
          <a:xfrm>
            <a:off x="6094256" y="3053897"/>
            <a:ext cx="1143745" cy="116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068A7E9D-2377-0647-96BD-247BE441C539}"/>
              </a:ext>
            </a:extLst>
          </p:cNvPr>
          <p:cNvCxnSpPr>
            <a:cxnSpLocks/>
          </p:cNvCxnSpPr>
          <p:nvPr/>
        </p:nvCxnSpPr>
        <p:spPr>
          <a:xfrm>
            <a:off x="5446179" y="3835037"/>
            <a:ext cx="64807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AC19760F-D399-A546-AA03-DC870795CB8F}"/>
              </a:ext>
            </a:extLst>
          </p:cNvPr>
          <p:cNvCxnSpPr>
            <a:cxnSpLocks/>
          </p:cNvCxnSpPr>
          <p:nvPr/>
        </p:nvCxnSpPr>
        <p:spPr>
          <a:xfrm>
            <a:off x="6618635" y="4253147"/>
            <a:ext cx="1469" cy="43606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DE5B7D9-91F9-6449-AFB3-4579ADE3FF0E}"/>
              </a:ext>
            </a:extLst>
          </p:cNvPr>
          <p:cNvSpPr txBox="1"/>
          <p:nvPr/>
        </p:nvSpPr>
        <p:spPr>
          <a:xfrm>
            <a:off x="6145740" y="3033905"/>
            <a:ext cx="1462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保险的</a:t>
            </a:r>
            <a:r>
              <a:rPr kumimoji="1" lang="en-US" altLang="zh-CN" sz="1200" dirty="0"/>
              <a:t>CTR</a:t>
            </a:r>
            <a:r>
              <a:rPr kumimoji="1" lang="zh-CN" altLang="en-US" sz="1200" dirty="0"/>
              <a:t>预估</a:t>
            </a:r>
            <a:endParaRPr kumimoji="1" lang="en-US" altLang="zh-CN" sz="1200" dirty="0"/>
          </a:p>
          <a:p>
            <a:r>
              <a:rPr kumimoji="1" lang="en-US" altLang="zh-CN" sz="1200" dirty="0"/>
              <a:t>pCTR_Item</a:t>
            </a:r>
            <a:r>
              <a:rPr kumimoji="1" lang="en-US" altLang="zh-CN" sz="1200" baseline="-25000" dirty="0"/>
              <a:t>1</a:t>
            </a:r>
            <a:endParaRPr kumimoji="1" lang="en-US" altLang="zh-CN" sz="1200" dirty="0"/>
          </a:p>
          <a:p>
            <a:r>
              <a:rPr kumimoji="1" lang="en-US" altLang="zh-CN" sz="1200" dirty="0"/>
              <a:t>pCTR_Item</a:t>
            </a:r>
            <a:r>
              <a:rPr kumimoji="1" lang="en-US" altLang="zh-CN" sz="1200" baseline="-25000" dirty="0"/>
              <a:t>2</a:t>
            </a:r>
          </a:p>
          <a:p>
            <a:r>
              <a:rPr kumimoji="1" lang="zh-CN" altLang="en-US" sz="1200" baseline="-25000" dirty="0"/>
              <a:t>          </a:t>
            </a:r>
            <a:r>
              <a:rPr kumimoji="1" lang="en-US" altLang="zh-CN" sz="1200" baseline="-25000" dirty="0"/>
              <a:t>…..</a:t>
            </a:r>
            <a:endParaRPr kumimoji="1" lang="en-US" altLang="zh-CN" sz="1200" dirty="0"/>
          </a:p>
          <a:p>
            <a:r>
              <a:rPr kumimoji="1" lang="en-US" altLang="zh-CN" sz="1200" dirty="0" err="1"/>
              <a:t>pCTR_Item</a:t>
            </a:r>
            <a:r>
              <a:rPr kumimoji="1" lang="en-US" altLang="zh-CN" sz="1200" baseline="-25000" dirty="0" err="1"/>
              <a:t>n</a:t>
            </a:r>
            <a:endParaRPr kumimoji="1" lang="zh-CN" altLang="en-US" sz="1200" baseline="-25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CF2D4A3-B019-DD4B-A699-15AD7BE82DAC}"/>
              </a:ext>
            </a:extLst>
          </p:cNvPr>
          <p:cNvSpPr txBox="1"/>
          <p:nvPr/>
        </p:nvSpPr>
        <p:spPr>
          <a:xfrm>
            <a:off x="4225436" y="3723716"/>
            <a:ext cx="1185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CTR</a:t>
            </a:r>
            <a:r>
              <a:rPr kumimoji="1" lang="zh-CN" altLang="en-US" sz="1400" dirty="0"/>
              <a:t>预估模型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A55FC53-6D97-2A4A-BFFF-C021D0F9EFA5}"/>
              </a:ext>
            </a:extLst>
          </p:cNvPr>
          <p:cNvSpPr txBox="1"/>
          <p:nvPr/>
        </p:nvSpPr>
        <p:spPr>
          <a:xfrm>
            <a:off x="964661" y="50377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产品库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0959B4C-4EC6-D644-8764-4A256A04268B}"/>
              </a:ext>
            </a:extLst>
          </p:cNvPr>
          <p:cNvSpPr txBox="1"/>
          <p:nvPr/>
        </p:nvSpPr>
        <p:spPr>
          <a:xfrm>
            <a:off x="4232521" y="49768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产品候选集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628CD7D-F799-3940-9B48-2CD6A1BACC5E}"/>
              </a:ext>
            </a:extLst>
          </p:cNvPr>
          <p:cNvSpPr txBox="1"/>
          <p:nvPr/>
        </p:nvSpPr>
        <p:spPr>
          <a:xfrm>
            <a:off x="2627792" y="362175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客户行为</a:t>
            </a:r>
            <a:endParaRPr kumimoji="1" lang="en-US" altLang="zh-CN" sz="1400" dirty="0"/>
          </a:p>
          <a:p>
            <a:r>
              <a:rPr kumimoji="1" lang="zh-CN" altLang="en-US" sz="1400" dirty="0"/>
              <a:t>特征</a:t>
            </a: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6FD69881-9161-CD4D-8DE2-8F113DD06471}"/>
              </a:ext>
            </a:extLst>
          </p:cNvPr>
          <p:cNvSpPr/>
          <p:nvPr/>
        </p:nvSpPr>
        <p:spPr>
          <a:xfrm>
            <a:off x="2574592" y="3553000"/>
            <a:ext cx="1030179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1685B3A-69B6-6945-A4BE-F6898BC6CB80}"/>
              </a:ext>
            </a:extLst>
          </p:cNvPr>
          <p:cNvSpPr txBox="1"/>
          <p:nvPr/>
        </p:nvSpPr>
        <p:spPr>
          <a:xfrm>
            <a:off x="4735118" y="2763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模型训练</a:t>
            </a:r>
            <a:endParaRPr kumimoji="1" lang="en-US" altLang="zh-CN" sz="1200" dirty="0"/>
          </a:p>
          <a:p>
            <a:r>
              <a:rPr kumimoji="1" lang="zh-CN" altLang="en-US" sz="1200" dirty="0"/>
              <a:t>方法</a:t>
            </a: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94CF2286-AF21-4441-B985-935F175CABF9}"/>
              </a:ext>
            </a:extLst>
          </p:cNvPr>
          <p:cNvCxnSpPr>
            <a:cxnSpLocks/>
          </p:cNvCxnSpPr>
          <p:nvPr/>
        </p:nvCxnSpPr>
        <p:spPr>
          <a:xfrm flipH="1">
            <a:off x="2978808" y="4659445"/>
            <a:ext cx="6681" cy="3161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151559E4-5777-FE4A-BC7E-BF833FDBC416}"/>
              </a:ext>
            </a:extLst>
          </p:cNvPr>
          <p:cNvSpPr/>
          <p:nvPr/>
        </p:nvSpPr>
        <p:spPr>
          <a:xfrm>
            <a:off x="2656745" y="4959034"/>
            <a:ext cx="766543" cy="442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FD27E12-CAB8-5B4F-8C28-47A9AEF99542}"/>
              </a:ext>
            </a:extLst>
          </p:cNvPr>
          <p:cNvSpPr txBox="1"/>
          <p:nvPr/>
        </p:nvSpPr>
        <p:spPr>
          <a:xfrm>
            <a:off x="2617073" y="50347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产品排序</a:t>
            </a:r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18B6DC70-79C1-9F47-8FEB-C1F9E74BDF23}"/>
              </a:ext>
            </a:extLst>
          </p:cNvPr>
          <p:cNvCxnSpPr>
            <a:cxnSpLocks/>
          </p:cNvCxnSpPr>
          <p:nvPr/>
        </p:nvCxnSpPr>
        <p:spPr>
          <a:xfrm>
            <a:off x="1893175" y="5129587"/>
            <a:ext cx="64807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772B60D-4571-1D42-9280-80C9EB55CD4C}"/>
              </a:ext>
            </a:extLst>
          </p:cNvPr>
          <p:cNvSpPr txBox="1"/>
          <p:nvPr/>
        </p:nvSpPr>
        <p:spPr>
          <a:xfrm>
            <a:off x="1013655" y="36856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开始</a:t>
            </a: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7F517423-D4B6-1040-A206-88A89C89E941}"/>
              </a:ext>
            </a:extLst>
          </p:cNvPr>
          <p:cNvCxnSpPr/>
          <p:nvPr/>
        </p:nvCxnSpPr>
        <p:spPr>
          <a:xfrm>
            <a:off x="3452833" y="5098505"/>
            <a:ext cx="64807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3964F797-B973-FD4B-949C-C7DA8F8861C0}"/>
              </a:ext>
            </a:extLst>
          </p:cNvPr>
          <p:cNvCxnSpPr>
            <a:cxnSpLocks/>
            <a:stCxn id="9" idx="4"/>
          </p:cNvCxnSpPr>
          <p:nvPr/>
        </p:nvCxnSpPr>
        <p:spPr>
          <a:xfrm flipV="1">
            <a:off x="4714595" y="4245496"/>
            <a:ext cx="0" cy="65812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1B3BC22D-4C0F-6147-AEEF-5FB6C25F10EF}"/>
              </a:ext>
            </a:extLst>
          </p:cNvPr>
          <p:cNvSpPr/>
          <p:nvPr/>
        </p:nvSpPr>
        <p:spPr>
          <a:xfrm>
            <a:off x="2602217" y="4402776"/>
            <a:ext cx="821071" cy="25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71240EB-426C-0645-B8B8-7C88751D30DF}"/>
              </a:ext>
            </a:extLst>
          </p:cNvPr>
          <p:cNvSpPr/>
          <p:nvPr/>
        </p:nvSpPr>
        <p:spPr>
          <a:xfrm>
            <a:off x="2553212" y="4390132"/>
            <a:ext cx="906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/>
              <a:t>最近行为</a:t>
            </a: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B217DEC8-6B4D-4045-BA64-FD74996FC899}"/>
              </a:ext>
            </a:extLst>
          </p:cNvPr>
          <p:cNvCxnSpPr>
            <a:cxnSpLocks/>
          </p:cNvCxnSpPr>
          <p:nvPr/>
        </p:nvCxnSpPr>
        <p:spPr>
          <a:xfrm flipH="1">
            <a:off x="2972128" y="4086592"/>
            <a:ext cx="6681" cy="3161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68E07962-2CC4-4D4D-A691-EEEF20098DA3}"/>
              </a:ext>
            </a:extLst>
          </p:cNvPr>
          <p:cNvSpPr/>
          <p:nvPr/>
        </p:nvSpPr>
        <p:spPr>
          <a:xfrm>
            <a:off x="6350911" y="4703983"/>
            <a:ext cx="630433" cy="33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5CE187D-5D4B-364D-9611-C7A6141DA6B8}"/>
              </a:ext>
            </a:extLst>
          </p:cNvPr>
          <p:cNvSpPr txBox="1"/>
          <p:nvPr/>
        </p:nvSpPr>
        <p:spPr>
          <a:xfrm>
            <a:off x="6394257" y="47269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2139499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DB84005-9206-F741-A3F9-72EF5B8B6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6635"/>
            <a:ext cx="4536504" cy="212482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60A9035-20AD-EA49-8CDC-8C1CF3FE9FCA}"/>
              </a:ext>
            </a:extLst>
          </p:cNvPr>
          <p:cNvSpPr/>
          <p:nvPr/>
        </p:nvSpPr>
        <p:spPr>
          <a:xfrm rot="155245">
            <a:off x="1664131" y="2745281"/>
            <a:ext cx="1656184" cy="2007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>
              <a:schemeClr val="accent1"/>
            </a:glow>
            <a:outerShdw blurRad="50800" dist="50800" dir="5400000" sx="1000" sy="1000" algn="ctr" rotWithShape="0">
              <a:srgbClr val="000000"/>
            </a:outerShdw>
            <a:reflection endPos="64000" dist="76200" dir="5400000" sy="-100000" algn="bl" rotWithShape="0"/>
          </a:effectLst>
          <a:scene3d>
            <a:camera prst="orthographicFront">
              <a:rot lat="493599" lon="11714497" rev="236519"/>
            </a:camera>
            <a:lightRig rig="threePt" dir="t">
              <a:rot lat="0" lon="0" rev="21594000"/>
            </a:lightRig>
          </a:scene3d>
          <a:sp3d extrusionH="317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CD99C4-4299-504F-83D8-CF43C5ED7CC8}"/>
              </a:ext>
            </a:extLst>
          </p:cNvPr>
          <p:cNvSpPr/>
          <p:nvPr/>
        </p:nvSpPr>
        <p:spPr>
          <a:xfrm rot="155245">
            <a:off x="4906111" y="2270447"/>
            <a:ext cx="1656184" cy="150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>
              <a:rot lat="493599" lon="11714497" rev="236519"/>
            </a:camera>
            <a:lightRig rig="threePt" dir="t">
              <a:rot lat="0" lon="0" rev="21594000"/>
            </a:lightRig>
          </a:scene3d>
          <a:sp3d extrusionH="317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7EDAC9-52C4-E44C-864D-D2A3B2A5C726}"/>
              </a:ext>
            </a:extLst>
          </p:cNvPr>
          <p:cNvSpPr/>
          <p:nvPr/>
        </p:nvSpPr>
        <p:spPr>
          <a:xfrm rot="155245">
            <a:off x="5448097" y="3449996"/>
            <a:ext cx="942487" cy="552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>
              <a:rot lat="493599" lon="11714497" rev="236519"/>
            </a:camera>
            <a:lightRig rig="threePt" dir="t">
              <a:rot lat="0" lon="0" rev="21594000"/>
            </a:lightRig>
          </a:scene3d>
          <a:sp3d extrusionH="317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81E010-B4F6-944A-9CF1-DCA932045200}"/>
              </a:ext>
            </a:extLst>
          </p:cNvPr>
          <p:cNvSpPr/>
          <p:nvPr/>
        </p:nvSpPr>
        <p:spPr>
          <a:xfrm rot="5400000">
            <a:off x="6781261" y="3464387"/>
            <a:ext cx="1656184" cy="150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>
              <a:rot lat="539315" lon="9590276" rev="21508314"/>
            </a:camera>
            <a:lightRig rig="threePt" dir="t">
              <a:rot lat="0" lon="0" rev="7200000"/>
            </a:lightRig>
          </a:scene3d>
          <a:sp3d extrusionH="317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BBAC03-18E9-2747-81E8-1CBA7D6A63CB}"/>
              </a:ext>
            </a:extLst>
          </p:cNvPr>
          <p:cNvSpPr/>
          <p:nvPr/>
        </p:nvSpPr>
        <p:spPr>
          <a:xfrm>
            <a:off x="4067949" y="4813723"/>
            <a:ext cx="1992855" cy="800532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20999997" rev="0"/>
            </a:camera>
            <a:lightRig rig="threePt" dir="t"/>
          </a:scene3d>
          <a:sp3d>
            <a:bevelT w="19050"/>
            <a:bevelB w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094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87659D-0A3C-4BED-ADDA-56140D45E08A}"/>
              </a:ext>
            </a:extLst>
          </p:cNvPr>
          <p:cNvSpPr/>
          <p:nvPr/>
        </p:nvSpPr>
        <p:spPr>
          <a:xfrm>
            <a:off x="3223745" y="3143339"/>
            <a:ext cx="917717" cy="494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特征提取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1375FB3-2FF6-48CC-BFD0-C85D50FE1679}"/>
              </a:ext>
            </a:extLst>
          </p:cNvPr>
          <p:cNvSpPr/>
          <p:nvPr/>
        </p:nvSpPr>
        <p:spPr>
          <a:xfrm>
            <a:off x="1629973" y="3125260"/>
            <a:ext cx="1126663" cy="494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数据预处理</a:t>
            </a:r>
          </a:p>
        </p:txBody>
      </p:sp>
      <p:cxnSp>
        <p:nvCxnSpPr>
          <p:cNvPr id="38" name="直接箭头连接符 46">
            <a:extLst>
              <a:ext uri="{FF2B5EF4-FFF2-40B4-BE49-F238E27FC236}">
                <a16:creationId xmlns:a16="http://schemas.microsoft.com/office/drawing/2014/main" id="{1CF6C9E2-8396-4EE1-80AB-C13493320AA0}"/>
              </a:ext>
            </a:extLst>
          </p:cNvPr>
          <p:cNvCxnSpPr>
            <a:cxnSpLocks/>
          </p:cNvCxnSpPr>
          <p:nvPr/>
        </p:nvCxnSpPr>
        <p:spPr>
          <a:xfrm>
            <a:off x="1115620" y="3359459"/>
            <a:ext cx="545999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0225830" y="2409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17" name="直接箭头连接符 46">
            <a:extLst>
              <a:ext uri="{FF2B5EF4-FFF2-40B4-BE49-F238E27FC236}">
                <a16:creationId xmlns:a16="http://schemas.microsoft.com/office/drawing/2014/main" id="{9BC8D9F5-D557-3A43-B3AB-9A1120E848EF}"/>
              </a:ext>
            </a:extLst>
          </p:cNvPr>
          <p:cNvCxnSpPr>
            <a:cxnSpLocks/>
          </p:cNvCxnSpPr>
          <p:nvPr/>
        </p:nvCxnSpPr>
        <p:spPr>
          <a:xfrm>
            <a:off x="3649016" y="2717465"/>
            <a:ext cx="0" cy="44382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46">
            <a:extLst>
              <a:ext uri="{FF2B5EF4-FFF2-40B4-BE49-F238E27FC236}">
                <a16:creationId xmlns:a16="http://schemas.microsoft.com/office/drawing/2014/main" id="{D79C240F-E0ED-F64F-BAF4-46049CC2783F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663088" y="3372460"/>
            <a:ext cx="683303" cy="2777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46">
            <a:extLst>
              <a:ext uri="{FF2B5EF4-FFF2-40B4-BE49-F238E27FC236}">
                <a16:creationId xmlns:a16="http://schemas.microsoft.com/office/drawing/2014/main" id="{A59CEDA4-B67F-A347-B5AF-62D5A1D4C4AE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682604" y="3637733"/>
            <a:ext cx="1" cy="36733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46">
            <a:extLst>
              <a:ext uri="{FF2B5EF4-FFF2-40B4-BE49-F238E27FC236}">
                <a16:creationId xmlns:a16="http://schemas.microsoft.com/office/drawing/2014/main" id="{4CA6F5A7-FDF2-824B-999E-60AB8D447C2B}"/>
              </a:ext>
            </a:extLst>
          </p:cNvPr>
          <p:cNvCxnSpPr>
            <a:cxnSpLocks/>
          </p:cNvCxnSpPr>
          <p:nvPr/>
        </p:nvCxnSpPr>
        <p:spPr>
          <a:xfrm flipV="1">
            <a:off x="2756636" y="3390535"/>
            <a:ext cx="447217" cy="45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9B44743-ECBF-FE43-9F66-BBD34128568F}"/>
              </a:ext>
            </a:extLst>
          </p:cNvPr>
          <p:cNvSpPr txBox="1"/>
          <p:nvPr/>
        </p:nvSpPr>
        <p:spPr>
          <a:xfrm>
            <a:off x="87875" y="3205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原始数据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E66A9FA-503D-AD4B-BD5B-149833C46D23}"/>
              </a:ext>
            </a:extLst>
          </p:cNvPr>
          <p:cNvSpPr/>
          <p:nvPr/>
        </p:nvSpPr>
        <p:spPr>
          <a:xfrm>
            <a:off x="4687244" y="3068965"/>
            <a:ext cx="975843" cy="662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特征转换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70EB762-F727-834F-BB84-DC87592E0C8D}"/>
              </a:ext>
            </a:extLst>
          </p:cNvPr>
          <p:cNvSpPr/>
          <p:nvPr/>
        </p:nvSpPr>
        <p:spPr>
          <a:xfrm>
            <a:off x="6346390" y="3125265"/>
            <a:ext cx="975843" cy="585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预测识别</a:t>
            </a:r>
          </a:p>
        </p:txBody>
      </p:sp>
      <p:cxnSp>
        <p:nvCxnSpPr>
          <p:cNvPr id="28" name="直接箭头连接符 46">
            <a:extLst>
              <a:ext uri="{FF2B5EF4-FFF2-40B4-BE49-F238E27FC236}">
                <a16:creationId xmlns:a16="http://schemas.microsoft.com/office/drawing/2014/main" id="{A35B0E8A-1636-2447-9DE1-10324B827DAE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4141463" y="3390539"/>
            <a:ext cx="545785" cy="970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CAD98BB-899D-C743-9F49-F7EE5184455C}"/>
              </a:ext>
            </a:extLst>
          </p:cNvPr>
          <p:cNvSpPr/>
          <p:nvPr/>
        </p:nvSpPr>
        <p:spPr>
          <a:xfrm>
            <a:off x="3190163" y="2183301"/>
            <a:ext cx="917717" cy="494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高维特征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981E39B-E41D-A04C-A3AC-7E022550516A}"/>
              </a:ext>
            </a:extLst>
          </p:cNvPr>
          <p:cNvSpPr/>
          <p:nvPr/>
        </p:nvSpPr>
        <p:spPr>
          <a:xfrm>
            <a:off x="3223745" y="4026667"/>
            <a:ext cx="917717" cy="494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低维特征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7C8BF72-EC08-7C42-9606-7227E82D7D16}"/>
              </a:ext>
            </a:extLst>
          </p:cNvPr>
          <p:cNvSpPr txBox="1"/>
          <p:nvPr/>
        </p:nvSpPr>
        <p:spPr>
          <a:xfrm>
            <a:off x="7868017" y="31747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结果</a:t>
            </a:r>
          </a:p>
        </p:txBody>
      </p:sp>
      <p:cxnSp>
        <p:nvCxnSpPr>
          <p:cNvPr id="41" name="直接箭头连接符 46">
            <a:extLst>
              <a:ext uri="{FF2B5EF4-FFF2-40B4-BE49-F238E27FC236}">
                <a16:creationId xmlns:a16="http://schemas.microsoft.com/office/drawing/2014/main" id="{49A3570C-07DB-714F-9BE5-88BC16298B0D}"/>
              </a:ext>
            </a:extLst>
          </p:cNvPr>
          <p:cNvCxnSpPr>
            <a:cxnSpLocks/>
          </p:cNvCxnSpPr>
          <p:nvPr/>
        </p:nvCxnSpPr>
        <p:spPr>
          <a:xfrm flipV="1">
            <a:off x="7357812" y="3372456"/>
            <a:ext cx="550235" cy="131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74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87659D-0A3C-4BED-ADDA-56140D45E08A}"/>
              </a:ext>
            </a:extLst>
          </p:cNvPr>
          <p:cNvSpPr/>
          <p:nvPr/>
        </p:nvSpPr>
        <p:spPr>
          <a:xfrm>
            <a:off x="5804431" y="3122453"/>
            <a:ext cx="1352264" cy="8456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高潜客户</a:t>
            </a:r>
          </a:p>
        </p:txBody>
      </p:sp>
      <p:cxnSp>
        <p:nvCxnSpPr>
          <p:cNvPr id="5" name="直接箭头连接符 32">
            <a:extLst>
              <a:ext uri="{FF2B5EF4-FFF2-40B4-BE49-F238E27FC236}">
                <a16:creationId xmlns:a16="http://schemas.microsoft.com/office/drawing/2014/main" id="{0C25C8AE-B023-4B66-8FFC-AF15978331A2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414071" y="3447807"/>
            <a:ext cx="565060" cy="2732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41375FB3-2FF6-48CC-BFD0-C85D50FE1679}"/>
              </a:ext>
            </a:extLst>
          </p:cNvPr>
          <p:cNvSpPr/>
          <p:nvPr/>
        </p:nvSpPr>
        <p:spPr>
          <a:xfrm>
            <a:off x="1979131" y="3039721"/>
            <a:ext cx="1352264" cy="816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用户聚类分组</a:t>
            </a:r>
          </a:p>
        </p:txBody>
      </p:sp>
      <p:cxnSp>
        <p:nvCxnSpPr>
          <p:cNvPr id="7" name="直接箭头连接符 46">
            <a:extLst>
              <a:ext uri="{FF2B5EF4-FFF2-40B4-BE49-F238E27FC236}">
                <a16:creationId xmlns:a16="http://schemas.microsoft.com/office/drawing/2014/main" id="{1CF6C9E2-8396-4EE1-80AB-C13493320AA0}"/>
              </a:ext>
            </a:extLst>
          </p:cNvPr>
          <p:cNvCxnSpPr>
            <a:cxnSpLocks/>
          </p:cNvCxnSpPr>
          <p:nvPr/>
        </p:nvCxnSpPr>
        <p:spPr>
          <a:xfrm>
            <a:off x="4570007" y="2453241"/>
            <a:ext cx="0" cy="66779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柱形 31">
            <a:extLst>
              <a:ext uri="{FF2B5EF4-FFF2-40B4-BE49-F238E27FC236}">
                <a16:creationId xmlns:a16="http://schemas.microsoft.com/office/drawing/2014/main" id="{F032A5CA-94FE-4112-ADE8-81FB810387AE}"/>
              </a:ext>
            </a:extLst>
          </p:cNvPr>
          <p:cNvSpPr/>
          <p:nvPr/>
        </p:nvSpPr>
        <p:spPr>
          <a:xfrm>
            <a:off x="495564" y="3025676"/>
            <a:ext cx="918513" cy="858129"/>
          </a:xfrm>
          <a:prstGeom prst="can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特征构建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3954167" y="1885546"/>
            <a:ext cx="1270507" cy="6547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训练数据</a:t>
            </a:r>
            <a:endParaRPr kumimoji="1" lang="zh-CN" altLang="en-US" dirty="0"/>
          </a:p>
        </p:txBody>
      </p:sp>
      <p:cxnSp>
        <p:nvCxnSpPr>
          <p:cNvPr id="24" name="连接符: 肘形 8">
            <a:extLst>
              <a:ext uri="{FF2B5EF4-FFF2-40B4-BE49-F238E27FC236}">
                <a16:creationId xmlns:a16="http://schemas.microsoft.com/office/drawing/2014/main" id="{A5255BE1-5510-4D6F-8CF7-3FE7B9171EF2}"/>
              </a:ext>
            </a:extLst>
          </p:cNvPr>
          <p:cNvCxnSpPr>
            <a:cxnSpLocks/>
            <a:stCxn id="6" idx="0"/>
            <a:endCxn id="22" idx="1"/>
          </p:cNvCxnSpPr>
          <p:nvPr/>
        </p:nvCxnSpPr>
        <p:spPr>
          <a:xfrm rot="5400000" flipH="1" flipV="1">
            <a:off x="2891306" y="1976860"/>
            <a:ext cx="826823" cy="1298899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41375FB3-2FF6-48CC-BFD0-C85D50FE1679}"/>
              </a:ext>
            </a:extLst>
          </p:cNvPr>
          <p:cNvSpPr/>
          <p:nvPr/>
        </p:nvSpPr>
        <p:spPr>
          <a:xfrm>
            <a:off x="3872405" y="3121041"/>
            <a:ext cx="1352264" cy="8161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监督模型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3954167" y="4473631"/>
            <a:ext cx="1270507" cy="6547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验证数据</a:t>
            </a:r>
            <a:endParaRPr kumimoji="1" lang="zh-CN" altLang="en-US" dirty="0"/>
          </a:p>
        </p:txBody>
      </p:sp>
      <p:cxnSp>
        <p:nvCxnSpPr>
          <p:cNvPr id="38" name="直接箭头连接符 46">
            <a:extLst>
              <a:ext uri="{FF2B5EF4-FFF2-40B4-BE49-F238E27FC236}">
                <a16:creationId xmlns:a16="http://schemas.microsoft.com/office/drawing/2014/main" id="{1CF6C9E2-8396-4EE1-80AB-C13493320AA0}"/>
              </a:ext>
            </a:extLst>
          </p:cNvPr>
          <p:cNvCxnSpPr>
            <a:cxnSpLocks/>
          </p:cNvCxnSpPr>
          <p:nvPr/>
        </p:nvCxnSpPr>
        <p:spPr>
          <a:xfrm>
            <a:off x="4589416" y="3801551"/>
            <a:ext cx="0" cy="66779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13">
            <a:extLst>
              <a:ext uri="{FF2B5EF4-FFF2-40B4-BE49-F238E27FC236}">
                <a16:creationId xmlns:a16="http://schemas.microsoft.com/office/drawing/2014/main" id="{45AD27AF-BC13-4015-B9EC-1F008F5C6F3D}"/>
              </a:ext>
            </a:extLst>
          </p:cNvPr>
          <p:cNvCxnSpPr>
            <a:cxnSpLocks/>
            <a:stCxn id="37" idx="1"/>
            <a:endCxn id="6" idx="2"/>
          </p:cNvCxnSpPr>
          <p:nvPr/>
        </p:nvCxnSpPr>
        <p:spPr>
          <a:xfrm rot="10800000">
            <a:off x="2655268" y="3855899"/>
            <a:ext cx="1298899" cy="945080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6">
            <a:extLst>
              <a:ext uri="{FF2B5EF4-FFF2-40B4-BE49-F238E27FC236}">
                <a16:creationId xmlns:a16="http://schemas.microsoft.com/office/drawing/2014/main" id="{1CF6C9E2-8396-4EE1-80AB-C13493320AA0}"/>
              </a:ext>
            </a:extLst>
          </p:cNvPr>
          <p:cNvCxnSpPr>
            <a:cxnSpLocks/>
            <a:stCxn id="36" idx="3"/>
            <a:endCxn id="4" idx="1"/>
          </p:cNvCxnSpPr>
          <p:nvPr/>
        </p:nvCxnSpPr>
        <p:spPr>
          <a:xfrm>
            <a:off x="5224672" y="3529128"/>
            <a:ext cx="579763" cy="1612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0225830" y="2409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113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B87C0AE-0D82-421C-828B-6E2E2703E0EF}"/>
              </a:ext>
            </a:extLst>
          </p:cNvPr>
          <p:cNvSpPr/>
          <p:nvPr/>
        </p:nvSpPr>
        <p:spPr>
          <a:xfrm>
            <a:off x="4318721" y="4033916"/>
            <a:ext cx="1491175" cy="858129"/>
          </a:xfrm>
          <a:prstGeom prst="rect">
            <a:avLst/>
          </a:prstGeom>
          <a:solidFill>
            <a:srgbClr val="9BB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成交信息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647639-6791-48D8-ADF4-78CE3F39CF74}"/>
              </a:ext>
            </a:extLst>
          </p:cNvPr>
          <p:cNvSpPr/>
          <p:nvPr/>
        </p:nvSpPr>
        <p:spPr>
          <a:xfrm>
            <a:off x="4318721" y="5078665"/>
            <a:ext cx="1491175" cy="858129"/>
          </a:xfrm>
          <a:prstGeom prst="rect">
            <a:avLst/>
          </a:prstGeom>
          <a:solidFill>
            <a:srgbClr val="9BB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r>
              <a:rPr lang="zh-CN" altLang="en-US" dirty="0"/>
              <a:t>高潜客户</a:t>
            </a:r>
          </a:p>
        </p:txBody>
      </p:sp>
      <p:cxnSp>
        <p:nvCxnSpPr>
          <p:cNvPr id="7" name="连接符: 肘形 8">
            <a:extLst>
              <a:ext uri="{FF2B5EF4-FFF2-40B4-BE49-F238E27FC236}">
                <a16:creationId xmlns:a16="http://schemas.microsoft.com/office/drawing/2014/main" id="{A5255BE1-5510-4D6F-8CF7-3FE7B9171EF2}"/>
              </a:ext>
            </a:extLst>
          </p:cNvPr>
          <p:cNvCxnSpPr>
            <a:cxnSpLocks/>
          </p:cNvCxnSpPr>
          <p:nvPr/>
        </p:nvCxnSpPr>
        <p:spPr>
          <a:xfrm flipV="1">
            <a:off x="3242793" y="3422653"/>
            <a:ext cx="1170504" cy="1040327"/>
          </a:xfrm>
          <a:prstGeom prst="bentConnector3">
            <a:avLst>
              <a:gd name="adj1" fmla="val 43074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10">
            <a:extLst>
              <a:ext uri="{FF2B5EF4-FFF2-40B4-BE49-F238E27FC236}">
                <a16:creationId xmlns:a16="http://schemas.microsoft.com/office/drawing/2014/main" id="{25423EF2-D877-41AF-A5DA-93325FEC031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864468" y="4462977"/>
            <a:ext cx="1454248" cy="12700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13">
            <a:extLst>
              <a:ext uri="{FF2B5EF4-FFF2-40B4-BE49-F238E27FC236}">
                <a16:creationId xmlns:a16="http://schemas.microsoft.com/office/drawing/2014/main" id="{45AD27AF-BC13-4015-B9EC-1F008F5C6F3D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3515107" y="4704111"/>
            <a:ext cx="1044749" cy="562480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9">
            <a:extLst>
              <a:ext uri="{FF2B5EF4-FFF2-40B4-BE49-F238E27FC236}">
                <a16:creationId xmlns:a16="http://schemas.microsoft.com/office/drawing/2014/main" id="{B7039A2E-4A52-4CC3-AD30-43ED3DB7B8FB}"/>
              </a:ext>
            </a:extLst>
          </p:cNvPr>
          <p:cNvSpPr/>
          <p:nvPr/>
        </p:nvSpPr>
        <p:spPr>
          <a:xfrm>
            <a:off x="7071133" y="4076480"/>
            <a:ext cx="1735081" cy="81556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保险产品预测</a:t>
            </a:r>
          </a:p>
        </p:txBody>
      </p:sp>
      <p:cxnSp>
        <p:nvCxnSpPr>
          <p:cNvPr id="12" name="连接符: 肘形 21">
            <a:extLst>
              <a:ext uri="{FF2B5EF4-FFF2-40B4-BE49-F238E27FC236}">
                <a16:creationId xmlns:a16="http://schemas.microsoft.com/office/drawing/2014/main" id="{0DDC84F6-427E-4B8E-ABBE-3B00A44ECAD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634240" y="3456636"/>
            <a:ext cx="1436888" cy="1027627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25">
            <a:extLst>
              <a:ext uri="{FF2B5EF4-FFF2-40B4-BE49-F238E27FC236}">
                <a16:creationId xmlns:a16="http://schemas.microsoft.com/office/drawing/2014/main" id="{32AAB3E1-9669-4EC6-8CAD-C40794D2CA58}"/>
              </a:ext>
            </a:extLst>
          </p:cNvPr>
          <p:cNvCxnSpPr/>
          <p:nvPr/>
        </p:nvCxnSpPr>
        <p:spPr>
          <a:xfrm flipV="1">
            <a:off x="5809895" y="4475679"/>
            <a:ext cx="1261237" cy="1023467"/>
          </a:xfrm>
          <a:prstGeom prst="bentConnector3">
            <a:avLst>
              <a:gd name="adj1" fmla="val 43572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2">
            <a:extLst>
              <a:ext uri="{FF2B5EF4-FFF2-40B4-BE49-F238E27FC236}">
                <a16:creationId xmlns:a16="http://schemas.microsoft.com/office/drawing/2014/main" id="{0C25C8AE-B023-4B66-8FFC-AF15978331A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559419" y="4423391"/>
            <a:ext cx="565060" cy="2128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1375FB3-2FF6-48CC-BFD0-C85D50FE1679}"/>
              </a:ext>
            </a:extLst>
          </p:cNvPr>
          <p:cNvSpPr/>
          <p:nvPr/>
        </p:nvSpPr>
        <p:spPr>
          <a:xfrm>
            <a:off x="2124482" y="4009262"/>
            <a:ext cx="1118315" cy="828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成单客户</a:t>
            </a:r>
          </a:p>
        </p:txBody>
      </p:sp>
      <p:sp>
        <p:nvSpPr>
          <p:cNvPr id="40" name="圆柱形 31">
            <a:extLst>
              <a:ext uri="{FF2B5EF4-FFF2-40B4-BE49-F238E27FC236}">
                <a16:creationId xmlns:a16="http://schemas.microsoft.com/office/drawing/2014/main" id="{F032A5CA-94FE-4112-ADE8-81FB810387AE}"/>
              </a:ext>
            </a:extLst>
          </p:cNvPr>
          <p:cNvSpPr/>
          <p:nvPr/>
        </p:nvSpPr>
        <p:spPr>
          <a:xfrm>
            <a:off x="546556" y="4021215"/>
            <a:ext cx="1012867" cy="870829"/>
          </a:xfrm>
          <a:prstGeom prst="can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特征构建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A238AFA-2155-4EA2-906C-C66E0D0CD7FF}"/>
              </a:ext>
            </a:extLst>
          </p:cNvPr>
          <p:cNvSpPr/>
          <p:nvPr/>
        </p:nvSpPr>
        <p:spPr>
          <a:xfrm>
            <a:off x="4318721" y="2999940"/>
            <a:ext cx="1491175" cy="85812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保单特征</a:t>
            </a:r>
          </a:p>
        </p:txBody>
      </p:sp>
    </p:spTree>
    <p:extLst>
      <p:ext uri="{BB962C8B-B14F-4D97-AF65-F5344CB8AC3E}">
        <p14:creationId xmlns:p14="http://schemas.microsoft.com/office/powerpoint/2010/main" val="413987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5"/>
            <a:ext cx="7972400" cy="569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174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/>
          <p:cNvSpPr/>
          <p:nvPr/>
        </p:nvSpPr>
        <p:spPr>
          <a:xfrm>
            <a:off x="1331645" y="1196757"/>
            <a:ext cx="1844401" cy="573365"/>
          </a:xfrm>
          <a:prstGeom prst="parallelogram">
            <a:avLst>
              <a:gd name="adj" fmla="val 71663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Context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30772" y="2867594"/>
            <a:ext cx="1440257" cy="6677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UCB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547663" y="4200645"/>
                <a:ext cx="4212400" cy="5921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chemeClr val="tx1"/>
                    </a:solidFill>
                  </a:rPr>
                  <a:t>Take action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kumimoji="1"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sub>
                      <m:sup>
                        <m:r>
                          <a:rPr kumimoji="1"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p>
                    </m:sSubSup>
                    <m:r>
                      <a:rPr kumimoji="1"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kumimoji="1"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𝒕</m:t>
                    </m:r>
                    <m:r>
                      <a:rPr kumimoji="1"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kumimoji="1"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chemeClr val="tx1"/>
                    </a:solidFill>
                  </a:rPr>
                  <a:t>with </a:t>
                </a:r>
                <a:r>
                  <a:rPr kumimoji="1" lang="en-US" altLang="zh-CN" b="1" dirty="0" err="1">
                    <a:solidFill>
                      <a:schemeClr val="tx1"/>
                    </a:solidFill>
                  </a:rPr>
                  <a:t>prob</a:t>
                </a:r>
                <a:r>
                  <a:rPr kumimoji="1" lang="en-US" altLang="zh-CN" b="1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kumimoji="1"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sub>
                    </m:sSub>
                    <m:r>
                      <a:rPr kumimoji="1"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kumimoji="1"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𝒕</m:t>
                    </m:r>
                    <m:r>
                      <a:rPr kumimoji="1"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kumimoji="1"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3" y="4200645"/>
                <a:ext cx="4212400" cy="5921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平行四边形 10"/>
          <p:cNvSpPr/>
          <p:nvPr/>
        </p:nvSpPr>
        <p:spPr>
          <a:xfrm>
            <a:off x="2460580" y="5241505"/>
            <a:ext cx="2197841" cy="811831"/>
          </a:xfrm>
          <a:prstGeom prst="parallelogram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Reward, Costs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0068711" y="35353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9884" y="2324864"/>
            <a:ext cx="2592289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4" name="肘形连接符 3"/>
          <p:cNvCxnSpPr>
            <a:stCxn id="11" idx="5"/>
            <a:endCxn id="8" idx="1"/>
          </p:cNvCxnSpPr>
          <p:nvPr/>
        </p:nvCxnSpPr>
        <p:spPr>
          <a:xfrm rot="10800000">
            <a:off x="1230773" y="3201497"/>
            <a:ext cx="1331287" cy="2445925"/>
          </a:xfrm>
          <a:prstGeom prst="bentConnector3">
            <a:avLst>
              <a:gd name="adj1" fmla="val 1171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45577" y="5278085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feedBack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2040" y="5241501"/>
            <a:ext cx="1004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update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肘形连接符 15"/>
          <p:cNvCxnSpPr>
            <a:stCxn id="11" idx="2"/>
            <a:endCxn id="36" idx="3"/>
          </p:cNvCxnSpPr>
          <p:nvPr/>
        </p:nvCxnSpPr>
        <p:spPr>
          <a:xfrm flipV="1">
            <a:off x="4556941" y="3124767"/>
            <a:ext cx="1328449" cy="2522653"/>
          </a:xfrm>
          <a:prstGeom prst="bentConnector3">
            <a:avLst>
              <a:gd name="adj1" fmla="val 1172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8498" y="2380237"/>
            <a:ext cx="119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Learning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950895" y="3535394"/>
            <a:ext cx="0" cy="66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2"/>
            <a:endCxn id="11" idx="1"/>
          </p:cNvCxnSpPr>
          <p:nvPr/>
        </p:nvCxnSpPr>
        <p:spPr>
          <a:xfrm>
            <a:off x="3653866" y="4792789"/>
            <a:ext cx="7111" cy="448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364214" y="2714141"/>
            <a:ext cx="1521175" cy="82125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537944" y="2962143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Decision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箭头连接符 41"/>
          <p:cNvCxnSpPr>
            <a:stCxn id="6" idx="3"/>
            <a:endCxn id="2" idx="0"/>
          </p:cNvCxnSpPr>
          <p:nvPr/>
        </p:nvCxnSpPr>
        <p:spPr>
          <a:xfrm>
            <a:off x="2048400" y="1770122"/>
            <a:ext cx="17629" cy="554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endCxn id="36" idx="0"/>
          </p:cNvCxnSpPr>
          <p:nvPr/>
        </p:nvCxnSpPr>
        <p:spPr>
          <a:xfrm>
            <a:off x="2066029" y="1975485"/>
            <a:ext cx="3058775" cy="7386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6" idx="2"/>
          </p:cNvCxnSpPr>
          <p:nvPr/>
        </p:nvCxnSpPr>
        <p:spPr>
          <a:xfrm>
            <a:off x="5124799" y="3535394"/>
            <a:ext cx="0" cy="66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36" idx="1"/>
          </p:cNvCxnSpPr>
          <p:nvPr/>
        </p:nvCxnSpPr>
        <p:spPr>
          <a:xfrm>
            <a:off x="2671023" y="3124763"/>
            <a:ext cx="1693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80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13BA2E5-C25A-F64B-B840-FC9B6D715A0F}"/>
              </a:ext>
            </a:extLst>
          </p:cNvPr>
          <p:cNvSpPr/>
          <p:nvPr/>
        </p:nvSpPr>
        <p:spPr>
          <a:xfrm>
            <a:off x="107504" y="2704987"/>
            <a:ext cx="1368152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Kafka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CCB8100-0707-304A-B73C-7771CE07806A}"/>
              </a:ext>
            </a:extLst>
          </p:cNvPr>
          <p:cNvSpPr/>
          <p:nvPr/>
        </p:nvSpPr>
        <p:spPr>
          <a:xfrm>
            <a:off x="5364088" y="1628800"/>
            <a:ext cx="1080120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Redis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06922910-55AD-3444-8802-43642E5AB400}"/>
              </a:ext>
            </a:extLst>
          </p:cNvPr>
          <p:cNvSpPr/>
          <p:nvPr/>
        </p:nvSpPr>
        <p:spPr>
          <a:xfrm>
            <a:off x="5364088" y="3481856"/>
            <a:ext cx="1080120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HDFS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85602DAA-F427-DB46-8DCD-9B055252FC65}"/>
              </a:ext>
            </a:extLst>
          </p:cNvPr>
          <p:cNvSpPr/>
          <p:nvPr/>
        </p:nvSpPr>
        <p:spPr>
          <a:xfrm>
            <a:off x="5364088" y="2571101"/>
            <a:ext cx="1224136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MongoDB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308403-DA93-0642-A0E3-135240C6F153}"/>
              </a:ext>
            </a:extLst>
          </p:cNvPr>
          <p:cNvSpPr/>
          <p:nvPr/>
        </p:nvSpPr>
        <p:spPr>
          <a:xfrm>
            <a:off x="2051720" y="1052736"/>
            <a:ext cx="2736304" cy="1800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Window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秒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只进行实时查询，不进行模型计算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0E21D2-0389-644F-92DD-B2DA9013298C}"/>
              </a:ext>
            </a:extLst>
          </p:cNvPr>
          <p:cNvSpPr/>
          <p:nvPr/>
        </p:nvSpPr>
        <p:spPr>
          <a:xfrm>
            <a:off x="1979712" y="3209043"/>
            <a:ext cx="2736304" cy="1800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Windows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分钟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处理近线数据，实时排序模型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0B0B8B05-9358-8B47-9B9F-AFA2809BE551}"/>
              </a:ext>
            </a:extLst>
          </p:cNvPr>
          <p:cNvCxnSpPr>
            <a:cxnSpLocks/>
          </p:cNvCxnSpPr>
          <p:nvPr/>
        </p:nvCxnSpPr>
        <p:spPr>
          <a:xfrm flipV="1">
            <a:off x="1475656" y="2204865"/>
            <a:ext cx="576064" cy="5001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125480E-B054-9A41-9F52-5EC3F63F7C9A}"/>
              </a:ext>
            </a:extLst>
          </p:cNvPr>
          <p:cNvCxnSpPr>
            <a:cxnSpLocks/>
          </p:cNvCxnSpPr>
          <p:nvPr/>
        </p:nvCxnSpPr>
        <p:spPr>
          <a:xfrm>
            <a:off x="1531390" y="3199466"/>
            <a:ext cx="387660" cy="56477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8ABD7EF-DD48-EC4C-ACA8-75E09FA37395}"/>
              </a:ext>
            </a:extLst>
          </p:cNvPr>
          <p:cNvCxnSpPr>
            <a:cxnSpLocks/>
          </p:cNvCxnSpPr>
          <p:nvPr/>
        </p:nvCxnSpPr>
        <p:spPr>
          <a:xfrm flipV="1">
            <a:off x="4716016" y="3645024"/>
            <a:ext cx="648072" cy="62771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FBD2FFFA-DF30-724F-8908-14231EE84F8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744829" y="2859133"/>
            <a:ext cx="619259" cy="10575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9EFCB71-759D-584A-A4DE-98C8345F3529}"/>
              </a:ext>
            </a:extLst>
          </p:cNvPr>
          <p:cNvCxnSpPr>
            <a:cxnSpLocks/>
          </p:cNvCxnSpPr>
          <p:nvPr/>
        </p:nvCxnSpPr>
        <p:spPr>
          <a:xfrm>
            <a:off x="4802148" y="1556792"/>
            <a:ext cx="481862" cy="5592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23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13" y="332660"/>
            <a:ext cx="660082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977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34B0833-E124-D641-BD82-07A068591C55}"/>
              </a:ext>
            </a:extLst>
          </p:cNvPr>
          <p:cNvSpPr/>
          <p:nvPr/>
        </p:nvSpPr>
        <p:spPr>
          <a:xfrm>
            <a:off x="1115616" y="908720"/>
            <a:ext cx="151216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2B33342-6E50-804F-842F-0EB3ADAC1649}"/>
              </a:ext>
            </a:extLst>
          </p:cNvPr>
          <p:cNvSpPr/>
          <p:nvPr/>
        </p:nvSpPr>
        <p:spPr>
          <a:xfrm>
            <a:off x="1476515" y="1273151"/>
            <a:ext cx="216024" cy="21602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5D2CBD0-3A4F-C042-B289-DFD4EEDB4C1B}"/>
              </a:ext>
            </a:extLst>
          </p:cNvPr>
          <p:cNvSpPr/>
          <p:nvPr/>
        </p:nvSpPr>
        <p:spPr>
          <a:xfrm>
            <a:off x="2235627" y="12318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8B9FDB-70FE-7C4B-B9E6-CE05279F2A2F}"/>
              </a:ext>
            </a:extLst>
          </p:cNvPr>
          <p:cNvSpPr/>
          <p:nvPr/>
        </p:nvSpPr>
        <p:spPr>
          <a:xfrm>
            <a:off x="2222911" y="174520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018A225-5FC2-4848-8EAF-78AB682C1B45}"/>
              </a:ext>
            </a:extLst>
          </p:cNvPr>
          <p:cNvSpPr/>
          <p:nvPr/>
        </p:nvSpPr>
        <p:spPr>
          <a:xfrm>
            <a:off x="1800621" y="1380201"/>
            <a:ext cx="216024" cy="21602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FDD30C8-6D5D-6142-B90E-D1051D138D3C}"/>
              </a:ext>
            </a:extLst>
          </p:cNvPr>
          <p:cNvSpPr/>
          <p:nvPr/>
        </p:nvSpPr>
        <p:spPr>
          <a:xfrm>
            <a:off x="1457195" y="1709192"/>
            <a:ext cx="216024" cy="21602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7AEEE94-AEBA-E948-8284-9B9258EFAFA1}"/>
              </a:ext>
            </a:extLst>
          </p:cNvPr>
          <p:cNvSpPr/>
          <p:nvPr/>
        </p:nvSpPr>
        <p:spPr>
          <a:xfrm>
            <a:off x="1457195" y="2420888"/>
            <a:ext cx="216024" cy="21602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5407B61-98D0-5348-91C9-AF82559D472B}"/>
              </a:ext>
            </a:extLst>
          </p:cNvPr>
          <p:cNvSpPr/>
          <p:nvPr/>
        </p:nvSpPr>
        <p:spPr>
          <a:xfrm>
            <a:off x="1946367" y="2283731"/>
            <a:ext cx="216024" cy="21602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CD58076-C35D-0E47-9A74-DEB5B5DBC5B5}"/>
              </a:ext>
            </a:extLst>
          </p:cNvPr>
          <p:cNvSpPr/>
          <p:nvPr/>
        </p:nvSpPr>
        <p:spPr>
          <a:xfrm>
            <a:off x="3141479" y="925472"/>
            <a:ext cx="151216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3F4A028-37B2-A04A-A259-E435685AD520}"/>
              </a:ext>
            </a:extLst>
          </p:cNvPr>
          <p:cNvSpPr/>
          <p:nvPr/>
        </p:nvSpPr>
        <p:spPr>
          <a:xfrm>
            <a:off x="3623572" y="1273151"/>
            <a:ext cx="216024" cy="21602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93954D0-D1E7-7146-9DE7-DD05F0DD0874}"/>
              </a:ext>
            </a:extLst>
          </p:cNvPr>
          <p:cNvSpPr/>
          <p:nvPr/>
        </p:nvSpPr>
        <p:spPr>
          <a:xfrm>
            <a:off x="4296693" y="114865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C76CD5D-A770-924D-BB58-F9D299D7567A}"/>
              </a:ext>
            </a:extLst>
          </p:cNvPr>
          <p:cNvSpPr/>
          <p:nvPr/>
        </p:nvSpPr>
        <p:spPr>
          <a:xfrm>
            <a:off x="4369967" y="174520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0DDB031-57ED-9746-A454-6F522FCB9578}"/>
              </a:ext>
            </a:extLst>
          </p:cNvPr>
          <p:cNvSpPr/>
          <p:nvPr/>
        </p:nvSpPr>
        <p:spPr>
          <a:xfrm>
            <a:off x="3925816" y="1425527"/>
            <a:ext cx="216024" cy="21602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A1DC6B8-1DC6-BA41-8D29-E969D9252F7C}"/>
              </a:ext>
            </a:extLst>
          </p:cNvPr>
          <p:cNvSpPr/>
          <p:nvPr/>
        </p:nvSpPr>
        <p:spPr>
          <a:xfrm>
            <a:off x="3604251" y="1709192"/>
            <a:ext cx="216024" cy="21602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F46DB87-733C-3F47-8D86-BCD924993D3B}"/>
              </a:ext>
            </a:extLst>
          </p:cNvPr>
          <p:cNvSpPr/>
          <p:nvPr/>
        </p:nvSpPr>
        <p:spPr>
          <a:xfrm>
            <a:off x="3604251" y="2420888"/>
            <a:ext cx="216024" cy="21602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C8D5B04-1D88-334A-BC75-110FF2EA85E4}"/>
              </a:ext>
            </a:extLst>
          </p:cNvPr>
          <p:cNvSpPr/>
          <p:nvPr/>
        </p:nvSpPr>
        <p:spPr>
          <a:xfrm>
            <a:off x="4093424" y="2283731"/>
            <a:ext cx="216024" cy="21602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FB652B2-B9A8-FA41-818C-B7A7C77C4AA8}"/>
              </a:ext>
            </a:extLst>
          </p:cNvPr>
          <p:cNvSpPr/>
          <p:nvPr/>
        </p:nvSpPr>
        <p:spPr>
          <a:xfrm>
            <a:off x="5215599" y="925472"/>
            <a:ext cx="151216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F004674-FFD7-B54C-ABCA-C967F963F182}"/>
              </a:ext>
            </a:extLst>
          </p:cNvPr>
          <p:cNvSpPr/>
          <p:nvPr/>
        </p:nvSpPr>
        <p:spPr>
          <a:xfrm>
            <a:off x="5770629" y="1281527"/>
            <a:ext cx="216024" cy="21602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D0531D1-3394-3841-A4EE-77D652FDD03C}"/>
              </a:ext>
            </a:extLst>
          </p:cNvPr>
          <p:cNvSpPr/>
          <p:nvPr/>
        </p:nvSpPr>
        <p:spPr>
          <a:xfrm>
            <a:off x="5970848" y="143066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920797F-2E71-694A-B74D-643F245224EC}"/>
              </a:ext>
            </a:extLst>
          </p:cNvPr>
          <p:cNvSpPr/>
          <p:nvPr/>
        </p:nvSpPr>
        <p:spPr>
          <a:xfrm>
            <a:off x="5970848" y="221564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13FA613-74DF-3942-B711-878C7BFBA795}"/>
              </a:ext>
            </a:extLst>
          </p:cNvPr>
          <p:cNvSpPr/>
          <p:nvPr/>
        </p:nvSpPr>
        <p:spPr>
          <a:xfrm>
            <a:off x="6121839" y="1408625"/>
            <a:ext cx="216024" cy="21602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036F452-9F7E-2243-B6F4-705331B53DE3}"/>
              </a:ext>
            </a:extLst>
          </p:cNvPr>
          <p:cNvSpPr/>
          <p:nvPr/>
        </p:nvSpPr>
        <p:spPr>
          <a:xfrm>
            <a:off x="5751308" y="1717568"/>
            <a:ext cx="216024" cy="21602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347F634-0BA0-914C-B878-3B949093ED0D}"/>
              </a:ext>
            </a:extLst>
          </p:cNvPr>
          <p:cNvSpPr/>
          <p:nvPr/>
        </p:nvSpPr>
        <p:spPr>
          <a:xfrm>
            <a:off x="5751308" y="2429264"/>
            <a:ext cx="216024" cy="21602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AB16EE1-8508-314D-824D-2B6DAB7BC07C}"/>
              </a:ext>
            </a:extLst>
          </p:cNvPr>
          <p:cNvSpPr/>
          <p:nvPr/>
        </p:nvSpPr>
        <p:spPr>
          <a:xfrm>
            <a:off x="6240481" y="2292107"/>
            <a:ext cx="216024" cy="21602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964D832-7885-F047-A7CD-2697259097B1}"/>
              </a:ext>
            </a:extLst>
          </p:cNvPr>
          <p:cNvSpPr/>
          <p:nvPr/>
        </p:nvSpPr>
        <p:spPr>
          <a:xfrm>
            <a:off x="5230569" y="3167912"/>
            <a:ext cx="151216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ADFBBE9-4DE8-594B-A109-3EC1ED61A79C}"/>
              </a:ext>
            </a:extLst>
          </p:cNvPr>
          <p:cNvSpPr/>
          <p:nvPr/>
        </p:nvSpPr>
        <p:spPr>
          <a:xfrm>
            <a:off x="5591468" y="3532343"/>
            <a:ext cx="216024" cy="21602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6F99F24-7FB0-E243-8BC5-4B0769C619FE}"/>
              </a:ext>
            </a:extLst>
          </p:cNvPr>
          <p:cNvSpPr/>
          <p:nvPr/>
        </p:nvSpPr>
        <p:spPr>
          <a:xfrm>
            <a:off x="5784655" y="367018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8AE95A9-813B-B940-9261-AF85010984C7}"/>
              </a:ext>
            </a:extLst>
          </p:cNvPr>
          <p:cNvSpPr/>
          <p:nvPr/>
        </p:nvSpPr>
        <p:spPr>
          <a:xfrm>
            <a:off x="5719053" y="442238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FEFCD92-E207-FD45-879B-496449EB272C}"/>
              </a:ext>
            </a:extLst>
          </p:cNvPr>
          <p:cNvSpPr/>
          <p:nvPr/>
        </p:nvSpPr>
        <p:spPr>
          <a:xfrm>
            <a:off x="5905815" y="3661784"/>
            <a:ext cx="216024" cy="21602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15B5EBA2-57D8-DB48-89EA-2D48652BC663}"/>
              </a:ext>
            </a:extLst>
          </p:cNvPr>
          <p:cNvSpPr/>
          <p:nvPr/>
        </p:nvSpPr>
        <p:spPr>
          <a:xfrm>
            <a:off x="5532111" y="3962203"/>
            <a:ext cx="216024" cy="21602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93D431B-3F88-BF48-B108-89D5C0456C91}"/>
              </a:ext>
            </a:extLst>
          </p:cNvPr>
          <p:cNvSpPr/>
          <p:nvPr/>
        </p:nvSpPr>
        <p:spPr>
          <a:xfrm>
            <a:off x="5572147" y="4680080"/>
            <a:ext cx="216024" cy="21602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1E5B849-6B46-FE43-AE0E-5778A63C141C}"/>
              </a:ext>
            </a:extLst>
          </p:cNvPr>
          <p:cNvSpPr/>
          <p:nvPr/>
        </p:nvSpPr>
        <p:spPr>
          <a:xfrm>
            <a:off x="6061320" y="4542923"/>
            <a:ext cx="216024" cy="21602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B510BCB-130E-A540-A7BC-D7D19D49627A}"/>
              </a:ext>
            </a:extLst>
          </p:cNvPr>
          <p:cNvSpPr/>
          <p:nvPr/>
        </p:nvSpPr>
        <p:spPr>
          <a:xfrm>
            <a:off x="3128673" y="3197743"/>
            <a:ext cx="151216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8BEDE3F-91C8-2D4A-A17C-D4D752938C9F}"/>
              </a:ext>
            </a:extLst>
          </p:cNvPr>
          <p:cNvSpPr/>
          <p:nvPr/>
        </p:nvSpPr>
        <p:spPr>
          <a:xfrm>
            <a:off x="3489572" y="3562172"/>
            <a:ext cx="216024" cy="21602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00B9EA7-C146-AB44-80E7-35EF837E4EAA}"/>
              </a:ext>
            </a:extLst>
          </p:cNvPr>
          <p:cNvSpPr/>
          <p:nvPr/>
        </p:nvSpPr>
        <p:spPr>
          <a:xfrm>
            <a:off x="3659919" y="379680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74A9F5AC-DED1-B74E-AF2E-32EA23BE3BAA}"/>
              </a:ext>
            </a:extLst>
          </p:cNvPr>
          <p:cNvSpPr/>
          <p:nvPr/>
        </p:nvSpPr>
        <p:spPr>
          <a:xfrm>
            <a:off x="3731584" y="4664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A01F64C-10A1-7242-92BB-088121BDD505}"/>
              </a:ext>
            </a:extLst>
          </p:cNvPr>
          <p:cNvSpPr/>
          <p:nvPr/>
        </p:nvSpPr>
        <p:spPr>
          <a:xfrm>
            <a:off x="3835167" y="3681035"/>
            <a:ext cx="216024" cy="21602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F3745B3-3787-024A-87D7-1613D9084BD4}"/>
              </a:ext>
            </a:extLst>
          </p:cNvPr>
          <p:cNvSpPr/>
          <p:nvPr/>
        </p:nvSpPr>
        <p:spPr>
          <a:xfrm>
            <a:off x="3500873" y="3964291"/>
            <a:ext cx="216024" cy="21602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336EA5F-B57C-F24A-8ACF-D2980D762DA4}"/>
              </a:ext>
            </a:extLst>
          </p:cNvPr>
          <p:cNvSpPr/>
          <p:nvPr/>
        </p:nvSpPr>
        <p:spPr>
          <a:xfrm>
            <a:off x="3470251" y="4709911"/>
            <a:ext cx="216024" cy="21602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668BE05E-003B-B347-899C-9D6205FB9BB8}"/>
              </a:ext>
            </a:extLst>
          </p:cNvPr>
          <p:cNvSpPr/>
          <p:nvPr/>
        </p:nvSpPr>
        <p:spPr>
          <a:xfrm>
            <a:off x="3959424" y="4572752"/>
            <a:ext cx="216024" cy="21602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BF8857EA-BFC4-7041-AF31-D99C5DA94D97}"/>
              </a:ext>
            </a:extLst>
          </p:cNvPr>
          <p:cNvCxnSpPr>
            <a:cxnSpLocks/>
            <a:stCxn id="17" idx="1"/>
            <a:endCxn id="16" idx="7"/>
          </p:cNvCxnSpPr>
          <p:nvPr/>
        </p:nvCxnSpPr>
        <p:spPr>
          <a:xfrm flipH="1">
            <a:off x="3807965" y="1169739"/>
            <a:ext cx="509821" cy="135048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DE9EBD5C-5E5B-BD4D-BCE2-51FD4B1CF1AD}"/>
              </a:ext>
            </a:extLst>
          </p:cNvPr>
          <p:cNvCxnSpPr>
            <a:cxnSpLocks/>
            <a:stCxn id="17" idx="3"/>
            <a:endCxn id="19" idx="7"/>
          </p:cNvCxnSpPr>
          <p:nvPr/>
        </p:nvCxnSpPr>
        <p:spPr>
          <a:xfrm flipH="1">
            <a:off x="4110209" y="1271563"/>
            <a:ext cx="207577" cy="18560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07683106-33FC-D441-9A02-65762894D525}"/>
              </a:ext>
            </a:extLst>
          </p:cNvPr>
          <p:cNvCxnSpPr>
            <a:cxnSpLocks/>
          </p:cNvCxnSpPr>
          <p:nvPr/>
        </p:nvCxnSpPr>
        <p:spPr>
          <a:xfrm flipH="1">
            <a:off x="3922872" y="1880833"/>
            <a:ext cx="457099" cy="337985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F1B3CCD1-EFBC-5045-ACA5-BECC35712D25}"/>
              </a:ext>
            </a:extLst>
          </p:cNvPr>
          <p:cNvCxnSpPr>
            <a:cxnSpLocks/>
            <a:endCxn id="20" idx="6"/>
          </p:cNvCxnSpPr>
          <p:nvPr/>
        </p:nvCxnSpPr>
        <p:spPr>
          <a:xfrm flipH="1" flipV="1">
            <a:off x="3820278" y="1817204"/>
            <a:ext cx="460527" cy="19648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D65A8EDF-EE9E-F749-A2F1-66132164524B}"/>
              </a:ext>
            </a:extLst>
          </p:cNvPr>
          <p:cNvCxnSpPr>
            <a:cxnSpLocks/>
          </p:cNvCxnSpPr>
          <p:nvPr/>
        </p:nvCxnSpPr>
        <p:spPr>
          <a:xfrm flipH="1">
            <a:off x="4227651" y="1969585"/>
            <a:ext cx="152316" cy="246069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3CC2EDAA-C050-A14F-8372-674A2B04B221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5640123" y="3834065"/>
            <a:ext cx="104496" cy="12814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E10EC80F-87AD-F34D-8D52-9CFC7F66D9E9}"/>
              </a:ext>
            </a:extLst>
          </p:cNvPr>
          <p:cNvCxnSpPr>
            <a:cxnSpLocks/>
          </p:cNvCxnSpPr>
          <p:nvPr/>
        </p:nvCxnSpPr>
        <p:spPr>
          <a:xfrm flipH="1">
            <a:off x="5702996" y="4584484"/>
            <a:ext cx="104496" cy="12814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966B70A9-5F2C-F44D-865C-288CE52B084D}"/>
              </a:ext>
            </a:extLst>
          </p:cNvPr>
          <p:cNvCxnSpPr>
            <a:cxnSpLocks/>
            <a:stCxn id="34" idx="6"/>
            <a:endCxn id="38" idx="1"/>
          </p:cNvCxnSpPr>
          <p:nvPr/>
        </p:nvCxnSpPr>
        <p:spPr>
          <a:xfrm>
            <a:off x="5863058" y="4494392"/>
            <a:ext cx="229903" cy="80171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右箭头 67">
            <a:extLst>
              <a:ext uri="{FF2B5EF4-FFF2-40B4-BE49-F238E27FC236}">
                <a16:creationId xmlns:a16="http://schemas.microsoft.com/office/drawing/2014/main" id="{21013B6A-0191-9642-867A-84911C51B888}"/>
              </a:ext>
            </a:extLst>
          </p:cNvPr>
          <p:cNvSpPr/>
          <p:nvPr/>
        </p:nvSpPr>
        <p:spPr>
          <a:xfrm>
            <a:off x="2722600" y="1709193"/>
            <a:ext cx="360040" cy="340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>
            <a:extLst>
              <a:ext uri="{FF2B5EF4-FFF2-40B4-BE49-F238E27FC236}">
                <a16:creationId xmlns:a16="http://schemas.microsoft.com/office/drawing/2014/main" id="{60FB7FA9-EE16-4544-B705-C2BA32C9D8FE}"/>
              </a:ext>
            </a:extLst>
          </p:cNvPr>
          <p:cNvSpPr/>
          <p:nvPr/>
        </p:nvSpPr>
        <p:spPr>
          <a:xfrm rot="10800000">
            <a:off x="4712927" y="3837599"/>
            <a:ext cx="360040" cy="340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右箭头 71">
            <a:extLst>
              <a:ext uri="{FF2B5EF4-FFF2-40B4-BE49-F238E27FC236}">
                <a16:creationId xmlns:a16="http://schemas.microsoft.com/office/drawing/2014/main" id="{B6A4EF17-77C9-DC47-8702-B2B1BDE83CBC}"/>
              </a:ext>
            </a:extLst>
          </p:cNvPr>
          <p:cNvSpPr/>
          <p:nvPr/>
        </p:nvSpPr>
        <p:spPr>
          <a:xfrm>
            <a:off x="4761377" y="1799267"/>
            <a:ext cx="360040" cy="340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433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F4283-E985-154C-9AE9-5AF61E73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A3C9A-B813-E94B-866C-1F483EB2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6BAFA1-1F2B-684C-9C66-9EBD95EB6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97" y="0"/>
            <a:ext cx="7110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92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A5CD0CF-BB20-4840-890E-B4AAB6F8D32A}"/>
              </a:ext>
            </a:extLst>
          </p:cNvPr>
          <p:cNvSpPr txBox="1"/>
          <p:nvPr/>
        </p:nvSpPr>
        <p:spPr>
          <a:xfrm>
            <a:off x="107139" y="9969"/>
            <a:ext cx="2031325" cy="1671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Page 2</a:t>
            </a:r>
          </a:p>
          <a:p>
            <a:r>
              <a:rPr kumimoji="1" lang="zh-CN" altLang="en-US" dirty="0"/>
              <a:t>总体架构</a:t>
            </a:r>
          </a:p>
          <a:p>
            <a:r>
              <a:rPr kumimoji="1" lang="zh-CN" altLang="en-US" dirty="0"/>
              <a:t>达观数据</a:t>
            </a:r>
          </a:p>
          <a:p>
            <a:r>
              <a:rPr kumimoji="1" lang="en-US" altLang="zh-CN" dirty="0"/>
              <a:t>DATA GRAND</a:t>
            </a:r>
          </a:p>
          <a:p>
            <a:r>
              <a:rPr kumimoji="1" lang="zh-CN" altLang="en-US" dirty="0"/>
              <a:t>热门推荐</a:t>
            </a:r>
          </a:p>
          <a:p>
            <a:r>
              <a:rPr kumimoji="1" lang="zh-CN" altLang="en-US" dirty="0"/>
              <a:t>应用层</a:t>
            </a:r>
          </a:p>
          <a:p>
            <a:r>
              <a:rPr kumimoji="1" lang="zh-CN" altLang="en-US" dirty="0"/>
              <a:t>相关推荐</a:t>
            </a:r>
          </a:p>
          <a:p>
            <a:r>
              <a:rPr kumimoji="1" lang="zh-CN" altLang="en-US" dirty="0"/>
              <a:t>推荐理由</a:t>
            </a:r>
          </a:p>
          <a:p>
            <a:r>
              <a:rPr kumimoji="1" lang="zh-CN" altLang="en-US" dirty="0"/>
              <a:t>个性化推荐</a:t>
            </a:r>
          </a:p>
          <a:p>
            <a:r>
              <a:rPr kumimoji="1" lang="zh-CN" altLang="en-US" dirty="0"/>
              <a:t>选代决策树</a:t>
            </a:r>
          </a:p>
          <a:p>
            <a:r>
              <a:rPr kumimoji="1" lang="zh-CN" altLang="en-US" dirty="0"/>
              <a:t>破尔兹曼机</a:t>
            </a:r>
          </a:p>
          <a:p>
            <a:r>
              <a:rPr kumimoji="1" lang="zh-CN" altLang="en-US" dirty="0"/>
              <a:t>支持向量机</a:t>
            </a:r>
          </a:p>
          <a:p>
            <a:r>
              <a:rPr kumimoji="1" lang="zh-CN" altLang="en-US" dirty="0"/>
              <a:t>组合层</a:t>
            </a:r>
          </a:p>
          <a:p>
            <a:r>
              <a:rPr kumimoji="1" lang="zh-CN" altLang="en-US" dirty="0"/>
              <a:t>逻辑斯特回归</a:t>
            </a:r>
          </a:p>
          <a:p>
            <a:r>
              <a:rPr kumimoji="1" lang="zh-CN" altLang="en-US" dirty="0"/>
              <a:t>受限破尔兹曼机</a:t>
            </a:r>
          </a:p>
          <a:p>
            <a:r>
              <a:rPr kumimoji="1" lang="en-US" altLang="zh-CN" dirty="0" err="1"/>
              <a:t>DeepFM</a:t>
            </a:r>
            <a:endParaRPr kumimoji="1" lang="en-US" altLang="zh-CN" dirty="0"/>
          </a:p>
          <a:p>
            <a:r>
              <a:rPr kumimoji="1" lang="en-US" altLang="zh-CN" dirty="0"/>
              <a:t>RCD</a:t>
            </a:r>
          </a:p>
          <a:p>
            <a:r>
              <a:rPr kumimoji="1" lang="en-US" altLang="zh-CN" dirty="0" err="1"/>
              <a:t>Wide&amp;Deep</a:t>
            </a:r>
            <a:endParaRPr kumimoji="1" lang="en-US" altLang="zh-CN" dirty="0"/>
          </a:p>
          <a:p>
            <a:r>
              <a:rPr kumimoji="1" lang="zh-CN" altLang="en-US" dirty="0"/>
              <a:t>物品协同过滤</a:t>
            </a:r>
          </a:p>
          <a:p>
            <a:r>
              <a:rPr kumimoji="1" lang="zh-CN" altLang="en-US" dirty="0"/>
              <a:t>矩阵分解</a:t>
            </a:r>
            <a:r>
              <a:rPr kumimoji="1" lang="en-US" altLang="zh-CN" dirty="0"/>
              <a:t>SVD</a:t>
            </a:r>
          </a:p>
          <a:p>
            <a:r>
              <a:rPr kumimoji="1" lang="zh-CN" altLang="en-US" dirty="0"/>
              <a:t>深度学习算法</a:t>
            </a:r>
          </a:p>
          <a:p>
            <a:r>
              <a:rPr kumimoji="1" lang="zh-CN" altLang="en-US" dirty="0"/>
              <a:t>用户协同过滤</a:t>
            </a:r>
          </a:p>
          <a:p>
            <a:r>
              <a:rPr kumimoji="1" lang="zh-CN" altLang="en-US" dirty="0"/>
              <a:t>算法层</a:t>
            </a:r>
          </a:p>
          <a:p>
            <a:r>
              <a:rPr kumimoji="1" lang="zh-CN" altLang="en-US" dirty="0"/>
              <a:t>统计信息推荐</a:t>
            </a:r>
          </a:p>
          <a:p>
            <a:r>
              <a:rPr kumimoji="1" lang="zh-CN" altLang="en-US" dirty="0"/>
              <a:t>内容信息推荐</a:t>
            </a:r>
          </a:p>
          <a:p>
            <a:r>
              <a:rPr kumimoji="1" lang="zh-CN" altLang="en-US" dirty="0"/>
              <a:t>关联规则算法</a:t>
            </a:r>
          </a:p>
          <a:p>
            <a:r>
              <a:rPr kumimoji="1" lang="zh-CN" altLang="en-US" dirty="0"/>
              <a:t>点击反馈算法</a:t>
            </a:r>
          </a:p>
          <a:p>
            <a:r>
              <a:rPr kumimoji="1" lang="zh-CN" altLang="en-US" dirty="0"/>
              <a:t>用户画像模型</a:t>
            </a:r>
          </a:p>
          <a:p>
            <a:r>
              <a:rPr kumimoji="1" lang="zh-CN" altLang="en-US" dirty="0"/>
              <a:t>趋势預测模型</a:t>
            </a:r>
          </a:p>
          <a:p>
            <a:r>
              <a:rPr kumimoji="1" lang="zh-CN" altLang="en-US" dirty="0"/>
              <a:t>物品画像模型</a:t>
            </a:r>
          </a:p>
          <a:p>
            <a:r>
              <a:rPr kumimoji="1" lang="zh-CN" altLang="en-US" dirty="0"/>
              <a:t>模型展</a:t>
            </a:r>
          </a:p>
          <a:p>
            <a:r>
              <a:rPr kumimoji="1" lang="zh-CN" altLang="en-US" dirty="0"/>
              <a:t>用户关系挖掘</a:t>
            </a:r>
          </a:p>
          <a:p>
            <a:r>
              <a:rPr kumimoji="1" lang="zh-CN" altLang="en-US" dirty="0"/>
              <a:t>物品关系挖掘</a:t>
            </a:r>
          </a:p>
          <a:p>
            <a:r>
              <a:rPr kumimoji="1" lang="zh-CN" altLang="en-US" dirty="0"/>
              <a:t>用户物品关系挖掘</a:t>
            </a:r>
          </a:p>
          <a:p>
            <a:r>
              <a:rPr kumimoji="1" lang="zh-CN" altLang="en-US" dirty="0"/>
              <a:t>文本分类</a:t>
            </a:r>
          </a:p>
          <a:p>
            <a:r>
              <a:rPr kumimoji="1" lang="zh-CN" altLang="en-US" dirty="0"/>
              <a:t>向量模型</a:t>
            </a:r>
          </a:p>
          <a:p>
            <a:r>
              <a:rPr kumimoji="1" lang="zh-CN" altLang="en-US" dirty="0"/>
              <a:t>标签提取</a:t>
            </a:r>
          </a:p>
          <a:p>
            <a:r>
              <a:rPr kumimoji="1" lang="zh-CN" altLang="en-US" dirty="0"/>
              <a:t>标签扩展</a:t>
            </a:r>
          </a:p>
          <a:p>
            <a:r>
              <a:rPr kumimoji="1" lang="zh-CN" altLang="en-US" dirty="0"/>
              <a:t>信息抽取</a:t>
            </a:r>
          </a:p>
          <a:p>
            <a:r>
              <a:rPr kumimoji="1" lang="zh-CN" altLang="en-US" dirty="0"/>
              <a:t>语义理解</a:t>
            </a:r>
          </a:p>
          <a:p>
            <a:r>
              <a:rPr kumimoji="1" lang="zh-CN" altLang="en-US" dirty="0"/>
              <a:t>知识图谱</a:t>
            </a:r>
          </a:p>
          <a:p>
            <a:r>
              <a:rPr kumimoji="1" lang="zh-CN" altLang="en-US" dirty="0"/>
              <a:t>相似度</a:t>
            </a:r>
          </a:p>
          <a:p>
            <a:r>
              <a:rPr kumimoji="1" lang="zh-CN" altLang="en-US" dirty="0"/>
              <a:t>计算</a:t>
            </a:r>
          </a:p>
          <a:p>
            <a:r>
              <a:rPr kumimoji="1" lang="zh-CN" altLang="en-US" dirty="0"/>
              <a:t>聚类分析</a:t>
            </a:r>
          </a:p>
          <a:p>
            <a:r>
              <a:rPr kumimoji="1" lang="zh-CN" altLang="en-US" dirty="0"/>
              <a:t>搜索引擎</a:t>
            </a:r>
          </a:p>
          <a:p>
            <a:r>
              <a:rPr kumimoji="1" lang="zh-CN" altLang="en-US" dirty="0"/>
              <a:t>关系分析</a:t>
            </a:r>
          </a:p>
          <a:p>
            <a:r>
              <a:rPr kumimoji="1" lang="zh-CN" altLang="en-US" dirty="0"/>
              <a:t>主題模型</a:t>
            </a:r>
          </a:p>
          <a:p>
            <a:r>
              <a:rPr kumimoji="1" lang="zh-CN" altLang="en-US" dirty="0"/>
              <a:t>组件展</a:t>
            </a:r>
          </a:p>
          <a:p>
            <a:r>
              <a:rPr kumimoji="1" lang="zh-CN" altLang="en-US" dirty="0"/>
              <a:t>主成分</a:t>
            </a:r>
          </a:p>
          <a:p>
            <a:r>
              <a:rPr kumimoji="1" lang="zh-CN" altLang="en-US" dirty="0"/>
              <a:t>分析</a:t>
            </a:r>
          </a:p>
          <a:p>
            <a:r>
              <a:rPr kumimoji="1" lang="zh-CN" altLang="en-US" dirty="0"/>
              <a:t>特征组合</a:t>
            </a:r>
          </a:p>
          <a:p>
            <a:r>
              <a:rPr kumimoji="1" lang="zh-CN" altLang="en-US" dirty="0"/>
              <a:t>特征降维</a:t>
            </a:r>
          </a:p>
          <a:p>
            <a:r>
              <a:rPr kumimoji="1" lang="zh-CN" altLang="en-US" dirty="0"/>
              <a:t>实体识别</a:t>
            </a:r>
          </a:p>
          <a:p>
            <a:r>
              <a:rPr kumimoji="1" lang="zh-CN" altLang="en-US" dirty="0"/>
              <a:t>离线评估</a:t>
            </a:r>
          </a:p>
          <a:p>
            <a:r>
              <a:rPr kumimoji="1" lang="zh-CN" altLang="en-US" dirty="0"/>
              <a:t>偏好分析</a:t>
            </a:r>
          </a:p>
          <a:p>
            <a:r>
              <a:rPr kumimoji="1" lang="zh-CN" altLang="en-US" dirty="0"/>
              <a:t>达观数据</a:t>
            </a:r>
          </a:p>
          <a:p>
            <a:r>
              <a:rPr kumimoji="1" lang="zh-CN" altLang="en-US" dirty="0"/>
              <a:t>达观数据存储平台</a:t>
            </a:r>
          </a:p>
          <a:p>
            <a:r>
              <a:rPr kumimoji="1" lang="zh-CN" altLang="en-US" dirty="0"/>
              <a:t>达观数据</a:t>
            </a:r>
          </a:p>
          <a:p>
            <a:r>
              <a:rPr kumimoji="1" lang="zh-CN" altLang="en-US" dirty="0"/>
              <a:t>传输平台</a:t>
            </a:r>
          </a:p>
          <a:p>
            <a:r>
              <a:rPr kumimoji="1" lang="zh-CN" altLang="en-US" dirty="0"/>
              <a:t>运算平台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E148D3-AE41-5042-AF96-5A180B92F542}"/>
              </a:ext>
            </a:extLst>
          </p:cNvPr>
          <p:cNvSpPr/>
          <p:nvPr/>
        </p:nvSpPr>
        <p:spPr>
          <a:xfrm>
            <a:off x="1895696" y="440668"/>
            <a:ext cx="624587" cy="5976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/>
              <a:t>个性化推荐系统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4FFED1-D563-2D43-B197-D5747EE1800C}"/>
              </a:ext>
            </a:extLst>
          </p:cNvPr>
          <p:cNvSpPr/>
          <p:nvPr/>
        </p:nvSpPr>
        <p:spPr>
          <a:xfrm>
            <a:off x="2876260" y="188640"/>
            <a:ext cx="6241583" cy="5976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19E707-0EDB-B946-8C9A-C968F688EB69}"/>
              </a:ext>
            </a:extLst>
          </p:cNvPr>
          <p:cNvSpPr/>
          <p:nvPr/>
        </p:nvSpPr>
        <p:spPr>
          <a:xfrm>
            <a:off x="2987829" y="282534"/>
            <a:ext cx="5951193" cy="4101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633F82-F6BD-354E-8B25-C10EF242EB28}"/>
              </a:ext>
            </a:extLst>
          </p:cNvPr>
          <p:cNvSpPr/>
          <p:nvPr/>
        </p:nvSpPr>
        <p:spPr>
          <a:xfrm>
            <a:off x="3144973" y="909959"/>
            <a:ext cx="4971111" cy="731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D1E278-21E8-C248-A214-389EEAA471F1}"/>
              </a:ext>
            </a:extLst>
          </p:cNvPr>
          <p:cNvSpPr/>
          <p:nvPr/>
        </p:nvSpPr>
        <p:spPr>
          <a:xfrm>
            <a:off x="3419873" y="2173702"/>
            <a:ext cx="4839636" cy="7057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CD17FD-2DB3-5940-96AE-48D140AF4FD3}"/>
              </a:ext>
            </a:extLst>
          </p:cNvPr>
          <p:cNvSpPr/>
          <p:nvPr/>
        </p:nvSpPr>
        <p:spPr>
          <a:xfrm>
            <a:off x="3503603" y="2974370"/>
            <a:ext cx="5127669" cy="620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9E6509-F205-AD4E-9DA7-2B4589689FE5}"/>
              </a:ext>
            </a:extLst>
          </p:cNvPr>
          <p:cNvSpPr/>
          <p:nvPr/>
        </p:nvSpPr>
        <p:spPr>
          <a:xfrm>
            <a:off x="3811353" y="3689416"/>
            <a:ext cx="5127669" cy="6564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1046E6-8EFC-5146-A13F-61DB9FCF6F28}"/>
              </a:ext>
            </a:extLst>
          </p:cNvPr>
          <p:cNvSpPr/>
          <p:nvPr/>
        </p:nvSpPr>
        <p:spPr>
          <a:xfrm>
            <a:off x="3221223" y="4760268"/>
            <a:ext cx="4866456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D3DE8F-EDA7-484A-9B05-36C4CA374B1B}"/>
              </a:ext>
            </a:extLst>
          </p:cNvPr>
          <p:cNvSpPr/>
          <p:nvPr/>
        </p:nvSpPr>
        <p:spPr>
          <a:xfrm>
            <a:off x="3221227" y="5653517"/>
            <a:ext cx="5280069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CCC62DF-C8E0-CF49-AD9C-9A6910C217C1}"/>
              </a:ext>
            </a:extLst>
          </p:cNvPr>
          <p:cNvSpPr/>
          <p:nvPr/>
        </p:nvSpPr>
        <p:spPr>
          <a:xfrm>
            <a:off x="3474015" y="310805"/>
            <a:ext cx="1747068" cy="467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B9CFB4-A265-474C-9DBE-066CF8E27FBB}"/>
              </a:ext>
            </a:extLst>
          </p:cNvPr>
          <p:cNvSpPr/>
          <p:nvPr/>
        </p:nvSpPr>
        <p:spPr>
          <a:xfrm>
            <a:off x="5378646" y="354274"/>
            <a:ext cx="1572220" cy="417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013B7FD-2D9C-564E-917C-8598D2959DF7}"/>
              </a:ext>
            </a:extLst>
          </p:cNvPr>
          <p:cNvSpPr/>
          <p:nvPr/>
        </p:nvSpPr>
        <p:spPr>
          <a:xfrm>
            <a:off x="6704599" y="346036"/>
            <a:ext cx="1572220" cy="417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156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76FD6-8BE8-174C-98D2-E74DC6BA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2275"/>
            <a:ext cx="8229600" cy="1143000"/>
          </a:xfrm>
        </p:spPr>
        <p:txBody>
          <a:bodyPr/>
          <a:lstStyle/>
          <a:p>
            <a:r>
              <a:rPr kumimoji="1" lang="zh-CN" altLang="en-US" dirty="0"/>
              <a:t>信用卡信息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CA40861-A3F9-174E-8D21-C0588F399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919746"/>
              </p:ext>
            </p:extLst>
          </p:nvPr>
        </p:nvGraphicFramePr>
        <p:xfrm>
          <a:off x="683568" y="1965960"/>
          <a:ext cx="7056785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393">
                  <a:extLst>
                    <a:ext uri="{9D8B030D-6E8A-4147-A177-3AD203B41FA5}">
                      <a16:colId xmlns:a16="http://schemas.microsoft.com/office/drawing/2014/main" val="4259425087"/>
                    </a:ext>
                  </a:extLst>
                </a:gridCol>
                <a:gridCol w="1259393">
                  <a:extLst>
                    <a:ext uri="{9D8B030D-6E8A-4147-A177-3AD203B41FA5}">
                      <a16:colId xmlns:a16="http://schemas.microsoft.com/office/drawing/2014/main" val="3010522821"/>
                    </a:ext>
                  </a:extLst>
                </a:gridCol>
                <a:gridCol w="1441655">
                  <a:extLst>
                    <a:ext uri="{9D8B030D-6E8A-4147-A177-3AD203B41FA5}">
                      <a16:colId xmlns:a16="http://schemas.microsoft.com/office/drawing/2014/main" val="50311327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23697626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816064648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客户信息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基本信息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家庭情况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持卡消费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银行其他情况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90356"/>
                  </a:ext>
                </a:extLst>
              </a:tr>
              <a:tr h="2367280">
                <a:tc>
                  <a:txBody>
                    <a:bodyPr/>
                    <a:lstStyle/>
                    <a:p>
                      <a:endParaRPr lang="en-US" altLang="zh-CN" sz="1900" dirty="0"/>
                    </a:p>
                    <a:p>
                      <a:endParaRPr lang="en-US" altLang="zh-CN" sz="1900" dirty="0"/>
                    </a:p>
                    <a:p>
                      <a:endParaRPr lang="en-US" altLang="zh-CN" sz="1900" dirty="0"/>
                    </a:p>
                    <a:p>
                      <a:r>
                        <a:rPr lang="zh-CN" altLang="en-US" sz="1900" dirty="0"/>
                        <a:t>浅层信息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>
                          <a:latin typeface="宋体" panose="02010600030101010101" pitchFamily="2" charset="-122"/>
                          <a:ea typeface="+mn-ea"/>
                        </a:rPr>
                        <a:t>性别</a:t>
                      </a:r>
                      <a:endParaRPr lang="en-US" altLang="zh-CN" sz="1900" dirty="0"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r>
                        <a:rPr lang="zh-CN" altLang="en-US" sz="1900" dirty="0">
                          <a:latin typeface="宋体" panose="02010600030101010101" pitchFamily="2" charset="-122"/>
                          <a:ea typeface="+mn-ea"/>
                        </a:rPr>
                        <a:t>年龄</a:t>
                      </a:r>
                      <a:endParaRPr lang="en-US" altLang="zh-CN" sz="1900" dirty="0"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r>
                        <a:rPr lang="zh-CN" altLang="en-US" sz="1900" dirty="0">
                          <a:latin typeface="宋体" panose="02010600030101010101" pitchFamily="2" charset="-122"/>
                          <a:ea typeface="+mn-ea"/>
                        </a:rPr>
                        <a:t>职业</a:t>
                      </a:r>
                      <a:endParaRPr lang="en-US" altLang="zh-CN" sz="1900" dirty="0"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r>
                        <a:rPr lang="zh-CN" altLang="en-US" sz="1900" dirty="0">
                          <a:latin typeface="宋体" panose="02010600030101010101" pitchFamily="2" charset="-122"/>
                          <a:ea typeface="+mn-ea"/>
                        </a:rPr>
                        <a:t>学历</a:t>
                      </a:r>
                      <a:endParaRPr lang="en-US" altLang="zh-CN" sz="1900" dirty="0"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r>
                        <a:rPr lang="zh-CN" altLang="en-US" sz="1900" dirty="0">
                          <a:latin typeface="宋体" panose="02010600030101010101" pitchFamily="2" charset="-122"/>
                          <a:ea typeface="+mn-ea"/>
                        </a:rPr>
                        <a:t>户籍</a:t>
                      </a:r>
                      <a:endParaRPr lang="en-US" altLang="zh-CN" sz="1900" dirty="0"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r>
                        <a:rPr lang="zh-CN" altLang="en-US" sz="1900" dirty="0">
                          <a:latin typeface="宋体" panose="02010600030101010101" pitchFamily="2" charset="-122"/>
                          <a:ea typeface="+mn-ea"/>
                        </a:rPr>
                        <a:t>婚姻</a:t>
                      </a:r>
                      <a:endParaRPr lang="en-US" altLang="zh-CN" sz="1900" dirty="0"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r>
                        <a:rPr lang="zh-CN" altLang="en-US" sz="1900" dirty="0">
                          <a:latin typeface="宋体" panose="02010600030101010101" pitchFamily="2" charset="-122"/>
                          <a:ea typeface="+mn-ea"/>
                        </a:rPr>
                        <a:t>个人月收入及支出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>
                          <a:latin typeface="宋体" panose="02010600030101010101" pitchFamily="2" charset="-122"/>
                          <a:ea typeface="+mn-ea"/>
                        </a:rPr>
                        <a:t>家庭月收入</a:t>
                      </a:r>
                      <a:endParaRPr lang="en-US" altLang="zh-CN" sz="1900" dirty="0"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r>
                        <a:rPr lang="zh-CN" altLang="en-US" sz="1900" dirty="0">
                          <a:latin typeface="宋体" panose="02010600030101010101" pitchFamily="2" charset="-122"/>
                          <a:ea typeface="+mn-ea"/>
                        </a:rPr>
                        <a:t>人口数</a:t>
                      </a:r>
                      <a:endParaRPr lang="en-US" altLang="zh-CN" sz="1900" dirty="0"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r>
                        <a:rPr lang="zh-CN" altLang="en-US" sz="1900" dirty="0">
                          <a:latin typeface="宋体" panose="02010600030101010101" pitchFamily="2" charset="-122"/>
                          <a:ea typeface="+mn-ea"/>
                        </a:rPr>
                        <a:t>家庭经济状况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>
                          <a:latin typeface="宋体" panose="02010600030101010101" pitchFamily="2" charset="-122"/>
                          <a:ea typeface="+mn-ea"/>
                        </a:rPr>
                        <a:t>刷卡频率</a:t>
                      </a:r>
                      <a:endParaRPr lang="en-US" altLang="zh-CN" sz="1900" dirty="0"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r>
                        <a:rPr lang="zh-CN" altLang="en-US" sz="1900" dirty="0">
                          <a:latin typeface="宋体" panose="02010600030101010101" pitchFamily="2" charset="-122"/>
                          <a:ea typeface="+mn-ea"/>
                        </a:rPr>
                        <a:t>月刷卡金额借款余额及逾期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>
                          <a:latin typeface="宋体" panose="02010600030101010101" pitchFamily="2" charset="-122"/>
                          <a:ea typeface="+mn-ea"/>
                        </a:rPr>
                        <a:t>呆账记录</a:t>
                      </a:r>
                      <a:endParaRPr lang="en-US" altLang="zh-CN" sz="1900" dirty="0"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r>
                        <a:rPr lang="zh-CN" altLang="en-US" sz="1900" dirty="0">
                          <a:latin typeface="宋体" panose="02010600030101010101" pitchFamily="2" charset="-122"/>
                          <a:ea typeface="+mn-ea"/>
                        </a:rPr>
                        <a:t>退票记录</a:t>
                      </a:r>
                      <a:endParaRPr lang="en-US" altLang="zh-CN" sz="1900" dirty="0"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r>
                        <a:rPr lang="zh-CN" altLang="en-US" sz="1900" dirty="0">
                          <a:latin typeface="宋体" panose="02010600030101010101" pitchFamily="2" charset="-122"/>
                          <a:ea typeface="+mn-ea"/>
                        </a:rPr>
                        <a:t>拒往记录</a:t>
                      </a:r>
                      <a:endParaRPr lang="en-US" altLang="zh-CN" sz="1900" dirty="0"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r>
                        <a:rPr lang="zh-CN" altLang="en-US" sz="1900" dirty="0">
                          <a:latin typeface="宋体" panose="02010600030101010101" pitchFamily="2" charset="-122"/>
                          <a:ea typeface="+mn-ea"/>
                        </a:rPr>
                        <a:t>其它银行强制</a:t>
                      </a:r>
                      <a:endParaRPr lang="en-US" altLang="zh-CN" sz="1900" dirty="0"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r>
                        <a:rPr lang="zh-CN" altLang="en-US" sz="1900" dirty="0">
                          <a:latin typeface="宋体" panose="02010600030101010101" pitchFamily="2" charset="-122"/>
                          <a:ea typeface="+mn-ea"/>
                        </a:rPr>
                        <a:t>停卡记录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5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898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97">
            <a:extLst>
              <a:ext uri="{FF2B5EF4-FFF2-40B4-BE49-F238E27FC236}">
                <a16:creationId xmlns:a16="http://schemas.microsoft.com/office/drawing/2014/main" id="{7C3B3F1B-7E5D-CA40-B7A5-E86353DB0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33772"/>
              </p:ext>
            </p:extLst>
          </p:nvPr>
        </p:nvGraphicFramePr>
        <p:xfrm>
          <a:off x="323532" y="822164"/>
          <a:ext cx="8605838" cy="5253039"/>
        </p:xfrm>
        <a:graphic>
          <a:graphicData uri="http://schemas.openxmlformats.org/drawingml/2006/table">
            <a:tbl>
              <a:tblPr/>
              <a:tblGrid>
                <a:gridCol w="1795463">
                  <a:extLst>
                    <a:ext uri="{9D8B030D-6E8A-4147-A177-3AD203B41FA5}">
                      <a16:colId xmlns:a16="http://schemas.microsoft.com/office/drawing/2014/main" val="916828484"/>
                    </a:ext>
                  </a:extLst>
                </a:gridCol>
                <a:gridCol w="4905375">
                  <a:extLst>
                    <a:ext uri="{9D8B030D-6E8A-4147-A177-3AD203B41FA5}">
                      <a16:colId xmlns:a16="http://schemas.microsoft.com/office/drawing/2014/main" val="105399117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388145597"/>
                    </a:ext>
                  </a:extLst>
                </a:gridCol>
              </a:tblGrid>
              <a:tr h="552451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变量名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变量解释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类别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237746"/>
                  </a:ext>
                </a:extLst>
              </a:tr>
              <a:tr h="355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申请书来源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信用卡申请书的来源及方式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分类变量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839947"/>
                  </a:ext>
                </a:extLst>
              </a:tr>
              <a:tr h="355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瑕疵户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此信用卡是否为瑕疵户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分类变量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825879"/>
                  </a:ext>
                </a:extLst>
              </a:tr>
              <a:tr h="355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逾期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此信用卡是否超过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天没有还款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分类变量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842931"/>
                  </a:ext>
                </a:extLst>
              </a:tr>
              <a:tr h="40798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呆账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此信用卡是否有呆帐记录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分类变量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231594"/>
                  </a:ext>
                </a:extLst>
              </a:tr>
              <a:tr h="355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借款余额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此信用卡持有人是否有借款余额大于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800</a:t>
                      </a: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万元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分类变量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3616"/>
                  </a:ext>
                </a:extLst>
              </a:tr>
              <a:tr h="355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退票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此信用卡持有人是否有退票记录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分类变量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011018"/>
                  </a:ext>
                </a:extLst>
              </a:tr>
              <a:tr h="355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拒往记录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此信用卡持有人是否有拒往记录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分类变量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388716"/>
                  </a:ext>
                </a:extLst>
              </a:tr>
              <a:tr h="355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强制停卡记录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此信用卡持有人是否有他行强制停卡记录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分类变量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222608"/>
                  </a:ext>
                </a:extLst>
              </a:tr>
              <a:tr h="355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张数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ngLiU" panose="02020509000000000000" pitchFamily="49" charset="-120"/>
                        </a:rPr>
                        <a:t>此信用卡持有人个人拥有的 信用卡 张数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ingLiU" panose="02020509000000000000" pitchFamily="49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分类顺序变量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75051"/>
                  </a:ext>
                </a:extLst>
              </a:tr>
              <a:tr h="355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频率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此信用卡持有人个人使用信用卡的频率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分类顺序变量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083923"/>
                  </a:ext>
                </a:extLst>
              </a:tr>
              <a:tr h="355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户籍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此信用卡持有人户籍所在地理区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分类变量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998617"/>
                  </a:ext>
                </a:extLst>
              </a:tr>
              <a:tr h="355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都市化程度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此信用卡持有人户籍所在地都市化程度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分类变量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953612"/>
                  </a:ext>
                </a:extLst>
              </a:tr>
              <a:tr h="37592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性别</a:t>
                      </a:r>
                      <a:endParaRPr kumimoji="0" lang="zh-CN" altLang="en-US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ngLiU" panose="02020509000000000000" pitchFamily="49" charset="-120"/>
                        </a:rPr>
                        <a:t>此信用卡持有人之性别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ingLiU" panose="02020509000000000000" pitchFamily="49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分类变量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0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206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ED9F1-F402-184A-A67C-A6842EAF9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6632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银行其他情况</a:t>
            </a:r>
          </a:p>
          <a:p>
            <a:pPr marL="0" indent="0">
              <a:buNone/>
            </a:pPr>
            <a:r>
              <a:rPr kumimoji="1" lang="zh-CN" altLang="en-US" dirty="0"/>
              <a:t>呆账记录</a:t>
            </a:r>
          </a:p>
          <a:p>
            <a:pPr marL="0" indent="0">
              <a:buNone/>
            </a:pPr>
            <a:r>
              <a:rPr kumimoji="1" lang="zh-CN" altLang="en-US" dirty="0"/>
              <a:t>退票记录</a:t>
            </a:r>
          </a:p>
          <a:p>
            <a:pPr marL="0" indent="0">
              <a:buNone/>
            </a:pPr>
            <a:r>
              <a:rPr kumimoji="1" lang="zh-CN" altLang="en-US" dirty="0"/>
              <a:t>拒往记录</a:t>
            </a:r>
          </a:p>
          <a:p>
            <a:pPr marL="0" indent="0">
              <a:buNone/>
            </a:pPr>
            <a:r>
              <a:rPr kumimoji="1" lang="zh-CN" altLang="en-US" dirty="0"/>
              <a:t>其它银行强制</a:t>
            </a:r>
          </a:p>
          <a:p>
            <a:pPr marL="0" indent="0">
              <a:buNone/>
            </a:pPr>
            <a:r>
              <a:rPr kumimoji="1" lang="zh-CN" altLang="en-US" dirty="0"/>
              <a:t>停卡记录</a:t>
            </a:r>
          </a:p>
          <a:p>
            <a:pPr marL="0" indent="0">
              <a:buNone/>
            </a:pPr>
            <a:r>
              <a:rPr kumimoji="1" lang="zh-CN" altLang="en-US" dirty="0"/>
              <a:t>家庭情况</a:t>
            </a:r>
          </a:p>
          <a:p>
            <a:pPr marL="0" indent="0">
              <a:buNone/>
            </a:pPr>
            <a:r>
              <a:rPr kumimoji="1" lang="zh-CN" altLang="en-US" dirty="0"/>
              <a:t>持卡消费</a:t>
            </a:r>
          </a:p>
          <a:p>
            <a:pPr marL="0" indent="0">
              <a:buNone/>
            </a:pPr>
            <a:r>
              <a:rPr kumimoji="1" lang="zh-CN" altLang="en-US" dirty="0"/>
              <a:t>刷卡频率</a:t>
            </a:r>
          </a:p>
          <a:p>
            <a:pPr marL="0" indent="0">
              <a:buNone/>
            </a:pPr>
            <a:r>
              <a:rPr kumimoji="1" lang="zh-CN" altLang="en-US" dirty="0"/>
              <a:t>月刷卡金额</a:t>
            </a:r>
          </a:p>
          <a:p>
            <a:pPr marL="0" indent="0">
              <a:buNone/>
            </a:pPr>
            <a:r>
              <a:rPr kumimoji="1" lang="zh-CN" altLang="en-US" dirty="0"/>
              <a:t>借款余额及</a:t>
            </a:r>
          </a:p>
          <a:p>
            <a:pPr marL="0" indent="0">
              <a:buNone/>
            </a:pPr>
            <a:r>
              <a:rPr kumimoji="1" lang="zh-CN" altLang="en-US" dirty="0"/>
              <a:t>逾期</a:t>
            </a:r>
          </a:p>
          <a:p>
            <a:pPr marL="0" indent="0">
              <a:buNone/>
            </a:pPr>
            <a:r>
              <a:rPr kumimoji="1" lang="zh-CN" altLang="en-US" dirty="0"/>
              <a:t>客户信息</a:t>
            </a:r>
            <a:r>
              <a:rPr kumimoji="1" lang="en-US" altLang="zh-CN" dirty="0"/>
              <a:t>|</a:t>
            </a:r>
            <a:r>
              <a:rPr kumimoji="1" lang="zh-CN" altLang="en-US" dirty="0"/>
              <a:t>基本信息</a:t>
            </a:r>
          </a:p>
          <a:p>
            <a:pPr marL="0" indent="0">
              <a:buNone/>
            </a:pPr>
            <a:r>
              <a:rPr kumimoji="1" lang="zh-CN" altLang="en-US" dirty="0"/>
              <a:t>性别</a:t>
            </a:r>
          </a:p>
          <a:p>
            <a:pPr marL="0" indent="0">
              <a:buNone/>
            </a:pPr>
            <a:r>
              <a:rPr kumimoji="1" lang="zh-CN" altLang="en-US" dirty="0"/>
              <a:t>年龄</a:t>
            </a:r>
          </a:p>
          <a:p>
            <a:pPr marL="0" indent="0">
              <a:buNone/>
            </a:pPr>
            <a:r>
              <a:rPr kumimoji="1" lang="zh-CN" altLang="en-US" dirty="0"/>
              <a:t>职业</a:t>
            </a:r>
          </a:p>
          <a:p>
            <a:pPr marL="0" indent="0">
              <a:buNone/>
            </a:pPr>
            <a:r>
              <a:rPr kumimoji="1" lang="zh-CN" altLang="en-US" dirty="0"/>
              <a:t>学历</a:t>
            </a:r>
          </a:p>
          <a:p>
            <a:pPr marL="0" indent="0">
              <a:buNone/>
            </a:pPr>
            <a:r>
              <a:rPr kumimoji="1" lang="zh-CN" altLang="en-US" dirty="0"/>
              <a:t>户籍</a:t>
            </a:r>
          </a:p>
          <a:p>
            <a:pPr marL="0" indent="0">
              <a:buNone/>
            </a:pPr>
            <a:r>
              <a:rPr kumimoji="1" lang="zh-CN" altLang="en-US" dirty="0"/>
              <a:t>婚姻</a:t>
            </a:r>
          </a:p>
          <a:p>
            <a:pPr marL="0" indent="0">
              <a:buNone/>
            </a:pPr>
            <a:r>
              <a:rPr kumimoji="1" lang="zh-CN" altLang="en-US" dirty="0"/>
              <a:t>个人月收</a:t>
            </a:r>
          </a:p>
          <a:p>
            <a:pPr marL="0" indent="0">
              <a:buNone/>
            </a:pPr>
            <a:r>
              <a:rPr kumimoji="1" lang="zh-CN" altLang="en-US" dirty="0"/>
              <a:t>入及支出</a:t>
            </a:r>
          </a:p>
          <a:p>
            <a:pPr marL="0" indent="0">
              <a:buNone/>
            </a:pPr>
            <a:r>
              <a:rPr kumimoji="1" lang="zh-CN" altLang="en-US" dirty="0"/>
              <a:t>家庭月收入</a:t>
            </a:r>
          </a:p>
          <a:p>
            <a:pPr marL="0" indent="0">
              <a:buNone/>
            </a:pPr>
            <a:r>
              <a:rPr kumimoji="1" lang="zh-CN" altLang="en-US" dirty="0"/>
              <a:t>人口数</a:t>
            </a:r>
          </a:p>
          <a:p>
            <a:pPr marL="0" indent="0">
              <a:buNone/>
            </a:pPr>
            <a:r>
              <a:rPr kumimoji="1" lang="zh-CN" altLang="en-US" dirty="0"/>
              <a:t>家庭经济状</a:t>
            </a:r>
          </a:p>
          <a:p>
            <a:pPr marL="0" indent="0">
              <a:buNone/>
            </a:pPr>
            <a:r>
              <a:rPr kumimoji="1" lang="zh-CN" altLang="en-US" dirty="0"/>
              <a:t>浅层信息</a:t>
            </a:r>
          </a:p>
          <a:p>
            <a:pPr marL="0" indent="0">
              <a:buNone/>
            </a:pPr>
            <a:r>
              <a:rPr kumimoji="1" lang="zh-CN" altLang="en-US" dirty="0"/>
              <a:t>变量解释</a:t>
            </a:r>
          </a:p>
          <a:p>
            <a:pPr marL="0" indent="0">
              <a:buNone/>
            </a:pPr>
            <a:r>
              <a:rPr kumimoji="1" lang="zh-CN" altLang="en-US" dirty="0"/>
              <a:t>变量名</a:t>
            </a:r>
          </a:p>
          <a:p>
            <a:pPr marL="0" indent="0">
              <a:buNone/>
            </a:pPr>
            <a:r>
              <a:rPr kumimoji="1" lang="zh-CN" altLang="en-US" dirty="0"/>
              <a:t>类别</a:t>
            </a:r>
          </a:p>
          <a:p>
            <a:pPr marL="0" indent="0">
              <a:buNone/>
            </a:pPr>
            <a:r>
              <a:rPr kumimoji="1" lang="zh-CN" altLang="en-US" dirty="0"/>
              <a:t>信用卡申请书的来源及方式</a:t>
            </a:r>
          </a:p>
          <a:p>
            <a:pPr marL="0" indent="0">
              <a:buNone/>
            </a:pPr>
            <a:r>
              <a:rPr kumimoji="1" lang="zh-CN" altLang="en-US" dirty="0"/>
              <a:t>此信用卡是否为瑕疵户</a:t>
            </a:r>
          </a:p>
          <a:p>
            <a:pPr marL="0" indent="0">
              <a:buNone/>
            </a:pPr>
            <a:r>
              <a:rPr kumimoji="1" lang="zh-CN" altLang="en-US" dirty="0"/>
              <a:t>此信用卡是否超过</a:t>
            </a:r>
            <a:r>
              <a:rPr kumimoji="1" lang="en-US" altLang="zh-CN" dirty="0"/>
              <a:t>30</a:t>
            </a:r>
            <a:r>
              <a:rPr kumimoji="1" lang="zh-CN" altLang="en-US" dirty="0"/>
              <a:t>天没有还款</a:t>
            </a:r>
          </a:p>
          <a:p>
            <a:pPr marL="0" indent="0">
              <a:buNone/>
            </a:pPr>
            <a:r>
              <a:rPr kumimoji="1" lang="zh-CN" altLang="en-US" dirty="0"/>
              <a:t>此信用卡是否有呆帐记录</a:t>
            </a:r>
          </a:p>
          <a:p>
            <a:pPr marL="0" indent="0">
              <a:buNone/>
            </a:pPr>
            <a:r>
              <a:rPr kumimoji="1" lang="zh-CN" altLang="en-US" dirty="0"/>
              <a:t>此信用卡持有人是否有借款余额大于</a:t>
            </a:r>
            <a:r>
              <a:rPr kumimoji="1" lang="en-US" altLang="zh-CN" dirty="0"/>
              <a:t>800</a:t>
            </a:r>
            <a:r>
              <a:rPr kumimoji="1" lang="zh-CN" altLang="en-US" dirty="0"/>
              <a:t>万元</a:t>
            </a:r>
          </a:p>
          <a:p>
            <a:pPr marL="0" indent="0">
              <a:buNone/>
            </a:pPr>
            <a:r>
              <a:rPr kumimoji="1" lang="zh-CN" altLang="en-US" dirty="0"/>
              <a:t>此信用卡持有人是否有退票记录</a:t>
            </a:r>
          </a:p>
          <a:p>
            <a:pPr marL="0" indent="0">
              <a:buNone/>
            </a:pPr>
            <a:r>
              <a:rPr kumimoji="1" lang="zh-CN" altLang="en-US" dirty="0"/>
              <a:t>此信用卡持有人是否有拒往记录</a:t>
            </a:r>
          </a:p>
          <a:p>
            <a:pPr marL="0" indent="0">
              <a:buNone/>
            </a:pPr>
            <a:r>
              <a:rPr kumimoji="1" lang="zh-CN" altLang="en-US" dirty="0"/>
              <a:t>此信用卡持有人是否有他行强制停卡记录</a:t>
            </a:r>
          </a:p>
          <a:p>
            <a:pPr marL="0" indent="0">
              <a:buNone/>
            </a:pPr>
            <a:r>
              <a:rPr kumimoji="1" lang="zh-CN" altLang="en-US" dirty="0"/>
              <a:t>此信用卡持有人个人拥有的信用卡张数</a:t>
            </a:r>
          </a:p>
          <a:p>
            <a:pPr marL="0" indent="0">
              <a:buNone/>
            </a:pPr>
            <a:r>
              <a:rPr kumimoji="1" lang="zh-CN" altLang="en-US" dirty="0"/>
              <a:t>此信用卡持有人个人使用信用卡的频率</a:t>
            </a:r>
          </a:p>
          <a:p>
            <a:pPr marL="0" indent="0">
              <a:buNone/>
            </a:pPr>
            <a:r>
              <a:rPr kumimoji="1" lang="zh-CN" altLang="en-US" dirty="0"/>
              <a:t>此信用卡持有人户籍所在地理区</a:t>
            </a:r>
          </a:p>
          <a:p>
            <a:pPr marL="0" indent="0">
              <a:buNone/>
            </a:pPr>
            <a:r>
              <a:rPr kumimoji="1" lang="zh-CN" altLang="en-US" dirty="0"/>
              <a:t>此信用卡持有人户籍所在地都市化程度</a:t>
            </a:r>
          </a:p>
          <a:p>
            <a:pPr marL="0" indent="0">
              <a:buNone/>
            </a:pPr>
            <a:r>
              <a:rPr kumimoji="1" lang="zh-CN" altLang="en-US" dirty="0"/>
              <a:t>此信用卡持有人之性别</a:t>
            </a:r>
          </a:p>
          <a:p>
            <a:pPr marL="0" indent="0">
              <a:buNone/>
            </a:pPr>
            <a:r>
              <a:rPr kumimoji="1" lang="zh-CN" altLang="en-US" dirty="0"/>
              <a:t>申请书来源</a:t>
            </a:r>
          </a:p>
          <a:p>
            <a:pPr marL="0" indent="0">
              <a:buNone/>
            </a:pPr>
            <a:r>
              <a:rPr kumimoji="1" lang="en-US" altLang="zh-CN" dirty="0"/>
              <a:t>8</a:t>
            </a:r>
            <a:r>
              <a:rPr kumimoji="1" lang="zh-CN" altLang="en-US" dirty="0"/>
              <a:t>分类变量</a:t>
            </a:r>
          </a:p>
          <a:p>
            <a:pPr marL="0" indent="0">
              <a:buNone/>
            </a:pPr>
            <a:r>
              <a:rPr kumimoji="1" lang="zh-CN" altLang="en-US" dirty="0"/>
              <a:t>瑕疵户</a:t>
            </a:r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分类变量</a:t>
            </a:r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分类变量</a:t>
            </a:r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分类变量</a:t>
            </a:r>
          </a:p>
          <a:p>
            <a:pPr marL="0" indent="0">
              <a:buNone/>
            </a:pPr>
            <a:r>
              <a:rPr kumimoji="1" lang="zh-CN" altLang="en-US" dirty="0"/>
              <a:t>逾期</a:t>
            </a:r>
          </a:p>
          <a:p>
            <a:pPr marL="0" indent="0">
              <a:buNone/>
            </a:pPr>
            <a:r>
              <a:rPr kumimoji="1" lang="zh-CN" altLang="en-US" dirty="0"/>
              <a:t>呆账</a:t>
            </a:r>
          </a:p>
          <a:p>
            <a:pPr marL="0" indent="0">
              <a:buNone/>
            </a:pPr>
            <a:r>
              <a:rPr kumimoji="1" lang="zh-CN" altLang="en-US" dirty="0"/>
              <a:t>借款余额</a:t>
            </a:r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分类变量</a:t>
            </a:r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分类变量</a:t>
            </a:r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分类变量</a:t>
            </a:r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分类变量</a:t>
            </a:r>
          </a:p>
          <a:p>
            <a:pPr marL="0" indent="0">
              <a:buNone/>
            </a:pPr>
            <a:r>
              <a:rPr kumimoji="1" lang="en-US" altLang="zh-CN" dirty="0"/>
              <a:t>5</a:t>
            </a:r>
            <a:r>
              <a:rPr kumimoji="1" lang="zh-CN" altLang="en-US" dirty="0"/>
              <a:t>分类顺序变量</a:t>
            </a:r>
          </a:p>
          <a:p>
            <a:pPr marL="0" indent="0">
              <a:buNone/>
            </a:pPr>
            <a:r>
              <a:rPr kumimoji="1" lang="en-US" altLang="zh-CN" dirty="0"/>
              <a:t>5</a:t>
            </a:r>
            <a:r>
              <a:rPr kumimoji="1" lang="zh-CN" altLang="en-US" dirty="0"/>
              <a:t>分类顺序变量</a:t>
            </a:r>
          </a:p>
          <a:p>
            <a:pPr marL="0" indent="0">
              <a:buNone/>
            </a:pPr>
            <a:r>
              <a:rPr kumimoji="1" lang="zh-CN" altLang="en-US" dirty="0"/>
              <a:t>退票</a:t>
            </a:r>
          </a:p>
          <a:p>
            <a:pPr marL="0" indent="0">
              <a:buNone/>
            </a:pPr>
            <a:r>
              <a:rPr kumimoji="1" lang="zh-CN" altLang="en-US" dirty="0"/>
              <a:t>拒往记录</a:t>
            </a:r>
          </a:p>
          <a:p>
            <a:pPr marL="0" indent="0">
              <a:buNone/>
            </a:pPr>
            <a:r>
              <a:rPr kumimoji="1" lang="zh-CN" altLang="en-US" dirty="0"/>
              <a:t>强制停卡记录</a:t>
            </a:r>
          </a:p>
          <a:p>
            <a:pPr marL="0" indent="0">
              <a:buNone/>
            </a:pPr>
            <a:r>
              <a:rPr kumimoji="1" lang="zh-CN" altLang="en-US" dirty="0"/>
              <a:t>张数</a:t>
            </a:r>
          </a:p>
          <a:p>
            <a:pPr marL="0" indent="0">
              <a:buNone/>
            </a:pPr>
            <a:r>
              <a:rPr kumimoji="1" lang="zh-CN" altLang="en-US" dirty="0"/>
              <a:t>频率</a:t>
            </a:r>
          </a:p>
          <a:p>
            <a:pPr marL="0" indent="0">
              <a:buNone/>
            </a:pPr>
            <a:r>
              <a:rPr kumimoji="1" lang="zh-CN" altLang="en-US" dirty="0"/>
              <a:t>户籍</a:t>
            </a:r>
          </a:p>
          <a:p>
            <a:pPr marL="0" indent="0">
              <a:buNone/>
            </a:pPr>
            <a:r>
              <a:rPr kumimoji="1" lang="en-US" altLang="zh-CN" dirty="0"/>
              <a:t>4</a:t>
            </a:r>
            <a:r>
              <a:rPr kumimoji="1" lang="zh-CN" altLang="en-US" dirty="0"/>
              <a:t>分类变量</a:t>
            </a:r>
          </a:p>
          <a:p>
            <a:pPr marL="0" indent="0">
              <a:buNone/>
            </a:pPr>
            <a:r>
              <a:rPr kumimoji="1" lang="zh-CN" altLang="en-US" dirty="0"/>
              <a:t>都市化程度</a:t>
            </a:r>
          </a:p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分类变量</a:t>
            </a:r>
          </a:p>
          <a:p>
            <a:pPr marL="0" indent="0">
              <a:buNone/>
            </a:pPr>
            <a:r>
              <a:rPr kumimoji="1" lang="zh-CN" altLang="en-US" dirty="0"/>
              <a:t>性别</a:t>
            </a:r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分类变量</a:t>
            </a:r>
          </a:p>
          <a:p>
            <a:pPr marL="0" indent="0">
              <a:buNone/>
            </a:pPr>
            <a:r>
              <a:rPr kumimoji="1" lang="en-US" altLang="zh-CN" dirty="0"/>
              <a:t>20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947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61">
            <a:extLst>
              <a:ext uri="{FF2B5EF4-FFF2-40B4-BE49-F238E27FC236}">
                <a16:creationId xmlns:a16="http://schemas.microsoft.com/office/drawing/2014/main" id="{2D5F71B0-C834-3949-BB73-E097A23EE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194612"/>
              </p:ext>
            </p:extLst>
          </p:nvPr>
        </p:nvGraphicFramePr>
        <p:xfrm>
          <a:off x="179393" y="1320800"/>
          <a:ext cx="8785227" cy="5334000"/>
        </p:xfrm>
        <a:graphic>
          <a:graphicData uri="http://schemas.openxmlformats.org/drawingml/2006/table">
            <a:tbl>
              <a:tblPr/>
              <a:tblGrid>
                <a:gridCol w="1925637">
                  <a:extLst>
                    <a:ext uri="{9D8B030D-6E8A-4147-A177-3AD203B41FA5}">
                      <a16:colId xmlns:a16="http://schemas.microsoft.com/office/drawing/2014/main" val="159626497"/>
                    </a:ext>
                  </a:extLst>
                </a:gridCol>
                <a:gridCol w="4997451">
                  <a:extLst>
                    <a:ext uri="{9D8B030D-6E8A-4147-A177-3AD203B41FA5}">
                      <a16:colId xmlns:a16="http://schemas.microsoft.com/office/drawing/2014/main" val="4157341496"/>
                    </a:ext>
                  </a:extLst>
                </a:gridCol>
                <a:gridCol w="1862139">
                  <a:extLst>
                    <a:ext uri="{9D8B030D-6E8A-4147-A177-3AD203B41FA5}">
                      <a16:colId xmlns:a16="http://schemas.microsoft.com/office/drawing/2014/main" val="2950871375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变量名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变量解释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类别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12436"/>
                  </a:ext>
                </a:extLst>
              </a:tr>
              <a:tr h="355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年龄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ngLiU" panose="02020509000000000000" pitchFamily="49" charset="-120"/>
                        </a:rPr>
                        <a:t>此信用卡持有人之年龄状况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ingLiU" panose="02020509000000000000" pitchFamily="49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分类顺序变量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859865"/>
                  </a:ext>
                </a:extLst>
              </a:tr>
              <a:tr h="355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婚姻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ngLiU" panose="02020509000000000000" pitchFamily="49" charset="-120"/>
                        </a:rPr>
                        <a:t>此信用卡持有人之婚姻状况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ingLiU" panose="02020509000000000000" pitchFamily="49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分类变量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050455"/>
                  </a:ext>
                </a:extLst>
              </a:tr>
              <a:tr h="355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学历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ngLiU" panose="02020509000000000000" pitchFamily="49" charset="-120"/>
                        </a:rPr>
                        <a:t>此信用卡持有人之学历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ingLiU" panose="02020509000000000000" pitchFamily="49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分类顺序变量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697093"/>
                  </a:ext>
                </a:extLst>
              </a:tr>
              <a:tr h="355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职业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ngLiU" panose="02020509000000000000" pitchFamily="49" charset="-120"/>
                        </a:rPr>
                        <a:t>此信用卡持有人之职业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ingLiU" panose="02020509000000000000" pitchFamily="49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22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分类变量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526335"/>
                  </a:ext>
                </a:extLst>
              </a:tr>
              <a:tr h="355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个人月收入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ngLiU" panose="02020509000000000000" pitchFamily="49" charset="-120"/>
                        </a:rPr>
                        <a:t>此信用卡持有人之个人平均月收入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ingLiU" panose="02020509000000000000" pitchFamily="49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分类顺序变量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15185"/>
                  </a:ext>
                </a:extLst>
              </a:tr>
              <a:tr h="355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个人月开销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ngLiU" panose="02020509000000000000" pitchFamily="49" charset="-120"/>
                        </a:rPr>
                        <a:t>此信用卡持有人之个人平均月开销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ingLiU" panose="02020509000000000000" pitchFamily="49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分类顺序变量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087516"/>
                  </a:ext>
                </a:extLst>
              </a:tr>
              <a:tr h="355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住家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ngLiU" panose="02020509000000000000" pitchFamily="49" charset="-120"/>
                        </a:rPr>
                        <a:t>此信用卡持有人之住家情况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ingLiU" panose="02020509000000000000" pitchFamily="49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分类变量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06719"/>
                  </a:ext>
                </a:extLst>
              </a:tr>
              <a:tr h="355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家庭月收入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ngLiU" panose="02020509000000000000" pitchFamily="49" charset="-120"/>
                        </a:rPr>
                        <a:t>此信用卡持有人之家庭平均月收入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ingLiU" panose="02020509000000000000" pitchFamily="49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分类顺序变量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66116"/>
                  </a:ext>
                </a:extLst>
              </a:tr>
              <a:tr h="355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月刷卡额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ngLiU" panose="02020509000000000000" pitchFamily="49" charset="-120"/>
                        </a:rPr>
                        <a:t>此信用卡持有人之平均月信用卡刷卡金额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ingLiU" panose="02020509000000000000" pitchFamily="49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分类顺序变量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55672"/>
                  </a:ext>
                </a:extLst>
              </a:tr>
              <a:tr h="355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宗教信仰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ngLiU" panose="02020509000000000000" pitchFamily="49" charset="-120"/>
                        </a:rPr>
                        <a:t>此信用卡持有人之宗教信仰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ingLiU" panose="02020509000000000000" pitchFamily="49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分类变量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142151"/>
                  </a:ext>
                </a:extLst>
              </a:tr>
              <a:tr h="355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人口数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此信用卡持有人之共同居住人口数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</a:t>
                      </a: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分类顺序变量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57784"/>
                  </a:ext>
                </a:extLst>
              </a:tr>
              <a:tr h="355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家庭经济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此信用卡持有人之家庭经济客观等级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分类顺序变量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20985"/>
                  </a:ext>
                </a:extLst>
              </a:tr>
              <a:tr h="355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血型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ngLiU" panose="02020509000000000000" pitchFamily="49" charset="-120"/>
                        </a:rPr>
                        <a:t>此信用卡持有人之血型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ingLiU" panose="02020509000000000000" pitchFamily="49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分类顺序变量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798711"/>
                  </a:ext>
                </a:extLst>
              </a:tr>
              <a:tr h="355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星座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ngLiU" panose="02020509000000000000" pitchFamily="49" charset="-120"/>
                        </a:rPr>
                        <a:t>此信用卡持有人之星座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ingLiU" panose="02020509000000000000" pitchFamily="49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12</a:t>
                      </a: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分类变量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9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107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592BB6-DF43-9C41-B8FA-C3B210FD0F8A}"/>
              </a:ext>
            </a:extLst>
          </p:cNvPr>
          <p:cNvGrpSpPr>
            <a:grpSpLocks/>
          </p:cNvGrpSpPr>
          <p:nvPr/>
        </p:nvGrpSpPr>
        <p:grpSpPr bwMode="auto">
          <a:xfrm>
            <a:off x="286548" y="1556795"/>
            <a:ext cx="8397875" cy="4392613"/>
            <a:chOff x="240" y="1086"/>
            <a:chExt cx="5952" cy="2898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9A4B4A59-7851-5643-8852-FC3086049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" y="2832"/>
              <a:ext cx="5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957DD99E-DD69-C145-8789-E7249EEC9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6" y="1152"/>
              <a:ext cx="0" cy="27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7793E6D-C37D-5247-8BD4-CA2119520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" y="1344"/>
              <a:ext cx="4440" cy="2192"/>
            </a:xfrm>
            <a:custGeom>
              <a:avLst/>
              <a:gdLst>
                <a:gd name="T0" fmla="*/ 0 w 3312"/>
                <a:gd name="T1" fmla="*/ 1632 h 2192"/>
                <a:gd name="T2" fmla="*/ 480 w 3312"/>
                <a:gd name="T3" fmla="*/ 2112 h 2192"/>
                <a:gd name="T4" fmla="*/ 912 w 3312"/>
                <a:gd name="T5" fmla="*/ 1152 h 2192"/>
                <a:gd name="T6" fmla="*/ 1632 w 3312"/>
                <a:gd name="T7" fmla="*/ 864 h 2192"/>
                <a:gd name="T8" fmla="*/ 1872 w 3312"/>
                <a:gd name="T9" fmla="*/ 576 h 2192"/>
                <a:gd name="T10" fmla="*/ 2352 w 3312"/>
                <a:gd name="T11" fmla="*/ 528 h 2192"/>
                <a:gd name="T12" fmla="*/ 2832 w 3312"/>
                <a:gd name="T13" fmla="*/ 0 h 2192"/>
                <a:gd name="T14" fmla="*/ 3312 w 3312"/>
                <a:gd name="T15" fmla="*/ 528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12" h="2192">
                  <a:moveTo>
                    <a:pt x="0" y="1632"/>
                  </a:moveTo>
                  <a:cubicBezTo>
                    <a:pt x="164" y="1912"/>
                    <a:pt x="328" y="2192"/>
                    <a:pt x="480" y="2112"/>
                  </a:cubicBezTo>
                  <a:cubicBezTo>
                    <a:pt x="632" y="2032"/>
                    <a:pt x="720" y="1360"/>
                    <a:pt x="912" y="1152"/>
                  </a:cubicBezTo>
                  <a:cubicBezTo>
                    <a:pt x="1104" y="944"/>
                    <a:pt x="1472" y="960"/>
                    <a:pt x="1632" y="864"/>
                  </a:cubicBezTo>
                  <a:cubicBezTo>
                    <a:pt x="1792" y="768"/>
                    <a:pt x="1752" y="632"/>
                    <a:pt x="1872" y="576"/>
                  </a:cubicBezTo>
                  <a:cubicBezTo>
                    <a:pt x="1992" y="520"/>
                    <a:pt x="2192" y="624"/>
                    <a:pt x="2352" y="528"/>
                  </a:cubicBezTo>
                  <a:cubicBezTo>
                    <a:pt x="2512" y="432"/>
                    <a:pt x="2672" y="0"/>
                    <a:pt x="2832" y="0"/>
                  </a:cubicBezTo>
                  <a:cubicBezTo>
                    <a:pt x="2992" y="0"/>
                    <a:pt x="3152" y="264"/>
                    <a:pt x="3312" y="528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32E37593-822B-9140-89A0-4363DC7ED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9" y="2496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778DED91-6865-7749-90EE-A59E21D92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7" y="225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07A986B0-1072-E940-BB66-D45E0859F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1920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21D14287-2FDB-D04A-BFE1-89455C680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3" y="1344"/>
              <a:ext cx="0" cy="2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B50DA68C-8773-3B42-B693-D0E6047EA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6" y="3792"/>
              <a:ext cx="1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5C6CF53F-75D8-0244-9F74-55C20271D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9" y="3792"/>
              <a:ext cx="7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7EA73E9B-A1B2-D348-902E-D91A53DAF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7" y="3792"/>
              <a:ext cx="6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59BF7E52-CC61-704F-8D9C-281A972EA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3792"/>
              <a:ext cx="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5041C083-F568-814B-9C4E-7E3105A97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792"/>
              <a:ext cx="4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850F38CB-1251-DE48-9F62-047DA0FD8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1" y="3600"/>
              <a:ext cx="1029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学习成长期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036039B7-08CB-FC4E-A34F-AFC29B279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5" y="3600"/>
              <a:ext cx="1031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单身</a:t>
              </a:r>
              <a:r>
                <a:rPr lang="zh-CN" altLang="en-US">
                  <a:latin typeface="Times New Roman" panose="02020603050405020304" pitchFamily="18" charset="0"/>
                  <a:ea typeface="楷体_GB2312" pitchFamily="49" charset="-122"/>
                </a:rPr>
                <a:t>期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3C1C89CF-DF8A-004C-8C9B-D9D3EC54C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4" y="3466"/>
              <a:ext cx="1029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家庭</a:t>
              </a:r>
              <a:b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形成期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615941AE-37F8-7F4C-A6A6-A23D26C40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4" y="3466"/>
              <a:ext cx="1031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家庭</a:t>
              </a:r>
              <a:b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成熟期</a:t>
              </a: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A4E60A47-ABC2-EA49-BCE9-587E1679B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4" y="3600"/>
              <a:ext cx="1029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退休期</a:t>
              </a: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31B1A4B4-E180-0043-AB5F-A223E5420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3" y="3792"/>
              <a:ext cx="5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FEDED222-652E-144B-AAB0-4A5C99D30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622"/>
              <a:ext cx="1030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出生</a:t>
              </a: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0B1738BC-D190-8A41-9DE2-826102D6F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" y="2160"/>
              <a:ext cx="1030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参加</a:t>
              </a:r>
              <a:b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工作</a:t>
              </a: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7DCF7898-F47D-FF46-B4E2-D22CBF531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9" y="2304"/>
              <a:ext cx="1030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结婚</a:t>
              </a:r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422422A1-D15A-404F-BB3A-78EEF0769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6" y="2160"/>
              <a:ext cx="578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子女出生</a:t>
              </a: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A66341BE-FE06-874C-9145-48709F617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3" y="2284"/>
              <a:ext cx="1030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退休</a:t>
              </a:r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AF5D8A22-B481-C64A-B227-ECF0FE645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" y="1086"/>
              <a:ext cx="270" cy="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现金流量</a:t>
              </a:r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F6661659-8900-DB4D-B52F-2D70366D3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29">
              <a:extLst>
                <a:ext uri="{FF2B5EF4-FFF2-40B4-BE49-F238E27FC236}">
                  <a16:creationId xmlns:a16="http://schemas.microsoft.com/office/drawing/2014/main" id="{40563782-4DC4-E144-AF8D-D477F0596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2160"/>
              <a:ext cx="579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子女独立</a:t>
              </a:r>
            </a:p>
          </p:txBody>
        </p:sp>
        <p:sp>
          <p:nvSpPr>
            <p:cNvPr id="31" name="Text Box 30">
              <a:extLst>
                <a:ext uri="{FF2B5EF4-FFF2-40B4-BE49-F238E27FC236}">
                  <a16:creationId xmlns:a16="http://schemas.microsoft.com/office/drawing/2014/main" id="{1C17D253-22BF-914D-B9FB-07B7BDE78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" y="3466"/>
              <a:ext cx="772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家庭</a:t>
              </a:r>
              <a:b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成长期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A5F639C-9E20-1D49-A896-D411A2ECF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3456"/>
              <a:ext cx="2703" cy="528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zh-CN" altLang="zh-CN">
                <a:solidFill>
                  <a:srgbClr val="C9A9D5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735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Group 80">
            <a:extLst>
              <a:ext uri="{FF2B5EF4-FFF2-40B4-BE49-F238E27FC236}">
                <a16:creationId xmlns:a16="http://schemas.microsoft.com/office/drawing/2014/main" id="{D5F72085-C791-8C4B-9A76-A8D27B912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502319"/>
              </p:ext>
            </p:extLst>
          </p:nvPr>
        </p:nvGraphicFramePr>
        <p:xfrm>
          <a:off x="266701" y="840100"/>
          <a:ext cx="8121724" cy="5080264"/>
        </p:xfrm>
        <a:graphic>
          <a:graphicData uri="http://schemas.openxmlformats.org/drawingml/2006/table">
            <a:tbl>
              <a:tblPr/>
              <a:tblGrid>
                <a:gridCol w="1827388">
                  <a:extLst>
                    <a:ext uri="{9D8B030D-6E8A-4147-A177-3AD203B41FA5}">
                      <a16:colId xmlns:a16="http://schemas.microsoft.com/office/drawing/2014/main" val="2464916653"/>
                    </a:ext>
                  </a:extLst>
                </a:gridCol>
                <a:gridCol w="2030431">
                  <a:extLst>
                    <a:ext uri="{9D8B030D-6E8A-4147-A177-3AD203B41FA5}">
                      <a16:colId xmlns:a16="http://schemas.microsoft.com/office/drawing/2014/main" val="1501031238"/>
                    </a:ext>
                  </a:extLst>
                </a:gridCol>
                <a:gridCol w="4263905">
                  <a:extLst>
                    <a:ext uri="{9D8B030D-6E8A-4147-A177-3AD203B41FA5}">
                      <a16:colId xmlns:a16="http://schemas.microsoft.com/office/drawing/2014/main" val="3304492330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阶段</a:t>
                      </a:r>
                    </a:p>
                  </a:txBody>
                  <a:tcPr marL="54000" marR="54000" marT="10800" marB="1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时期</a:t>
                      </a:r>
                    </a:p>
                  </a:txBody>
                  <a:tcPr marL="54000" marR="54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特点</a:t>
                      </a:r>
                    </a:p>
                  </a:txBody>
                  <a:tcPr marL="54000" marR="54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019597"/>
                  </a:ext>
                </a:extLst>
              </a:tr>
              <a:tr h="1219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单身期</a:t>
                      </a:r>
                    </a:p>
                  </a:txBody>
                  <a:tcPr marL="54000" marR="54000" marT="10800" marB="1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参加工作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——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结婚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（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2—5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年）</a:t>
                      </a:r>
                    </a:p>
                  </a:txBody>
                  <a:tcPr marL="54000" marR="54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、收入较低不稳定；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、年龄较轻无负担；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、健康状况好，保险意识弱；</a:t>
                      </a:r>
                    </a:p>
                  </a:txBody>
                  <a:tcPr marL="54000" marR="54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29895"/>
                  </a:ext>
                </a:extLst>
              </a:tr>
              <a:tr h="974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家庭形成期</a:t>
                      </a:r>
                    </a:p>
                  </a:txBody>
                  <a:tcPr marL="54000" marR="54000" marT="10800" marB="1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结婚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—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小孩出生</a:t>
                      </a:r>
                    </a:p>
                  </a:txBody>
                  <a:tcPr marL="54000" marR="54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、收入增加，消费增加；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、较大的家庭建设费（房、车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}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、健康状况良好</a:t>
                      </a:r>
                    </a:p>
                  </a:txBody>
                  <a:tcPr marL="54000" marR="54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234088"/>
                  </a:ext>
                </a:extLst>
              </a:tr>
              <a:tr h="1311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家庭成长期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10800" marB="1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孩子出生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—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参加工作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、子女教育为核心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、夫妇双方年纪渐大，健康状况考虑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、家庭成员增加，责任增重，保险意识增强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、闲散资金想投资</a:t>
                      </a:r>
                    </a:p>
                  </a:txBody>
                  <a:tcPr marL="54000" marR="54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83894"/>
                  </a:ext>
                </a:extLst>
              </a:tr>
              <a:tr h="11432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家庭成熟期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10800" marB="1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子女参加工作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—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退休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（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15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年左右）</a:t>
                      </a:r>
                    </a:p>
                  </a:txBody>
                  <a:tcPr marL="54000" marR="54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、事业、经济达到高峰期；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、子女独立，无负担；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、年级增大，健康状况下降；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、收入稳定，保险意识增强；</a:t>
                      </a:r>
                    </a:p>
                  </a:txBody>
                  <a:tcPr marL="54000" marR="54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3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69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5616" y="2564905"/>
            <a:ext cx="15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已成单客户</a:t>
            </a:r>
          </a:p>
        </p:txBody>
      </p:sp>
      <p:sp>
        <p:nvSpPr>
          <p:cNvPr id="10" name="流程图: 联系 9"/>
          <p:cNvSpPr/>
          <p:nvPr/>
        </p:nvSpPr>
        <p:spPr>
          <a:xfrm>
            <a:off x="2003616" y="1140760"/>
            <a:ext cx="4320000" cy="4320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3150468" y="2204800"/>
            <a:ext cx="2664296" cy="259228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370316" y="2820105"/>
            <a:ext cx="1301603" cy="110799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23928" y="263543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潜在客户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35896" y="158814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客户总量</a:t>
            </a:r>
          </a:p>
        </p:txBody>
      </p:sp>
      <p:sp>
        <p:nvSpPr>
          <p:cNvPr id="26" name="流程图: 联系 25"/>
          <p:cNvSpPr/>
          <p:nvPr/>
        </p:nvSpPr>
        <p:spPr>
          <a:xfrm>
            <a:off x="3635896" y="3860252"/>
            <a:ext cx="576064" cy="576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23">
            <a:extLst>
              <a:ext uri="{FF2B5EF4-FFF2-40B4-BE49-F238E27FC236}">
                <a16:creationId xmlns:a16="http://schemas.microsoft.com/office/drawing/2014/main" id="{E86792D4-A2A7-CD47-A355-B635D08BE974}"/>
              </a:ext>
            </a:extLst>
          </p:cNvPr>
          <p:cNvSpPr/>
          <p:nvPr/>
        </p:nvSpPr>
        <p:spPr>
          <a:xfrm>
            <a:off x="3923928" y="3252084"/>
            <a:ext cx="1200472" cy="1118984"/>
          </a:xfrm>
          <a:prstGeom prst="flowChartConnector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C14FED48-865E-FA4F-A60F-305D926B019C}"/>
              </a:ext>
            </a:extLst>
          </p:cNvPr>
          <p:cNvSpPr txBox="1"/>
          <p:nvPr/>
        </p:nvSpPr>
        <p:spPr>
          <a:xfrm>
            <a:off x="3976715" y="362691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 高潜客户</a:t>
            </a:r>
          </a:p>
        </p:txBody>
      </p:sp>
    </p:spTree>
    <p:extLst>
      <p:ext uri="{BB962C8B-B14F-4D97-AF65-F5344CB8AC3E}">
        <p14:creationId xmlns:p14="http://schemas.microsoft.com/office/powerpoint/2010/main" val="854271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">
            <a:extLst>
              <a:ext uri="{FF2B5EF4-FFF2-40B4-BE49-F238E27FC236}">
                <a16:creationId xmlns:a16="http://schemas.microsoft.com/office/drawing/2014/main" id="{7FD0BE96-1BD0-A846-A86C-A93C6C3EB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673199"/>
              </p:ext>
            </p:extLst>
          </p:nvPr>
        </p:nvGraphicFramePr>
        <p:xfrm>
          <a:off x="266700" y="840100"/>
          <a:ext cx="7602488" cy="5080264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464916653"/>
                    </a:ext>
                  </a:extLst>
                </a:gridCol>
                <a:gridCol w="2285628">
                  <a:extLst>
                    <a:ext uri="{9D8B030D-6E8A-4147-A177-3AD203B41FA5}">
                      <a16:colId xmlns:a16="http://schemas.microsoft.com/office/drawing/2014/main" val="1501031238"/>
                    </a:ext>
                  </a:extLst>
                </a:gridCol>
                <a:gridCol w="3945260">
                  <a:extLst>
                    <a:ext uri="{9D8B030D-6E8A-4147-A177-3AD203B41FA5}">
                      <a16:colId xmlns:a16="http://schemas.microsoft.com/office/drawing/2014/main" val="123813258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阶段</a:t>
                      </a:r>
                    </a:p>
                  </a:txBody>
                  <a:tcPr marL="54000" marR="54000" marT="10800" marB="1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时期</a:t>
                      </a:r>
                    </a:p>
                  </a:txBody>
                  <a:tcPr marL="54000" marR="54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需求</a:t>
                      </a:r>
                    </a:p>
                  </a:txBody>
                  <a:tcPr marL="54000" marR="54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019597"/>
                  </a:ext>
                </a:extLst>
              </a:tr>
              <a:tr h="1219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单身期</a:t>
                      </a:r>
                    </a:p>
                  </a:txBody>
                  <a:tcPr marL="54000" marR="54000" marT="10800" marB="1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参加工作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——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结婚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（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2—5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年）</a:t>
                      </a:r>
                    </a:p>
                  </a:txBody>
                  <a:tcPr marL="54000" marR="54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意外风险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必要的医疗保障</a:t>
                      </a:r>
                    </a:p>
                  </a:txBody>
                  <a:tcPr marL="54000" marR="54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29895"/>
                  </a:ext>
                </a:extLst>
              </a:tr>
              <a:tr h="974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家庭形成期</a:t>
                      </a:r>
                    </a:p>
                  </a:txBody>
                  <a:tcPr marL="54000" marR="54000" marT="10800" marB="1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结婚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—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小孩出生</a:t>
                      </a:r>
                    </a:p>
                  </a:txBody>
                  <a:tcPr marL="54000" marR="54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1.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意外风险、疾病防范；定期保险（贷款供车房）；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2.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投资型保险产品回避风险；</a:t>
                      </a:r>
                    </a:p>
                  </a:txBody>
                  <a:tcPr marL="54000" marR="54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234088"/>
                  </a:ext>
                </a:extLst>
              </a:tr>
              <a:tr h="1311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家庭成长期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10800" marB="1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孩子出生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—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参加工作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、购买教育险，补充教育费用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、意外、医疗、重疾都要考虑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、考虑合理性，准备养老金。</a:t>
                      </a:r>
                    </a:p>
                  </a:txBody>
                  <a:tcPr marL="54000" marR="54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83894"/>
                  </a:ext>
                </a:extLst>
              </a:tr>
              <a:tr h="11432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家庭成熟期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10800" marB="1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子女参加工作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—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退休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（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15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年左右）</a:t>
                      </a:r>
                    </a:p>
                  </a:txBody>
                  <a:tcPr marL="54000" marR="54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、人到中年，对“健康、重疾”需求较大；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、为自已养老做好安排；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、进入人生后期，不宜选择风险过大的投资方式。</a:t>
                      </a:r>
                    </a:p>
                  </a:txBody>
                  <a:tcPr marL="54000" marR="54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3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593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54955-5021-6646-8955-1297B6095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83135"/>
              </p:ext>
            </p:extLst>
          </p:nvPr>
        </p:nvGraphicFramePr>
        <p:xfrm>
          <a:off x="395538" y="187914"/>
          <a:ext cx="8352931" cy="5476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155">
                  <a:extLst>
                    <a:ext uri="{9D8B030D-6E8A-4147-A177-3AD203B41FA5}">
                      <a16:colId xmlns:a16="http://schemas.microsoft.com/office/drawing/2014/main" val="3930337779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2307060559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728585745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3929797299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3085986253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161411343"/>
                    </a:ext>
                  </a:extLst>
                </a:gridCol>
              </a:tblGrid>
              <a:tr h="904339"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          </a:t>
                      </a:r>
                      <a:r>
                        <a:rPr lang="zh-CN" altLang="en-US" sz="1200" dirty="0"/>
                        <a:t>生命周期</a:t>
                      </a:r>
                      <a:endParaRPr lang="en-US" altLang="zh-CN" sz="1200" dirty="0"/>
                    </a:p>
                    <a:p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收入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教育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单身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两人世界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三口之家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成熟家庭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退休生活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39471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zh-CN" altLang="en-US" sz="1500" b="1" dirty="0"/>
                        <a:t>高收入</a:t>
                      </a:r>
                      <a:endParaRPr lang="en-US" altLang="zh-CN" sz="1500" b="1" dirty="0"/>
                    </a:p>
                    <a:p>
                      <a:r>
                        <a:rPr lang="zh-CN" altLang="en-US" sz="1500" b="1" dirty="0"/>
                        <a:t>高教育程度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意外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重大疾病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父母医疗保险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养老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重大疾病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意外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投资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储蓄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父母养老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自身保障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子女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健康意外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教育资金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投资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储蓄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养老</a:t>
                      </a:r>
                      <a:endParaRPr lang="en-US" altLang="zh-C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一般疾病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重大疾病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住院医疗费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养老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意外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保本储蓄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投资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孙辈教育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意外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19695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zh-CN" altLang="en-US" sz="1500" b="1" dirty="0"/>
                        <a:t>高收入</a:t>
                      </a:r>
                      <a:endParaRPr lang="en-US" altLang="zh-CN" sz="1500" b="1" dirty="0"/>
                    </a:p>
                    <a:p>
                      <a:r>
                        <a:rPr lang="zh-CN" altLang="en-US" sz="1500" b="1" dirty="0"/>
                        <a:t>普通教育程度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意外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投资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储蓄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重大疾病</a:t>
                      </a:r>
                      <a:endParaRPr lang="en-US" altLang="zh-C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投资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储蓄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重大疾病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意外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子女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教育资金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健康意外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投资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储蓄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自身保险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养老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稳健型投资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一般疾病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重大疾病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住院医疗费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意外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保本储蓄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投资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孙辈教育</a:t>
                      </a:r>
                      <a:endParaRPr lang="en-US" altLang="zh-CN" sz="1200" dirty="0"/>
                    </a:p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126172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zh-CN" altLang="en-US" sz="1500" b="1" dirty="0"/>
                        <a:t>平均收入水品</a:t>
                      </a:r>
                      <a:endParaRPr lang="en-US" altLang="zh-CN" sz="1500" b="1" dirty="0"/>
                    </a:p>
                    <a:p>
                      <a:r>
                        <a:rPr lang="zh-CN" altLang="en-US" sz="1500" b="1" dirty="0"/>
                        <a:t>高教育程度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重大疾病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父母医疗保险</a:t>
                      </a:r>
                    </a:p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重大疾病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意外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储蓄</a:t>
                      </a:r>
                      <a:endParaRPr lang="en-US" altLang="zh-C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自身保障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子女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健康意外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教育资金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一般疾病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重大疾病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住院医疗费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储蓄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意外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保本储蓄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投资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孙辈教育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意外</a:t>
                      </a:r>
                      <a:endParaRPr lang="en-US" altLang="zh-CN" sz="1200" dirty="0"/>
                    </a:p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567686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zh-CN" altLang="en-US" sz="1500" b="1" dirty="0"/>
                        <a:t>平均收入水平</a:t>
                      </a:r>
                      <a:endParaRPr lang="en-US" altLang="zh-CN" sz="1500" b="1" dirty="0"/>
                    </a:p>
                    <a:p>
                      <a:r>
                        <a:rPr lang="zh-CN" altLang="en-US" sz="1500" b="1" dirty="0"/>
                        <a:t>普通教育程度</a:t>
                      </a:r>
                      <a:endParaRPr lang="en-US" altLang="zh-CN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意外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健康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重大疾病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意外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储蓄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子女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教育资金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健康意外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自身保障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储蓄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一般疾病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重大疾病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住院医疗费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保本储蓄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投资</a:t>
                      </a:r>
                      <a:endParaRPr lang="en-US" altLang="zh-CN" sz="1200" dirty="0"/>
                    </a:p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71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518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54955-5021-6646-8955-1297B6095F30}"/>
              </a:ext>
            </a:extLst>
          </p:cNvPr>
          <p:cNvGraphicFramePr>
            <a:graphicFrameLocks noGrp="1"/>
          </p:cNvGraphicFramePr>
          <p:nvPr/>
        </p:nvGraphicFramePr>
        <p:xfrm>
          <a:off x="395538" y="187914"/>
          <a:ext cx="8352931" cy="5476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155">
                  <a:extLst>
                    <a:ext uri="{9D8B030D-6E8A-4147-A177-3AD203B41FA5}">
                      <a16:colId xmlns:a16="http://schemas.microsoft.com/office/drawing/2014/main" val="3930337779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2307060559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728585745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3929797299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3085986253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161411343"/>
                    </a:ext>
                  </a:extLst>
                </a:gridCol>
              </a:tblGrid>
              <a:tr h="904339"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          </a:t>
                      </a:r>
                      <a:r>
                        <a:rPr lang="zh-CN" altLang="en-US" sz="1200" dirty="0"/>
                        <a:t>生命周期</a:t>
                      </a:r>
                      <a:endParaRPr lang="en-US" altLang="zh-CN" sz="1200" dirty="0"/>
                    </a:p>
                    <a:p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收入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教育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单身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两人世界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三口之家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成熟家庭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退休生活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39471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zh-CN" altLang="en-US" sz="1500" b="1" dirty="0"/>
                        <a:t>高收入</a:t>
                      </a:r>
                      <a:endParaRPr lang="en-US" altLang="zh-CN" sz="1500" b="1" dirty="0"/>
                    </a:p>
                    <a:p>
                      <a:r>
                        <a:rPr lang="zh-CN" altLang="en-US" sz="1500" b="1" dirty="0"/>
                        <a:t>高教育程度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意外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重大疾病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父母医疗保险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养老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重大疾病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意外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投资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储蓄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父母养老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自身保障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子女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健康意外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教育资金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投资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储蓄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养老</a:t>
                      </a:r>
                      <a:endParaRPr lang="en-US" altLang="zh-C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一般疾病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重大疾病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住院医疗费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养老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意外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保本储蓄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投资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孙辈教育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意外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19695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zh-CN" altLang="en-US" sz="1500" b="1" dirty="0"/>
                        <a:t>高收入</a:t>
                      </a:r>
                      <a:endParaRPr lang="en-US" altLang="zh-CN" sz="1500" b="1" dirty="0"/>
                    </a:p>
                    <a:p>
                      <a:r>
                        <a:rPr lang="zh-CN" altLang="en-US" sz="1500" b="1" dirty="0"/>
                        <a:t>普通教育程度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意外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投资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储蓄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重大疾病</a:t>
                      </a:r>
                      <a:endParaRPr lang="en-US" altLang="zh-C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投资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储蓄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重大疾病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意外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子女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教育资金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健康意外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投资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储蓄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自身保险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养老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稳健型投资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一般疾病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重大疾病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住院医疗费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意外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保本储蓄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投资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孙辈教育</a:t>
                      </a:r>
                      <a:endParaRPr lang="en-US" altLang="zh-CN" sz="1200" dirty="0"/>
                    </a:p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126172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zh-CN" altLang="en-US" sz="1500" b="1" dirty="0"/>
                        <a:t>平均收入水品</a:t>
                      </a:r>
                      <a:endParaRPr lang="en-US" altLang="zh-CN" sz="1500" b="1" dirty="0"/>
                    </a:p>
                    <a:p>
                      <a:r>
                        <a:rPr lang="zh-CN" altLang="en-US" sz="1500" b="1" dirty="0"/>
                        <a:t>高教育程度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重大疾病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父母医疗保险</a:t>
                      </a:r>
                    </a:p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重大疾病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意外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储蓄</a:t>
                      </a:r>
                      <a:endParaRPr lang="en-US" altLang="zh-C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自身保障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子女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健康意外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教育资金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一般疾病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重大疾病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住院医疗费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储蓄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意外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保本储蓄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投资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孙辈教育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意外</a:t>
                      </a:r>
                      <a:endParaRPr lang="en-US" altLang="zh-CN" sz="1200" dirty="0"/>
                    </a:p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567686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zh-CN" altLang="en-US" sz="1500" b="1" dirty="0"/>
                        <a:t>平均收入水平</a:t>
                      </a:r>
                      <a:endParaRPr lang="en-US" altLang="zh-CN" sz="1500" b="1" dirty="0"/>
                    </a:p>
                    <a:p>
                      <a:r>
                        <a:rPr lang="zh-CN" altLang="en-US" sz="1500" b="1" dirty="0"/>
                        <a:t>普通教育程度</a:t>
                      </a:r>
                      <a:endParaRPr lang="en-US" altLang="zh-CN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意外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健康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重大疾病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意外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储蓄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子女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教育资金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健康意外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自身保障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储蓄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健康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一般疾病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重大疾病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    </a:t>
                      </a:r>
                      <a:r>
                        <a:rPr lang="en-US" altLang="zh-CN" sz="1200" dirty="0"/>
                        <a:t>-</a:t>
                      </a:r>
                      <a:r>
                        <a:rPr lang="zh-CN" altLang="en-US" sz="1200" dirty="0"/>
                        <a:t>住院医疗费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保本储蓄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投资</a:t>
                      </a:r>
                      <a:endParaRPr lang="en-US" altLang="zh-CN" sz="1200" dirty="0"/>
                    </a:p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71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012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EA3BAAC0-AD6B-1447-9A20-8A4F3F3500C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557378"/>
              </p:ext>
            </p:extLst>
          </p:nvPr>
        </p:nvGraphicFramePr>
        <p:xfrm>
          <a:off x="179512" y="692697"/>
          <a:ext cx="8280400" cy="570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工作表" r:id="rId3" imgW="8280400" imgH="5702300" progId="Excel.Sheet.12">
                  <p:embed/>
                </p:oleObj>
              </mc:Choice>
              <mc:Fallback>
                <p:oleObj name="工作表" r:id="rId3" imgW="8280400" imgH="5702300" progId="Excel.Sheet.12">
                  <p:embed/>
                  <p:pic>
                    <p:nvPicPr>
                      <p:cNvPr id="10242" name="内容占位符 3">
                        <a:extLst>
                          <a:ext uri="{FF2B5EF4-FFF2-40B4-BE49-F238E27FC236}">
                            <a16:creationId xmlns:a16="http://schemas.microsoft.com/office/drawing/2014/main" id="{1EB9F05E-EF95-234C-B98F-FBC5A49339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692697"/>
                        <a:ext cx="8280400" cy="57023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1928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399E3-44DE-BF4B-A96F-38BE5932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CE38C-B569-4C4D-B172-4013342F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933F1F-449F-C74F-9C5D-809ECCD75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301751"/>
            <a:ext cx="51054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46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92B971EF-D782-7642-8251-491EF1E1C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876300"/>
            <a:ext cx="8128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06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065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6F9D84-52A0-6A41-985D-D3034627A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8" y="1484318"/>
            <a:ext cx="2293939" cy="574675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/>
              <a:t>保险需求分析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37DD29-6179-5347-B35E-C1571EF34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6" y="2708275"/>
            <a:ext cx="2303463" cy="4572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FFFF"/>
                </a:solidFill>
              </a:rPr>
              <a:t>寿险规划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27F30-01B0-7A46-81AA-D098F942A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8" y="2708280"/>
            <a:ext cx="2293939" cy="504825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/>
              <a:t> </a:t>
            </a:r>
            <a:r>
              <a:rPr lang="zh-CN" altLang="en-US" sz="2400">
                <a:solidFill>
                  <a:srgbClr val="FFFFFF"/>
                </a:solidFill>
              </a:rPr>
              <a:t>健康险规划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AC771-4CEA-044E-AFA0-D3CA7B0C3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8" y="2708275"/>
            <a:ext cx="2232025" cy="4572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/>
              <a:t> </a:t>
            </a:r>
            <a:r>
              <a:rPr lang="zh-CN" altLang="en-US" sz="2400">
                <a:solidFill>
                  <a:srgbClr val="FFFFFF"/>
                </a:solidFill>
              </a:rPr>
              <a:t>养老规划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75F21087-9A62-E043-B801-C037591AA11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736060" y="1016799"/>
            <a:ext cx="792163" cy="2879725"/>
          </a:xfrm>
          <a:prstGeom prst="bentConnector3">
            <a:avLst>
              <a:gd name="adj1" fmla="val 49898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8">
            <a:extLst>
              <a:ext uri="{FF2B5EF4-FFF2-40B4-BE49-F238E27FC236}">
                <a16:creationId xmlns:a16="http://schemas.microsoft.com/office/drawing/2014/main" id="{E5AB6915-711B-214C-92BE-F699F81342E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652298" y="980285"/>
            <a:ext cx="792163" cy="2952751"/>
          </a:xfrm>
          <a:prstGeom prst="bentConnector3">
            <a:avLst>
              <a:gd name="adj1" fmla="val 49898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9">
            <a:extLst>
              <a:ext uri="{FF2B5EF4-FFF2-40B4-BE49-F238E27FC236}">
                <a16:creationId xmlns:a16="http://schemas.microsoft.com/office/drawing/2014/main" id="{435B91AC-16E8-0B48-B5B9-2EF55CA26641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4567239" y="2058993"/>
            <a:ext cx="0" cy="6492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AutoShape 10">
            <a:extLst>
              <a:ext uri="{FF2B5EF4-FFF2-40B4-BE49-F238E27FC236}">
                <a16:creationId xmlns:a16="http://schemas.microsoft.com/office/drawing/2014/main" id="{E726DCC9-7C3E-3F4B-828C-4205534BA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1" y="3284539"/>
            <a:ext cx="990600" cy="838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zh-CN" sz="2400"/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B05C767E-6596-6F4B-944F-23BEDCF53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5" y="3284539"/>
            <a:ext cx="936625" cy="838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zh-CN" sz="2400"/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425C355F-7AF6-F64C-B72A-2B902F208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6" y="3284543"/>
            <a:ext cx="917575" cy="865187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zh-CN" sz="2400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9FD11BF-93C8-DA41-B5BD-543140DBE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40" y="4292600"/>
            <a:ext cx="2519363" cy="4572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/>
              <a:t> </a:t>
            </a:r>
            <a:r>
              <a:rPr lang="zh-CN" altLang="en-US" sz="2400"/>
              <a:t>疾病风险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118ED14B-C85A-234B-8DC7-A5BCA9B61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4292600"/>
            <a:ext cx="2438400" cy="4572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/>
              <a:t> </a:t>
            </a:r>
            <a:r>
              <a:rPr lang="zh-CN" altLang="en-US" sz="2400"/>
              <a:t>养老风险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3A64C19C-12B9-B142-B1DE-CA73C96F2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9" y="5589588"/>
            <a:ext cx="2895600" cy="4572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/>
              <a:t> </a:t>
            </a:r>
            <a:r>
              <a:rPr lang="zh-CN" altLang="en-US" sz="2400"/>
              <a:t>客户面临的财务风险</a:t>
            </a:r>
          </a:p>
        </p:txBody>
      </p:sp>
      <p:cxnSp>
        <p:nvCxnSpPr>
          <p:cNvPr id="17" name="AutoShape 17">
            <a:extLst>
              <a:ext uri="{FF2B5EF4-FFF2-40B4-BE49-F238E27FC236}">
                <a16:creationId xmlns:a16="http://schemas.microsoft.com/office/drawing/2014/main" id="{5CEFD6C9-12E6-5A49-BA30-6B7AA4C966D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716216" y="3700463"/>
            <a:ext cx="766763" cy="2960688"/>
          </a:xfrm>
          <a:prstGeom prst="bentConnector3">
            <a:avLst>
              <a:gd name="adj1" fmla="val 49898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8">
            <a:extLst>
              <a:ext uri="{FF2B5EF4-FFF2-40B4-BE49-F238E27FC236}">
                <a16:creationId xmlns:a16="http://schemas.microsoft.com/office/drawing/2014/main" id="{E10404A3-1800-9148-BD1A-138ABAA4D95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622136" y="3747300"/>
            <a:ext cx="766763" cy="2867025"/>
          </a:xfrm>
          <a:prstGeom prst="bentConnector3">
            <a:avLst>
              <a:gd name="adj1" fmla="val 49898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9">
            <a:extLst>
              <a:ext uri="{FF2B5EF4-FFF2-40B4-BE49-F238E27FC236}">
                <a16:creationId xmlns:a16="http://schemas.microsoft.com/office/drawing/2014/main" id="{CAD1FD67-5373-6A46-8100-B883EB2A51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0" y="4860930"/>
            <a:ext cx="0" cy="6254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3">
            <a:extLst>
              <a:ext uri="{FF2B5EF4-FFF2-40B4-BE49-F238E27FC236}">
                <a16:creationId xmlns:a16="http://schemas.microsoft.com/office/drawing/2014/main" id="{EFE431B2-1061-5F42-A7E9-E4F0160FC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92600"/>
            <a:ext cx="2590800" cy="4572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/>
              <a:t> </a:t>
            </a:r>
            <a:r>
              <a:rPr lang="zh-CN" altLang="en-US" sz="2400" dirty="0"/>
              <a:t>死亡风险</a:t>
            </a:r>
          </a:p>
        </p:txBody>
      </p:sp>
    </p:spTree>
    <p:extLst>
      <p:ext uri="{BB962C8B-B14F-4D97-AF65-F5344CB8AC3E}">
        <p14:creationId xmlns:p14="http://schemas.microsoft.com/office/powerpoint/2010/main" val="2026280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020E5-D17F-EC48-A02A-D86ED520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9A97D-03FB-9F4A-B553-B653C0D8E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097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FF3C64-23E4-D54D-9147-2C523DC8F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6635"/>
            <a:ext cx="3960440" cy="1605179"/>
          </a:xfrm>
          <a:prstGeom prst="rect">
            <a:avLst/>
          </a:prstGeom>
        </p:spPr>
      </p:pic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505AF1AA-2675-CC46-82B9-FE04657F26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677142"/>
              </p:ext>
            </p:extLst>
          </p:nvPr>
        </p:nvGraphicFramePr>
        <p:xfrm>
          <a:off x="1524000" y="1721813"/>
          <a:ext cx="7008440" cy="3939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ECF3F6A-D6F8-EF4C-94C8-CD010CB6CFBF}"/>
              </a:ext>
            </a:extLst>
          </p:cNvPr>
          <p:cNvSpPr txBox="1"/>
          <p:nvPr/>
        </p:nvSpPr>
        <p:spPr>
          <a:xfrm>
            <a:off x="2339752" y="292494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2"/>
                </a:solidFill>
              </a:rPr>
              <a:t>意外险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74162C-5666-9946-BA98-7941873AF52E}"/>
              </a:ext>
            </a:extLst>
          </p:cNvPr>
          <p:cNvSpPr txBox="1"/>
          <p:nvPr/>
        </p:nvSpPr>
        <p:spPr>
          <a:xfrm>
            <a:off x="3434405" y="2572250"/>
            <a:ext cx="11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2"/>
                </a:solidFill>
              </a:rPr>
              <a:t>大病险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r>
              <a:rPr kumimoji="1" lang="zh-CN" altLang="en-US" dirty="0">
                <a:solidFill>
                  <a:schemeClr val="accent2"/>
                </a:solidFill>
              </a:rPr>
              <a:t>意外险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r>
              <a:rPr kumimoji="1" lang="zh-CN" altLang="en-US" dirty="0">
                <a:solidFill>
                  <a:schemeClr val="accent2"/>
                </a:solidFill>
              </a:rPr>
              <a:t>医疗险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r>
              <a:rPr kumimoji="1" lang="zh-CN" altLang="en-US" dirty="0">
                <a:solidFill>
                  <a:schemeClr val="accent2"/>
                </a:solidFill>
              </a:rPr>
              <a:t>分红险</a:t>
            </a:r>
            <a:endParaRPr kumimoji="1" lang="en-US" altLang="zh-CN" dirty="0">
              <a:solidFill>
                <a:schemeClr val="accent2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F0F82D-AB6B-4547-A30E-F71F62BB2309}"/>
              </a:ext>
            </a:extLst>
          </p:cNvPr>
          <p:cNvSpPr txBox="1"/>
          <p:nvPr/>
        </p:nvSpPr>
        <p:spPr>
          <a:xfrm>
            <a:off x="6250544" y="2572247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2"/>
                </a:solidFill>
              </a:rPr>
              <a:t>养老险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r>
              <a:rPr kumimoji="1" lang="zh-CN" altLang="en-US" dirty="0">
                <a:solidFill>
                  <a:schemeClr val="accent2"/>
                </a:solidFill>
              </a:rPr>
              <a:t>意外险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r>
              <a:rPr kumimoji="1" lang="zh-CN" altLang="en-US" dirty="0">
                <a:solidFill>
                  <a:schemeClr val="accent2"/>
                </a:solidFill>
              </a:rPr>
              <a:t>寿险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0B75FC-62AA-AF4B-900B-6408588EF273}"/>
              </a:ext>
            </a:extLst>
          </p:cNvPr>
          <p:cNvSpPr txBox="1"/>
          <p:nvPr/>
        </p:nvSpPr>
        <p:spPr>
          <a:xfrm>
            <a:off x="4858728" y="2295247"/>
            <a:ext cx="1152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2"/>
                </a:solidFill>
              </a:rPr>
              <a:t>意外险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r>
              <a:rPr kumimoji="1" lang="zh-CN" altLang="en-US" dirty="0">
                <a:solidFill>
                  <a:schemeClr val="accent2"/>
                </a:solidFill>
              </a:rPr>
              <a:t>年金险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r>
              <a:rPr kumimoji="1" lang="zh-CN" altLang="en-US" dirty="0">
                <a:solidFill>
                  <a:schemeClr val="accent2"/>
                </a:solidFill>
              </a:rPr>
              <a:t>大病险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r>
              <a:rPr kumimoji="1" lang="zh-CN" altLang="en-US" dirty="0">
                <a:solidFill>
                  <a:schemeClr val="accent2"/>
                </a:solidFill>
              </a:rPr>
              <a:t>医疗险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r>
              <a:rPr kumimoji="1" lang="zh-CN" altLang="en-US" dirty="0">
                <a:solidFill>
                  <a:schemeClr val="accent2"/>
                </a:solidFill>
              </a:rPr>
              <a:t>儿童险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r>
              <a:rPr kumimoji="1" lang="zh-CN" altLang="en-US" dirty="0">
                <a:solidFill>
                  <a:schemeClr val="accent2"/>
                </a:solidFill>
              </a:rPr>
              <a:t>分红险</a:t>
            </a:r>
          </a:p>
        </p:txBody>
      </p:sp>
    </p:spTree>
    <p:extLst>
      <p:ext uri="{BB962C8B-B14F-4D97-AF65-F5344CB8AC3E}">
        <p14:creationId xmlns:p14="http://schemas.microsoft.com/office/powerpoint/2010/main" val="404052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F39E4A2-F5CC-5B41-8D0A-B0F8E4691C4D}"/>
              </a:ext>
            </a:extLst>
          </p:cNvPr>
          <p:cNvSpPr/>
          <p:nvPr/>
        </p:nvSpPr>
        <p:spPr>
          <a:xfrm>
            <a:off x="2987824" y="1484784"/>
            <a:ext cx="3600400" cy="3600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114BC00-0C48-BF49-918F-4B7D8299E2F1}"/>
              </a:ext>
            </a:extLst>
          </p:cNvPr>
          <p:cNvSpPr/>
          <p:nvPr/>
        </p:nvSpPr>
        <p:spPr>
          <a:xfrm>
            <a:off x="4427059" y="3787301"/>
            <a:ext cx="1268413" cy="125679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重用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BBC88E-C265-AC4D-BFAB-19E701816636}"/>
              </a:ext>
            </a:extLst>
          </p:cNvPr>
          <p:cNvSpPr/>
          <p:nvPr/>
        </p:nvSpPr>
        <p:spPr>
          <a:xfrm>
            <a:off x="5497851" y="3374971"/>
            <a:ext cx="720000" cy="756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交叉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ECF40F2-BCAB-1B44-A00A-0850C0826D61}"/>
              </a:ext>
            </a:extLst>
          </p:cNvPr>
          <p:cNvSpPr/>
          <p:nvPr/>
        </p:nvSpPr>
        <p:spPr>
          <a:xfrm>
            <a:off x="3646152" y="1490301"/>
            <a:ext cx="2366011" cy="2296999"/>
          </a:xfrm>
          <a:prstGeom prst="ellipse">
            <a:avLst/>
          </a:prstGeom>
          <a:solidFill>
            <a:schemeClr val="tx2">
              <a:lumMod val="40000"/>
              <a:lumOff val="6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新客户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3925A09-DDE8-6144-814B-4E31BFCAF5C4}"/>
              </a:ext>
            </a:extLst>
          </p:cNvPr>
          <p:cNvSpPr/>
          <p:nvPr/>
        </p:nvSpPr>
        <p:spPr>
          <a:xfrm>
            <a:off x="4465547" y="2993295"/>
            <a:ext cx="1268413" cy="1256797"/>
          </a:xfrm>
          <a:prstGeom prst="ellipse">
            <a:avLst/>
          </a:prstGeom>
          <a:solidFill>
            <a:schemeClr val="lt1">
              <a:alpha val="78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潜在客户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CEE748-012F-C046-B9B5-FC9B57A3ABD8}"/>
              </a:ext>
            </a:extLst>
          </p:cNvPr>
          <p:cNvSpPr txBox="1"/>
          <p:nvPr/>
        </p:nvSpPr>
        <p:spPr>
          <a:xfrm>
            <a:off x="3120154" y="3740118"/>
            <a:ext cx="126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客户总量</a:t>
            </a:r>
          </a:p>
        </p:txBody>
      </p:sp>
    </p:spTree>
    <p:extLst>
      <p:ext uri="{BB962C8B-B14F-4D97-AF65-F5344CB8AC3E}">
        <p14:creationId xmlns:p14="http://schemas.microsoft.com/office/powerpoint/2010/main" val="1778775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FF3C64-23E4-D54D-9147-2C523DC8F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6635"/>
            <a:ext cx="3960440" cy="1605179"/>
          </a:xfrm>
          <a:prstGeom prst="rect">
            <a:avLst/>
          </a:prstGeom>
        </p:spPr>
      </p:pic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505AF1AA-2675-CC46-82B9-FE04657F26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3773281"/>
              </p:ext>
            </p:extLst>
          </p:nvPr>
        </p:nvGraphicFramePr>
        <p:xfrm>
          <a:off x="1524000" y="1721813"/>
          <a:ext cx="7008440" cy="3939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699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97595CA-7C25-2D49-A10B-4602E3FBD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179778"/>
              </p:ext>
            </p:extLst>
          </p:nvPr>
        </p:nvGraphicFramePr>
        <p:xfrm>
          <a:off x="142696" y="332657"/>
          <a:ext cx="3061155" cy="54305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3412">
                  <a:extLst>
                    <a:ext uri="{9D8B030D-6E8A-4147-A177-3AD203B41FA5}">
                      <a16:colId xmlns:a16="http://schemas.microsoft.com/office/drawing/2014/main" val="828458453"/>
                    </a:ext>
                  </a:extLst>
                </a:gridCol>
                <a:gridCol w="919631">
                  <a:extLst>
                    <a:ext uri="{9D8B030D-6E8A-4147-A177-3AD203B41FA5}">
                      <a16:colId xmlns:a16="http://schemas.microsoft.com/office/drawing/2014/main" val="1658387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443690198"/>
                    </a:ext>
                  </a:extLst>
                </a:gridCol>
              </a:tblGrid>
              <a:tr h="3363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5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名单类型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5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数量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5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占比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3992355181"/>
                  </a:ext>
                </a:extLst>
              </a:tr>
              <a:tr h="3363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新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235989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48%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1449538764"/>
                  </a:ext>
                </a:extLst>
              </a:tr>
              <a:tr h="3363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快交叉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85699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17%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957189589"/>
                  </a:ext>
                </a:extLst>
              </a:tr>
              <a:tr h="3363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重用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48011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9.7%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1476659944"/>
                  </a:ext>
                </a:extLst>
              </a:tr>
              <a:tr h="3363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交叉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42052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8.5%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3189707235"/>
                  </a:ext>
                </a:extLst>
              </a:tr>
              <a:tr h="348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多次交叉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33552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6%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519373797"/>
                  </a:ext>
                </a:extLst>
              </a:tr>
              <a:tr h="3363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网销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23219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4%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836541108"/>
                  </a:ext>
                </a:extLst>
              </a:tr>
              <a:tr h="3363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赢回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7933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1.6%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1657084595"/>
                  </a:ext>
                </a:extLst>
              </a:tr>
              <a:tr h="3363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升级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5683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1.1%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3259182909"/>
                  </a:ext>
                </a:extLst>
              </a:tr>
              <a:tr h="3363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快赢回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5255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1.0%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2057113479"/>
                  </a:ext>
                </a:extLst>
              </a:tr>
              <a:tr h="3363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快升级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721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o.13%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2371642831"/>
                  </a:ext>
                </a:extLst>
              </a:tr>
              <a:tr h="3363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满期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669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0.14%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1894909373"/>
                  </a:ext>
                </a:extLst>
              </a:tr>
              <a:tr h="348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白金重用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399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0.081%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4190156998"/>
                  </a:ext>
                </a:extLst>
              </a:tr>
              <a:tr h="348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赢回华安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343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0.069%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3224766762"/>
                  </a:ext>
                </a:extLst>
              </a:tr>
              <a:tr h="348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续卡赢回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327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0.066%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1839690192"/>
                  </a:ext>
                </a:extLst>
              </a:tr>
              <a:tr h="3363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白金新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223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0.045%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2046134038"/>
                  </a:ext>
                </a:extLst>
              </a:tr>
            </a:tbl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A70F6745-3C41-C64D-AC95-FB4554B843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660393"/>
              </p:ext>
            </p:extLst>
          </p:nvPr>
        </p:nvGraphicFramePr>
        <p:xfrm>
          <a:off x="3048000" y="328498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B3293B5-2FB7-F541-B46A-358793EDA0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8093665"/>
              </p:ext>
            </p:extLst>
          </p:nvPr>
        </p:nvGraphicFramePr>
        <p:xfrm>
          <a:off x="3782544" y="404664"/>
          <a:ext cx="4626921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2D1C00E-DCFA-5D44-B1F4-192CBD5AD3E5}"/>
              </a:ext>
            </a:extLst>
          </p:cNvPr>
          <p:cNvSpPr txBox="1"/>
          <p:nvPr/>
        </p:nvSpPr>
        <p:spPr>
          <a:xfrm>
            <a:off x="9417269" y="25224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130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1873099-3C7D-CF4E-B797-00C026B12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51545"/>
              </p:ext>
            </p:extLst>
          </p:nvPr>
        </p:nvGraphicFramePr>
        <p:xfrm>
          <a:off x="797310" y="921715"/>
          <a:ext cx="2141524" cy="47456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3412">
                  <a:extLst>
                    <a:ext uri="{9D8B030D-6E8A-4147-A177-3AD203B41FA5}">
                      <a16:colId xmlns:a16="http://schemas.microsoft.com/office/drawing/2014/main" val="429262246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94889435"/>
                    </a:ext>
                  </a:extLst>
                </a:gridCol>
              </a:tblGrid>
              <a:tr h="3363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5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名单类型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5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占比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909660495"/>
                  </a:ext>
                </a:extLst>
              </a:tr>
              <a:tr h="3363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新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48%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1137091862"/>
                  </a:ext>
                </a:extLst>
              </a:tr>
              <a:tr h="3363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重用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9.7%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2367133528"/>
                  </a:ext>
                </a:extLst>
              </a:tr>
              <a:tr h="3363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交叉</a:t>
                      </a:r>
                      <a:r>
                        <a:rPr lang="en-US" altLang="zh-CN" sz="1500" kern="100" dirty="0">
                          <a:effectLst/>
                        </a:rPr>
                        <a:t>(</a:t>
                      </a:r>
                      <a:r>
                        <a:rPr lang="zh-CN" altLang="en-US" sz="1500" kern="100" dirty="0">
                          <a:effectLst/>
                        </a:rPr>
                        <a:t>所有</a:t>
                      </a:r>
                      <a:r>
                        <a:rPr lang="en-US" altLang="zh-CN" sz="1500" kern="100" dirty="0">
                          <a:effectLst/>
                        </a:rPr>
                        <a:t>)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500" kern="100" dirty="0">
                          <a:effectLst/>
                        </a:rPr>
                        <a:t>31.5</a:t>
                      </a:r>
                      <a:r>
                        <a:rPr lang="en-US" sz="1500" kern="100" dirty="0">
                          <a:effectLst/>
                        </a:rPr>
                        <a:t>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70378950"/>
                  </a:ext>
                </a:extLst>
              </a:tr>
              <a:tr h="3363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网销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4%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487768465"/>
                  </a:ext>
                </a:extLst>
              </a:tr>
              <a:tr h="3363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赢回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1.6%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992102020"/>
                  </a:ext>
                </a:extLst>
              </a:tr>
              <a:tr h="3363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升级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1.1%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2689328572"/>
                  </a:ext>
                </a:extLst>
              </a:tr>
              <a:tr h="3363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快赢回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1.0%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118015271"/>
                  </a:ext>
                </a:extLst>
              </a:tr>
              <a:tr h="3363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快升级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o.13%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2672102600"/>
                  </a:ext>
                </a:extLst>
              </a:tr>
              <a:tr h="3363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满期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0.14%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2885259731"/>
                  </a:ext>
                </a:extLst>
              </a:tr>
              <a:tr h="348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白金重用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0.081%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2266656892"/>
                  </a:ext>
                </a:extLst>
              </a:tr>
              <a:tr h="348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赢回华安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0.069%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3518365205"/>
                  </a:ext>
                </a:extLst>
              </a:tr>
              <a:tr h="348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续卡赢回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0.066%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801993337"/>
                  </a:ext>
                </a:extLst>
              </a:tr>
              <a:tr h="3363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白金新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0.045%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61" marR="43961" marT="7668" marB="0"/>
                </a:tc>
                <a:extLst>
                  <a:ext uri="{0D108BD9-81ED-4DB2-BD59-A6C34878D82A}">
                    <a16:rowId xmlns:a16="http://schemas.microsoft.com/office/drawing/2014/main" val="2037107141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66D674DE-4C6F-B343-BF2F-6DFFB6BDA7A5}"/>
              </a:ext>
            </a:extLst>
          </p:cNvPr>
          <p:cNvSpPr/>
          <p:nvPr/>
        </p:nvSpPr>
        <p:spPr>
          <a:xfrm>
            <a:off x="509277" y="1216625"/>
            <a:ext cx="2664296" cy="115212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40D35E-03CD-474E-A08D-FF02805A6945}"/>
              </a:ext>
            </a:extLst>
          </p:cNvPr>
          <p:cNvSpPr/>
          <p:nvPr/>
        </p:nvSpPr>
        <p:spPr>
          <a:xfrm>
            <a:off x="4572000" y="620689"/>
            <a:ext cx="1080120" cy="602044"/>
          </a:xfrm>
          <a:prstGeom prst="rect">
            <a:avLst/>
          </a:prstGeom>
          <a:solidFill>
            <a:srgbClr val="FFC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高潜客户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A74A7F-A69D-C947-8620-339932AE1C9D}"/>
              </a:ext>
            </a:extLst>
          </p:cNvPr>
          <p:cNvSpPr/>
          <p:nvPr/>
        </p:nvSpPr>
        <p:spPr>
          <a:xfrm>
            <a:off x="4572000" y="1644985"/>
            <a:ext cx="1080120" cy="602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推荐保险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621F9C-3C67-934D-8235-C5A30ED4E4C1}"/>
              </a:ext>
            </a:extLst>
          </p:cNvPr>
          <p:cNvSpPr/>
          <p:nvPr/>
        </p:nvSpPr>
        <p:spPr>
          <a:xfrm>
            <a:off x="4572000" y="2692489"/>
            <a:ext cx="1080120" cy="602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交叉销售</a:t>
            </a: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11F20C1A-F7D0-284D-9A2C-88E2D4DF559D}"/>
              </a:ext>
            </a:extLst>
          </p:cNvPr>
          <p:cNvSpPr/>
          <p:nvPr/>
        </p:nvSpPr>
        <p:spPr>
          <a:xfrm rot="20652284">
            <a:off x="2941272" y="1139582"/>
            <a:ext cx="1623867" cy="16630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FC1FC34C-C42F-0C47-8828-8E84DADE3D29}"/>
              </a:ext>
            </a:extLst>
          </p:cNvPr>
          <p:cNvSpPr/>
          <p:nvPr/>
        </p:nvSpPr>
        <p:spPr>
          <a:xfrm rot="603357">
            <a:off x="2956997" y="1788554"/>
            <a:ext cx="1596396" cy="20651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BB3704DA-9757-3448-924B-EAFA0B30B538}"/>
              </a:ext>
            </a:extLst>
          </p:cNvPr>
          <p:cNvSpPr/>
          <p:nvPr/>
        </p:nvSpPr>
        <p:spPr>
          <a:xfrm rot="1586034">
            <a:off x="2840674" y="2467824"/>
            <a:ext cx="1757039" cy="18252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0826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72903" y="1242945"/>
            <a:ext cx="504056" cy="44644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用户标签系统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971600" y="1203024"/>
            <a:ext cx="1440160" cy="64807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人工特征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971600" y="3555023"/>
            <a:ext cx="1440160" cy="64807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特征组合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835696" y="4658991"/>
            <a:ext cx="864096" cy="64807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TFIDF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971600" y="2512383"/>
            <a:ext cx="1440160" cy="64807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向量化</a:t>
            </a:r>
          </a:p>
        </p:txBody>
      </p:sp>
      <p:sp>
        <p:nvSpPr>
          <p:cNvPr id="10" name="矩形 9"/>
          <p:cNvSpPr/>
          <p:nvPr/>
        </p:nvSpPr>
        <p:spPr>
          <a:xfrm>
            <a:off x="2822104" y="1164329"/>
            <a:ext cx="1224136" cy="294367"/>
          </a:xfrm>
          <a:prstGeom prst="rect">
            <a:avLst/>
          </a:prstGeom>
          <a:solidFill>
            <a:srgbClr val="6893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基础属性</a:t>
            </a:r>
          </a:p>
        </p:txBody>
      </p:sp>
      <p:sp>
        <p:nvSpPr>
          <p:cNvPr id="24" name="矩形 23"/>
          <p:cNvSpPr/>
          <p:nvPr/>
        </p:nvSpPr>
        <p:spPr>
          <a:xfrm>
            <a:off x="2836671" y="4562680"/>
            <a:ext cx="1224136" cy="294367"/>
          </a:xfrm>
          <a:prstGeom prst="rect">
            <a:avLst/>
          </a:prstGeom>
          <a:solidFill>
            <a:srgbClr val="6893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浏览信息</a:t>
            </a:r>
          </a:p>
        </p:txBody>
      </p:sp>
      <p:sp>
        <p:nvSpPr>
          <p:cNvPr id="25" name="矩形 24"/>
          <p:cNvSpPr/>
          <p:nvPr/>
        </p:nvSpPr>
        <p:spPr>
          <a:xfrm>
            <a:off x="2836671" y="1496869"/>
            <a:ext cx="1224136" cy="294367"/>
          </a:xfrm>
          <a:prstGeom prst="rect">
            <a:avLst/>
          </a:prstGeom>
          <a:solidFill>
            <a:srgbClr val="6893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家庭属性</a:t>
            </a:r>
          </a:p>
        </p:txBody>
      </p:sp>
      <p:sp>
        <p:nvSpPr>
          <p:cNvPr id="26" name="矩形 25"/>
          <p:cNvSpPr/>
          <p:nvPr/>
        </p:nvSpPr>
        <p:spPr>
          <a:xfrm>
            <a:off x="2822104" y="2386322"/>
            <a:ext cx="1224136" cy="294367"/>
          </a:xfrm>
          <a:prstGeom prst="rect">
            <a:avLst/>
          </a:prstGeom>
          <a:solidFill>
            <a:srgbClr val="6893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消费记录</a:t>
            </a:r>
          </a:p>
        </p:txBody>
      </p:sp>
      <p:sp>
        <p:nvSpPr>
          <p:cNvPr id="27" name="矩形 26"/>
          <p:cNvSpPr/>
          <p:nvPr/>
        </p:nvSpPr>
        <p:spPr>
          <a:xfrm>
            <a:off x="2836671" y="1784557"/>
            <a:ext cx="1224136" cy="294367"/>
          </a:xfrm>
          <a:prstGeom prst="rect">
            <a:avLst/>
          </a:prstGeom>
          <a:solidFill>
            <a:srgbClr val="6893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财物属性</a:t>
            </a:r>
          </a:p>
        </p:txBody>
      </p:sp>
      <p:sp>
        <p:nvSpPr>
          <p:cNvPr id="28" name="矩形 27"/>
          <p:cNvSpPr/>
          <p:nvPr/>
        </p:nvSpPr>
        <p:spPr>
          <a:xfrm>
            <a:off x="2836671" y="2710358"/>
            <a:ext cx="1224136" cy="294367"/>
          </a:xfrm>
          <a:prstGeom prst="rect">
            <a:avLst/>
          </a:prstGeom>
          <a:solidFill>
            <a:srgbClr val="6893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r>
              <a:rPr lang="zh-CN" altLang="en-US" dirty="0"/>
              <a:t>行为</a:t>
            </a:r>
          </a:p>
        </p:txBody>
      </p:sp>
      <p:sp>
        <p:nvSpPr>
          <p:cNvPr id="29" name="矩形 28"/>
          <p:cNvSpPr/>
          <p:nvPr/>
        </p:nvSpPr>
        <p:spPr>
          <a:xfrm>
            <a:off x="2836671" y="4883384"/>
            <a:ext cx="1224136" cy="294367"/>
          </a:xfrm>
          <a:prstGeom prst="rect">
            <a:avLst/>
          </a:prstGeom>
          <a:solidFill>
            <a:srgbClr val="6893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购物小结</a:t>
            </a:r>
          </a:p>
        </p:txBody>
      </p:sp>
      <p:sp>
        <p:nvSpPr>
          <p:cNvPr id="30" name="矩形 29"/>
          <p:cNvSpPr/>
          <p:nvPr/>
        </p:nvSpPr>
        <p:spPr>
          <a:xfrm>
            <a:off x="2836671" y="5191605"/>
            <a:ext cx="1224136" cy="294367"/>
          </a:xfrm>
          <a:prstGeom prst="rect">
            <a:avLst/>
          </a:prstGeom>
          <a:solidFill>
            <a:srgbClr val="6893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客服小结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4463993" y="1164323"/>
            <a:ext cx="353767" cy="446449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STACKING    ENSEMBLE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5184068" y="1408764"/>
            <a:ext cx="1296144" cy="4797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 1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5184068" y="2230635"/>
            <a:ext cx="1296144" cy="4797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 2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5177707" y="4886672"/>
            <a:ext cx="1296144" cy="4797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 5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5184068" y="4068994"/>
            <a:ext cx="1296144" cy="4797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 4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5184068" y="3091040"/>
            <a:ext cx="1296144" cy="4797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 3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873125" y="1187361"/>
            <a:ext cx="353767" cy="4441463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AVERAGE       POOLING</a:t>
            </a:r>
          </a:p>
        </p:txBody>
      </p:sp>
      <p:sp>
        <p:nvSpPr>
          <p:cNvPr id="39" name="矩形 38"/>
          <p:cNvSpPr/>
          <p:nvPr/>
        </p:nvSpPr>
        <p:spPr>
          <a:xfrm>
            <a:off x="2836671" y="3009941"/>
            <a:ext cx="1224136" cy="294367"/>
          </a:xfrm>
          <a:prstGeom prst="rect">
            <a:avLst/>
          </a:prstGeom>
          <a:solidFill>
            <a:srgbClr val="6893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保单记录</a:t>
            </a:r>
          </a:p>
        </p:txBody>
      </p:sp>
      <p:sp>
        <p:nvSpPr>
          <p:cNvPr id="40" name="矩形 39"/>
          <p:cNvSpPr/>
          <p:nvPr/>
        </p:nvSpPr>
        <p:spPr>
          <a:xfrm>
            <a:off x="7668344" y="1765719"/>
            <a:ext cx="1080120" cy="602044"/>
          </a:xfrm>
          <a:prstGeom prst="rect">
            <a:avLst/>
          </a:prstGeom>
          <a:solidFill>
            <a:srgbClr val="FFC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高潜客户</a:t>
            </a:r>
          </a:p>
        </p:txBody>
      </p:sp>
      <p:sp>
        <p:nvSpPr>
          <p:cNvPr id="41" name="矩形 40"/>
          <p:cNvSpPr/>
          <p:nvPr/>
        </p:nvSpPr>
        <p:spPr>
          <a:xfrm>
            <a:off x="7668344" y="2790015"/>
            <a:ext cx="1080120" cy="602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推荐保险</a:t>
            </a:r>
          </a:p>
        </p:txBody>
      </p:sp>
      <p:sp>
        <p:nvSpPr>
          <p:cNvPr id="42" name="矩形 41"/>
          <p:cNvSpPr/>
          <p:nvPr/>
        </p:nvSpPr>
        <p:spPr>
          <a:xfrm>
            <a:off x="7668344" y="4033379"/>
            <a:ext cx="1080120" cy="602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交叉销售</a:t>
            </a: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6369119" y="1651324"/>
            <a:ext cx="504000" cy="0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7226891" y="4295476"/>
            <a:ext cx="395643" cy="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6473856" y="5126532"/>
            <a:ext cx="395643" cy="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6500236" y="4334407"/>
            <a:ext cx="395643" cy="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7226890" y="3021508"/>
            <a:ext cx="395643" cy="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7253271" y="2078924"/>
            <a:ext cx="395643" cy="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4779411" y="2498764"/>
            <a:ext cx="395643" cy="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4780740" y="1649187"/>
            <a:ext cx="395643" cy="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6466155" y="3330901"/>
            <a:ext cx="395643" cy="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512760" y="2470496"/>
            <a:ext cx="395643" cy="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4046244" y="1408764"/>
            <a:ext cx="395643" cy="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4779410" y="5126532"/>
            <a:ext cx="395643" cy="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764870" y="4334408"/>
            <a:ext cx="395643" cy="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4764871" y="3387680"/>
            <a:ext cx="395643" cy="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4072920" y="1644052"/>
            <a:ext cx="395643" cy="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040819" y="2539696"/>
            <a:ext cx="395643" cy="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4040818" y="2857541"/>
            <a:ext cx="395643" cy="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4068350" y="1948008"/>
            <a:ext cx="395643" cy="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4046244" y="3157124"/>
            <a:ext cx="395643" cy="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4072920" y="5338788"/>
            <a:ext cx="395643" cy="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4072920" y="5052863"/>
            <a:ext cx="395643" cy="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4046244" y="4712276"/>
            <a:ext cx="395643" cy="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6" idx="1"/>
          </p:cNvCxnSpPr>
          <p:nvPr/>
        </p:nvCxnSpPr>
        <p:spPr>
          <a:xfrm flipV="1">
            <a:off x="545116" y="1527060"/>
            <a:ext cx="426489" cy="1669808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2822104" y="3575553"/>
            <a:ext cx="1224136" cy="294367"/>
          </a:xfrm>
          <a:prstGeom prst="rect">
            <a:avLst/>
          </a:prstGeom>
          <a:solidFill>
            <a:srgbClr val="6893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客户标签</a:t>
            </a:r>
          </a:p>
        </p:txBody>
      </p:sp>
      <p:sp>
        <p:nvSpPr>
          <p:cNvPr id="79" name="矩形 78"/>
          <p:cNvSpPr/>
          <p:nvPr/>
        </p:nvSpPr>
        <p:spPr>
          <a:xfrm>
            <a:off x="2822104" y="3879065"/>
            <a:ext cx="1224136" cy="294367"/>
          </a:xfrm>
          <a:prstGeom prst="rect">
            <a:avLst/>
          </a:prstGeom>
          <a:solidFill>
            <a:srgbClr val="6893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保单标签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827584" y="4658991"/>
            <a:ext cx="864096" cy="64807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+mj-lt"/>
                <a:ea typeface="微软雅黑" pitchFamily="34" charset="-122"/>
              </a:rPr>
              <a:t>Vector</a:t>
            </a:r>
          </a:p>
          <a:p>
            <a:pPr algn="ctr"/>
            <a:r>
              <a:rPr lang="en-US" altLang="zh-CN" sz="1100" b="1" dirty="0">
                <a:latin typeface="+mj-lt"/>
                <a:ea typeface="微软雅黑" pitchFamily="34" charset="-122"/>
              </a:rPr>
              <a:t>Assembler</a:t>
            </a:r>
            <a:endParaRPr lang="zh-CN" altLang="en-US" sz="1100" b="1" dirty="0">
              <a:latin typeface="+mj-lt"/>
              <a:ea typeface="微软雅黑" pitchFamily="34" charset="-122"/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2441032" y="1639407"/>
            <a:ext cx="395643" cy="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" idx="3"/>
            <a:endCxn id="10" idx="1"/>
          </p:cNvCxnSpPr>
          <p:nvPr/>
        </p:nvCxnSpPr>
        <p:spPr>
          <a:xfrm flipV="1">
            <a:off x="2411760" y="1311512"/>
            <a:ext cx="410344" cy="215553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27" idx="1"/>
          </p:cNvCxnSpPr>
          <p:nvPr/>
        </p:nvCxnSpPr>
        <p:spPr>
          <a:xfrm>
            <a:off x="2441032" y="1659436"/>
            <a:ext cx="395643" cy="272305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endCxn id="78" idx="1"/>
          </p:cNvCxnSpPr>
          <p:nvPr/>
        </p:nvCxnSpPr>
        <p:spPr>
          <a:xfrm flipV="1">
            <a:off x="2384738" y="3722737"/>
            <a:ext cx="437371" cy="146687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" idx="3"/>
            <a:endCxn id="30" idx="1"/>
          </p:cNvCxnSpPr>
          <p:nvPr/>
        </p:nvCxnSpPr>
        <p:spPr>
          <a:xfrm>
            <a:off x="2699797" y="4983027"/>
            <a:ext cx="136879" cy="355756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79" idx="1"/>
          </p:cNvCxnSpPr>
          <p:nvPr/>
        </p:nvCxnSpPr>
        <p:spPr>
          <a:xfrm>
            <a:off x="2411760" y="3892968"/>
            <a:ext cx="410344" cy="13328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2427204" y="2790019"/>
            <a:ext cx="395643" cy="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2699047" y="4609444"/>
            <a:ext cx="81333" cy="221617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2669324" y="4893779"/>
            <a:ext cx="197823" cy="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1637877" y="4983032"/>
            <a:ext cx="197823" cy="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545116" y="3330899"/>
            <a:ext cx="279795" cy="165213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endCxn id="9" idx="1"/>
          </p:cNvCxnSpPr>
          <p:nvPr/>
        </p:nvCxnSpPr>
        <p:spPr>
          <a:xfrm flipV="1">
            <a:off x="545116" y="2836420"/>
            <a:ext cx="426489" cy="360451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4080289" y="3722731"/>
            <a:ext cx="371756" cy="3648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endCxn id="7" idx="1"/>
          </p:cNvCxnSpPr>
          <p:nvPr/>
        </p:nvCxnSpPr>
        <p:spPr>
          <a:xfrm>
            <a:off x="545116" y="3304303"/>
            <a:ext cx="426489" cy="574756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4080289" y="4022595"/>
            <a:ext cx="371756" cy="3648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" idx="3"/>
            <a:endCxn id="39" idx="1"/>
          </p:cNvCxnSpPr>
          <p:nvPr/>
        </p:nvCxnSpPr>
        <p:spPr>
          <a:xfrm>
            <a:off x="2411765" y="2836421"/>
            <a:ext cx="424911" cy="320703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endCxn id="26" idx="1"/>
          </p:cNvCxnSpPr>
          <p:nvPr/>
        </p:nvCxnSpPr>
        <p:spPr>
          <a:xfrm flipV="1">
            <a:off x="2372589" y="2533505"/>
            <a:ext cx="449516" cy="147183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8396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2867D446-581F-8840-9FEC-AD48738EB986}"/>
              </a:ext>
            </a:extLst>
          </p:cNvPr>
          <p:cNvSpPr/>
          <p:nvPr/>
        </p:nvSpPr>
        <p:spPr>
          <a:xfrm>
            <a:off x="835968" y="2636912"/>
            <a:ext cx="1440160" cy="64807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重用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869FAB2-2759-EA48-BBE2-650FD8517C64}"/>
              </a:ext>
            </a:extLst>
          </p:cNvPr>
          <p:cNvSpPr/>
          <p:nvPr/>
        </p:nvSpPr>
        <p:spPr>
          <a:xfrm>
            <a:off x="835968" y="1709192"/>
            <a:ext cx="1440160" cy="64807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新客户</a:t>
            </a:r>
            <a:endParaRPr lang="en-US" altLang="zh-CN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E262F919-9E8B-3C4F-9DB7-8DE2F122B8CF}"/>
              </a:ext>
            </a:extLst>
          </p:cNvPr>
          <p:cNvSpPr/>
          <p:nvPr/>
        </p:nvSpPr>
        <p:spPr>
          <a:xfrm>
            <a:off x="835968" y="3573017"/>
            <a:ext cx="1440160" cy="64807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交叉</a:t>
            </a:r>
          </a:p>
        </p:txBody>
      </p:sp>
    </p:spTree>
    <p:extLst>
      <p:ext uri="{BB962C8B-B14F-4D97-AF65-F5344CB8AC3E}">
        <p14:creationId xmlns:p14="http://schemas.microsoft.com/office/powerpoint/2010/main" val="3242741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C688EA-32E6-E441-94FB-E886CBA5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2A6BC3-9CE1-0D49-B070-DD9DB8A3B66A}"/>
              </a:ext>
            </a:extLst>
          </p:cNvPr>
          <p:cNvSpPr txBox="1"/>
          <p:nvPr/>
        </p:nvSpPr>
        <p:spPr>
          <a:xfrm>
            <a:off x="2286000" y="1329454"/>
            <a:ext cx="3704860" cy="4457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68" indent="-257168">
              <a:buAutoNum type="arabicPeriod"/>
            </a:pPr>
            <a:r>
              <a:rPr kumimoji="1" lang="zh-CN" altLang="en-US" sz="1351" dirty="0"/>
              <a:t>标签和画像系统的产品化</a:t>
            </a:r>
            <a:endParaRPr kumimoji="1" lang="en-US" altLang="zh-CN" sz="1351" dirty="0"/>
          </a:p>
          <a:p>
            <a:pPr lvl="1"/>
            <a:r>
              <a:rPr kumimoji="1" lang="zh-CN" altLang="en-US" sz="1351" dirty="0"/>
              <a:t>客户标签丰富度提升</a:t>
            </a:r>
            <a:endParaRPr kumimoji="1" lang="en-US" altLang="zh-CN" sz="1351" dirty="0"/>
          </a:p>
          <a:p>
            <a:pPr lvl="1"/>
            <a:r>
              <a:rPr kumimoji="1" lang="zh-CN" altLang="en-US" sz="1351" dirty="0"/>
              <a:t>保险标签丰富度</a:t>
            </a:r>
            <a:endParaRPr kumimoji="1" lang="en-US" altLang="zh-CN" sz="1351" dirty="0"/>
          </a:p>
          <a:p>
            <a:pPr lvl="1"/>
            <a:r>
              <a:rPr kumimoji="1" lang="zh-CN" altLang="en-US" sz="1351" dirty="0"/>
              <a:t>保单标签</a:t>
            </a:r>
            <a:endParaRPr kumimoji="1" lang="en-US" altLang="zh-CN" sz="1351" dirty="0"/>
          </a:p>
          <a:p>
            <a:pPr lvl="1"/>
            <a:r>
              <a:rPr kumimoji="1" lang="zh-CN" altLang="en-US" sz="1351" dirty="0"/>
              <a:t>坐席标签</a:t>
            </a:r>
            <a:endParaRPr kumimoji="1" lang="en-US" altLang="zh-CN" sz="1351" dirty="0"/>
          </a:p>
          <a:p>
            <a:pPr marL="257168" indent="-257168">
              <a:buAutoNum type="arabicPeriod"/>
            </a:pPr>
            <a:r>
              <a:rPr kumimoji="1" lang="zh-CN" altLang="en-US" sz="1351" dirty="0"/>
              <a:t>成交率提升</a:t>
            </a:r>
            <a:endParaRPr kumimoji="1" lang="en-US" altLang="zh-CN" sz="1351" dirty="0"/>
          </a:p>
          <a:p>
            <a:r>
              <a:rPr kumimoji="1" lang="zh-CN" altLang="en-US" sz="1351" dirty="0"/>
              <a:t>    </a:t>
            </a:r>
            <a:r>
              <a:rPr kumimoji="1" lang="en-US" altLang="zh-CN" sz="1351" dirty="0" err="1"/>
              <a:t>ABTest</a:t>
            </a:r>
            <a:r>
              <a:rPr kumimoji="1" lang="zh-CN" altLang="en-US" sz="1351" dirty="0"/>
              <a:t>的具体方式，小规模验证测试。</a:t>
            </a:r>
            <a:endParaRPr kumimoji="1" lang="en-US" altLang="zh-CN" sz="1351" dirty="0"/>
          </a:p>
          <a:p>
            <a:r>
              <a:rPr kumimoji="1" lang="en-US" altLang="zh-CN" sz="1351" dirty="0"/>
              <a:t>	</a:t>
            </a:r>
            <a:r>
              <a:rPr kumimoji="1" lang="zh-CN" altLang="en-US" sz="1351" dirty="0"/>
              <a:t>重点（新）保险产品的销售提升率</a:t>
            </a:r>
            <a:endParaRPr kumimoji="1" lang="en-US" altLang="zh-CN" sz="1351" dirty="0"/>
          </a:p>
          <a:p>
            <a:r>
              <a:rPr kumimoji="1" lang="en-US" altLang="zh-CN" sz="1351" dirty="0"/>
              <a:t>	</a:t>
            </a:r>
            <a:r>
              <a:rPr kumimoji="1" lang="zh-CN" altLang="en-US" sz="1351" dirty="0"/>
              <a:t>整体成交率</a:t>
            </a:r>
            <a:endParaRPr kumimoji="1" lang="en-US" altLang="zh-CN" sz="1351" dirty="0"/>
          </a:p>
          <a:p>
            <a:r>
              <a:rPr kumimoji="1" lang="en-US" altLang="zh-CN" sz="1351" dirty="0"/>
              <a:t>	</a:t>
            </a:r>
            <a:r>
              <a:rPr kumimoji="1" lang="zh-CN" altLang="en-US" sz="1351" dirty="0"/>
              <a:t>每月新用户成交率</a:t>
            </a:r>
            <a:endParaRPr kumimoji="1" lang="en-US" altLang="zh-CN" sz="1351" dirty="0"/>
          </a:p>
          <a:p>
            <a:r>
              <a:rPr kumimoji="1" lang="en-US" altLang="zh-CN" sz="1351" dirty="0"/>
              <a:t>	1</a:t>
            </a:r>
            <a:r>
              <a:rPr kumimoji="1" lang="zh-CN" altLang="en-US" sz="1351" dirty="0"/>
              <a:t>年内的重用客户成交率</a:t>
            </a:r>
            <a:endParaRPr kumimoji="1" lang="en-US" altLang="zh-CN" sz="1351" dirty="0"/>
          </a:p>
          <a:p>
            <a:r>
              <a:rPr kumimoji="1" lang="en-US" altLang="zh-CN" sz="1351" dirty="0"/>
              <a:t>	1</a:t>
            </a:r>
            <a:r>
              <a:rPr kumimoji="1" lang="zh-CN" altLang="en-US" sz="1351" dirty="0"/>
              <a:t>年之前重用客户的成交率</a:t>
            </a:r>
            <a:endParaRPr kumimoji="1" lang="en-US" altLang="zh-CN" sz="1351" dirty="0"/>
          </a:p>
          <a:p>
            <a:r>
              <a:rPr kumimoji="1" lang="en-US" altLang="zh-CN" sz="1351" dirty="0"/>
              <a:t>3.</a:t>
            </a:r>
            <a:r>
              <a:rPr kumimoji="1" lang="zh-CN" altLang="en-US" sz="1351" dirty="0"/>
              <a:t> 销售指标</a:t>
            </a:r>
            <a:endParaRPr kumimoji="1" lang="en-US" altLang="zh-CN" sz="1351" dirty="0"/>
          </a:p>
          <a:p>
            <a:r>
              <a:rPr kumimoji="1" lang="en-US" altLang="zh-CN" sz="1351" dirty="0"/>
              <a:t>	</a:t>
            </a:r>
            <a:r>
              <a:rPr kumimoji="1" lang="zh-CN" altLang="en-US" sz="1351" dirty="0"/>
              <a:t>销售额，订单量，完成率、增长率</a:t>
            </a:r>
            <a:endParaRPr kumimoji="1" lang="en-US" altLang="zh-CN" sz="1351" dirty="0"/>
          </a:p>
          <a:p>
            <a:r>
              <a:rPr kumimoji="1" lang="en-US" altLang="zh-CN" sz="1351" dirty="0"/>
              <a:t>3.</a:t>
            </a:r>
            <a:r>
              <a:rPr kumimoji="1" lang="zh-CN" altLang="en-US" sz="1351" dirty="0"/>
              <a:t> 坐席离职率降低</a:t>
            </a:r>
            <a:endParaRPr kumimoji="1" lang="en-US" altLang="zh-CN" sz="1351" dirty="0"/>
          </a:p>
          <a:p>
            <a:r>
              <a:rPr kumimoji="1" lang="en-US" altLang="zh-CN" sz="1351" dirty="0"/>
              <a:t>	</a:t>
            </a:r>
            <a:r>
              <a:rPr kumimoji="1" lang="zh-CN" altLang="en-US" sz="1351" dirty="0"/>
              <a:t>人均产出提升率</a:t>
            </a:r>
            <a:endParaRPr kumimoji="1" lang="en-US" altLang="zh-CN" sz="1351" dirty="0"/>
          </a:p>
          <a:p>
            <a:r>
              <a:rPr kumimoji="1" lang="en-US" altLang="zh-CN" sz="1351" dirty="0"/>
              <a:t>4.</a:t>
            </a:r>
            <a:r>
              <a:rPr kumimoji="1" lang="zh-CN" altLang="en-US" sz="1351" dirty="0"/>
              <a:t> 客户保持和流失</a:t>
            </a:r>
            <a:endParaRPr kumimoji="1" lang="en-US" altLang="zh-CN" sz="1351" dirty="0"/>
          </a:p>
          <a:p>
            <a:r>
              <a:rPr kumimoji="1" lang="zh-CN" altLang="en-US" sz="1351" dirty="0"/>
              <a:t> </a:t>
            </a:r>
            <a:r>
              <a:rPr kumimoji="1" lang="en-US" altLang="zh-CN" sz="1351" dirty="0"/>
              <a:t>	</a:t>
            </a:r>
            <a:r>
              <a:rPr kumimoji="1" lang="zh-CN" altLang="en-US" sz="1351" dirty="0"/>
              <a:t>客户保持度</a:t>
            </a:r>
            <a:endParaRPr kumimoji="1" lang="en-US" altLang="zh-CN" sz="1351" dirty="0"/>
          </a:p>
          <a:p>
            <a:r>
              <a:rPr kumimoji="1" lang="en-US" altLang="zh-CN" sz="1351" dirty="0"/>
              <a:t>	</a:t>
            </a:r>
            <a:r>
              <a:rPr kumimoji="1" lang="zh-CN" altLang="en-US" sz="1351" dirty="0"/>
              <a:t>客户流失率 </a:t>
            </a:r>
            <a:r>
              <a:rPr kumimoji="1" lang="en-US" altLang="zh-CN" sz="1351" dirty="0"/>
              <a:t>–</a:t>
            </a:r>
            <a:r>
              <a:rPr kumimoji="1" lang="zh-CN" altLang="en-US" sz="1351" dirty="0"/>
              <a:t> 老客户流失数量</a:t>
            </a:r>
            <a:endParaRPr kumimoji="1" lang="en-US" altLang="zh-CN" sz="1351" dirty="0"/>
          </a:p>
          <a:p>
            <a:endParaRPr kumimoji="1" lang="en-US" altLang="zh-CN" sz="1351" dirty="0"/>
          </a:p>
          <a:p>
            <a:endParaRPr kumimoji="1" lang="en-US" altLang="zh-CN" sz="135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522B26-1B4A-644C-8952-F11AC0CFFB0D}"/>
              </a:ext>
            </a:extLst>
          </p:cNvPr>
          <p:cNvSpPr txBox="1"/>
          <p:nvPr/>
        </p:nvSpPr>
        <p:spPr>
          <a:xfrm>
            <a:off x="283784" y="2228854"/>
            <a:ext cx="1762021" cy="1547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51" dirty="0"/>
              <a:t>要点：</a:t>
            </a:r>
            <a:endParaRPr kumimoji="1" lang="en-US" altLang="zh-CN" sz="1351" dirty="0"/>
          </a:p>
          <a:p>
            <a:r>
              <a:rPr lang="zh-CN" altLang="en-US" sz="1351" dirty="0"/>
              <a:t>小规模验证</a:t>
            </a:r>
          </a:p>
          <a:p>
            <a:r>
              <a:rPr lang="zh-CN" altLang="en-US" sz="1351" dirty="0"/>
              <a:t>输入  输出   如何验证</a:t>
            </a:r>
          </a:p>
          <a:p>
            <a:r>
              <a:rPr lang="zh-CN" altLang="en-US" sz="1351" dirty="0"/>
              <a:t>目标明确  提升多少</a:t>
            </a:r>
          </a:p>
          <a:p>
            <a:r>
              <a:rPr lang="zh-CN" altLang="en-US" sz="1351" dirty="0"/>
              <a:t>客户画像的输出    </a:t>
            </a:r>
          </a:p>
          <a:p>
            <a:r>
              <a:rPr lang="zh-CN" altLang="en-US" sz="1351" dirty="0"/>
              <a:t>与业务关联度的结果</a:t>
            </a:r>
          </a:p>
          <a:p>
            <a:endParaRPr kumimoji="1" lang="zh-CN" altLang="en-US" sz="135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D44975-9698-8E4C-A5FC-73ADAEE075AC}"/>
              </a:ext>
            </a:extLst>
          </p:cNvPr>
          <p:cNvSpPr txBox="1"/>
          <p:nvPr/>
        </p:nvSpPr>
        <p:spPr>
          <a:xfrm>
            <a:off x="5983019" y="2071200"/>
            <a:ext cx="1742785" cy="2171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51" dirty="0"/>
              <a:t>推荐系统本身的评价</a:t>
            </a:r>
            <a:endParaRPr kumimoji="1" lang="en-US" altLang="zh-CN" sz="1351" dirty="0"/>
          </a:p>
          <a:p>
            <a:pPr marL="257168" indent="-257168">
              <a:buAutoNum type="arabicPeriod"/>
            </a:pPr>
            <a:r>
              <a:rPr kumimoji="1" lang="zh-CN" altLang="en-US" sz="1351" dirty="0"/>
              <a:t>用户满意度</a:t>
            </a:r>
            <a:endParaRPr kumimoji="1" lang="en-US" altLang="zh-CN" sz="1351" dirty="0"/>
          </a:p>
          <a:p>
            <a:pPr marL="257168" indent="-257168">
              <a:buAutoNum type="arabicPeriod"/>
            </a:pPr>
            <a:r>
              <a:rPr kumimoji="1" lang="zh-CN" altLang="en-US" sz="1351" dirty="0"/>
              <a:t>预测准确率</a:t>
            </a:r>
            <a:endParaRPr kumimoji="1" lang="en-US" altLang="zh-CN" sz="1351" dirty="0"/>
          </a:p>
          <a:p>
            <a:pPr marL="257168" indent="-257168">
              <a:buAutoNum type="arabicPeriod"/>
            </a:pPr>
            <a:r>
              <a:rPr kumimoji="1" lang="zh-CN" altLang="en-US" sz="1351" dirty="0"/>
              <a:t>覆盖度</a:t>
            </a:r>
            <a:endParaRPr kumimoji="1" lang="en-US" altLang="zh-CN" sz="1351" dirty="0"/>
          </a:p>
          <a:p>
            <a:pPr marL="257168" indent="-257168">
              <a:buAutoNum type="arabicPeriod"/>
            </a:pPr>
            <a:r>
              <a:rPr kumimoji="1" lang="zh-CN" altLang="en-US" sz="1351" dirty="0"/>
              <a:t>多样性</a:t>
            </a:r>
            <a:endParaRPr kumimoji="1" lang="en-US" altLang="zh-CN" sz="1351" dirty="0"/>
          </a:p>
          <a:p>
            <a:pPr marL="257168" indent="-257168">
              <a:buAutoNum type="arabicPeriod"/>
            </a:pPr>
            <a:r>
              <a:rPr kumimoji="1" lang="zh-CN" altLang="en-US" sz="1351" dirty="0"/>
              <a:t>新颖性</a:t>
            </a:r>
            <a:endParaRPr kumimoji="1" lang="en-US" altLang="zh-CN" sz="1351" dirty="0"/>
          </a:p>
          <a:p>
            <a:pPr marL="257168" indent="-257168">
              <a:buAutoNum type="arabicPeriod"/>
            </a:pPr>
            <a:r>
              <a:rPr kumimoji="1" lang="zh-CN" altLang="en-US" sz="1351" dirty="0"/>
              <a:t>惊喜度</a:t>
            </a:r>
            <a:endParaRPr kumimoji="1" lang="en-US" altLang="zh-CN" sz="1351" dirty="0"/>
          </a:p>
          <a:p>
            <a:pPr marL="257168" indent="-257168">
              <a:buAutoNum type="arabicPeriod"/>
            </a:pPr>
            <a:r>
              <a:rPr kumimoji="1" lang="zh-CN" altLang="en-US" sz="1351" dirty="0"/>
              <a:t>信任度</a:t>
            </a:r>
            <a:endParaRPr kumimoji="1" lang="en-US" altLang="zh-CN" sz="1351" dirty="0"/>
          </a:p>
          <a:p>
            <a:pPr marL="257168" indent="-257168">
              <a:buAutoNum type="arabicPeriod"/>
            </a:pPr>
            <a:r>
              <a:rPr kumimoji="1" lang="zh-CN" altLang="en-US" sz="1351" dirty="0"/>
              <a:t>实时性</a:t>
            </a:r>
            <a:endParaRPr kumimoji="1" lang="en-US" altLang="zh-CN" sz="1351" dirty="0"/>
          </a:p>
          <a:p>
            <a:pPr marL="257168" indent="-257168">
              <a:buAutoNum type="arabicPeriod"/>
            </a:pPr>
            <a:r>
              <a:rPr kumimoji="1" lang="zh-CN" altLang="en-US" sz="1351" dirty="0"/>
              <a:t>健壮性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3A72F3-4D96-EB41-9272-6928E48E353F}"/>
              </a:ext>
            </a:extLst>
          </p:cNvPr>
          <p:cNvSpPr/>
          <p:nvPr/>
        </p:nvSpPr>
        <p:spPr>
          <a:xfrm>
            <a:off x="0" y="3824620"/>
            <a:ext cx="4572000" cy="17553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351" dirty="0"/>
              <a:t>预测对现有</a:t>
            </a:r>
            <a:r>
              <a:rPr lang="zh-CN" altLang="zh-CN" sz="1351" dirty="0"/>
              <a:t>保险产品购买意愿</a:t>
            </a:r>
            <a:endParaRPr lang="en-US" altLang="zh-CN" sz="1351" dirty="0"/>
          </a:p>
          <a:p>
            <a:pPr lvl="1"/>
            <a:r>
              <a:rPr lang="zh-CN" altLang="en-US" sz="1351" dirty="0"/>
              <a:t>提高成交率，节省成本</a:t>
            </a:r>
            <a:endParaRPr lang="en-US" altLang="zh-CN" sz="1351" dirty="0"/>
          </a:p>
          <a:p>
            <a:r>
              <a:rPr lang="zh-CN" altLang="en-US" sz="1351" dirty="0"/>
              <a:t>预测对新</a:t>
            </a:r>
            <a:r>
              <a:rPr lang="zh-CN" altLang="zh-CN" sz="1351" dirty="0"/>
              <a:t>保险产品购买意愿</a:t>
            </a:r>
            <a:endParaRPr lang="en-US" altLang="zh-CN" sz="1351" dirty="0"/>
          </a:p>
          <a:p>
            <a:pPr lvl="1"/>
            <a:r>
              <a:rPr lang="zh-CN" altLang="en-US" sz="1351" dirty="0"/>
              <a:t>帮助设计新的保险产品</a:t>
            </a:r>
            <a:endParaRPr lang="en-US" altLang="zh-CN" sz="1351" dirty="0"/>
          </a:p>
          <a:p>
            <a:r>
              <a:rPr lang="zh-CN" altLang="en-US" sz="1351" dirty="0"/>
              <a:t>预测客户流失可能性</a:t>
            </a:r>
            <a:endParaRPr lang="en-US" altLang="zh-CN" sz="1351" dirty="0"/>
          </a:p>
          <a:p>
            <a:pPr lvl="1"/>
            <a:r>
              <a:rPr lang="zh-CN" altLang="en-US" sz="1351" dirty="0"/>
              <a:t>保单续费预测</a:t>
            </a:r>
            <a:endParaRPr lang="en-US" altLang="zh-CN" sz="1351" dirty="0"/>
          </a:p>
          <a:p>
            <a:pPr lvl="1"/>
            <a:r>
              <a:rPr lang="zh-CN" altLang="en-US" sz="1351" dirty="0"/>
              <a:t>退保预测</a:t>
            </a:r>
            <a:endParaRPr lang="en-US" altLang="zh-CN" sz="1351" dirty="0"/>
          </a:p>
          <a:p>
            <a:pPr lvl="1"/>
            <a:r>
              <a:rPr lang="zh-CN" altLang="en-US" sz="1351" dirty="0"/>
              <a:t>线下转化折损率预测</a:t>
            </a:r>
            <a:endParaRPr lang="en-US" altLang="zh-CN" sz="135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A96AA9-F387-4944-97DE-4CCE0564E366}"/>
              </a:ext>
            </a:extLst>
          </p:cNvPr>
          <p:cNvSpPr txBox="1"/>
          <p:nvPr/>
        </p:nvSpPr>
        <p:spPr>
          <a:xfrm>
            <a:off x="2286007" y="5312405"/>
            <a:ext cx="2002471" cy="715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51" dirty="0"/>
              <a:t>从利润角度看：</a:t>
            </a:r>
            <a:endParaRPr kumimoji="1" lang="en-US" altLang="zh-CN" sz="1351" dirty="0"/>
          </a:p>
          <a:p>
            <a:pPr marL="257168" indent="-257168">
              <a:buAutoNum type="arabicPeriod"/>
            </a:pPr>
            <a:r>
              <a:rPr kumimoji="1" lang="zh-CN" altLang="en-US" sz="1351" dirty="0"/>
              <a:t>降低电销的获客成本</a:t>
            </a:r>
            <a:endParaRPr kumimoji="1" lang="en-US" altLang="zh-CN" sz="1351" dirty="0"/>
          </a:p>
          <a:p>
            <a:pPr marL="257168" indent="-257168">
              <a:buAutoNum type="arabicPeriod"/>
            </a:pPr>
            <a:r>
              <a:rPr kumimoji="1" lang="zh-CN" altLang="en-US" sz="1351" dirty="0"/>
              <a:t>提升客户的满意度</a:t>
            </a:r>
          </a:p>
        </p:txBody>
      </p:sp>
    </p:spTree>
    <p:extLst>
      <p:ext uri="{BB962C8B-B14F-4D97-AF65-F5344CB8AC3E}">
        <p14:creationId xmlns:p14="http://schemas.microsoft.com/office/powerpoint/2010/main" val="6711027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749C4C-0067-5849-B525-6EBC865DA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4669"/>
            <a:ext cx="6912768" cy="32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642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2B9A41-21D3-4F80-9BC4-F3B88383D757}"/>
              </a:ext>
            </a:extLst>
          </p:cNvPr>
          <p:cNvSpPr/>
          <p:nvPr/>
        </p:nvSpPr>
        <p:spPr>
          <a:xfrm>
            <a:off x="367523" y="1476378"/>
            <a:ext cx="2665180" cy="40757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9304A2-CD03-405F-BFA2-6A5266F816D9}"/>
              </a:ext>
            </a:extLst>
          </p:cNvPr>
          <p:cNvSpPr/>
          <p:nvPr/>
        </p:nvSpPr>
        <p:spPr>
          <a:xfrm>
            <a:off x="6724651" y="1448579"/>
            <a:ext cx="1926328" cy="32413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2786DE-0F4B-408A-AAD7-009AD1F0D8DE}"/>
              </a:ext>
            </a:extLst>
          </p:cNvPr>
          <p:cNvSpPr/>
          <p:nvPr/>
        </p:nvSpPr>
        <p:spPr>
          <a:xfrm>
            <a:off x="3552998" y="2085009"/>
            <a:ext cx="2634980" cy="255367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EAED5D-D871-435D-AE73-CB688712F4A5}"/>
              </a:ext>
            </a:extLst>
          </p:cNvPr>
          <p:cNvSpPr/>
          <p:nvPr/>
        </p:nvSpPr>
        <p:spPr>
          <a:xfrm>
            <a:off x="3686175" y="5088622"/>
            <a:ext cx="2334016" cy="46349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>
                <a:solidFill>
                  <a:schemeClr val="tx1"/>
                </a:solidFill>
              </a:rPr>
              <a:t>招商信诺电销平台</a:t>
            </a:r>
          </a:p>
        </p:txBody>
      </p: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C26AFD6C-6730-4793-8991-320DFFE8F7A8}"/>
              </a:ext>
            </a:extLst>
          </p:cNvPr>
          <p:cNvSpPr/>
          <p:nvPr/>
        </p:nvSpPr>
        <p:spPr>
          <a:xfrm>
            <a:off x="4124324" y="2362204"/>
            <a:ext cx="1410605" cy="68492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>
                <a:solidFill>
                  <a:schemeClr val="tx1"/>
                </a:solidFill>
              </a:rPr>
              <a:t>数据处理引擎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3B3632-20A7-465C-8796-3FB5BC7EF793}"/>
              </a:ext>
            </a:extLst>
          </p:cNvPr>
          <p:cNvSpPr/>
          <p:nvPr/>
        </p:nvSpPr>
        <p:spPr>
          <a:xfrm>
            <a:off x="3762251" y="3249391"/>
            <a:ext cx="2200400" cy="1274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4D1C54-2EA3-4FB3-807E-1FAB954C2AAA}"/>
              </a:ext>
            </a:extLst>
          </p:cNvPr>
          <p:cNvSpPr/>
          <p:nvPr/>
        </p:nvSpPr>
        <p:spPr>
          <a:xfrm>
            <a:off x="4904340" y="3629025"/>
            <a:ext cx="835391" cy="25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标签系统</a:t>
            </a:r>
          </a:p>
        </p:txBody>
      </p: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8F55FC00-3559-43D5-8A16-5EAFBC035121}"/>
              </a:ext>
            </a:extLst>
          </p:cNvPr>
          <p:cNvSpPr/>
          <p:nvPr/>
        </p:nvSpPr>
        <p:spPr>
          <a:xfrm>
            <a:off x="1383296" y="2772705"/>
            <a:ext cx="1026179" cy="71300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>
                <a:solidFill>
                  <a:schemeClr val="tx1"/>
                </a:solidFill>
              </a:rPr>
              <a:t>基础分类</a:t>
            </a:r>
          </a:p>
        </p:txBody>
      </p:sp>
      <p:sp>
        <p:nvSpPr>
          <p:cNvPr id="17" name="圆柱体 16">
            <a:extLst>
              <a:ext uri="{FF2B5EF4-FFF2-40B4-BE49-F238E27FC236}">
                <a16:creationId xmlns:a16="http://schemas.microsoft.com/office/drawing/2014/main" id="{A4B89E59-7080-43C5-9613-816E6A301C8A}"/>
              </a:ext>
            </a:extLst>
          </p:cNvPr>
          <p:cNvSpPr/>
          <p:nvPr/>
        </p:nvSpPr>
        <p:spPr>
          <a:xfrm>
            <a:off x="525100" y="2029449"/>
            <a:ext cx="265481" cy="494681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CEE69AB1-5BF7-4FA8-8AC9-92798941F675}"/>
              </a:ext>
            </a:extLst>
          </p:cNvPr>
          <p:cNvSpPr/>
          <p:nvPr/>
        </p:nvSpPr>
        <p:spPr>
          <a:xfrm>
            <a:off x="593141" y="2086677"/>
            <a:ext cx="265481" cy="494681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0" name="圆柱体 19">
            <a:extLst>
              <a:ext uri="{FF2B5EF4-FFF2-40B4-BE49-F238E27FC236}">
                <a16:creationId xmlns:a16="http://schemas.microsoft.com/office/drawing/2014/main" id="{31F7D110-0C13-4946-8E0F-E2EF13087846}"/>
              </a:ext>
            </a:extLst>
          </p:cNvPr>
          <p:cNvSpPr/>
          <p:nvPr/>
        </p:nvSpPr>
        <p:spPr>
          <a:xfrm>
            <a:off x="668708" y="2150933"/>
            <a:ext cx="265481" cy="494681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B1AD99B-E864-4D8E-96E8-8B9D39A24D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488" y="1657450"/>
            <a:ext cx="345815" cy="63723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52093F53-0C1E-4BEC-839D-4C7E1829A8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373" y="2647953"/>
            <a:ext cx="345815" cy="637231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20163C5-F089-41DE-A42F-3ABF9F0DDD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665" y="3636957"/>
            <a:ext cx="345815" cy="637231"/>
          </a:xfrm>
          <a:prstGeom prst="rect">
            <a:avLst/>
          </a:prstGeom>
        </p:spPr>
      </p:pic>
      <p:sp>
        <p:nvSpPr>
          <p:cNvPr id="41" name="流程图: 多文档 40">
            <a:extLst>
              <a:ext uri="{FF2B5EF4-FFF2-40B4-BE49-F238E27FC236}">
                <a16:creationId xmlns:a16="http://schemas.microsoft.com/office/drawing/2014/main" id="{DB9BEE1E-F48F-4B97-833E-8907E22166B5}"/>
              </a:ext>
            </a:extLst>
          </p:cNvPr>
          <p:cNvSpPr/>
          <p:nvPr/>
        </p:nvSpPr>
        <p:spPr>
          <a:xfrm>
            <a:off x="2781067" y="2390970"/>
            <a:ext cx="327404" cy="390335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5DBB44A2-61F6-49D7-9E19-DD5FD01769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68" y="4024170"/>
            <a:ext cx="949600" cy="753651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5036BA9C-EF2F-41AC-A13C-F4B6675099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577" y="4021848"/>
            <a:ext cx="1000207" cy="755971"/>
          </a:xfrm>
          <a:prstGeom prst="rect">
            <a:avLst/>
          </a:prstGeom>
        </p:spPr>
      </p:pic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811864CC-BC63-4E70-96D3-B8A8ED681405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rot="16200000" flipH="1">
            <a:off x="850568" y="2596489"/>
            <a:ext cx="483600" cy="58184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E70DCF47-D2F0-4F6A-A0E1-17839FB737D0}"/>
              </a:ext>
            </a:extLst>
          </p:cNvPr>
          <p:cNvCxnSpPr>
            <a:cxnSpLocks/>
            <a:endCxn id="47" idx="0"/>
          </p:cNvCxnSpPr>
          <p:nvPr/>
        </p:nvCxnSpPr>
        <p:spPr>
          <a:xfrm rot="10800000" flipV="1">
            <a:off x="1038076" y="3707945"/>
            <a:ext cx="527783" cy="31622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DB59960-A252-4E0C-BA7E-0E6BCD6CCB98}"/>
              </a:ext>
            </a:extLst>
          </p:cNvPr>
          <p:cNvCxnSpPr/>
          <p:nvPr/>
        </p:nvCxnSpPr>
        <p:spPr>
          <a:xfrm>
            <a:off x="1512868" y="4391025"/>
            <a:ext cx="3157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2683CC20-C345-421F-B741-9CAF3310693E}"/>
              </a:ext>
            </a:extLst>
          </p:cNvPr>
          <p:cNvCxnSpPr>
            <a:cxnSpLocks/>
            <a:stCxn id="16" idx="4"/>
            <a:endCxn id="10" idx="2"/>
          </p:cNvCxnSpPr>
          <p:nvPr/>
        </p:nvCxnSpPr>
        <p:spPr>
          <a:xfrm flipV="1">
            <a:off x="2409475" y="2704668"/>
            <a:ext cx="1714849" cy="424541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BE25EF9B-6050-461D-A4A1-49371642974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93409" y="3587173"/>
            <a:ext cx="536135" cy="295997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483A4C97-C188-4A39-8200-F6AB1E80DB2D}"/>
              </a:ext>
            </a:extLst>
          </p:cNvPr>
          <p:cNvSpPr txBox="1"/>
          <p:nvPr/>
        </p:nvSpPr>
        <p:spPr>
          <a:xfrm>
            <a:off x="466727" y="1638300"/>
            <a:ext cx="1037996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数据源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111D576-7653-42AF-8710-14713B470B6A}"/>
              </a:ext>
            </a:extLst>
          </p:cNvPr>
          <p:cNvSpPr txBox="1"/>
          <p:nvPr/>
        </p:nvSpPr>
        <p:spPr>
          <a:xfrm>
            <a:off x="1542736" y="2484643"/>
            <a:ext cx="122216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客户数据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32F193F-AD05-42DD-89D7-412C8D201219}"/>
              </a:ext>
            </a:extLst>
          </p:cNvPr>
          <p:cNvSpPr txBox="1"/>
          <p:nvPr/>
        </p:nvSpPr>
        <p:spPr>
          <a:xfrm>
            <a:off x="593136" y="4851745"/>
            <a:ext cx="949600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客户分群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88AE0E7-436D-4532-8A5F-41EB7536EE8A}"/>
              </a:ext>
            </a:extLst>
          </p:cNvPr>
          <p:cNvSpPr txBox="1"/>
          <p:nvPr/>
        </p:nvSpPr>
        <p:spPr>
          <a:xfrm>
            <a:off x="1879179" y="4841323"/>
            <a:ext cx="949600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客户名单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B4D4000-09E7-4C6C-B850-29E1D2B6E9E4}"/>
              </a:ext>
            </a:extLst>
          </p:cNvPr>
          <p:cNvSpPr/>
          <p:nvPr/>
        </p:nvSpPr>
        <p:spPr>
          <a:xfrm>
            <a:off x="4929133" y="4074233"/>
            <a:ext cx="831416" cy="25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模型优化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08FF3C7-FF56-4DC3-AD0E-D0C13DDCD8BB}"/>
              </a:ext>
            </a:extLst>
          </p:cNvPr>
          <p:cNvSpPr/>
          <p:nvPr/>
        </p:nvSpPr>
        <p:spPr>
          <a:xfrm>
            <a:off x="3909401" y="4074233"/>
            <a:ext cx="872153" cy="25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融合模型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CAB75419-7E00-4546-8AB8-C4531AB81C72}"/>
              </a:ext>
            </a:extLst>
          </p:cNvPr>
          <p:cNvSpPr/>
          <p:nvPr/>
        </p:nvSpPr>
        <p:spPr>
          <a:xfrm>
            <a:off x="3909400" y="3629027"/>
            <a:ext cx="872155" cy="25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名单召回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A9C5A72-53CA-4078-9924-7B0E2A3309E9}"/>
              </a:ext>
            </a:extLst>
          </p:cNvPr>
          <p:cNvSpPr txBox="1"/>
          <p:nvPr/>
        </p:nvSpPr>
        <p:spPr>
          <a:xfrm>
            <a:off x="4175173" y="3298334"/>
            <a:ext cx="2232192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1" dirty="0"/>
              <a:t>     推荐引擎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66B37C01-AFBF-4A1D-A96F-DFA735E5BB41}"/>
              </a:ext>
            </a:extLst>
          </p:cNvPr>
          <p:cNvCxnSpPr/>
          <p:nvPr/>
        </p:nvCxnSpPr>
        <p:spPr>
          <a:xfrm>
            <a:off x="4324351" y="4638680"/>
            <a:ext cx="0" cy="47033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C7B3807-6D36-4BFA-BF84-6D625F7B611E}"/>
              </a:ext>
            </a:extLst>
          </p:cNvPr>
          <p:cNvCxnSpPr/>
          <p:nvPr/>
        </p:nvCxnSpPr>
        <p:spPr>
          <a:xfrm flipV="1">
            <a:off x="5419725" y="4638680"/>
            <a:ext cx="0" cy="47852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EEF3853-35B5-4A1D-B974-F257E0D7DFE9}"/>
              </a:ext>
            </a:extLst>
          </p:cNvPr>
          <p:cNvSpPr txBox="1"/>
          <p:nvPr/>
        </p:nvSpPr>
        <p:spPr>
          <a:xfrm>
            <a:off x="3419480" y="4689915"/>
            <a:ext cx="91143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客户名单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2F2C38D-0E7C-47E0-94E8-30ADCF3B1507}"/>
              </a:ext>
            </a:extLst>
          </p:cNvPr>
          <p:cNvSpPr txBox="1"/>
          <p:nvPr/>
        </p:nvSpPr>
        <p:spPr>
          <a:xfrm>
            <a:off x="5495930" y="4689915"/>
            <a:ext cx="91143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反馈信息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74F0466-1E67-4479-B4ED-037A27B0ABE0}"/>
              </a:ext>
            </a:extLst>
          </p:cNvPr>
          <p:cNvSpPr txBox="1"/>
          <p:nvPr/>
        </p:nvSpPr>
        <p:spPr>
          <a:xfrm>
            <a:off x="2466978" y="2829700"/>
            <a:ext cx="1104387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文本文件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2EC05B4-5EFA-47C3-BAAA-C6893102EF9D}"/>
              </a:ext>
            </a:extLst>
          </p:cNvPr>
          <p:cNvSpPr txBox="1"/>
          <p:nvPr/>
        </p:nvSpPr>
        <p:spPr>
          <a:xfrm>
            <a:off x="4210711" y="2061994"/>
            <a:ext cx="2259471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1" dirty="0"/>
              <a:t>保险推荐平台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33809747-6B78-4D28-B73F-E03ED15DE828}"/>
              </a:ext>
            </a:extLst>
          </p:cNvPr>
          <p:cNvCxnSpPr>
            <a:cxnSpLocks/>
          </p:cNvCxnSpPr>
          <p:nvPr/>
        </p:nvCxnSpPr>
        <p:spPr>
          <a:xfrm>
            <a:off x="4426961" y="3047132"/>
            <a:ext cx="0" cy="20226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3695A8CA-BDC1-44C7-8AC6-BD4D18ECF4A4}"/>
              </a:ext>
            </a:extLst>
          </p:cNvPr>
          <p:cNvCxnSpPr>
            <a:cxnSpLocks/>
          </p:cNvCxnSpPr>
          <p:nvPr/>
        </p:nvCxnSpPr>
        <p:spPr>
          <a:xfrm flipV="1">
            <a:off x="5153025" y="3047132"/>
            <a:ext cx="0" cy="20226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9B89621B-52D7-4F3E-A927-406D4AA5F285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4616929" y="3404138"/>
            <a:ext cx="3319497" cy="512964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6A5BABE8-7FD4-4461-BA7F-0A537944CA03}"/>
              </a:ext>
            </a:extLst>
          </p:cNvPr>
          <p:cNvCxnSpPr>
            <a:cxnSpLocks/>
          </p:cNvCxnSpPr>
          <p:nvPr/>
        </p:nvCxnSpPr>
        <p:spPr>
          <a:xfrm>
            <a:off x="6533155" y="1991553"/>
            <a:ext cx="30579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8E3E6C8A-A1BD-49B6-96AB-B526052CCBB1}"/>
              </a:ext>
            </a:extLst>
          </p:cNvPr>
          <p:cNvCxnSpPr>
            <a:cxnSpLocks/>
          </p:cNvCxnSpPr>
          <p:nvPr/>
        </p:nvCxnSpPr>
        <p:spPr>
          <a:xfrm>
            <a:off x="6533155" y="2987932"/>
            <a:ext cx="282884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DAA184A1-3CFE-4EBA-A20D-1A806ED6CE7C}"/>
              </a:ext>
            </a:extLst>
          </p:cNvPr>
          <p:cNvCxnSpPr>
            <a:cxnSpLocks/>
          </p:cNvCxnSpPr>
          <p:nvPr/>
        </p:nvCxnSpPr>
        <p:spPr>
          <a:xfrm>
            <a:off x="6533155" y="3981451"/>
            <a:ext cx="30579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24BD818-8ECA-4E14-9A67-A827CE510C93}"/>
              </a:ext>
            </a:extLst>
          </p:cNvPr>
          <p:cNvSpPr txBox="1"/>
          <p:nvPr/>
        </p:nvSpPr>
        <p:spPr>
          <a:xfrm>
            <a:off x="6182169" y="2867030"/>
            <a:ext cx="346377" cy="847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51" dirty="0"/>
              <a:t>名单下发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505F618-092C-4716-87A7-68455501BB28}"/>
              </a:ext>
            </a:extLst>
          </p:cNvPr>
          <p:cNvSpPr txBox="1"/>
          <p:nvPr/>
        </p:nvSpPr>
        <p:spPr>
          <a:xfrm>
            <a:off x="6796992" y="2322210"/>
            <a:ext cx="858011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移动终端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0080CB7-4056-429A-A0A5-895692A7D8B0}"/>
              </a:ext>
            </a:extLst>
          </p:cNvPr>
          <p:cNvSpPr txBox="1"/>
          <p:nvPr/>
        </p:nvSpPr>
        <p:spPr>
          <a:xfrm>
            <a:off x="6797799" y="3321417"/>
            <a:ext cx="858011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移动终端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07DDB9F0-FD10-4F9F-B6D0-1D679B18795E}"/>
              </a:ext>
            </a:extLst>
          </p:cNvPr>
          <p:cNvSpPr txBox="1"/>
          <p:nvPr/>
        </p:nvSpPr>
        <p:spPr>
          <a:xfrm>
            <a:off x="6805474" y="4331334"/>
            <a:ext cx="858011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移动终端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1A13ED5-2CF3-446B-9896-C1DB2482C200}"/>
              </a:ext>
            </a:extLst>
          </p:cNvPr>
          <p:cNvSpPr txBox="1"/>
          <p:nvPr/>
        </p:nvSpPr>
        <p:spPr>
          <a:xfrm>
            <a:off x="7959415" y="2320773"/>
            <a:ext cx="735692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 坐席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46CAD74-F96C-44E9-B128-FAC0347E5DA7}"/>
              </a:ext>
            </a:extLst>
          </p:cNvPr>
          <p:cNvSpPr txBox="1"/>
          <p:nvPr/>
        </p:nvSpPr>
        <p:spPr>
          <a:xfrm>
            <a:off x="7940749" y="3295929"/>
            <a:ext cx="733477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 坐席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0BEA191D-F3B3-4922-A369-9F47C0B45EA1}"/>
              </a:ext>
            </a:extLst>
          </p:cNvPr>
          <p:cNvSpPr txBox="1"/>
          <p:nvPr/>
        </p:nvSpPr>
        <p:spPr>
          <a:xfrm>
            <a:off x="7959644" y="4301584"/>
            <a:ext cx="858011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 坐席</a:t>
            </a:r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C2909A25-B238-41F3-A177-7941BF648229}"/>
              </a:ext>
            </a:extLst>
          </p:cNvPr>
          <p:cNvCxnSpPr/>
          <p:nvPr/>
        </p:nvCxnSpPr>
        <p:spPr>
          <a:xfrm>
            <a:off x="7480459" y="2020075"/>
            <a:ext cx="45743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53A99FEF-C9E8-444C-8608-9162BDC814C0}"/>
              </a:ext>
            </a:extLst>
          </p:cNvPr>
          <p:cNvCxnSpPr/>
          <p:nvPr/>
        </p:nvCxnSpPr>
        <p:spPr>
          <a:xfrm>
            <a:off x="7492679" y="2987932"/>
            <a:ext cx="45743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4FF40898-8F1A-4816-86A6-9AAF7E7B65DE}"/>
              </a:ext>
            </a:extLst>
          </p:cNvPr>
          <p:cNvCxnSpPr/>
          <p:nvPr/>
        </p:nvCxnSpPr>
        <p:spPr>
          <a:xfrm>
            <a:off x="7482435" y="3982224"/>
            <a:ext cx="45743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51B76F44-111D-48F1-917A-E04B68A28D9F}"/>
              </a:ext>
            </a:extLst>
          </p:cNvPr>
          <p:cNvSpPr txBox="1"/>
          <p:nvPr/>
        </p:nvSpPr>
        <p:spPr>
          <a:xfrm>
            <a:off x="6515625" y="4751830"/>
            <a:ext cx="346377" cy="847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51" dirty="0"/>
              <a:t>信息反馈</a:t>
            </a: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2B54A0D0-D2B7-4672-B970-3E73835B3134}"/>
              </a:ext>
            </a:extLst>
          </p:cNvPr>
          <p:cNvCxnSpPr>
            <a:cxnSpLocks/>
          </p:cNvCxnSpPr>
          <p:nvPr/>
        </p:nvCxnSpPr>
        <p:spPr>
          <a:xfrm flipV="1">
            <a:off x="1570252" y="3457139"/>
            <a:ext cx="0" cy="249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C3B492D8-9CB2-49A6-8BB8-4805618EAEDE}"/>
              </a:ext>
            </a:extLst>
          </p:cNvPr>
          <p:cNvSpPr txBox="1"/>
          <p:nvPr/>
        </p:nvSpPr>
        <p:spPr>
          <a:xfrm>
            <a:off x="7250032" y="1158871"/>
            <a:ext cx="105745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1" dirty="0"/>
              <a:t>呼叫中心</a:t>
            </a: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0F54535A-2247-4FC0-A7F1-F9F2800EA191}"/>
              </a:ext>
            </a:extLst>
          </p:cNvPr>
          <p:cNvSpPr txBox="1"/>
          <p:nvPr/>
        </p:nvSpPr>
        <p:spPr>
          <a:xfrm>
            <a:off x="2857505" y="5740978"/>
            <a:ext cx="3883292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1" b="1" dirty="0"/>
              <a:t>	</a:t>
            </a:r>
            <a:r>
              <a:rPr lang="zh-CN" altLang="en-US" sz="1351" b="1" dirty="0"/>
              <a:t>电销保险推荐系统数据流</a:t>
            </a: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ECE08A50-D676-4BCD-8A7B-4575D981338F}"/>
              </a:ext>
            </a:extLst>
          </p:cNvPr>
          <p:cNvCxnSpPr/>
          <p:nvPr/>
        </p:nvCxnSpPr>
        <p:spPr>
          <a:xfrm>
            <a:off x="6984663" y="5207775"/>
            <a:ext cx="53659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956CA1DF-F49A-4BBA-BB69-9EE5334FC662}"/>
              </a:ext>
            </a:extLst>
          </p:cNvPr>
          <p:cNvCxnSpPr/>
          <p:nvPr/>
        </p:nvCxnSpPr>
        <p:spPr>
          <a:xfrm>
            <a:off x="6984663" y="5410947"/>
            <a:ext cx="5365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20CBA7C7-F33E-4C91-931D-27FB53705F27}"/>
              </a:ext>
            </a:extLst>
          </p:cNvPr>
          <p:cNvSpPr txBox="1"/>
          <p:nvPr/>
        </p:nvSpPr>
        <p:spPr>
          <a:xfrm>
            <a:off x="7576121" y="5075547"/>
            <a:ext cx="1118984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新增数据流向</a:t>
            </a: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33F4DA4-FA57-47D6-8143-517F0AD49580}"/>
              </a:ext>
            </a:extLst>
          </p:cNvPr>
          <p:cNvSpPr txBox="1"/>
          <p:nvPr/>
        </p:nvSpPr>
        <p:spPr>
          <a:xfrm>
            <a:off x="7561030" y="5293365"/>
            <a:ext cx="111319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现有数据流向</a:t>
            </a: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54B6EF21-6EFC-7847-82A0-BF9D937EF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0287" y="1659461"/>
            <a:ext cx="418313" cy="643156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C11C7400-39E3-3A45-8036-B698D87E1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3848" y="2624129"/>
            <a:ext cx="418313" cy="643156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080F7005-DD42-174D-B81C-B56B8CA86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7489" y="3656069"/>
            <a:ext cx="418313" cy="643156"/>
          </a:xfrm>
          <a:prstGeom prst="rect">
            <a:avLst/>
          </a:prstGeom>
        </p:spPr>
      </p:pic>
      <p:sp>
        <p:nvSpPr>
          <p:cNvPr id="78" name="矩形 77">
            <a:extLst>
              <a:ext uri="{FF2B5EF4-FFF2-40B4-BE49-F238E27FC236}">
                <a16:creationId xmlns:a16="http://schemas.microsoft.com/office/drawing/2014/main" id="{8B03C32D-5DD0-B641-B673-7565C1C77FFB}"/>
              </a:ext>
            </a:extLst>
          </p:cNvPr>
          <p:cNvSpPr/>
          <p:nvPr/>
        </p:nvSpPr>
        <p:spPr>
          <a:xfrm>
            <a:off x="2844347" y="1295460"/>
            <a:ext cx="4028634" cy="36042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9AFE324-93D3-9A48-8E2C-87A390977958}"/>
              </a:ext>
            </a:extLst>
          </p:cNvPr>
          <p:cNvSpPr txBox="1"/>
          <p:nvPr/>
        </p:nvSpPr>
        <p:spPr>
          <a:xfrm>
            <a:off x="3193528" y="1440718"/>
            <a:ext cx="182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本项目范围</a:t>
            </a:r>
          </a:p>
        </p:txBody>
      </p:sp>
    </p:spTree>
    <p:extLst>
      <p:ext uri="{BB962C8B-B14F-4D97-AF65-F5344CB8AC3E}">
        <p14:creationId xmlns:p14="http://schemas.microsoft.com/office/powerpoint/2010/main" val="1991193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2B9A41-21D3-4F80-9BC4-F3B88383D757}"/>
              </a:ext>
            </a:extLst>
          </p:cNvPr>
          <p:cNvSpPr/>
          <p:nvPr/>
        </p:nvSpPr>
        <p:spPr>
          <a:xfrm>
            <a:off x="154220" y="1229415"/>
            <a:ext cx="2665180" cy="40757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9304A2-CD03-405F-BFA2-6A5266F816D9}"/>
              </a:ext>
            </a:extLst>
          </p:cNvPr>
          <p:cNvSpPr/>
          <p:nvPr/>
        </p:nvSpPr>
        <p:spPr>
          <a:xfrm>
            <a:off x="6724651" y="1448579"/>
            <a:ext cx="1926328" cy="32413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2786DE-0F4B-408A-AAD7-009AD1F0D8DE}"/>
              </a:ext>
            </a:extLst>
          </p:cNvPr>
          <p:cNvSpPr/>
          <p:nvPr/>
        </p:nvSpPr>
        <p:spPr>
          <a:xfrm>
            <a:off x="3552998" y="2085009"/>
            <a:ext cx="2634980" cy="255367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EAED5D-D871-435D-AE73-CB688712F4A5}"/>
              </a:ext>
            </a:extLst>
          </p:cNvPr>
          <p:cNvSpPr/>
          <p:nvPr/>
        </p:nvSpPr>
        <p:spPr>
          <a:xfrm>
            <a:off x="3686175" y="5088622"/>
            <a:ext cx="2334016" cy="46349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>
                <a:solidFill>
                  <a:schemeClr val="tx1"/>
                </a:solidFill>
              </a:rPr>
              <a:t>招商信诺电销平台</a:t>
            </a:r>
          </a:p>
        </p:txBody>
      </p: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C26AFD6C-6730-4793-8991-320DFFE8F7A8}"/>
              </a:ext>
            </a:extLst>
          </p:cNvPr>
          <p:cNvSpPr/>
          <p:nvPr/>
        </p:nvSpPr>
        <p:spPr>
          <a:xfrm>
            <a:off x="4124324" y="2362204"/>
            <a:ext cx="1410605" cy="68492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>
                <a:solidFill>
                  <a:schemeClr val="tx1"/>
                </a:solidFill>
              </a:rPr>
              <a:t>数据处理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3B3632-20A7-465C-8796-3FB5BC7EF793}"/>
              </a:ext>
            </a:extLst>
          </p:cNvPr>
          <p:cNvSpPr/>
          <p:nvPr/>
        </p:nvSpPr>
        <p:spPr>
          <a:xfrm>
            <a:off x="3762251" y="3249391"/>
            <a:ext cx="2200400" cy="1274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4D1C54-2EA3-4FB3-807E-1FAB954C2AAA}"/>
              </a:ext>
            </a:extLst>
          </p:cNvPr>
          <p:cNvSpPr/>
          <p:nvPr/>
        </p:nvSpPr>
        <p:spPr>
          <a:xfrm>
            <a:off x="4929133" y="3662852"/>
            <a:ext cx="835391" cy="25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标签系统</a:t>
            </a:r>
          </a:p>
        </p:txBody>
      </p: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8F55FC00-3559-43D5-8A16-5EAFBC035121}"/>
              </a:ext>
            </a:extLst>
          </p:cNvPr>
          <p:cNvSpPr/>
          <p:nvPr/>
        </p:nvSpPr>
        <p:spPr>
          <a:xfrm>
            <a:off x="1383296" y="2772705"/>
            <a:ext cx="1026179" cy="71300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>
                <a:solidFill>
                  <a:schemeClr val="tx1"/>
                </a:solidFill>
              </a:rPr>
              <a:t>数据仓库</a:t>
            </a:r>
          </a:p>
        </p:txBody>
      </p:sp>
      <p:sp>
        <p:nvSpPr>
          <p:cNvPr id="17" name="圆柱体 16">
            <a:extLst>
              <a:ext uri="{FF2B5EF4-FFF2-40B4-BE49-F238E27FC236}">
                <a16:creationId xmlns:a16="http://schemas.microsoft.com/office/drawing/2014/main" id="{A4B89E59-7080-43C5-9613-816E6A301C8A}"/>
              </a:ext>
            </a:extLst>
          </p:cNvPr>
          <p:cNvSpPr/>
          <p:nvPr/>
        </p:nvSpPr>
        <p:spPr>
          <a:xfrm>
            <a:off x="525100" y="2029449"/>
            <a:ext cx="265481" cy="494681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CEE69AB1-5BF7-4FA8-8AC9-92798941F675}"/>
              </a:ext>
            </a:extLst>
          </p:cNvPr>
          <p:cNvSpPr/>
          <p:nvPr/>
        </p:nvSpPr>
        <p:spPr>
          <a:xfrm>
            <a:off x="593141" y="2086677"/>
            <a:ext cx="265481" cy="494681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0" name="圆柱体 19">
            <a:extLst>
              <a:ext uri="{FF2B5EF4-FFF2-40B4-BE49-F238E27FC236}">
                <a16:creationId xmlns:a16="http://schemas.microsoft.com/office/drawing/2014/main" id="{31F7D110-0C13-4946-8E0F-E2EF13087846}"/>
              </a:ext>
            </a:extLst>
          </p:cNvPr>
          <p:cNvSpPr/>
          <p:nvPr/>
        </p:nvSpPr>
        <p:spPr>
          <a:xfrm>
            <a:off x="668708" y="2150933"/>
            <a:ext cx="265481" cy="494681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B1AD99B-E864-4D8E-96E8-8B9D39A24D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889" y="1682255"/>
            <a:ext cx="345815" cy="63723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52093F53-0C1E-4BEC-839D-4C7E1829A8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74" y="2672758"/>
            <a:ext cx="345815" cy="637231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20163C5-F089-41DE-A42F-3ABF9F0DDD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66" y="3661762"/>
            <a:ext cx="345815" cy="637231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5DBB44A2-61F6-49D7-9E19-DD5FD01769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74" y="4058938"/>
            <a:ext cx="905793" cy="718884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5036BA9C-EF2F-41AC-A13C-F4B6675099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93" y="4013039"/>
            <a:ext cx="1000207" cy="755971"/>
          </a:xfrm>
          <a:prstGeom prst="rect">
            <a:avLst/>
          </a:prstGeom>
        </p:spPr>
      </p:pic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811864CC-BC63-4E70-96D3-B8A8ED681405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rot="16200000" flipH="1">
            <a:off x="850568" y="2596489"/>
            <a:ext cx="483600" cy="58184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E70DCF47-D2F0-4F6A-A0E1-17839FB737D0}"/>
              </a:ext>
            </a:extLst>
          </p:cNvPr>
          <p:cNvCxnSpPr>
            <a:cxnSpLocks/>
            <a:endCxn id="47" idx="0"/>
          </p:cNvCxnSpPr>
          <p:nvPr/>
        </p:nvCxnSpPr>
        <p:spPr>
          <a:xfrm rot="10800000" flipV="1">
            <a:off x="1059972" y="3707944"/>
            <a:ext cx="505895" cy="35099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DB59960-A252-4E0C-BA7E-0E6BCD6CCB98}"/>
              </a:ext>
            </a:extLst>
          </p:cNvPr>
          <p:cNvCxnSpPr/>
          <p:nvPr/>
        </p:nvCxnSpPr>
        <p:spPr>
          <a:xfrm>
            <a:off x="1512868" y="4391025"/>
            <a:ext cx="3157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2683CC20-C345-421F-B741-9CAF3310693E}"/>
              </a:ext>
            </a:extLst>
          </p:cNvPr>
          <p:cNvCxnSpPr>
            <a:cxnSpLocks/>
            <a:stCxn id="16" idx="4"/>
            <a:endCxn id="10" idx="2"/>
          </p:cNvCxnSpPr>
          <p:nvPr/>
        </p:nvCxnSpPr>
        <p:spPr>
          <a:xfrm flipV="1">
            <a:off x="2409475" y="2704668"/>
            <a:ext cx="1714849" cy="4245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BE25EF9B-6050-461D-A4A1-49371642974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93409" y="3587173"/>
            <a:ext cx="536135" cy="29599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483A4C97-C188-4A39-8200-F6AB1E80DB2D}"/>
              </a:ext>
            </a:extLst>
          </p:cNvPr>
          <p:cNvSpPr txBox="1"/>
          <p:nvPr/>
        </p:nvSpPr>
        <p:spPr>
          <a:xfrm>
            <a:off x="466727" y="1638300"/>
            <a:ext cx="1037996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数据源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32F193F-AD05-42DD-89D7-412C8D201219}"/>
              </a:ext>
            </a:extLst>
          </p:cNvPr>
          <p:cNvSpPr txBox="1"/>
          <p:nvPr/>
        </p:nvSpPr>
        <p:spPr>
          <a:xfrm>
            <a:off x="593136" y="4851745"/>
            <a:ext cx="1051126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已有客户标签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88AE0E7-436D-4532-8A5F-41EB7536EE8A}"/>
              </a:ext>
            </a:extLst>
          </p:cNvPr>
          <p:cNvSpPr txBox="1"/>
          <p:nvPr/>
        </p:nvSpPr>
        <p:spPr>
          <a:xfrm>
            <a:off x="1831128" y="4841323"/>
            <a:ext cx="997651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电销记录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B4D4000-09E7-4C6C-B850-29E1D2B6E9E4}"/>
              </a:ext>
            </a:extLst>
          </p:cNvPr>
          <p:cNvSpPr/>
          <p:nvPr/>
        </p:nvSpPr>
        <p:spPr>
          <a:xfrm>
            <a:off x="4929133" y="4074233"/>
            <a:ext cx="831416" cy="25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Re-rank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08FF3C7-FF56-4DC3-AD0E-D0C13DDCD8BB}"/>
              </a:ext>
            </a:extLst>
          </p:cNvPr>
          <p:cNvSpPr/>
          <p:nvPr/>
        </p:nvSpPr>
        <p:spPr>
          <a:xfrm>
            <a:off x="3909401" y="4074233"/>
            <a:ext cx="872153" cy="25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模型训练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CAB75419-7E00-4546-8AB8-C4531AB81C72}"/>
              </a:ext>
            </a:extLst>
          </p:cNvPr>
          <p:cNvSpPr/>
          <p:nvPr/>
        </p:nvSpPr>
        <p:spPr>
          <a:xfrm>
            <a:off x="3885018" y="3677885"/>
            <a:ext cx="872155" cy="25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特征计算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A9C5A72-53CA-4078-9924-7B0E2A3309E9}"/>
              </a:ext>
            </a:extLst>
          </p:cNvPr>
          <p:cNvSpPr txBox="1"/>
          <p:nvPr/>
        </p:nvSpPr>
        <p:spPr>
          <a:xfrm>
            <a:off x="4175173" y="3298334"/>
            <a:ext cx="2232192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1" dirty="0"/>
              <a:t>     推荐引擎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66B37C01-AFBF-4A1D-A96F-DFA735E5BB41}"/>
              </a:ext>
            </a:extLst>
          </p:cNvPr>
          <p:cNvCxnSpPr/>
          <p:nvPr/>
        </p:nvCxnSpPr>
        <p:spPr>
          <a:xfrm>
            <a:off x="4324351" y="4638680"/>
            <a:ext cx="0" cy="470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C7B3807-6D36-4BFA-BF84-6D625F7B611E}"/>
              </a:ext>
            </a:extLst>
          </p:cNvPr>
          <p:cNvCxnSpPr/>
          <p:nvPr/>
        </p:nvCxnSpPr>
        <p:spPr>
          <a:xfrm flipV="1">
            <a:off x="5419725" y="4638680"/>
            <a:ext cx="0" cy="4785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EEF3853-35B5-4A1D-B974-F257E0D7DFE9}"/>
              </a:ext>
            </a:extLst>
          </p:cNvPr>
          <p:cNvSpPr txBox="1"/>
          <p:nvPr/>
        </p:nvSpPr>
        <p:spPr>
          <a:xfrm>
            <a:off x="3419480" y="4689915"/>
            <a:ext cx="91143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客户名单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2F2C38D-0E7C-47E0-94E8-30ADCF3B1507}"/>
              </a:ext>
            </a:extLst>
          </p:cNvPr>
          <p:cNvSpPr txBox="1"/>
          <p:nvPr/>
        </p:nvSpPr>
        <p:spPr>
          <a:xfrm>
            <a:off x="5495930" y="4689915"/>
            <a:ext cx="91143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反馈信息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2EC05B4-5EFA-47C3-BAAA-C6893102EF9D}"/>
              </a:ext>
            </a:extLst>
          </p:cNvPr>
          <p:cNvSpPr txBox="1"/>
          <p:nvPr/>
        </p:nvSpPr>
        <p:spPr>
          <a:xfrm>
            <a:off x="4210711" y="2061994"/>
            <a:ext cx="2259471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1" dirty="0"/>
              <a:t>保险推荐平台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33809747-6B78-4D28-B73F-E03ED15DE828}"/>
              </a:ext>
            </a:extLst>
          </p:cNvPr>
          <p:cNvCxnSpPr>
            <a:cxnSpLocks/>
          </p:cNvCxnSpPr>
          <p:nvPr/>
        </p:nvCxnSpPr>
        <p:spPr>
          <a:xfrm>
            <a:off x="4426961" y="3047132"/>
            <a:ext cx="0" cy="202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3695A8CA-BDC1-44C7-8AC6-BD4D18ECF4A4}"/>
              </a:ext>
            </a:extLst>
          </p:cNvPr>
          <p:cNvCxnSpPr>
            <a:cxnSpLocks/>
          </p:cNvCxnSpPr>
          <p:nvPr/>
        </p:nvCxnSpPr>
        <p:spPr>
          <a:xfrm flipV="1">
            <a:off x="5153025" y="3047132"/>
            <a:ext cx="0" cy="202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9B89621B-52D7-4F3E-A927-406D4AA5F285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4616929" y="3404138"/>
            <a:ext cx="3319497" cy="51296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6A5BABE8-7FD4-4461-BA7F-0A537944CA03}"/>
              </a:ext>
            </a:extLst>
          </p:cNvPr>
          <p:cNvCxnSpPr>
            <a:cxnSpLocks/>
          </p:cNvCxnSpPr>
          <p:nvPr/>
        </p:nvCxnSpPr>
        <p:spPr>
          <a:xfrm>
            <a:off x="6533155" y="1991553"/>
            <a:ext cx="3057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8E3E6C8A-A1BD-49B6-96AB-B526052CCBB1}"/>
              </a:ext>
            </a:extLst>
          </p:cNvPr>
          <p:cNvCxnSpPr>
            <a:cxnSpLocks/>
          </p:cNvCxnSpPr>
          <p:nvPr/>
        </p:nvCxnSpPr>
        <p:spPr>
          <a:xfrm>
            <a:off x="6533155" y="2987932"/>
            <a:ext cx="2828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DAA184A1-3CFE-4EBA-A20D-1A806ED6CE7C}"/>
              </a:ext>
            </a:extLst>
          </p:cNvPr>
          <p:cNvCxnSpPr>
            <a:cxnSpLocks/>
          </p:cNvCxnSpPr>
          <p:nvPr/>
        </p:nvCxnSpPr>
        <p:spPr>
          <a:xfrm>
            <a:off x="6533155" y="3981451"/>
            <a:ext cx="3057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24BD818-8ECA-4E14-9A67-A827CE510C93}"/>
              </a:ext>
            </a:extLst>
          </p:cNvPr>
          <p:cNvSpPr txBox="1"/>
          <p:nvPr/>
        </p:nvSpPr>
        <p:spPr>
          <a:xfrm>
            <a:off x="6182169" y="2867030"/>
            <a:ext cx="346377" cy="847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51" dirty="0"/>
              <a:t>名单下发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505F618-092C-4716-87A7-68455501BB28}"/>
              </a:ext>
            </a:extLst>
          </p:cNvPr>
          <p:cNvSpPr txBox="1"/>
          <p:nvPr/>
        </p:nvSpPr>
        <p:spPr>
          <a:xfrm>
            <a:off x="7885393" y="2347015"/>
            <a:ext cx="858011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移动终端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0080CB7-4056-429A-A0A5-895692A7D8B0}"/>
              </a:ext>
            </a:extLst>
          </p:cNvPr>
          <p:cNvSpPr txBox="1"/>
          <p:nvPr/>
        </p:nvSpPr>
        <p:spPr>
          <a:xfrm>
            <a:off x="7886200" y="3346222"/>
            <a:ext cx="858011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移动终端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07DDB9F0-FD10-4F9F-B6D0-1D679B18795E}"/>
              </a:ext>
            </a:extLst>
          </p:cNvPr>
          <p:cNvSpPr txBox="1"/>
          <p:nvPr/>
        </p:nvSpPr>
        <p:spPr>
          <a:xfrm>
            <a:off x="7893875" y="4356139"/>
            <a:ext cx="858011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移动终端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1A13ED5-2CF3-446B-9896-C1DB2482C200}"/>
              </a:ext>
            </a:extLst>
          </p:cNvPr>
          <p:cNvSpPr txBox="1"/>
          <p:nvPr/>
        </p:nvSpPr>
        <p:spPr>
          <a:xfrm>
            <a:off x="6933089" y="2355680"/>
            <a:ext cx="735692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 坐席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46CAD74-F96C-44E9-B128-FAC0347E5DA7}"/>
              </a:ext>
            </a:extLst>
          </p:cNvPr>
          <p:cNvSpPr txBox="1"/>
          <p:nvPr/>
        </p:nvSpPr>
        <p:spPr>
          <a:xfrm>
            <a:off x="6914423" y="3330836"/>
            <a:ext cx="733477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 坐席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0BEA191D-F3B3-4922-A369-9F47C0B45EA1}"/>
              </a:ext>
            </a:extLst>
          </p:cNvPr>
          <p:cNvSpPr txBox="1"/>
          <p:nvPr/>
        </p:nvSpPr>
        <p:spPr>
          <a:xfrm>
            <a:off x="6933318" y="4336491"/>
            <a:ext cx="858011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 坐席</a:t>
            </a:r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C2909A25-B238-41F3-A177-7941BF648229}"/>
              </a:ext>
            </a:extLst>
          </p:cNvPr>
          <p:cNvCxnSpPr/>
          <p:nvPr/>
        </p:nvCxnSpPr>
        <p:spPr>
          <a:xfrm>
            <a:off x="7480459" y="2020075"/>
            <a:ext cx="45743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53A99FEF-C9E8-444C-8608-9162BDC814C0}"/>
              </a:ext>
            </a:extLst>
          </p:cNvPr>
          <p:cNvCxnSpPr/>
          <p:nvPr/>
        </p:nvCxnSpPr>
        <p:spPr>
          <a:xfrm>
            <a:off x="7492679" y="2987932"/>
            <a:ext cx="45743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4FF40898-8F1A-4816-86A6-9AAF7E7B65DE}"/>
              </a:ext>
            </a:extLst>
          </p:cNvPr>
          <p:cNvCxnSpPr/>
          <p:nvPr/>
        </p:nvCxnSpPr>
        <p:spPr>
          <a:xfrm>
            <a:off x="7482435" y="3982224"/>
            <a:ext cx="45743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51B76F44-111D-48F1-917A-E04B68A28D9F}"/>
              </a:ext>
            </a:extLst>
          </p:cNvPr>
          <p:cNvSpPr txBox="1"/>
          <p:nvPr/>
        </p:nvSpPr>
        <p:spPr>
          <a:xfrm>
            <a:off x="6515625" y="4751830"/>
            <a:ext cx="346377" cy="847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51" dirty="0"/>
              <a:t>信息反馈</a:t>
            </a: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2B54A0D0-D2B7-4672-B970-3E73835B3134}"/>
              </a:ext>
            </a:extLst>
          </p:cNvPr>
          <p:cNvCxnSpPr>
            <a:cxnSpLocks/>
          </p:cNvCxnSpPr>
          <p:nvPr/>
        </p:nvCxnSpPr>
        <p:spPr>
          <a:xfrm flipV="1">
            <a:off x="1570252" y="3457139"/>
            <a:ext cx="0" cy="249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C3B492D8-9CB2-49A6-8BB8-4805618EAEDE}"/>
              </a:ext>
            </a:extLst>
          </p:cNvPr>
          <p:cNvSpPr txBox="1"/>
          <p:nvPr/>
        </p:nvSpPr>
        <p:spPr>
          <a:xfrm>
            <a:off x="7250032" y="1158871"/>
            <a:ext cx="105745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1" dirty="0"/>
              <a:t>呼叫中心</a:t>
            </a: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0F54535A-2247-4FC0-A7F1-F9F2800EA191}"/>
              </a:ext>
            </a:extLst>
          </p:cNvPr>
          <p:cNvSpPr txBox="1"/>
          <p:nvPr/>
        </p:nvSpPr>
        <p:spPr>
          <a:xfrm>
            <a:off x="2857505" y="5740978"/>
            <a:ext cx="3883292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1" b="1" dirty="0"/>
              <a:t>	</a:t>
            </a:r>
            <a:r>
              <a:rPr lang="zh-CN" altLang="en-US" sz="1351" b="1" dirty="0"/>
              <a:t>电销保险推荐系统数据流</a:t>
            </a:r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956CA1DF-F49A-4BBA-BB69-9EE5334FC662}"/>
              </a:ext>
            </a:extLst>
          </p:cNvPr>
          <p:cNvCxnSpPr/>
          <p:nvPr/>
        </p:nvCxnSpPr>
        <p:spPr>
          <a:xfrm>
            <a:off x="6984663" y="5410947"/>
            <a:ext cx="5365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33F4DA4-FA57-47D6-8143-517F0AD49580}"/>
              </a:ext>
            </a:extLst>
          </p:cNvPr>
          <p:cNvSpPr txBox="1"/>
          <p:nvPr/>
        </p:nvSpPr>
        <p:spPr>
          <a:xfrm>
            <a:off x="7561030" y="5293365"/>
            <a:ext cx="111319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数据流向</a:t>
            </a: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54B6EF21-6EFC-7847-82A0-BF9D937EF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961" y="1694368"/>
            <a:ext cx="418313" cy="643156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C11C7400-39E3-3A45-8036-B698D87E1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522" y="2659036"/>
            <a:ext cx="418313" cy="643156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080F7005-DD42-174D-B81C-B56B8CA86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163" y="3690976"/>
            <a:ext cx="418313" cy="643156"/>
          </a:xfrm>
          <a:prstGeom prst="rect">
            <a:avLst/>
          </a:prstGeom>
        </p:spPr>
      </p:pic>
      <p:sp>
        <p:nvSpPr>
          <p:cNvPr id="78" name="矩形 77">
            <a:extLst>
              <a:ext uri="{FF2B5EF4-FFF2-40B4-BE49-F238E27FC236}">
                <a16:creationId xmlns:a16="http://schemas.microsoft.com/office/drawing/2014/main" id="{8B03C32D-5DD0-B641-B673-7565C1C77FFB}"/>
              </a:ext>
            </a:extLst>
          </p:cNvPr>
          <p:cNvSpPr/>
          <p:nvPr/>
        </p:nvSpPr>
        <p:spPr>
          <a:xfrm>
            <a:off x="2844347" y="1295460"/>
            <a:ext cx="4028634" cy="36042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9AFE324-93D3-9A48-8E2C-87A390977958}"/>
              </a:ext>
            </a:extLst>
          </p:cNvPr>
          <p:cNvSpPr txBox="1"/>
          <p:nvPr/>
        </p:nvSpPr>
        <p:spPr>
          <a:xfrm>
            <a:off x="3193528" y="1440718"/>
            <a:ext cx="182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本项目范围</a:t>
            </a:r>
          </a:p>
        </p:txBody>
      </p:sp>
    </p:spTree>
    <p:extLst>
      <p:ext uri="{BB962C8B-B14F-4D97-AF65-F5344CB8AC3E}">
        <p14:creationId xmlns:p14="http://schemas.microsoft.com/office/powerpoint/2010/main" val="37875322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DB903B-763A-466F-A8D4-F16C548D9695}"/>
              </a:ext>
            </a:extLst>
          </p:cNvPr>
          <p:cNvSpPr txBox="1"/>
          <p:nvPr/>
        </p:nvSpPr>
        <p:spPr>
          <a:xfrm>
            <a:off x="2967044" y="957923"/>
            <a:ext cx="22610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电话营销的整体流程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F920C4-8FB5-43F7-B738-D4B6803ED476}"/>
              </a:ext>
            </a:extLst>
          </p:cNvPr>
          <p:cNvCxnSpPr>
            <a:cxnSpLocks/>
          </p:cNvCxnSpPr>
          <p:nvPr/>
        </p:nvCxnSpPr>
        <p:spPr>
          <a:xfrm>
            <a:off x="190504" y="1580231"/>
            <a:ext cx="76390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4629850-A869-422F-B9D7-844663E8FFE3}"/>
              </a:ext>
            </a:extLst>
          </p:cNvPr>
          <p:cNvCxnSpPr>
            <a:cxnSpLocks/>
          </p:cNvCxnSpPr>
          <p:nvPr/>
        </p:nvCxnSpPr>
        <p:spPr>
          <a:xfrm>
            <a:off x="1981198" y="1360591"/>
            <a:ext cx="4" cy="3792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EC3B4D7-9962-4875-9CCE-E2F722D78A4D}"/>
              </a:ext>
            </a:extLst>
          </p:cNvPr>
          <p:cNvCxnSpPr>
            <a:cxnSpLocks/>
          </p:cNvCxnSpPr>
          <p:nvPr/>
        </p:nvCxnSpPr>
        <p:spPr>
          <a:xfrm>
            <a:off x="3943356" y="1307176"/>
            <a:ext cx="42863" cy="37506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F4CAD8E-A32E-4C5A-BCB3-8E6D1FF32460}"/>
              </a:ext>
            </a:extLst>
          </p:cNvPr>
          <p:cNvCxnSpPr>
            <a:cxnSpLocks/>
          </p:cNvCxnSpPr>
          <p:nvPr/>
        </p:nvCxnSpPr>
        <p:spPr>
          <a:xfrm>
            <a:off x="6096001" y="1360591"/>
            <a:ext cx="0" cy="3792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EE8DA77-3B13-420E-B711-60F1119E4890}"/>
              </a:ext>
            </a:extLst>
          </p:cNvPr>
          <p:cNvSpPr/>
          <p:nvPr/>
        </p:nvSpPr>
        <p:spPr>
          <a:xfrm>
            <a:off x="288134" y="1696412"/>
            <a:ext cx="952501" cy="561968"/>
          </a:xfrm>
          <a:prstGeom prst="rect">
            <a:avLst/>
          </a:prstGeom>
          <a:solidFill>
            <a:srgbClr val="00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衍生产品</a:t>
            </a:r>
            <a:endParaRPr lang="en-US" altLang="zh-CN" sz="1200" dirty="0"/>
          </a:p>
          <a:p>
            <a:pPr algn="ctr"/>
            <a:r>
              <a:rPr lang="zh-CN" altLang="en-US" sz="1200" dirty="0"/>
              <a:t>与包装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468A755-EDF1-4696-83BF-35C3DA36BE49}"/>
              </a:ext>
            </a:extLst>
          </p:cNvPr>
          <p:cNvSpPr/>
          <p:nvPr/>
        </p:nvSpPr>
        <p:spPr>
          <a:xfrm>
            <a:off x="3476630" y="1654368"/>
            <a:ext cx="952501" cy="5619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设定话稿，培训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02E5C8F-848C-40A2-838E-E98307F16316}"/>
              </a:ext>
            </a:extLst>
          </p:cNvPr>
          <p:cNvSpPr/>
          <p:nvPr/>
        </p:nvSpPr>
        <p:spPr>
          <a:xfrm>
            <a:off x="1504951" y="2339455"/>
            <a:ext cx="952501" cy="561968"/>
          </a:xfrm>
          <a:prstGeom prst="rect">
            <a:avLst/>
          </a:prstGeom>
          <a:solidFill>
            <a:srgbClr val="00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制定销售</a:t>
            </a:r>
            <a:endParaRPr lang="en-US" altLang="zh-CN" sz="1200" dirty="0"/>
          </a:p>
          <a:p>
            <a:pPr algn="ctr"/>
            <a:r>
              <a:rPr lang="zh-CN" altLang="en-US" sz="1200" dirty="0"/>
              <a:t>策略目标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9D749A-E687-4709-9F3C-BE7CA9911ACA}"/>
              </a:ext>
            </a:extLst>
          </p:cNvPr>
          <p:cNvSpPr/>
          <p:nvPr/>
        </p:nvSpPr>
        <p:spPr>
          <a:xfrm>
            <a:off x="1504954" y="3124451"/>
            <a:ext cx="952501" cy="561968"/>
          </a:xfrm>
          <a:prstGeom prst="rect">
            <a:avLst/>
          </a:prstGeom>
          <a:solidFill>
            <a:srgbClr val="00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制定销售</a:t>
            </a:r>
            <a:endParaRPr lang="en-US" altLang="zh-CN" sz="1200" dirty="0"/>
          </a:p>
          <a:p>
            <a:pPr algn="ctr"/>
            <a:r>
              <a:rPr lang="zh-CN" altLang="en-US" sz="1200" dirty="0"/>
              <a:t>对象样板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C0714E8-2FF0-4949-9DD1-E684AABFEAE0}"/>
              </a:ext>
            </a:extLst>
          </p:cNvPr>
          <p:cNvSpPr/>
          <p:nvPr/>
        </p:nvSpPr>
        <p:spPr>
          <a:xfrm>
            <a:off x="1490663" y="4000091"/>
            <a:ext cx="952501" cy="561968"/>
          </a:xfrm>
          <a:prstGeom prst="rect">
            <a:avLst/>
          </a:prstGeom>
          <a:solidFill>
            <a:srgbClr val="B01C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根据结果</a:t>
            </a:r>
            <a:endParaRPr lang="en-US" altLang="zh-CN" sz="1200" dirty="0"/>
          </a:p>
          <a:p>
            <a:pPr algn="ctr"/>
            <a:r>
              <a:rPr lang="zh-CN" altLang="en-US" sz="1200" dirty="0"/>
              <a:t>修改策略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5DCBE17-D34A-49D5-9DBA-763CFB941537}"/>
              </a:ext>
            </a:extLst>
          </p:cNvPr>
          <p:cNvSpPr/>
          <p:nvPr/>
        </p:nvSpPr>
        <p:spPr>
          <a:xfrm>
            <a:off x="2833686" y="3124451"/>
            <a:ext cx="952501" cy="5619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寻找其他</a:t>
            </a:r>
            <a:endParaRPr lang="en-US" altLang="zh-CN" sz="1200" dirty="0"/>
          </a:p>
          <a:p>
            <a:pPr algn="ctr"/>
            <a:r>
              <a:rPr lang="zh-CN" altLang="en-US" sz="1200" dirty="0"/>
              <a:t>非客户对象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97EEAC-8ABA-47E7-964A-CFBA8C5096DD}"/>
              </a:ext>
            </a:extLst>
          </p:cNvPr>
          <p:cNvSpPr/>
          <p:nvPr/>
        </p:nvSpPr>
        <p:spPr>
          <a:xfrm>
            <a:off x="2819399" y="2329931"/>
            <a:ext cx="952501" cy="5619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选择现有</a:t>
            </a:r>
            <a:endParaRPr lang="en-US" altLang="zh-CN" sz="1200" dirty="0"/>
          </a:p>
          <a:p>
            <a:pPr algn="ctr"/>
            <a:r>
              <a:rPr lang="zh-CN" altLang="en-US" sz="1200" dirty="0"/>
              <a:t>客户对象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CE4A9C-8153-4339-B969-E61E31CD2F6C}"/>
              </a:ext>
            </a:extLst>
          </p:cNvPr>
          <p:cNvSpPr/>
          <p:nvPr/>
        </p:nvSpPr>
        <p:spPr>
          <a:xfrm>
            <a:off x="4772019" y="2324491"/>
            <a:ext cx="952501" cy="5619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输入销售</a:t>
            </a:r>
            <a:endParaRPr lang="en-US" altLang="zh-CN" sz="1200" dirty="0"/>
          </a:p>
          <a:p>
            <a:pPr algn="ctr"/>
            <a:r>
              <a:rPr lang="zh-CN" altLang="en-US" sz="1200" dirty="0"/>
              <a:t>对象名单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E820FB9-E7F9-4A9C-B2A4-2C13AEB07744}"/>
              </a:ext>
            </a:extLst>
          </p:cNvPr>
          <p:cNvSpPr/>
          <p:nvPr/>
        </p:nvSpPr>
        <p:spPr>
          <a:xfrm>
            <a:off x="4776775" y="3067301"/>
            <a:ext cx="952501" cy="8010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根据系统分配拨打销售电话，记录过程与结果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572F7BE-BD04-4FE0-BFA7-6EAC31CBE742}"/>
              </a:ext>
            </a:extLst>
          </p:cNvPr>
          <p:cNvSpPr/>
          <p:nvPr/>
        </p:nvSpPr>
        <p:spPr>
          <a:xfrm>
            <a:off x="6667506" y="3248275"/>
            <a:ext cx="952501" cy="5619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事后处理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4E2CCB-3F3D-4A56-8E5A-8E0B2E66CF33}"/>
              </a:ext>
            </a:extLst>
          </p:cNvPr>
          <p:cNvSpPr/>
          <p:nvPr/>
        </p:nvSpPr>
        <p:spPr>
          <a:xfrm>
            <a:off x="4776775" y="4000091"/>
            <a:ext cx="952501" cy="5619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售后服务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E4DE5A8-690B-4158-AEB6-5B20BB944E7D}"/>
              </a:ext>
            </a:extLst>
          </p:cNvPr>
          <p:cNvSpPr/>
          <p:nvPr/>
        </p:nvSpPr>
        <p:spPr>
          <a:xfrm>
            <a:off x="571506" y="4704960"/>
            <a:ext cx="6886575" cy="3802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日常监管例会，探讨进行中的销售项目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8CBAA57-CF37-4717-BB2A-888EB29FC49C}"/>
              </a:ext>
            </a:extLst>
          </p:cNvPr>
          <p:cNvSpPr/>
          <p:nvPr/>
        </p:nvSpPr>
        <p:spPr>
          <a:xfrm>
            <a:off x="571506" y="5180040"/>
            <a:ext cx="6886575" cy="380225"/>
          </a:xfrm>
          <a:prstGeom prst="rect">
            <a:avLst/>
          </a:prstGeom>
          <a:solidFill>
            <a:srgbClr val="B01C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项目完成后对电话销售的整体工作做评估，吸取经验</a:t>
            </a: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B3293D07-CA4D-4E90-8728-34064CD088B9}"/>
              </a:ext>
            </a:extLst>
          </p:cNvPr>
          <p:cNvCxnSpPr>
            <a:stCxn id="11" idx="2"/>
            <a:endCxn id="13" idx="1"/>
          </p:cNvCxnSpPr>
          <p:nvPr/>
        </p:nvCxnSpPr>
        <p:spPr>
          <a:xfrm rot="16200000" flipH="1">
            <a:off x="953634" y="2069127"/>
            <a:ext cx="362060" cy="74056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AEB082DC-7386-4E2B-89AA-41E22D852110}"/>
              </a:ext>
            </a:extLst>
          </p:cNvPr>
          <p:cNvCxnSpPr>
            <a:stCxn id="13" idx="0"/>
            <a:endCxn id="12" idx="1"/>
          </p:cNvCxnSpPr>
          <p:nvPr/>
        </p:nvCxnSpPr>
        <p:spPr>
          <a:xfrm rot="5400000" flipH="1" flipV="1">
            <a:off x="2526865" y="1389696"/>
            <a:ext cx="404103" cy="149542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573B113-1C02-4DCA-A413-F248142E04EB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1981200" y="2901428"/>
            <a:ext cx="3" cy="2230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3E4B4D6B-437B-438F-B972-B4A9950810C8}"/>
              </a:ext>
            </a:extLst>
          </p:cNvPr>
          <p:cNvCxnSpPr>
            <a:stCxn id="12" idx="3"/>
            <a:endCxn id="18" idx="0"/>
          </p:cNvCxnSpPr>
          <p:nvPr/>
        </p:nvCxnSpPr>
        <p:spPr>
          <a:xfrm>
            <a:off x="4429131" y="1935356"/>
            <a:ext cx="819139" cy="38913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424E1C2D-727F-4D15-AB70-D64B6EFBA90A}"/>
              </a:ext>
            </a:extLst>
          </p:cNvPr>
          <p:cNvCxnSpPr>
            <a:stCxn id="19" idx="3"/>
          </p:cNvCxnSpPr>
          <p:nvPr/>
        </p:nvCxnSpPr>
        <p:spPr>
          <a:xfrm flipV="1">
            <a:off x="5729274" y="3467816"/>
            <a:ext cx="938231" cy="1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5B4FD8A1-1D0C-4ACC-8624-9759806729EA}"/>
              </a:ext>
            </a:extLst>
          </p:cNvPr>
          <p:cNvCxnSpPr>
            <a:stCxn id="20" idx="2"/>
          </p:cNvCxnSpPr>
          <p:nvPr/>
        </p:nvCxnSpPr>
        <p:spPr>
          <a:xfrm rot="5400000">
            <a:off x="6205864" y="3343181"/>
            <a:ext cx="470831" cy="140495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96D452D1-128A-4FA1-9894-FCE36FA51F9E}"/>
              </a:ext>
            </a:extLst>
          </p:cNvPr>
          <p:cNvCxnSpPr>
            <a:stCxn id="21" idx="1"/>
            <a:endCxn id="15" idx="3"/>
          </p:cNvCxnSpPr>
          <p:nvPr/>
        </p:nvCxnSpPr>
        <p:spPr>
          <a:xfrm rot="10800000" flipV="1">
            <a:off x="2443166" y="4281079"/>
            <a:ext cx="2333611" cy="1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076ED4B-74D4-44BA-A4C0-F54D4A2F319C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5248269" y="2886464"/>
            <a:ext cx="4757" cy="1808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EC9C322-92F6-427F-9CA9-BE3F69330976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5253021" y="3868325"/>
            <a:ext cx="0" cy="1317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1731BF29-4677-4573-A925-C623DE7DF0B7}"/>
              </a:ext>
            </a:extLst>
          </p:cNvPr>
          <p:cNvCxnSpPr>
            <a:stCxn id="19" idx="1"/>
          </p:cNvCxnSpPr>
          <p:nvPr/>
        </p:nvCxnSpPr>
        <p:spPr>
          <a:xfrm rot="10800000" flipV="1">
            <a:off x="4400551" y="3467816"/>
            <a:ext cx="376220" cy="813263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49BDAF2-8C4E-46F0-B255-FF4594E18B3F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3771900" y="2605480"/>
            <a:ext cx="1000119" cy="5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B7FB183D-2061-4B61-BEF3-707E7777BF07}"/>
              </a:ext>
            </a:extLst>
          </p:cNvPr>
          <p:cNvCxnSpPr>
            <a:stCxn id="16" idx="3"/>
          </p:cNvCxnSpPr>
          <p:nvPr/>
        </p:nvCxnSpPr>
        <p:spPr>
          <a:xfrm flipV="1">
            <a:off x="3786188" y="2610916"/>
            <a:ext cx="309569" cy="794523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EBB7EAA-7D8A-46B2-91AC-C25C75057F16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2457449" y="3405435"/>
            <a:ext cx="37623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FD344F3B-0676-4FC3-89EB-21D9971B02C7}"/>
              </a:ext>
            </a:extLst>
          </p:cNvPr>
          <p:cNvCxnSpPr>
            <a:cxnSpLocks/>
            <a:endCxn id="17" idx="1"/>
          </p:cNvCxnSpPr>
          <p:nvPr/>
        </p:nvCxnSpPr>
        <p:spPr>
          <a:xfrm rot="5400000" flipH="1" flipV="1">
            <a:off x="2334025" y="2920070"/>
            <a:ext cx="794520" cy="17621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47C8700-8AE4-45E6-B84E-6026FB26D05D}"/>
              </a:ext>
            </a:extLst>
          </p:cNvPr>
          <p:cNvSpPr txBox="1"/>
          <p:nvPr/>
        </p:nvSpPr>
        <p:spPr>
          <a:xfrm>
            <a:off x="628655" y="1298312"/>
            <a:ext cx="1231101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1" dirty="0"/>
              <a:t>产品工厂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7F9CABE-8104-419C-8C5A-AFA5DBDD5CFF}"/>
              </a:ext>
            </a:extLst>
          </p:cNvPr>
          <p:cNvSpPr txBox="1"/>
          <p:nvPr/>
        </p:nvSpPr>
        <p:spPr>
          <a:xfrm>
            <a:off x="2445562" y="1307172"/>
            <a:ext cx="1231101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1" dirty="0"/>
              <a:t>销售协调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DDDE79C-F815-4FC0-A867-B8D6E7C3ACF9}"/>
              </a:ext>
            </a:extLst>
          </p:cNvPr>
          <p:cNvSpPr txBox="1"/>
          <p:nvPr/>
        </p:nvSpPr>
        <p:spPr>
          <a:xfrm>
            <a:off x="4543431" y="1294391"/>
            <a:ext cx="1231101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1" dirty="0"/>
              <a:t>电话服务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45B07B7-F8EE-42DD-BE5C-0F110AC57C76}"/>
              </a:ext>
            </a:extLst>
          </p:cNvPr>
          <p:cNvSpPr txBox="1"/>
          <p:nvPr/>
        </p:nvSpPr>
        <p:spPr>
          <a:xfrm>
            <a:off x="6571086" y="1297720"/>
            <a:ext cx="1231101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1" dirty="0"/>
              <a:t>业务处理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871FE2F-EC55-46FC-B183-752A381F08FC}"/>
              </a:ext>
            </a:extLst>
          </p:cNvPr>
          <p:cNvSpPr txBox="1"/>
          <p:nvPr/>
        </p:nvSpPr>
        <p:spPr>
          <a:xfrm>
            <a:off x="1860078" y="5738538"/>
            <a:ext cx="3943351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1" b="1" dirty="0"/>
              <a:t>	</a:t>
            </a:r>
            <a:r>
              <a:rPr lang="zh-CN" altLang="en-US" sz="1351" b="1" dirty="0"/>
              <a:t>电话营销整体流程图例</a:t>
            </a:r>
          </a:p>
        </p:txBody>
      </p:sp>
    </p:spTree>
    <p:extLst>
      <p:ext uri="{BB962C8B-B14F-4D97-AF65-F5344CB8AC3E}">
        <p14:creationId xmlns:p14="http://schemas.microsoft.com/office/powerpoint/2010/main" val="292448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14CC7EB8-8C5E-A344-AC6D-DE95258D2C39}"/>
              </a:ext>
            </a:extLst>
          </p:cNvPr>
          <p:cNvSpPr/>
          <p:nvPr/>
        </p:nvSpPr>
        <p:spPr>
          <a:xfrm>
            <a:off x="971600" y="1203024"/>
            <a:ext cx="1440160" cy="64807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新客户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FBF36B94-1FDD-ED44-B20B-810B151E1C68}"/>
              </a:ext>
            </a:extLst>
          </p:cNvPr>
          <p:cNvSpPr/>
          <p:nvPr/>
        </p:nvSpPr>
        <p:spPr>
          <a:xfrm>
            <a:off x="939877" y="3760643"/>
            <a:ext cx="1440160" cy="64807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交叉客户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657F38F9-B673-B44F-A270-1BD10E0B6584}"/>
              </a:ext>
            </a:extLst>
          </p:cNvPr>
          <p:cNvSpPr/>
          <p:nvPr/>
        </p:nvSpPr>
        <p:spPr>
          <a:xfrm>
            <a:off x="971600" y="2512383"/>
            <a:ext cx="1440160" cy="64807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重用客户</a:t>
            </a:r>
          </a:p>
        </p:txBody>
      </p:sp>
    </p:spTree>
    <p:extLst>
      <p:ext uri="{BB962C8B-B14F-4D97-AF65-F5344CB8AC3E}">
        <p14:creationId xmlns:p14="http://schemas.microsoft.com/office/powerpoint/2010/main" val="38149935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5D9A52F-B7B8-4E2E-AD38-5EC3D45629A7}"/>
              </a:ext>
            </a:extLst>
          </p:cNvPr>
          <p:cNvGraphicFramePr>
            <a:graphicFrameLocks noGrp="1"/>
          </p:cNvGraphicFramePr>
          <p:nvPr/>
        </p:nvGraphicFramePr>
        <p:xfrm>
          <a:off x="964978" y="2022508"/>
          <a:ext cx="7193189" cy="31852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0556">
                  <a:extLst>
                    <a:ext uri="{9D8B030D-6E8A-4147-A177-3AD203B41FA5}">
                      <a16:colId xmlns:a16="http://schemas.microsoft.com/office/drawing/2014/main" val="2773733223"/>
                    </a:ext>
                  </a:extLst>
                </a:gridCol>
                <a:gridCol w="1056331">
                  <a:extLst>
                    <a:ext uri="{9D8B030D-6E8A-4147-A177-3AD203B41FA5}">
                      <a16:colId xmlns:a16="http://schemas.microsoft.com/office/drawing/2014/main" val="1100600111"/>
                    </a:ext>
                  </a:extLst>
                </a:gridCol>
                <a:gridCol w="2147104">
                  <a:extLst>
                    <a:ext uri="{9D8B030D-6E8A-4147-A177-3AD203B41FA5}">
                      <a16:colId xmlns:a16="http://schemas.microsoft.com/office/drawing/2014/main" val="1069121679"/>
                    </a:ext>
                  </a:extLst>
                </a:gridCol>
                <a:gridCol w="1560503">
                  <a:extLst>
                    <a:ext uri="{9D8B030D-6E8A-4147-A177-3AD203B41FA5}">
                      <a16:colId xmlns:a16="http://schemas.microsoft.com/office/drawing/2014/main" val="4247386585"/>
                    </a:ext>
                  </a:extLst>
                </a:gridCol>
                <a:gridCol w="978695">
                  <a:extLst>
                    <a:ext uri="{9D8B030D-6E8A-4147-A177-3AD203B41FA5}">
                      <a16:colId xmlns:a16="http://schemas.microsoft.com/office/drawing/2014/main" val="1298376675"/>
                    </a:ext>
                  </a:extLst>
                </a:gridCol>
              </a:tblGrid>
              <a:tr h="3349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业务系统</a:t>
                      </a:r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数据抽取</a:t>
                      </a:r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数据探索与预处理</a:t>
                      </a:r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建模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评价</a:t>
                      </a:r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应用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优化</a:t>
                      </a:r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023033"/>
                  </a:ext>
                </a:extLst>
              </a:tr>
              <a:tr h="2850356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3935"/>
                  </a:ext>
                </a:extLst>
              </a:tr>
            </a:tbl>
          </a:graphicData>
        </a:graphic>
      </p:graphicFrame>
      <p:sp>
        <p:nvSpPr>
          <p:cNvPr id="6" name="圆柱体 5">
            <a:extLst>
              <a:ext uri="{FF2B5EF4-FFF2-40B4-BE49-F238E27FC236}">
                <a16:creationId xmlns:a16="http://schemas.microsoft.com/office/drawing/2014/main" id="{80FF3617-E268-493F-8A63-B4DEC013B7E2}"/>
              </a:ext>
            </a:extLst>
          </p:cNvPr>
          <p:cNvSpPr/>
          <p:nvPr/>
        </p:nvSpPr>
        <p:spPr>
          <a:xfrm>
            <a:off x="1307309" y="3036095"/>
            <a:ext cx="757239" cy="6858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1" dirty="0">
                <a:solidFill>
                  <a:schemeClr val="tx1"/>
                </a:solidFill>
              </a:rPr>
              <a:t>保险单客户数据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0F136D-B0CC-4243-A080-61C02B037684}"/>
              </a:ext>
            </a:extLst>
          </p:cNvPr>
          <p:cNvSpPr/>
          <p:nvPr/>
        </p:nvSpPr>
        <p:spPr>
          <a:xfrm>
            <a:off x="3057526" y="2428875"/>
            <a:ext cx="335756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1" dirty="0">
                <a:solidFill>
                  <a:schemeClr val="tx1"/>
                </a:solidFill>
              </a:rPr>
              <a:t>历史数据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878F94-3820-413C-8D25-F7D57C85F813}"/>
              </a:ext>
            </a:extLst>
          </p:cNvPr>
          <p:cNvSpPr/>
          <p:nvPr/>
        </p:nvSpPr>
        <p:spPr>
          <a:xfrm>
            <a:off x="3057529" y="3521047"/>
            <a:ext cx="335757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1" dirty="0">
                <a:solidFill>
                  <a:schemeClr val="tx1"/>
                </a:solidFill>
              </a:rPr>
              <a:t>增量数据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28980D-2FBA-4573-B04A-C1FD28387298}"/>
              </a:ext>
            </a:extLst>
          </p:cNvPr>
          <p:cNvSpPr/>
          <p:nvPr/>
        </p:nvSpPr>
        <p:spPr>
          <a:xfrm>
            <a:off x="3657604" y="2571754"/>
            <a:ext cx="371475" cy="15251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1" dirty="0">
                <a:solidFill>
                  <a:schemeClr val="tx1"/>
                </a:solidFill>
              </a:rPr>
              <a:t>数据探索分析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38DD69-EC29-428C-9085-E148519A6911}"/>
              </a:ext>
            </a:extLst>
          </p:cNvPr>
          <p:cNvSpPr/>
          <p:nvPr/>
        </p:nvSpPr>
        <p:spPr>
          <a:xfrm>
            <a:off x="4511853" y="2571753"/>
            <a:ext cx="942405" cy="278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1" dirty="0">
                <a:solidFill>
                  <a:schemeClr val="tx1"/>
                </a:solidFill>
              </a:rPr>
              <a:t>数据分布分析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37972A-344B-4CDB-9266-23FFEB22E5E3}"/>
              </a:ext>
            </a:extLst>
          </p:cNvPr>
          <p:cNvSpPr/>
          <p:nvPr/>
        </p:nvSpPr>
        <p:spPr>
          <a:xfrm>
            <a:off x="4514855" y="2957516"/>
            <a:ext cx="942405" cy="278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1" dirty="0">
                <a:solidFill>
                  <a:schemeClr val="tx1"/>
                </a:solidFill>
              </a:rPr>
              <a:t>数据清洗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BC2205-C4F8-45BF-831D-BF6F84CE4D17}"/>
              </a:ext>
            </a:extLst>
          </p:cNvPr>
          <p:cNvSpPr/>
          <p:nvPr/>
        </p:nvSpPr>
        <p:spPr>
          <a:xfrm>
            <a:off x="4514855" y="3336545"/>
            <a:ext cx="942405" cy="278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1" dirty="0">
                <a:solidFill>
                  <a:schemeClr val="tx1"/>
                </a:solidFill>
              </a:rPr>
              <a:t>数据变换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BE7FC-48DC-4C0A-B49F-F94459817602}"/>
              </a:ext>
            </a:extLst>
          </p:cNvPr>
          <p:cNvSpPr/>
          <p:nvPr/>
        </p:nvSpPr>
        <p:spPr>
          <a:xfrm>
            <a:off x="4515139" y="3718325"/>
            <a:ext cx="942405" cy="278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1" dirty="0">
                <a:solidFill>
                  <a:schemeClr val="tx1"/>
                </a:solidFill>
              </a:rPr>
              <a:t>数据归一化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1C7AD65-05BF-436D-8FAA-4BBCEF96336F}"/>
              </a:ext>
            </a:extLst>
          </p:cNvPr>
          <p:cNvSpPr/>
          <p:nvPr/>
        </p:nvSpPr>
        <p:spPr>
          <a:xfrm>
            <a:off x="4515139" y="4096945"/>
            <a:ext cx="942405" cy="278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1" dirty="0">
                <a:solidFill>
                  <a:schemeClr val="tx1"/>
                </a:solidFill>
              </a:rPr>
              <a:t>相关性检验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4632AF-4CBD-4556-933B-E8A47118B076}"/>
              </a:ext>
            </a:extLst>
          </p:cNvPr>
          <p:cNvSpPr/>
          <p:nvPr/>
        </p:nvSpPr>
        <p:spPr>
          <a:xfrm>
            <a:off x="5850734" y="2486030"/>
            <a:ext cx="300039" cy="85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1" dirty="0">
                <a:solidFill>
                  <a:schemeClr val="tx1"/>
                </a:solidFill>
              </a:rPr>
              <a:t>训练集样本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4250253-550C-4EEA-B245-F565F0736BC1}"/>
              </a:ext>
            </a:extLst>
          </p:cNvPr>
          <p:cNvSpPr/>
          <p:nvPr/>
        </p:nvSpPr>
        <p:spPr>
          <a:xfrm>
            <a:off x="5850734" y="3615153"/>
            <a:ext cx="300039" cy="85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1" dirty="0">
                <a:solidFill>
                  <a:schemeClr val="tx1"/>
                </a:solidFill>
              </a:rPr>
              <a:t>测试集样本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BDA314A-DD4A-4E2C-9511-F8EF65A5F9B5}"/>
              </a:ext>
            </a:extLst>
          </p:cNvPr>
          <p:cNvSpPr/>
          <p:nvPr/>
        </p:nvSpPr>
        <p:spPr>
          <a:xfrm>
            <a:off x="6337080" y="2911288"/>
            <a:ext cx="734667" cy="278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1" dirty="0">
                <a:solidFill>
                  <a:schemeClr val="tx1"/>
                </a:solidFill>
              </a:rPr>
              <a:t>数据训练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5867548-5FD0-4F5E-B3C6-74B0BCBCBBFD}"/>
              </a:ext>
            </a:extLst>
          </p:cNvPr>
          <p:cNvSpPr/>
          <p:nvPr/>
        </p:nvSpPr>
        <p:spPr>
          <a:xfrm>
            <a:off x="6337079" y="3340528"/>
            <a:ext cx="734667" cy="278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1" dirty="0">
                <a:solidFill>
                  <a:schemeClr val="tx1"/>
                </a:solidFill>
              </a:rPr>
              <a:t>构建模型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609DE64-6BD9-40CC-9655-C0D56E40D9D3}"/>
              </a:ext>
            </a:extLst>
          </p:cNvPr>
          <p:cNvSpPr/>
          <p:nvPr/>
        </p:nvSpPr>
        <p:spPr>
          <a:xfrm>
            <a:off x="6337079" y="3770938"/>
            <a:ext cx="734667" cy="278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1" dirty="0">
                <a:solidFill>
                  <a:schemeClr val="tx1"/>
                </a:solidFill>
              </a:rPr>
              <a:t>检验模型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B132BBD-8640-4DA0-8D6B-3DCB7EB9F9B7}"/>
              </a:ext>
            </a:extLst>
          </p:cNvPr>
          <p:cNvSpPr/>
          <p:nvPr/>
        </p:nvSpPr>
        <p:spPr>
          <a:xfrm>
            <a:off x="6337079" y="4197294"/>
            <a:ext cx="734667" cy="278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1" dirty="0">
                <a:solidFill>
                  <a:schemeClr val="tx1"/>
                </a:solidFill>
              </a:rPr>
              <a:t>模型评价</a:t>
            </a: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2FE6EE5F-4418-4985-AD68-7241AE456A52}"/>
              </a:ext>
            </a:extLst>
          </p:cNvPr>
          <p:cNvSpPr/>
          <p:nvPr/>
        </p:nvSpPr>
        <p:spPr>
          <a:xfrm>
            <a:off x="7683106" y="3888291"/>
            <a:ext cx="392907" cy="850517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1" dirty="0">
                <a:solidFill>
                  <a:schemeClr val="tx1"/>
                </a:solidFill>
              </a:rPr>
              <a:t>应用结果</a:t>
            </a: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2ACD09BA-9D29-4EFD-979E-E875E793C2F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685932" y="2771775"/>
            <a:ext cx="1371599" cy="264320"/>
          </a:xfrm>
          <a:prstGeom prst="bentConnector3">
            <a:avLst>
              <a:gd name="adj1" fmla="val -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D5CBCC8D-8CD3-452E-9696-71844CE8D78F}"/>
              </a:ext>
            </a:extLst>
          </p:cNvPr>
          <p:cNvCxnSpPr>
            <a:cxnSpLocks/>
            <a:stCxn id="6" idx="3"/>
          </p:cNvCxnSpPr>
          <p:nvPr/>
        </p:nvCxnSpPr>
        <p:spPr>
          <a:xfrm rot="16200000" flipH="1">
            <a:off x="2278553" y="3129277"/>
            <a:ext cx="186353" cy="13715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89FB58F-6D46-44B7-9FD7-8FAFB5EDBED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393280" y="2771775"/>
            <a:ext cx="264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8A85BCC-95CD-4FB3-B7DC-07475CDC9D9E}"/>
              </a:ext>
            </a:extLst>
          </p:cNvPr>
          <p:cNvCxnSpPr>
            <a:cxnSpLocks/>
          </p:cNvCxnSpPr>
          <p:nvPr/>
        </p:nvCxnSpPr>
        <p:spPr>
          <a:xfrm>
            <a:off x="3393280" y="3922535"/>
            <a:ext cx="264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E829C7D0-23DF-4827-902F-99CC95642EB5}"/>
              </a:ext>
            </a:extLst>
          </p:cNvPr>
          <p:cNvSpPr/>
          <p:nvPr/>
        </p:nvSpPr>
        <p:spPr>
          <a:xfrm>
            <a:off x="4443416" y="2486025"/>
            <a:ext cx="1071563" cy="1989872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04FA3DF-C944-4913-B932-1F3A01C601A1}"/>
              </a:ext>
            </a:extLst>
          </p:cNvPr>
          <p:cNvCxnSpPr>
            <a:stCxn id="9" idx="3"/>
          </p:cNvCxnSpPr>
          <p:nvPr/>
        </p:nvCxnSpPr>
        <p:spPr>
          <a:xfrm>
            <a:off x="4029078" y="3334350"/>
            <a:ext cx="414339" cy="2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92C3ADD-C3A1-4B78-8226-3CEB6EC64149}"/>
              </a:ext>
            </a:extLst>
          </p:cNvPr>
          <p:cNvCxnSpPr/>
          <p:nvPr/>
        </p:nvCxnSpPr>
        <p:spPr>
          <a:xfrm>
            <a:off x="5514979" y="2850356"/>
            <a:ext cx="3357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FA5E612-E8F4-46CD-9D96-2734B141DEF8}"/>
              </a:ext>
            </a:extLst>
          </p:cNvPr>
          <p:cNvCxnSpPr/>
          <p:nvPr/>
        </p:nvCxnSpPr>
        <p:spPr>
          <a:xfrm>
            <a:off x="5514979" y="3996927"/>
            <a:ext cx="3357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AE23617-17B1-431E-9BEE-53FEEC8EAEE9}"/>
              </a:ext>
            </a:extLst>
          </p:cNvPr>
          <p:cNvCxnSpPr>
            <a:endCxn id="21" idx="1"/>
          </p:cNvCxnSpPr>
          <p:nvPr/>
        </p:nvCxnSpPr>
        <p:spPr>
          <a:xfrm>
            <a:off x="6150770" y="3050592"/>
            <a:ext cx="1863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E38A6BF-DFBC-4E75-A884-029B73125BF7}"/>
              </a:ext>
            </a:extLst>
          </p:cNvPr>
          <p:cNvCxnSpPr>
            <a:endCxn id="23" idx="1"/>
          </p:cNvCxnSpPr>
          <p:nvPr/>
        </p:nvCxnSpPr>
        <p:spPr>
          <a:xfrm>
            <a:off x="6150774" y="3908253"/>
            <a:ext cx="186307" cy="1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B969C32-283B-4322-99DA-CB25E154C089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6704415" y="3189892"/>
            <a:ext cx="1" cy="150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32A1FA4-F06A-46FD-A87B-D453C4B47B3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704415" y="3621743"/>
            <a:ext cx="1" cy="149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AD4B2C9-E2CB-4F36-A6A2-F10D6E58FBCF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6704409" y="4049544"/>
            <a:ext cx="0" cy="147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9CAAC73-0A29-47A1-B136-64017E359F75}"/>
              </a:ext>
            </a:extLst>
          </p:cNvPr>
          <p:cNvCxnSpPr>
            <a:cxnSpLocks/>
          </p:cNvCxnSpPr>
          <p:nvPr/>
        </p:nvCxnSpPr>
        <p:spPr>
          <a:xfrm>
            <a:off x="7071744" y="4336593"/>
            <a:ext cx="653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D424E1C0-3D48-4251-8B67-EEDF8766ED8A}"/>
              </a:ext>
            </a:extLst>
          </p:cNvPr>
          <p:cNvCxnSpPr>
            <a:endCxn id="21" idx="3"/>
          </p:cNvCxnSpPr>
          <p:nvPr/>
        </p:nvCxnSpPr>
        <p:spPr>
          <a:xfrm rot="16200000" flipV="1">
            <a:off x="6675489" y="3446852"/>
            <a:ext cx="1286007" cy="4934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D7BBB7E5-B0BA-4D2F-A9EE-75281F23245D}"/>
              </a:ext>
            </a:extLst>
          </p:cNvPr>
          <p:cNvSpPr txBox="1"/>
          <p:nvPr/>
        </p:nvSpPr>
        <p:spPr>
          <a:xfrm>
            <a:off x="7237067" y="3317889"/>
            <a:ext cx="702173" cy="4157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51" dirty="0"/>
              <a:t>模型优化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A2E98A6-D710-4CE4-B10B-BCBD23264391}"/>
              </a:ext>
            </a:extLst>
          </p:cNvPr>
          <p:cNvSpPr txBox="1"/>
          <p:nvPr/>
        </p:nvSpPr>
        <p:spPr>
          <a:xfrm>
            <a:off x="1307312" y="2564607"/>
            <a:ext cx="764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选择性抽取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6DFF2E6-C092-4126-9847-DE49F65D1478}"/>
              </a:ext>
            </a:extLst>
          </p:cNvPr>
          <p:cNvSpPr txBox="1"/>
          <p:nvPr/>
        </p:nvSpPr>
        <p:spPr>
          <a:xfrm>
            <a:off x="1307307" y="3965543"/>
            <a:ext cx="82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新增信息抽取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6A8E0D-CCC3-5F4A-AA96-2063A0A172D4}"/>
              </a:ext>
            </a:extLst>
          </p:cNvPr>
          <p:cNvSpPr txBox="1"/>
          <p:nvPr/>
        </p:nvSpPr>
        <p:spPr>
          <a:xfrm>
            <a:off x="2942897" y="563354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预测保单是否续期缴费</a:t>
            </a:r>
          </a:p>
        </p:txBody>
      </p:sp>
    </p:spTree>
    <p:extLst>
      <p:ext uri="{BB962C8B-B14F-4D97-AF65-F5344CB8AC3E}">
        <p14:creationId xmlns:p14="http://schemas.microsoft.com/office/powerpoint/2010/main" val="24316221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7C1D88-D96F-4A58-839B-6E4DDD826FA0}"/>
              </a:ext>
            </a:extLst>
          </p:cNvPr>
          <p:cNvSpPr txBox="1"/>
          <p:nvPr/>
        </p:nvSpPr>
        <p:spPr>
          <a:xfrm>
            <a:off x="974412" y="867697"/>
            <a:ext cx="2251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客户标签体系构建（图</a:t>
            </a:r>
            <a:r>
              <a:rPr lang="en-US" altLang="zh-CN" sz="1400" dirty="0"/>
              <a:t>5.2</a:t>
            </a:r>
            <a:r>
              <a:rPr lang="zh-CN" altLang="en-US" sz="1400" dirty="0"/>
              <a:t>）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233945A-71DA-4327-87A0-7E4C4A801ACF}"/>
              </a:ext>
            </a:extLst>
          </p:cNvPr>
          <p:cNvGrpSpPr/>
          <p:nvPr/>
        </p:nvGrpSpPr>
        <p:grpSpPr>
          <a:xfrm>
            <a:off x="867597" y="3471217"/>
            <a:ext cx="4106788" cy="1502240"/>
            <a:chOff x="1491616" y="1402082"/>
            <a:chExt cx="5475716" cy="20029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0044DE1-B5ED-49ED-ACBA-3429EDE2CBE1}"/>
                </a:ext>
              </a:extLst>
            </p:cNvPr>
            <p:cNvSpPr/>
            <p:nvPr/>
          </p:nvSpPr>
          <p:spPr>
            <a:xfrm>
              <a:off x="1695451" y="2732008"/>
              <a:ext cx="1142374" cy="459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交易信息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D320CA0-228F-4C0B-8ECF-279B64520D52}"/>
                </a:ext>
              </a:extLst>
            </p:cNvPr>
            <p:cNvSpPr/>
            <p:nvPr/>
          </p:nvSpPr>
          <p:spPr>
            <a:xfrm>
              <a:off x="3002280" y="2021562"/>
              <a:ext cx="1142374" cy="4955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财务信息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E98A42D-DB7A-4B5E-AB0C-DB7B083E96F3}"/>
                </a:ext>
              </a:extLst>
            </p:cNvPr>
            <p:cNvSpPr/>
            <p:nvPr/>
          </p:nvSpPr>
          <p:spPr>
            <a:xfrm>
              <a:off x="4309110" y="2021562"/>
              <a:ext cx="1142374" cy="4955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管理信息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AD9756-3B26-4AE0-89DF-5E490FEC1F6F}"/>
                </a:ext>
              </a:extLst>
            </p:cNvPr>
            <p:cNvSpPr/>
            <p:nvPr/>
          </p:nvSpPr>
          <p:spPr>
            <a:xfrm>
              <a:off x="1695451" y="2021562"/>
              <a:ext cx="1142374" cy="4955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客户信息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DAFF8FF-7FC0-4787-BAC5-2DBDDDE79B1C}"/>
                </a:ext>
              </a:extLst>
            </p:cNvPr>
            <p:cNvSpPr/>
            <p:nvPr/>
          </p:nvSpPr>
          <p:spPr>
            <a:xfrm>
              <a:off x="5615940" y="2732008"/>
              <a:ext cx="1142374" cy="459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评价信息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2E6F2D-7F88-405D-A810-9F687A8C5434}"/>
                </a:ext>
              </a:extLst>
            </p:cNvPr>
            <p:cNvSpPr/>
            <p:nvPr/>
          </p:nvSpPr>
          <p:spPr>
            <a:xfrm>
              <a:off x="4309110" y="2732008"/>
              <a:ext cx="1142374" cy="459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风险信息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E48822F-8A4D-48D0-BC8D-62FEC7B80379}"/>
                </a:ext>
              </a:extLst>
            </p:cNvPr>
            <p:cNvSpPr/>
            <p:nvPr/>
          </p:nvSpPr>
          <p:spPr>
            <a:xfrm>
              <a:off x="3002280" y="2732008"/>
              <a:ext cx="1142374" cy="459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关联信息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2C67E58-9A70-497E-87C5-3FEE05062B12}"/>
                </a:ext>
              </a:extLst>
            </p:cNvPr>
            <p:cNvSpPr/>
            <p:nvPr/>
          </p:nvSpPr>
          <p:spPr>
            <a:xfrm>
              <a:off x="5615940" y="2021562"/>
              <a:ext cx="1142374" cy="4955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行为信息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0F7112-A300-48E7-A105-15CE9FBC3E89}"/>
                </a:ext>
              </a:extLst>
            </p:cNvPr>
            <p:cNvSpPr/>
            <p:nvPr/>
          </p:nvSpPr>
          <p:spPr>
            <a:xfrm>
              <a:off x="1491616" y="1415125"/>
              <a:ext cx="5475716" cy="19899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41EACA4-3AB5-4DE4-8AEF-6C9659EB3D07}"/>
                </a:ext>
              </a:extLst>
            </p:cNvPr>
            <p:cNvSpPr txBox="1"/>
            <p:nvPr/>
          </p:nvSpPr>
          <p:spPr>
            <a:xfrm>
              <a:off x="2438400" y="1402082"/>
              <a:ext cx="300228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客户特征库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F40FED5-0783-4CBB-B509-F943AF6C6F2F}"/>
              </a:ext>
            </a:extLst>
          </p:cNvPr>
          <p:cNvSpPr/>
          <p:nvPr/>
        </p:nvSpPr>
        <p:spPr>
          <a:xfrm>
            <a:off x="1070792" y="1682984"/>
            <a:ext cx="462915" cy="417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生存周期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4FE8EA7-2145-4142-8582-1C23257558CE}"/>
              </a:ext>
            </a:extLst>
          </p:cNvPr>
          <p:cNvSpPr/>
          <p:nvPr/>
        </p:nvSpPr>
        <p:spPr>
          <a:xfrm>
            <a:off x="1072220" y="2146479"/>
            <a:ext cx="462915" cy="417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业务周期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F96155-6892-4FB0-99D5-7E3135F343F5}"/>
              </a:ext>
            </a:extLst>
          </p:cNvPr>
          <p:cNvSpPr/>
          <p:nvPr/>
        </p:nvSpPr>
        <p:spPr>
          <a:xfrm>
            <a:off x="2762432" y="2609975"/>
            <a:ext cx="462915" cy="417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价值贡献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9E8174-611F-41A6-9028-4AA1C3F47F98}"/>
              </a:ext>
            </a:extLst>
          </p:cNvPr>
          <p:cNvSpPr/>
          <p:nvPr/>
        </p:nvSpPr>
        <p:spPr>
          <a:xfrm>
            <a:off x="1916612" y="2609975"/>
            <a:ext cx="462915" cy="417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业务风险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AFB674-9563-46B8-B800-942ED16F6FF0}"/>
              </a:ext>
            </a:extLst>
          </p:cNvPr>
          <p:cNvSpPr/>
          <p:nvPr/>
        </p:nvSpPr>
        <p:spPr>
          <a:xfrm>
            <a:off x="1916612" y="1682984"/>
            <a:ext cx="462915" cy="417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人口轮廓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C92EF15-0197-442C-8535-FD7C24416986}"/>
              </a:ext>
            </a:extLst>
          </p:cNvPr>
          <p:cNvSpPr/>
          <p:nvPr/>
        </p:nvSpPr>
        <p:spPr>
          <a:xfrm>
            <a:off x="1912326" y="2146479"/>
            <a:ext cx="462915" cy="417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产品持有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7F6956B-84B9-4BE1-AF4C-2C800227132B}"/>
              </a:ext>
            </a:extLst>
          </p:cNvPr>
          <p:cNvSpPr/>
          <p:nvPr/>
        </p:nvSpPr>
        <p:spPr>
          <a:xfrm>
            <a:off x="2762432" y="1682984"/>
            <a:ext cx="462915" cy="417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交易行为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FB22686-5CA8-4A71-A9D8-2B5237CD56DC}"/>
              </a:ext>
            </a:extLst>
          </p:cNvPr>
          <p:cNvSpPr/>
          <p:nvPr/>
        </p:nvSpPr>
        <p:spPr>
          <a:xfrm>
            <a:off x="2762432" y="2146479"/>
            <a:ext cx="462915" cy="417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态度偏好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6F30D3B-E98F-4118-AF1A-685F9EAA0809}"/>
              </a:ext>
            </a:extLst>
          </p:cNvPr>
          <p:cNvSpPr/>
          <p:nvPr/>
        </p:nvSpPr>
        <p:spPr>
          <a:xfrm>
            <a:off x="1070792" y="2609975"/>
            <a:ext cx="462915" cy="417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价值周期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D8CBDCF-6424-48B3-BB9F-CB65BDE89134}"/>
              </a:ext>
            </a:extLst>
          </p:cNvPr>
          <p:cNvSpPr/>
          <p:nvPr/>
        </p:nvSpPr>
        <p:spPr>
          <a:xfrm>
            <a:off x="916959" y="1437077"/>
            <a:ext cx="2588419" cy="1793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A874B6E-E85D-4CCF-860C-6C596F3B1BD0}"/>
              </a:ext>
            </a:extLst>
          </p:cNvPr>
          <p:cNvSpPr txBox="1"/>
          <p:nvPr/>
        </p:nvSpPr>
        <p:spPr>
          <a:xfrm>
            <a:off x="959555" y="1429304"/>
            <a:ext cx="2251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标签库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71A2EC4-8A24-4098-AA13-255C80791734}"/>
              </a:ext>
            </a:extLst>
          </p:cNvPr>
          <p:cNvSpPr/>
          <p:nvPr/>
        </p:nvSpPr>
        <p:spPr>
          <a:xfrm>
            <a:off x="3875428" y="1729284"/>
            <a:ext cx="462915" cy="4171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客户事件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C42533E-5986-443C-B20D-8498E2BD0D16}"/>
              </a:ext>
            </a:extLst>
          </p:cNvPr>
          <p:cNvSpPr/>
          <p:nvPr/>
        </p:nvSpPr>
        <p:spPr>
          <a:xfrm>
            <a:off x="4445500" y="1729284"/>
            <a:ext cx="462915" cy="4171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银行事件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BAA173F-1BD5-412A-BA3E-02234B32C214}"/>
              </a:ext>
            </a:extLst>
          </p:cNvPr>
          <p:cNvSpPr/>
          <p:nvPr/>
        </p:nvSpPr>
        <p:spPr>
          <a:xfrm>
            <a:off x="3875428" y="2655432"/>
            <a:ext cx="462915" cy="4171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营销场景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23EC4C-6D76-49CB-AB40-3D69832E4225}"/>
              </a:ext>
            </a:extLst>
          </p:cNvPr>
          <p:cNvSpPr/>
          <p:nvPr/>
        </p:nvSpPr>
        <p:spPr>
          <a:xfrm>
            <a:off x="4461218" y="2663777"/>
            <a:ext cx="462915" cy="4171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接触场景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D7DBAC0-5D1F-4ED4-9C4D-BC41F5E88F24}"/>
              </a:ext>
            </a:extLst>
          </p:cNvPr>
          <p:cNvSpPr txBox="1"/>
          <p:nvPr/>
        </p:nvSpPr>
        <p:spPr>
          <a:xfrm>
            <a:off x="3688734" y="1408168"/>
            <a:ext cx="143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事件库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CDA48C8-CECF-43B7-88A0-5D9DDC995603}"/>
              </a:ext>
            </a:extLst>
          </p:cNvPr>
          <p:cNvSpPr txBox="1"/>
          <p:nvPr/>
        </p:nvSpPr>
        <p:spPr>
          <a:xfrm>
            <a:off x="3683019" y="2307655"/>
            <a:ext cx="143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场景库</a:t>
            </a: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1AB84F5E-B2CE-4265-BA3D-6603A01F00E8}"/>
              </a:ext>
            </a:extLst>
          </p:cNvPr>
          <p:cNvSpPr/>
          <p:nvPr/>
        </p:nvSpPr>
        <p:spPr>
          <a:xfrm rot="10800000">
            <a:off x="2106392" y="3208056"/>
            <a:ext cx="209551" cy="27699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E76E6EEE-3A44-479F-86EA-FF1935745361}"/>
              </a:ext>
            </a:extLst>
          </p:cNvPr>
          <p:cNvSpPr/>
          <p:nvPr/>
        </p:nvSpPr>
        <p:spPr>
          <a:xfrm rot="5400000">
            <a:off x="3564782" y="2114135"/>
            <a:ext cx="209551" cy="51863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CB5520C-64B5-4158-B453-14D0C1826CDC}"/>
              </a:ext>
            </a:extLst>
          </p:cNvPr>
          <p:cNvSpPr/>
          <p:nvPr/>
        </p:nvSpPr>
        <p:spPr>
          <a:xfrm>
            <a:off x="847248" y="5235009"/>
            <a:ext cx="4151080" cy="829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757FA2B-2D4B-442A-A673-922493E17945}"/>
              </a:ext>
            </a:extLst>
          </p:cNvPr>
          <p:cNvSpPr txBox="1"/>
          <p:nvPr/>
        </p:nvSpPr>
        <p:spPr>
          <a:xfrm>
            <a:off x="1834513" y="5194785"/>
            <a:ext cx="2251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模型库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8BCFE1B-4155-4BF0-8A19-1ECA334474E4}"/>
              </a:ext>
            </a:extLst>
          </p:cNvPr>
          <p:cNvSpPr/>
          <p:nvPr/>
        </p:nvSpPr>
        <p:spPr>
          <a:xfrm>
            <a:off x="916959" y="5477974"/>
            <a:ext cx="789290" cy="417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客户细分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54B7CB9-22CF-4A6F-ACB5-93DDC6D4AA49}"/>
              </a:ext>
            </a:extLst>
          </p:cNvPr>
          <p:cNvSpPr/>
          <p:nvPr/>
        </p:nvSpPr>
        <p:spPr>
          <a:xfrm>
            <a:off x="1671338" y="5477974"/>
            <a:ext cx="960944" cy="417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保险匹配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6719CE5-5C6B-433E-A6FC-7C2B43B2AF99}"/>
              </a:ext>
            </a:extLst>
          </p:cNvPr>
          <p:cNvSpPr/>
          <p:nvPr/>
        </p:nvSpPr>
        <p:spPr>
          <a:xfrm>
            <a:off x="2578590" y="5477974"/>
            <a:ext cx="774854" cy="417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客户价值挖掘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2FCA482-3E4D-4DF4-980C-EB68A04CB490}"/>
              </a:ext>
            </a:extLst>
          </p:cNvPr>
          <p:cNvSpPr/>
          <p:nvPr/>
        </p:nvSpPr>
        <p:spPr>
          <a:xfrm>
            <a:off x="3381548" y="5485330"/>
            <a:ext cx="774854" cy="417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客户风险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预测类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35A0B8A-91BB-4E6F-BF23-7A8E957CDD34}"/>
              </a:ext>
            </a:extLst>
          </p:cNvPr>
          <p:cNvSpPr/>
          <p:nvPr/>
        </p:nvSpPr>
        <p:spPr>
          <a:xfrm>
            <a:off x="4176895" y="5487168"/>
            <a:ext cx="774855" cy="417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客户流失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预测类</a:t>
            </a:r>
          </a:p>
        </p:txBody>
      </p:sp>
      <p:sp>
        <p:nvSpPr>
          <p:cNvPr id="46" name="箭头: 上下 45">
            <a:extLst>
              <a:ext uri="{FF2B5EF4-FFF2-40B4-BE49-F238E27FC236}">
                <a16:creationId xmlns:a16="http://schemas.microsoft.com/office/drawing/2014/main" id="{092BCF7B-D15F-4E4A-9121-2AD8B21B51B8}"/>
              </a:ext>
            </a:extLst>
          </p:cNvPr>
          <p:cNvSpPr/>
          <p:nvPr/>
        </p:nvSpPr>
        <p:spPr>
          <a:xfrm>
            <a:off x="2850354" y="4830881"/>
            <a:ext cx="220028" cy="433655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21FC4AE-BBBF-473F-9041-D81D5720C069}"/>
              </a:ext>
            </a:extLst>
          </p:cNvPr>
          <p:cNvSpPr/>
          <p:nvPr/>
        </p:nvSpPr>
        <p:spPr>
          <a:xfrm>
            <a:off x="5904076" y="2753028"/>
            <a:ext cx="462915" cy="41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客户画像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A351DD-8AD2-458C-A5BD-7F3A71E5575C}"/>
              </a:ext>
            </a:extLst>
          </p:cNvPr>
          <p:cNvSpPr/>
          <p:nvPr/>
        </p:nvSpPr>
        <p:spPr>
          <a:xfrm>
            <a:off x="5904076" y="3386320"/>
            <a:ext cx="462915" cy="41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客群画像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78E790B-7BE5-4EB4-87D2-7A4B3DFBE495}"/>
              </a:ext>
            </a:extLst>
          </p:cNvPr>
          <p:cNvSpPr/>
          <p:nvPr/>
        </p:nvSpPr>
        <p:spPr>
          <a:xfrm>
            <a:off x="5904076" y="4016220"/>
            <a:ext cx="462915" cy="41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营销名单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B557F27-C6CC-4D28-BF64-0F34BDB0BC50}"/>
              </a:ext>
            </a:extLst>
          </p:cNvPr>
          <p:cNvSpPr/>
          <p:nvPr/>
        </p:nvSpPr>
        <p:spPr>
          <a:xfrm>
            <a:off x="5904076" y="4646062"/>
            <a:ext cx="462915" cy="41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风险预警</a:t>
            </a:r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943DA5CF-3A1A-4BAA-B50A-548503554C97}"/>
              </a:ext>
            </a:extLst>
          </p:cNvPr>
          <p:cNvSpPr/>
          <p:nvPr/>
        </p:nvSpPr>
        <p:spPr>
          <a:xfrm>
            <a:off x="5254471" y="3204566"/>
            <a:ext cx="373380" cy="1563491"/>
          </a:xfrm>
          <a:prstGeom prst="rightArrow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6632658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76D03-AC73-40C0-8C22-4D7EFF729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460" y="1297246"/>
            <a:ext cx="4807527" cy="46748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000" b="1" dirty="0">
                <a:solidFill>
                  <a:srgbClr val="0070C0"/>
                </a:solidFill>
              </a:rPr>
              <a:t>数据挖掘流程</a:t>
            </a:r>
            <a:r>
              <a:rPr lang="zh-CN" altLang="en-US" sz="3000" dirty="0">
                <a:solidFill>
                  <a:srgbClr val="0070C0"/>
                </a:solidFill>
              </a:rPr>
              <a:t>总览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0344184-7BFE-4DFD-8B64-DCAE8603D454}"/>
              </a:ext>
            </a:extLst>
          </p:cNvPr>
          <p:cNvSpPr/>
          <p:nvPr/>
        </p:nvSpPr>
        <p:spPr>
          <a:xfrm>
            <a:off x="622764" y="1926241"/>
            <a:ext cx="2043547" cy="10945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F0000"/>
                </a:solidFill>
              </a:rPr>
              <a:t>定义业务问题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❶考察业务情况</a:t>
            </a:r>
            <a:br>
              <a:rPr lang="en-US" altLang="zh-CN" sz="1200" dirty="0">
                <a:solidFill>
                  <a:schemeClr val="tx1"/>
                </a:solidFill>
              </a:rPr>
            </a:br>
            <a:r>
              <a:rPr lang="en-US" altLang="zh-CN" sz="1200" dirty="0">
                <a:solidFill>
                  <a:schemeClr val="tx1"/>
                </a:solidFill>
              </a:rPr>
              <a:t>❷</a:t>
            </a:r>
            <a:r>
              <a:rPr lang="zh-CN" altLang="en-US" sz="1200" dirty="0">
                <a:solidFill>
                  <a:schemeClr val="tx1"/>
                </a:solidFill>
              </a:rPr>
              <a:t>提出业务问题</a:t>
            </a:r>
            <a:br>
              <a:rPr lang="en-US" altLang="zh-CN" sz="1200" dirty="0">
                <a:solidFill>
                  <a:schemeClr val="tx1"/>
                </a:solidFill>
              </a:rPr>
            </a:br>
            <a:r>
              <a:rPr lang="en-US" altLang="zh-CN" sz="1200" dirty="0">
                <a:solidFill>
                  <a:schemeClr val="tx1"/>
                </a:solidFill>
              </a:rPr>
              <a:t>❸</a:t>
            </a:r>
            <a:r>
              <a:rPr lang="zh-CN" altLang="en-US" sz="1200" dirty="0">
                <a:solidFill>
                  <a:schemeClr val="tx1"/>
                </a:solidFill>
              </a:rPr>
              <a:t>考察数据可用性</a:t>
            </a:r>
            <a:br>
              <a:rPr lang="en-US" altLang="zh-CN" sz="1200" dirty="0">
                <a:solidFill>
                  <a:schemeClr val="tx1"/>
                </a:solidFill>
              </a:rPr>
            </a:br>
            <a:r>
              <a:rPr lang="en-US" altLang="zh-CN" sz="1200" dirty="0">
                <a:solidFill>
                  <a:schemeClr val="tx1"/>
                </a:solidFill>
              </a:rPr>
              <a:t>❹</a:t>
            </a:r>
            <a:r>
              <a:rPr lang="zh-CN" altLang="en-US" sz="1200" dirty="0">
                <a:solidFill>
                  <a:schemeClr val="tx1"/>
                </a:solidFill>
              </a:rPr>
              <a:t>指定业务计划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351" dirty="0">
              <a:solidFill>
                <a:srgbClr val="FF0000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EE06F61-71EC-4F95-B95B-045D7E885D46}"/>
              </a:ext>
            </a:extLst>
          </p:cNvPr>
          <p:cNvSpPr/>
          <p:nvPr/>
        </p:nvSpPr>
        <p:spPr>
          <a:xfrm>
            <a:off x="3027222" y="1926239"/>
            <a:ext cx="2516333" cy="128559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F0000"/>
                </a:solidFill>
              </a:rPr>
              <a:t>系统环境评估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❶评估环境系统</a:t>
            </a:r>
            <a:br>
              <a:rPr lang="en-US" altLang="zh-CN" sz="1200" dirty="0">
                <a:solidFill>
                  <a:schemeClr val="tx1"/>
                </a:solidFill>
              </a:rPr>
            </a:br>
            <a:r>
              <a:rPr lang="en-US" altLang="zh-CN" sz="1200" dirty="0">
                <a:solidFill>
                  <a:schemeClr val="tx1"/>
                </a:solidFill>
              </a:rPr>
              <a:t>❷</a:t>
            </a:r>
            <a:r>
              <a:rPr lang="zh-CN" altLang="en-US" sz="1200" dirty="0">
                <a:solidFill>
                  <a:schemeClr val="tx1"/>
                </a:solidFill>
              </a:rPr>
              <a:t>评估企业准备情况</a:t>
            </a:r>
            <a:br>
              <a:rPr lang="en-US" altLang="zh-CN" sz="1200" dirty="0">
                <a:solidFill>
                  <a:schemeClr val="tx1"/>
                </a:solidFill>
              </a:rPr>
            </a:br>
            <a:r>
              <a:rPr lang="en-US" altLang="zh-CN" sz="1200" dirty="0">
                <a:solidFill>
                  <a:schemeClr val="tx1"/>
                </a:solidFill>
              </a:rPr>
              <a:t>❸</a:t>
            </a:r>
            <a:r>
              <a:rPr lang="zh-CN" altLang="en-US" sz="1200" dirty="0">
                <a:solidFill>
                  <a:schemeClr val="tx1"/>
                </a:solidFill>
              </a:rPr>
              <a:t>评估</a:t>
            </a:r>
            <a:r>
              <a:rPr lang="en-US" altLang="zh-CN" sz="1200" dirty="0">
                <a:solidFill>
                  <a:schemeClr val="tx1"/>
                </a:solidFill>
              </a:rPr>
              <a:t>IT</a:t>
            </a:r>
            <a:r>
              <a:rPr lang="zh-CN" altLang="en-US" sz="1200" dirty="0">
                <a:solidFill>
                  <a:schemeClr val="tx1"/>
                </a:solidFill>
              </a:rPr>
              <a:t>环境</a:t>
            </a:r>
            <a:br>
              <a:rPr lang="en-US" altLang="zh-CN" sz="1200" dirty="0">
                <a:solidFill>
                  <a:schemeClr val="tx1"/>
                </a:solidFill>
              </a:rPr>
            </a:br>
            <a:r>
              <a:rPr lang="en-US" altLang="zh-CN" sz="1200" dirty="0">
                <a:solidFill>
                  <a:schemeClr val="tx1"/>
                </a:solidFill>
              </a:rPr>
              <a:t>❹</a:t>
            </a:r>
            <a:r>
              <a:rPr lang="zh-CN" altLang="en-US" sz="1200" dirty="0">
                <a:solidFill>
                  <a:schemeClr val="tx1"/>
                </a:solidFill>
              </a:rPr>
              <a:t>选择软硬环境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❺规划实施体系结构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351" dirty="0">
              <a:solidFill>
                <a:srgbClr val="FF0000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9019D46-F024-4063-8C3D-7584DA9CCA16}"/>
              </a:ext>
            </a:extLst>
          </p:cNvPr>
          <p:cNvSpPr/>
          <p:nvPr/>
        </p:nvSpPr>
        <p:spPr>
          <a:xfrm>
            <a:off x="5955423" y="1926239"/>
            <a:ext cx="2021075" cy="1094509"/>
          </a:xfrm>
          <a:prstGeom prst="roundRect">
            <a:avLst/>
          </a:prstGeom>
          <a:solidFill>
            <a:srgbClr val="92D050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F0000"/>
                </a:solidFill>
              </a:rPr>
              <a:t>数据准备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❶创建数据挖掘环境</a:t>
            </a:r>
            <a:br>
              <a:rPr lang="en-US" altLang="zh-CN" sz="1200" dirty="0">
                <a:solidFill>
                  <a:schemeClr val="tx1"/>
                </a:solidFill>
              </a:rPr>
            </a:br>
            <a:r>
              <a:rPr lang="en-US" altLang="zh-CN" sz="1200" dirty="0">
                <a:solidFill>
                  <a:schemeClr val="tx1"/>
                </a:solidFill>
              </a:rPr>
              <a:t>❷</a:t>
            </a:r>
            <a:r>
              <a:rPr lang="zh-CN" altLang="en-US" sz="1200" dirty="0">
                <a:solidFill>
                  <a:schemeClr val="tx1"/>
                </a:solidFill>
              </a:rPr>
              <a:t>检查和校验数据</a:t>
            </a:r>
            <a:br>
              <a:rPr lang="en-US" altLang="zh-CN" sz="1200" dirty="0">
                <a:solidFill>
                  <a:schemeClr val="tx1"/>
                </a:solidFill>
              </a:rPr>
            </a:br>
            <a:r>
              <a:rPr lang="en-US" altLang="zh-CN" sz="1200" dirty="0">
                <a:solidFill>
                  <a:schemeClr val="tx1"/>
                </a:solidFill>
              </a:rPr>
              <a:t>❸</a:t>
            </a:r>
            <a:r>
              <a:rPr lang="zh-CN" altLang="en-US" sz="1200" dirty="0">
                <a:solidFill>
                  <a:schemeClr val="tx1"/>
                </a:solidFill>
              </a:rPr>
              <a:t>准备数据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zh-CN" altLang="en-US" sz="1200" dirty="0">
                <a:solidFill>
                  <a:schemeClr val="tx1"/>
                </a:solidFill>
              </a:rPr>
              <a:t>数据集市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zh-CN" altLang="en-US" sz="1351" dirty="0">
              <a:solidFill>
                <a:srgbClr val="FF000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53B71E6-FB6F-437C-937F-9E2CDE24080D}"/>
              </a:ext>
            </a:extLst>
          </p:cNvPr>
          <p:cNvSpPr/>
          <p:nvPr/>
        </p:nvSpPr>
        <p:spPr>
          <a:xfrm>
            <a:off x="5305301" y="3670010"/>
            <a:ext cx="3263439" cy="1981667"/>
          </a:xfrm>
          <a:prstGeom prst="roundRect">
            <a:avLst/>
          </a:prstGeom>
          <a:solidFill>
            <a:srgbClr val="D39D99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endParaRPr lang="en-US" altLang="zh-CN" sz="1200" b="1" dirty="0">
              <a:solidFill>
                <a:srgbClr val="FF0000"/>
              </a:solidFill>
            </a:endParaRPr>
          </a:p>
          <a:p>
            <a:endParaRPr lang="zh-CN" altLang="en-US" sz="1351" dirty="0">
              <a:solidFill>
                <a:srgbClr val="FF0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DAC06DA-94F6-4B6E-9A1F-5BFB1D7C29F4}"/>
              </a:ext>
            </a:extLst>
          </p:cNvPr>
          <p:cNvSpPr/>
          <p:nvPr/>
        </p:nvSpPr>
        <p:spPr>
          <a:xfrm>
            <a:off x="622761" y="4477663"/>
            <a:ext cx="2229024" cy="11740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FF0000"/>
                </a:solidFill>
              </a:rPr>
              <a:t>评分卡部署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❶设计模型集成的体系结构</a:t>
            </a:r>
            <a:br>
              <a:rPr lang="en-US" altLang="zh-CN" sz="1200" dirty="0">
                <a:solidFill>
                  <a:schemeClr val="tx1"/>
                </a:solidFill>
              </a:rPr>
            </a:br>
            <a:r>
              <a:rPr lang="en-US" altLang="zh-CN" sz="1200" dirty="0">
                <a:solidFill>
                  <a:schemeClr val="tx1"/>
                </a:solidFill>
              </a:rPr>
              <a:t>❷</a:t>
            </a:r>
            <a:r>
              <a:rPr lang="zh-CN" altLang="en-US" sz="1200" dirty="0">
                <a:solidFill>
                  <a:schemeClr val="tx1"/>
                </a:solidFill>
              </a:rPr>
              <a:t>管理和业务报告</a:t>
            </a:r>
            <a:br>
              <a:rPr lang="en-US" altLang="zh-CN" sz="1200" dirty="0">
                <a:solidFill>
                  <a:schemeClr val="tx1"/>
                </a:solidFill>
              </a:rPr>
            </a:br>
            <a:r>
              <a:rPr lang="en-US" altLang="zh-CN" sz="1200" dirty="0">
                <a:solidFill>
                  <a:schemeClr val="tx1"/>
                </a:solidFill>
              </a:rPr>
              <a:t>❸</a:t>
            </a:r>
            <a:r>
              <a:rPr lang="zh-CN" altLang="en-US" sz="1200" dirty="0">
                <a:solidFill>
                  <a:schemeClr val="tx1"/>
                </a:solidFill>
              </a:rPr>
              <a:t>清理数据使其可用</a:t>
            </a:r>
            <a:br>
              <a:rPr lang="en-US" altLang="zh-CN" sz="1200" dirty="0">
                <a:solidFill>
                  <a:schemeClr val="tx1"/>
                </a:solidFill>
              </a:rPr>
            </a:br>
            <a:r>
              <a:rPr lang="en-US" altLang="zh-CN" sz="1200" dirty="0">
                <a:solidFill>
                  <a:schemeClr val="tx1"/>
                </a:solidFill>
              </a:rPr>
              <a:t>❹</a:t>
            </a:r>
            <a:r>
              <a:rPr lang="zh-CN" altLang="en-US" sz="1200" dirty="0">
                <a:solidFill>
                  <a:schemeClr val="tx1"/>
                </a:solidFill>
              </a:rPr>
              <a:t>把模型应用于生产</a:t>
            </a:r>
            <a:endParaRPr lang="zh-CN" altLang="en-US" sz="1351" dirty="0">
              <a:solidFill>
                <a:srgbClr val="FF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5607B76-3F28-46F0-80D9-470E4889A90A}"/>
              </a:ext>
            </a:extLst>
          </p:cNvPr>
          <p:cNvSpPr/>
          <p:nvPr/>
        </p:nvSpPr>
        <p:spPr>
          <a:xfrm>
            <a:off x="591335" y="3250828"/>
            <a:ext cx="2291889" cy="9737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F0000"/>
                </a:solidFill>
              </a:rPr>
              <a:t>定评分卡监控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❶监控模型对企业生产的效果</a:t>
            </a:r>
            <a:br>
              <a:rPr lang="en-US" altLang="zh-CN" sz="1200" dirty="0">
                <a:solidFill>
                  <a:schemeClr val="tx1"/>
                </a:solidFill>
              </a:rPr>
            </a:br>
            <a:r>
              <a:rPr lang="en-US" altLang="zh-CN" sz="1200" dirty="0">
                <a:solidFill>
                  <a:schemeClr val="tx1"/>
                </a:solidFill>
              </a:rPr>
              <a:t>❷</a:t>
            </a:r>
            <a:r>
              <a:rPr lang="zh-CN" altLang="en-US" sz="1200" dirty="0">
                <a:solidFill>
                  <a:schemeClr val="tx1"/>
                </a:solidFill>
              </a:rPr>
              <a:t>监控模型的性能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351" dirty="0">
              <a:solidFill>
                <a:srgbClr val="FF000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BBEF5F0-EC1F-4EF1-AC4B-89D209694100}"/>
              </a:ext>
            </a:extLst>
          </p:cNvPr>
          <p:cNvSpPr/>
          <p:nvPr/>
        </p:nvSpPr>
        <p:spPr>
          <a:xfrm>
            <a:off x="7244675" y="3829072"/>
            <a:ext cx="725805" cy="4000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搜索</a:t>
            </a:r>
            <a:r>
              <a:rPr lang="en-US" altLang="zh-CN" sz="1351" dirty="0"/>
              <a:t>(E)</a:t>
            </a:r>
            <a:endParaRPr lang="zh-CN" altLang="en-US" sz="135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E52DEC9-3F56-428D-A1EF-E640FA64A491}"/>
              </a:ext>
            </a:extLst>
          </p:cNvPr>
          <p:cNvSpPr/>
          <p:nvPr/>
        </p:nvSpPr>
        <p:spPr>
          <a:xfrm>
            <a:off x="5393275" y="4646920"/>
            <a:ext cx="725805" cy="4000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评估</a:t>
            </a:r>
            <a:r>
              <a:rPr lang="en-US" altLang="zh-CN" sz="1351" dirty="0"/>
              <a:t>(A)</a:t>
            </a:r>
            <a:endParaRPr lang="zh-CN" altLang="en-US" sz="135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F293980-E7E3-4568-90C4-63755465ACED}"/>
              </a:ext>
            </a:extLst>
          </p:cNvPr>
          <p:cNvSpPr/>
          <p:nvPr/>
        </p:nvSpPr>
        <p:spPr>
          <a:xfrm>
            <a:off x="6502331" y="5027654"/>
            <a:ext cx="725805" cy="40005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建模</a:t>
            </a:r>
            <a:r>
              <a:rPr lang="en-US" altLang="zh-CN" sz="1351" dirty="0"/>
              <a:t>(M)</a:t>
            </a:r>
            <a:endParaRPr lang="zh-CN" altLang="en-US" sz="1351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D3B65F8-7DCF-46BF-85AD-192CCA8FDD93}"/>
              </a:ext>
            </a:extLst>
          </p:cNvPr>
          <p:cNvSpPr/>
          <p:nvPr/>
        </p:nvSpPr>
        <p:spPr>
          <a:xfrm>
            <a:off x="5756179" y="3829072"/>
            <a:ext cx="725805" cy="400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抽样</a:t>
            </a:r>
            <a:r>
              <a:rPr lang="en-US" altLang="zh-CN" sz="1351" dirty="0"/>
              <a:t>(S)</a:t>
            </a:r>
            <a:endParaRPr lang="zh-CN" altLang="en-US" sz="1351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014384A-10B8-4728-8D45-E4298A68B3EE}"/>
              </a:ext>
            </a:extLst>
          </p:cNvPr>
          <p:cNvSpPr/>
          <p:nvPr/>
        </p:nvSpPr>
        <p:spPr>
          <a:xfrm>
            <a:off x="7648707" y="4619116"/>
            <a:ext cx="725805" cy="4000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调整</a:t>
            </a:r>
            <a:r>
              <a:rPr lang="en-US" altLang="zh-CN" sz="1351" dirty="0"/>
              <a:t>(M)</a:t>
            </a:r>
            <a:endParaRPr lang="zh-CN" altLang="en-US" sz="1351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6FB1BC1-2D11-4AA0-B707-E3D1B7E9FB87}"/>
              </a:ext>
            </a:extLst>
          </p:cNvPr>
          <p:cNvSpPr/>
          <p:nvPr/>
        </p:nvSpPr>
        <p:spPr>
          <a:xfrm>
            <a:off x="6227572" y="4448532"/>
            <a:ext cx="1359651" cy="42461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F0000"/>
                </a:solidFill>
              </a:rPr>
              <a:t>评分卡建模</a:t>
            </a:r>
            <a:r>
              <a:rPr lang="en-US" altLang="zh-CN" sz="1200" b="1" dirty="0">
                <a:solidFill>
                  <a:srgbClr val="FF0000"/>
                </a:solidFill>
              </a:rPr>
              <a:t>(SEMMA)</a:t>
            </a:r>
            <a:endParaRPr lang="en-US" altLang="zh-CN" sz="1351" b="1" dirty="0">
              <a:solidFill>
                <a:srgbClr val="FF0000"/>
              </a:solidFill>
            </a:endParaRPr>
          </a:p>
          <a:p>
            <a:pPr algn="ctr"/>
            <a:endParaRPr lang="zh-CN" altLang="en-US" sz="1351" dirty="0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41C454AF-6458-46C1-935E-6A867FA42C65}"/>
              </a:ext>
            </a:extLst>
          </p:cNvPr>
          <p:cNvSpPr/>
          <p:nvPr/>
        </p:nvSpPr>
        <p:spPr>
          <a:xfrm>
            <a:off x="6467346" y="3990845"/>
            <a:ext cx="800100" cy="46743"/>
          </a:xfrm>
          <a:custGeom>
            <a:avLst/>
            <a:gdLst>
              <a:gd name="connsiteX0" fmla="*/ 0 w 1066800"/>
              <a:gd name="connsiteY0" fmla="*/ 62324 h 62324"/>
              <a:gd name="connsiteX1" fmla="*/ 1066800 w 1066800"/>
              <a:gd name="connsiteY1" fmla="*/ 62324 h 6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800" h="62324">
                <a:moveTo>
                  <a:pt x="0" y="62324"/>
                </a:moveTo>
                <a:cubicBezTo>
                  <a:pt x="391160" y="8349"/>
                  <a:pt x="782320" y="-45626"/>
                  <a:pt x="1066800" y="6232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D0B19E05-DA90-4F6B-95D3-69454B81CE8B}"/>
              </a:ext>
            </a:extLst>
          </p:cNvPr>
          <p:cNvSpPr/>
          <p:nvPr/>
        </p:nvSpPr>
        <p:spPr>
          <a:xfrm>
            <a:off x="7227444" y="5020563"/>
            <a:ext cx="874395" cy="272592"/>
          </a:xfrm>
          <a:custGeom>
            <a:avLst/>
            <a:gdLst>
              <a:gd name="connsiteX0" fmla="*/ 1165860 w 1165860"/>
              <a:gd name="connsiteY0" fmla="*/ 0 h 363456"/>
              <a:gd name="connsiteX1" fmla="*/ 0 w 1165860"/>
              <a:gd name="connsiteY1" fmla="*/ 358140 h 36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5860" h="363456">
                <a:moveTo>
                  <a:pt x="1165860" y="0"/>
                </a:moveTo>
                <a:cubicBezTo>
                  <a:pt x="838835" y="199390"/>
                  <a:pt x="511810" y="398780"/>
                  <a:pt x="0" y="35814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1D73E5BA-C431-4471-BD1C-A1AEA85E9C40}"/>
              </a:ext>
            </a:extLst>
          </p:cNvPr>
          <p:cNvSpPr/>
          <p:nvPr/>
        </p:nvSpPr>
        <p:spPr>
          <a:xfrm>
            <a:off x="5758685" y="5043425"/>
            <a:ext cx="731520" cy="194311"/>
          </a:xfrm>
          <a:custGeom>
            <a:avLst/>
            <a:gdLst>
              <a:gd name="connsiteX0" fmla="*/ 975360 w 975360"/>
              <a:gd name="connsiteY0" fmla="*/ 259080 h 259080"/>
              <a:gd name="connsiteX1" fmla="*/ 0 w 975360"/>
              <a:gd name="connsiteY1" fmla="*/ 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5360" h="259080">
                <a:moveTo>
                  <a:pt x="975360" y="259080"/>
                </a:moveTo>
                <a:cubicBezTo>
                  <a:pt x="591185" y="206375"/>
                  <a:pt x="207010" y="153670"/>
                  <a:pt x="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6AA8A48D-E132-446A-8F46-AFBAB319FD71}"/>
              </a:ext>
            </a:extLst>
          </p:cNvPr>
          <p:cNvSpPr/>
          <p:nvPr/>
        </p:nvSpPr>
        <p:spPr>
          <a:xfrm>
            <a:off x="5730112" y="4237610"/>
            <a:ext cx="354331" cy="400051"/>
          </a:xfrm>
          <a:custGeom>
            <a:avLst/>
            <a:gdLst>
              <a:gd name="connsiteX0" fmla="*/ 0 w 472440"/>
              <a:gd name="connsiteY0" fmla="*/ 533400 h 533400"/>
              <a:gd name="connsiteX1" fmla="*/ 472440 w 472440"/>
              <a:gd name="connsiteY1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2440" h="533400">
                <a:moveTo>
                  <a:pt x="0" y="533400"/>
                </a:moveTo>
                <a:cubicBezTo>
                  <a:pt x="146685" y="287655"/>
                  <a:pt x="293370" y="41910"/>
                  <a:pt x="47244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 dirty="0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F4C1B373-5CFE-4BA9-A310-0BF8394D8743}"/>
              </a:ext>
            </a:extLst>
          </p:cNvPr>
          <p:cNvSpPr/>
          <p:nvPr/>
        </p:nvSpPr>
        <p:spPr>
          <a:xfrm>
            <a:off x="7650355" y="4220467"/>
            <a:ext cx="360059" cy="417195"/>
          </a:xfrm>
          <a:custGeom>
            <a:avLst/>
            <a:gdLst>
              <a:gd name="connsiteX0" fmla="*/ 0 w 480079"/>
              <a:gd name="connsiteY0" fmla="*/ 0 h 556260"/>
              <a:gd name="connsiteX1" fmla="*/ 480060 w 480079"/>
              <a:gd name="connsiteY1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079" h="556260">
                <a:moveTo>
                  <a:pt x="0" y="0"/>
                </a:moveTo>
                <a:cubicBezTo>
                  <a:pt x="241300" y="172720"/>
                  <a:pt x="482600" y="345440"/>
                  <a:pt x="480060" y="55626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51587848-1227-4192-B0AD-5BA1880BC95A}"/>
              </a:ext>
            </a:extLst>
          </p:cNvPr>
          <p:cNvSpPr/>
          <p:nvPr/>
        </p:nvSpPr>
        <p:spPr>
          <a:xfrm>
            <a:off x="188422" y="2327203"/>
            <a:ext cx="434340" cy="29257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B4141FFF-793B-4557-89E7-03012330938D}"/>
              </a:ext>
            </a:extLst>
          </p:cNvPr>
          <p:cNvSpPr/>
          <p:nvPr/>
        </p:nvSpPr>
        <p:spPr>
          <a:xfrm>
            <a:off x="2666310" y="2401019"/>
            <a:ext cx="343419" cy="29257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FFF72442-82A0-492E-A88B-634EA8AFEDCD}"/>
              </a:ext>
            </a:extLst>
          </p:cNvPr>
          <p:cNvSpPr/>
          <p:nvPr/>
        </p:nvSpPr>
        <p:spPr>
          <a:xfrm>
            <a:off x="5543554" y="2327203"/>
            <a:ext cx="411869" cy="29257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B31EA279-0181-4090-A4B5-26B42B536A4A}"/>
              </a:ext>
            </a:extLst>
          </p:cNvPr>
          <p:cNvSpPr/>
          <p:nvPr/>
        </p:nvSpPr>
        <p:spPr>
          <a:xfrm flipH="1">
            <a:off x="6829430" y="3020746"/>
            <a:ext cx="295275" cy="64926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1CEC945-59FF-4692-AB40-651FCB8AAF70}"/>
              </a:ext>
            </a:extLst>
          </p:cNvPr>
          <p:cNvCxnSpPr>
            <a:cxnSpLocks/>
          </p:cNvCxnSpPr>
          <p:nvPr/>
        </p:nvCxnSpPr>
        <p:spPr>
          <a:xfrm flipH="1">
            <a:off x="5955421" y="3028935"/>
            <a:ext cx="305367" cy="800141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下 35">
            <a:extLst>
              <a:ext uri="{FF2B5EF4-FFF2-40B4-BE49-F238E27FC236}">
                <a16:creationId xmlns:a16="http://schemas.microsoft.com/office/drawing/2014/main" id="{5336051C-8959-46E6-A346-DB6DADFC2CF2}"/>
              </a:ext>
            </a:extLst>
          </p:cNvPr>
          <p:cNvSpPr/>
          <p:nvPr/>
        </p:nvSpPr>
        <p:spPr>
          <a:xfrm rot="5400000" flipH="1">
            <a:off x="3913655" y="3777095"/>
            <a:ext cx="295275" cy="243497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2D90B612-0D8C-40FA-94DA-0E835F5EBCB6}"/>
              </a:ext>
            </a:extLst>
          </p:cNvPr>
          <p:cNvSpPr/>
          <p:nvPr/>
        </p:nvSpPr>
        <p:spPr>
          <a:xfrm rot="16200000">
            <a:off x="1581342" y="4195909"/>
            <a:ext cx="257197" cy="30631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A3B06C4D-6A12-4139-B5AD-D525D0329273}"/>
              </a:ext>
            </a:extLst>
          </p:cNvPr>
          <p:cNvSpPr/>
          <p:nvPr/>
        </p:nvSpPr>
        <p:spPr>
          <a:xfrm rot="16200000">
            <a:off x="1528461" y="2981596"/>
            <a:ext cx="232157" cy="30631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42" name="标题 1">
            <a:extLst>
              <a:ext uri="{FF2B5EF4-FFF2-40B4-BE49-F238E27FC236}">
                <a16:creationId xmlns:a16="http://schemas.microsoft.com/office/drawing/2014/main" id="{DF4E7B91-4895-4731-BC88-52D27041E9C7}"/>
              </a:ext>
            </a:extLst>
          </p:cNvPr>
          <p:cNvSpPr txBox="1">
            <a:spLocks/>
          </p:cNvSpPr>
          <p:nvPr/>
        </p:nvSpPr>
        <p:spPr>
          <a:xfrm>
            <a:off x="1690498" y="5597975"/>
            <a:ext cx="4807527" cy="353696"/>
          </a:xfrm>
          <a:prstGeom prst="rect">
            <a:avLst/>
          </a:prstGeom>
        </p:spPr>
        <p:txBody>
          <a:bodyPr vert="horz" lIns="68580" tIns="34291" rIns="68580" bIns="34291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500" dirty="0"/>
              <a:t>图 </a:t>
            </a:r>
            <a:r>
              <a:rPr lang="en-US" altLang="zh-CN" sz="1500" dirty="0"/>
              <a:t>3.5  </a:t>
            </a:r>
            <a:r>
              <a:rPr lang="zh-CN" altLang="en-US" sz="1500" dirty="0"/>
              <a:t>数据挖掘流程总览</a:t>
            </a:r>
          </a:p>
        </p:txBody>
      </p:sp>
    </p:spTree>
    <p:extLst>
      <p:ext uri="{BB962C8B-B14F-4D97-AF65-F5344CB8AC3E}">
        <p14:creationId xmlns:p14="http://schemas.microsoft.com/office/powerpoint/2010/main" val="32580965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0344184-7BFE-4DFD-8B64-DCAE8603D454}"/>
              </a:ext>
            </a:extLst>
          </p:cNvPr>
          <p:cNvSpPr/>
          <p:nvPr/>
        </p:nvSpPr>
        <p:spPr>
          <a:xfrm>
            <a:off x="401026" y="1064317"/>
            <a:ext cx="2043547" cy="26909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F0000"/>
                </a:solidFill>
              </a:rPr>
              <a:t>输入数据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用户和账户信息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信用卡信息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保险产品信息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电销记录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保单信息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用户</a:t>
            </a:r>
            <a:r>
              <a:rPr lang="en-US" altLang="zh-CN" sz="1200" dirty="0">
                <a:solidFill>
                  <a:schemeClr val="tx1"/>
                </a:solidFill>
              </a:rPr>
              <a:t>APP</a:t>
            </a:r>
            <a:r>
              <a:rPr lang="zh-CN" altLang="en-US" sz="1200" dirty="0">
                <a:solidFill>
                  <a:schemeClr val="tx1"/>
                </a:solidFill>
              </a:rPr>
              <a:t>行为记录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用户网站行为记录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坐席销售记录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用户反馈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zh-CN" altLang="en-US" sz="1200" dirty="0">
                <a:solidFill>
                  <a:schemeClr val="tx1"/>
                </a:solidFill>
              </a:rPr>
              <a:t>服务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zh-CN" altLang="en-US" sz="1200" dirty="0">
                <a:solidFill>
                  <a:schemeClr val="tx1"/>
                </a:solidFill>
              </a:rPr>
              <a:t>投诉记录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退保记录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已有标签</a:t>
            </a:r>
            <a:endParaRPr lang="en-US" altLang="zh-CN" sz="1200" dirty="0">
              <a:solidFill>
                <a:schemeClr val="tx1"/>
              </a:solidFill>
            </a:endParaRPr>
          </a:p>
          <a:p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351" dirty="0">
              <a:solidFill>
                <a:srgbClr val="FF0000"/>
              </a:solidFill>
            </a:endParaRPr>
          </a:p>
        </p:txBody>
      </p:sp>
      <p:sp>
        <p:nvSpPr>
          <p:cNvPr id="7" name="矩形: 圆角 6" title="推荐">
            <a:extLst>
              <a:ext uri="{FF2B5EF4-FFF2-40B4-BE49-F238E27FC236}">
                <a16:creationId xmlns:a16="http://schemas.microsoft.com/office/drawing/2014/main" id="{B53B71E6-FB6F-437C-937F-9E2CDE24080D}"/>
              </a:ext>
            </a:extLst>
          </p:cNvPr>
          <p:cNvSpPr/>
          <p:nvPr/>
        </p:nvSpPr>
        <p:spPr>
          <a:xfrm>
            <a:off x="3125733" y="1196752"/>
            <a:ext cx="2866163" cy="2253599"/>
          </a:xfrm>
          <a:prstGeom prst="roundRect">
            <a:avLst/>
          </a:prstGeom>
          <a:solidFill>
            <a:srgbClr val="D39D99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                    </a:t>
            </a:r>
            <a:r>
              <a:rPr lang="zh-CN" altLang="en-US" sz="1200" b="1" dirty="0">
                <a:solidFill>
                  <a:srgbClr val="FF0000"/>
                </a:solidFill>
              </a:rPr>
              <a:t>保险电销推荐系统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endParaRPr lang="en-US" altLang="zh-CN" sz="1200" b="1" dirty="0">
              <a:solidFill>
                <a:srgbClr val="FF0000"/>
              </a:solidFill>
            </a:endParaRPr>
          </a:p>
          <a:p>
            <a:endParaRPr lang="zh-CN" altLang="en-US" sz="1351" dirty="0">
              <a:solidFill>
                <a:srgbClr val="FF000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BBEF5F0-EC1F-4EF1-AC4B-89D209694100}"/>
              </a:ext>
            </a:extLst>
          </p:cNvPr>
          <p:cNvSpPr/>
          <p:nvPr/>
        </p:nvSpPr>
        <p:spPr>
          <a:xfrm>
            <a:off x="4773905" y="1703073"/>
            <a:ext cx="725805" cy="4000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模型调优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E52DEC9-3F56-428D-A1EF-E640FA64A491}"/>
              </a:ext>
            </a:extLst>
          </p:cNvPr>
          <p:cNvSpPr/>
          <p:nvPr/>
        </p:nvSpPr>
        <p:spPr>
          <a:xfrm>
            <a:off x="3244278" y="2526919"/>
            <a:ext cx="771165" cy="4000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预处理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F293980-E7E3-4568-90C4-63755465ACED}"/>
              </a:ext>
            </a:extLst>
          </p:cNvPr>
          <p:cNvSpPr/>
          <p:nvPr/>
        </p:nvSpPr>
        <p:spPr>
          <a:xfrm>
            <a:off x="4101573" y="2959467"/>
            <a:ext cx="1116764" cy="3842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监控和反馈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D3B65F8-7DCF-46BF-85AD-192CCA8FDD93}"/>
              </a:ext>
            </a:extLst>
          </p:cNvPr>
          <p:cNvSpPr/>
          <p:nvPr/>
        </p:nvSpPr>
        <p:spPr>
          <a:xfrm>
            <a:off x="3472737" y="1687822"/>
            <a:ext cx="725805" cy="400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建模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014384A-10B8-4728-8D45-E4298A68B3EE}"/>
              </a:ext>
            </a:extLst>
          </p:cNvPr>
          <p:cNvSpPr/>
          <p:nvPr/>
        </p:nvSpPr>
        <p:spPr>
          <a:xfrm>
            <a:off x="5167429" y="2444809"/>
            <a:ext cx="725805" cy="4000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结果输出</a:t>
            </a: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41C454AF-6458-46C1-935E-6A867FA42C65}"/>
              </a:ext>
            </a:extLst>
          </p:cNvPr>
          <p:cNvSpPr/>
          <p:nvPr/>
        </p:nvSpPr>
        <p:spPr>
          <a:xfrm>
            <a:off x="4198542" y="1870845"/>
            <a:ext cx="573715" cy="45987"/>
          </a:xfrm>
          <a:custGeom>
            <a:avLst/>
            <a:gdLst>
              <a:gd name="connsiteX0" fmla="*/ 0 w 1066800"/>
              <a:gd name="connsiteY0" fmla="*/ 62324 h 62324"/>
              <a:gd name="connsiteX1" fmla="*/ 1066800 w 1066800"/>
              <a:gd name="connsiteY1" fmla="*/ 62324 h 6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800" h="62324">
                <a:moveTo>
                  <a:pt x="0" y="62324"/>
                </a:moveTo>
                <a:cubicBezTo>
                  <a:pt x="391160" y="8349"/>
                  <a:pt x="782320" y="-45626"/>
                  <a:pt x="1066800" y="6232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D0B19E05-DA90-4F6B-95D3-69454B81CE8B}"/>
              </a:ext>
            </a:extLst>
          </p:cNvPr>
          <p:cNvSpPr/>
          <p:nvPr/>
        </p:nvSpPr>
        <p:spPr>
          <a:xfrm>
            <a:off x="5199893" y="2865530"/>
            <a:ext cx="452227" cy="280229"/>
          </a:xfrm>
          <a:custGeom>
            <a:avLst/>
            <a:gdLst>
              <a:gd name="connsiteX0" fmla="*/ 1165860 w 1165860"/>
              <a:gd name="connsiteY0" fmla="*/ 0 h 363456"/>
              <a:gd name="connsiteX1" fmla="*/ 0 w 1165860"/>
              <a:gd name="connsiteY1" fmla="*/ 358140 h 36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5860" h="363456">
                <a:moveTo>
                  <a:pt x="1165860" y="0"/>
                </a:moveTo>
                <a:cubicBezTo>
                  <a:pt x="838835" y="199390"/>
                  <a:pt x="511810" y="398780"/>
                  <a:pt x="0" y="35814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1D73E5BA-C431-4471-BD1C-A1AEA85E9C40}"/>
              </a:ext>
            </a:extLst>
          </p:cNvPr>
          <p:cNvSpPr/>
          <p:nvPr/>
        </p:nvSpPr>
        <p:spPr>
          <a:xfrm>
            <a:off x="3609688" y="2923423"/>
            <a:ext cx="491885" cy="222335"/>
          </a:xfrm>
          <a:custGeom>
            <a:avLst/>
            <a:gdLst>
              <a:gd name="connsiteX0" fmla="*/ 975360 w 975360"/>
              <a:gd name="connsiteY0" fmla="*/ 259080 h 259080"/>
              <a:gd name="connsiteX1" fmla="*/ 0 w 975360"/>
              <a:gd name="connsiteY1" fmla="*/ 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5360" h="259080">
                <a:moveTo>
                  <a:pt x="975360" y="259080"/>
                </a:moveTo>
                <a:cubicBezTo>
                  <a:pt x="591185" y="206375"/>
                  <a:pt x="207010" y="153670"/>
                  <a:pt x="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6AA8A48D-E132-446A-8F46-AFBAB319FD71}"/>
              </a:ext>
            </a:extLst>
          </p:cNvPr>
          <p:cNvSpPr/>
          <p:nvPr/>
        </p:nvSpPr>
        <p:spPr>
          <a:xfrm>
            <a:off x="3609688" y="2117611"/>
            <a:ext cx="251878" cy="387874"/>
          </a:xfrm>
          <a:custGeom>
            <a:avLst/>
            <a:gdLst>
              <a:gd name="connsiteX0" fmla="*/ 0 w 472440"/>
              <a:gd name="connsiteY0" fmla="*/ 533400 h 533400"/>
              <a:gd name="connsiteX1" fmla="*/ 472440 w 472440"/>
              <a:gd name="connsiteY1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2440" h="533400">
                <a:moveTo>
                  <a:pt x="0" y="533400"/>
                </a:moveTo>
                <a:cubicBezTo>
                  <a:pt x="146685" y="287655"/>
                  <a:pt x="293370" y="41910"/>
                  <a:pt x="47244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 dirty="0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F4C1B373-5CFE-4BA9-A310-0BF8394D8743}"/>
              </a:ext>
            </a:extLst>
          </p:cNvPr>
          <p:cNvSpPr/>
          <p:nvPr/>
        </p:nvSpPr>
        <p:spPr>
          <a:xfrm>
            <a:off x="5278782" y="2117611"/>
            <a:ext cx="270011" cy="292166"/>
          </a:xfrm>
          <a:custGeom>
            <a:avLst/>
            <a:gdLst>
              <a:gd name="connsiteX0" fmla="*/ 0 w 480079"/>
              <a:gd name="connsiteY0" fmla="*/ 0 h 556260"/>
              <a:gd name="connsiteX1" fmla="*/ 480060 w 480079"/>
              <a:gd name="connsiteY1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079" h="556260">
                <a:moveTo>
                  <a:pt x="0" y="0"/>
                </a:moveTo>
                <a:cubicBezTo>
                  <a:pt x="241300" y="172720"/>
                  <a:pt x="482600" y="345440"/>
                  <a:pt x="480060" y="55626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B4141FFF-793B-4557-89E7-03012330938D}"/>
              </a:ext>
            </a:extLst>
          </p:cNvPr>
          <p:cNvSpPr/>
          <p:nvPr/>
        </p:nvSpPr>
        <p:spPr>
          <a:xfrm>
            <a:off x="2604307" y="2409776"/>
            <a:ext cx="343419" cy="29257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FFF72442-82A0-492E-A88B-634EA8AFEDCD}"/>
              </a:ext>
            </a:extLst>
          </p:cNvPr>
          <p:cNvSpPr/>
          <p:nvPr/>
        </p:nvSpPr>
        <p:spPr>
          <a:xfrm>
            <a:off x="6124497" y="2316808"/>
            <a:ext cx="411869" cy="29257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34" name="矩形: 圆角 3">
            <a:extLst>
              <a:ext uri="{FF2B5EF4-FFF2-40B4-BE49-F238E27FC236}">
                <a16:creationId xmlns:a16="http://schemas.microsoft.com/office/drawing/2014/main" id="{90344184-7BFE-4DFD-8B64-DCAE8603D454}"/>
              </a:ext>
            </a:extLst>
          </p:cNvPr>
          <p:cNvSpPr/>
          <p:nvPr/>
        </p:nvSpPr>
        <p:spPr>
          <a:xfrm>
            <a:off x="6635553" y="1160026"/>
            <a:ext cx="2400943" cy="26909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F0000"/>
                </a:solidFill>
              </a:rPr>
              <a:t>输出结果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预测用户对保险的购买意向（新用户、重用、加保、交叉销售）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预测用户是否可能流失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全面的用户标签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zh-CN" altLang="en-US" sz="1200" dirty="0">
                <a:solidFill>
                  <a:schemeClr val="tx1"/>
                </a:solidFill>
              </a:rPr>
              <a:t>客户分群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已有标签的置信度计算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预测新保险产品的各属性值对应的受欢迎程度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预测坐席拨打某用户的成交概率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预测保险欺诈</a:t>
            </a:r>
            <a:endParaRPr lang="en-US" altLang="zh-CN" sz="1200" dirty="0">
              <a:solidFill>
                <a:schemeClr val="tx1"/>
              </a:solidFill>
            </a:endParaRPr>
          </a:p>
          <a:p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351" dirty="0">
              <a:solidFill>
                <a:srgbClr val="FF0000"/>
              </a:solidFill>
            </a:endParaRPr>
          </a:p>
        </p:txBody>
      </p:sp>
      <p:sp>
        <p:nvSpPr>
          <p:cNvPr id="37" name="箭头: 右 30">
            <a:extLst>
              <a:ext uri="{FF2B5EF4-FFF2-40B4-BE49-F238E27FC236}">
                <a16:creationId xmlns:a16="http://schemas.microsoft.com/office/drawing/2014/main" id="{B4141FFF-793B-4557-89E7-03012330938D}"/>
              </a:ext>
            </a:extLst>
          </p:cNvPr>
          <p:cNvSpPr/>
          <p:nvPr/>
        </p:nvSpPr>
        <p:spPr>
          <a:xfrm rot="5400000">
            <a:off x="4368353" y="3666531"/>
            <a:ext cx="343419" cy="29257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40" name="矩形: 圆角 3">
            <a:extLst>
              <a:ext uri="{FF2B5EF4-FFF2-40B4-BE49-F238E27FC236}">
                <a16:creationId xmlns:a16="http://schemas.microsoft.com/office/drawing/2014/main" id="{90344184-7BFE-4DFD-8B64-DCAE8603D454}"/>
              </a:ext>
            </a:extLst>
          </p:cNvPr>
          <p:cNvSpPr/>
          <p:nvPr/>
        </p:nvSpPr>
        <p:spPr>
          <a:xfrm>
            <a:off x="3059832" y="3981308"/>
            <a:ext cx="3064665" cy="2039980"/>
          </a:xfrm>
          <a:prstGeom prst="roundRect">
            <a:avLst/>
          </a:prstGeom>
          <a:solidFill>
            <a:srgbClr val="FFC000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FF0000"/>
                </a:solidFill>
              </a:rPr>
              <a:t>对各类指标的影响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提升成交率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zh-CN" altLang="en-US" sz="1200" dirty="0">
                <a:solidFill>
                  <a:schemeClr val="tx1"/>
                </a:solidFill>
              </a:rPr>
              <a:t>承保率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zh-CN" altLang="en-US" sz="1200" dirty="0">
                <a:solidFill>
                  <a:schemeClr val="tx1"/>
                </a:solidFill>
              </a:rPr>
              <a:t>净成功率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提升每名单产能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降低坐席被拒率，提升坐席留存率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提升加保率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提升续保率，减低退保率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提升客户满意度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提升经营效率</a:t>
            </a:r>
            <a:endParaRPr lang="zh-CN" altLang="en-US" sz="135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875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C4A9C382-1B37-4CB0-80D0-F39DFA3062E5}"/>
              </a:ext>
            </a:extLst>
          </p:cNvPr>
          <p:cNvGraphicFramePr/>
          <p:nvPr/>
        </p:nvGraphicFramePr>
        <p:xfrm>
          <a:off x="358141" y="1223011"/>
          <a:ext cx="8298180" cy="922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5BE0B2C-890E-4C32-BDF1-65220DF68251}"/>
              </a:ext>
            </a:extLst>
          </p:cNvPr>
          <p:cNvSpPr/>
          <p:nvPr/>
        </p:nvSpPr>
        <p:spPr>
          <a:xfrm>
            <a:off x="612990" y="3000763"/>
            <a:ext cx="759279" cy="4163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确定业务目标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1B1927A-6002-4AB9-A151-C67DBD6F7EE4}"/>
              </a:ext>
            </a:extLst>
          </p:cNvPr>
          <p:cNvSpPr/>
          <p:nvPr/>
        </p:nvSpPr>
        <p:spPr>
          <a:xfrm>
            <a:off x="611064" y="2283166"/>
            <a:ext cx="759279" cy="4163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评估</a:t>
            </a:r>
            <a:endParaRPr lang="en-US" altLang="zh-CN" sz="1351" dirty="0"/>
          </a:p>
          <a:p>
            <a:pPr algn="ctr"/>
            <a:r>
              <a:rPr lang="zh-CN" altLang="en-US" sz="1351" dirty="0"/>
              <a:t>现状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06570B7-2868-41BB-9BA8-44F02155D6F8}"/>
              </a:ext>
            </a:extLst>
          </p:cNvPr>
          <p:cNvSpPr/>
          <p:nvPr/>
        </p:nvSpPr>
        <p:spPr>
          <a:xfrm>
            <a:off x="620497" y="5095872"/>
            <a:ext cx="759279" cy="4163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制定项目计划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B596FEB-5E06-4964-BEED-3146B4212765}"/>
              </a:ext>
            </a:extLst>
          </p:cNvPr>
          <p:cNvSpPr/>
          <p:nvPr/>
        </p:nvSpPr>
        <p:spPr>
          <a:xfrm>
            <a:off x="620497" y="4439335"/>
            <a:ext cx="759279" cy="4163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确定挖掘目标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1550924E-0C10-4BBD-A3A1-2425B7DAF517}"/>
              </a:ext>
            </a:extLst>
          </p:cNvPr>
          <p:cNvSpPr/>
          <p:nvPr/>
        </p:nvSpPr>
        <p:spPr>
          <a:xfrm>
            <a:off x="624077" y="3657748"/>
            <a:ext cx="759279" cy="4163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选择挖掘方法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7723D42-F883-4431-887F-065AAF07C4A4}"/>
              </a:ext>
            </a:extLst>
          </p:cNvPr>
          <p:cNvSpPr/>
          <p:nvPr/>
        </p:nvSpPr>
        <p:spPr>
          <a:xfrm>
            <a:off x="1706341" y="2241100"/>
            <a:ext cx="759279" cy="416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收集原始数据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954FCC1-7F6D-4A97-8A69-7CF7E4798A80}"/>
              </a:ext>
            </a:extLst>
          </p:cNvPr>
          <p:cNvSpPr/>
          <p:nvPr/>
        </p:nvSpPr>
        <p:spPr>
          <a:xfrm>
            <a:off x="1706341" y="3012624"/>
            <a:ext cx="759279" cy="416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描述</a:t>
            </a:r>
            <a:endParaRPr lang="en-US" altLang="zh-CN" sz="1351" dirty="0"/>
          </a:p>
          <a:p>
            <a:pPr algn="ctr"/>
            <a:r>
              <a:rPr lang="zh-CN" altLang="en-US" sz="1351" dirty="0"/>
              <a:t>数据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269D4E5-D332-4230-AF97-16CA36BB23FD}"/>
              </a:ext>
            </a:extLst>
          </p:cNvPr>
          <p:cNvSpPr/>
          <p:nvPr/>
        </p:nvSpPr>
        <p:spPr>
          <a:xfrm>
            <a:off x="1706340" y="4439335"/>
            <a:ext cx="759279" cy="416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检查数据质量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EB34A0E-610F-44B9-94C4-83873CDEB056}"/>
              </a:ext>
            </a:extLst>
          </p:cNvPr>
          <p:cNvSpPr/>
          <p:nvPr/>
        </p:nvSpPr>
        <p:spPr>
          <a:xfrm>
            <a:off x="1706340" y="3669850"/>
            <a:ext cx="759279" cy="416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探索</a:t>
            </a:r>
            <a:endParaRPr lang="en-US" altLang="zh-CN" sz="1351" dirty="0"/>
          </a:p>
          <a:p>
            <a:pPr algn="ctr"/>
            <a:r>
              <a:rPr lang="zh-CN" altLang="en-US" sz="1351" dirty="0"/>
              <a:t>数据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A461BB6-C431-44B1-B042-99A1C142BBFC}"/>
              </a:ext>
            </a:extLst>
          </p:cNvPr>
          <p:cNvSpPr/>
          <p:nvPr/>
        </p:nvSpPr>
        <p:spPr>
          <a:xfrm>
            <a:off x="2910572" y="2259468"/>
            <a:ext cx="759279" cy="41637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选择</a:t>
            </a:r>
            <a:endParaRPr lang="en-US" altLang="zh-CN" sz="1351" dirty="0"/>
          </a:p>
          <a:p>
            <a:pPr algn="ctr"/>
            <a:r>
              <a:rPr lang="zh-CN" altLang="en-US" sz="1351" dirty="0"/>
              <a:t>数据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EED5C98E-9876-4247-B9FD-F49B55BF2A32}"/>
              </a:ext>
            </a:extLst>
          </p:cNvPr>
          <p:cNvSpPr/>
          <p:nvPr/>
        </p:nvSpPr>
        <p:spPr>
          <a:xfrm>
            <a:off x="2910572" y="3030994"/>
            <a:ext cx="759279" cy="41637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1" dirty="0"/>
              <a:t>清理</a:t>
            </a:r>
            <a:endParaRPr lang="en-US" altLang="zh-CN" sz="1351" dirty="0"/>
          </a:p>
          <a:p>
            <a:pPr algn="ctr"/>
            <a:r>
              <a:rPr lang="zh-CN" altLang="en-US" sz="1351" dirty="0"/>
              <a:t>数据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6D90D58-DF83-4526-BC61-F6022AC77D4E}"/>
              </a:ext>
            </a:extLst>
          </p:cNvPr>
          <p:cNvSpPr/>
          <p:nvPr/>
        </p:nvSpPr>
        <p:spPr>
          <a:xfrm>
            <a:off x="2910569" y="5119011"/>
            <a:ext cx="759279" cy="41637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1" dirty="0"/>
              <a:t>转换</a:t>
            </a:r>
            <a:endParaRPr lang="en-US" altLang="zh-CN" sz="1351" dirty="0"/>
          </a:p>
          <a:p>
            <a:pPr algn="ctr"/>
            <a:r>
              <a:rPr lang="zh-CN" altLang="en-US" sz="1351" dirty="0"/>
              <a:t>数据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B1B5AC3-48C9-4788-A640-1D0322D269EA}"/>
              </a:ext>
            </a:extLst>
          </p:cNvPr>
          <p:cNvSpPr/>
          <p:nvPr/>
        </p:nvSpPr>
        <p:spPr>
          <a:xfrm>
            <a:off x="2910570" y="4457704"/>
            <a:ext cx="759279" cy="41637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1" dirty="0"/>
              <a:t>筛选</a:t>
            </a:r>
            <a:endParaRPr lang="en-US" altLang="zh-CN" sz="1351" dirty="0"/>
          </a:p>
          <a:p>
            <a:pPr algn="ctr"/>
            <a:r>
              <a:rPr lang="zh-CN" altLang="en-US" sz="1351" dirty="0"/>
              <a:t>变量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F53729AF-3870-434A-B87B-F49426C71A43}"/>
              </a:ext>
            </a:extLst>
          </p:cNvPr>
          <p:cNvSpPr/>
          <p:nvPr/>
        </p:nvSpPr>
        <p:spPr>
          <a:xfrm>
            <a:off x="2910570" y="3688219"/>
            <a:ext cx="759279" cy="41637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1" dirty="0"/>
              <a:t>构建数据集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A815620-EC46-41E5-96FE-B3C24398E3C2}"/>
              </a:ext>
            </a:extLst>
          </p:cNvPr>
          <p:cNvSpPr/>
          <p:nvPr/>
        </p:nvSpPr>
        <p:spPr>
          <a:xfrm>
            <a:off x="4099700" y="2265592"/>
            <a:ext cx="759279" cy="416379"/>
          </a:xfrm>
          <a:prstGeom prst="roundRect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>
            <a:glow rad="63500">
              <a:srgbClr val="4472C4">
                <a:satMod val="175000"/>
                <a:alpha val="40000"/>
              </a:srgbClr>
            </a:glow>
          </a:effectLst>
        </p:spPr>
        <p:txBody>
          <a:bodyPr spcFirstLastPara="0" vert="horz" wrap="square" lIns="54007" tIns="18003" rIns="18003" bIns="18003" numCol="1" spcCol="1270" anchor="ctr" anchorCtr="0">
            <a:noAutofit/>
          </a:bodyPr>
          <a:lstStyle/>
          <a:p>
            <a:pPr algn="ctr" defTabSz="6000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35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选择建模技术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ED50110-868F-4DEC-B89C-A97B57A13BDC}"/>
              </a:ext>
            </a:extLst>
          </p:cNvPr>
          <p:cNvSpPr/>
          <p:nvPr/>
        </p:nvSpPr>
        <p:spPr>
          <a:xfrm>
            <a:off x="4099700" y="3037116"/>
            <a:ext cx="759279" cy="416379"/>
          </a:xfrm>
          <a:prstGeom prst="roundRect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>
            <a:glow rad="63500">
              <a:srgbClr val="4472C4">
                <a:satMod val="175000"/>
                <a:alpha val="40000"/>
              </a:srgbClr>
            </a:glow>
          </a:effectLst>
        </p:spPr>
        <p:txBody>
          <a:bodyPr spcFirstLastPara="0" vert="horz" wrap="square" lIns="54007" tIns="18003" rIns="18003" bIns="18003" numCol="1" spcCol="1270" anchor="ctr" anchorCtr="0">
            <a:noAutofit/>
          </a:bodyPr>
          <a:lstStyle/>
          <a:p>
            <a:pPr algn="ctr" defTabSz="6000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35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确立测试机制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1D8195C-609F-44A5-8EF2-9CF78D7903FA}"/>
              </a:ext>
            </a:extLst>
          </p:cNvPr>
          <p:cNvSpPr/>
          <p:nvPr/>
        </p:nvSpPr>
        <p:spPr>
          <a:xfrm>
            <a:off x="4099698" y="4463824"/>
            <a:ext cx="759279" cy="518432"/>
          </a:xfrm>
          <a:prstGeom prst="roundRect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>
            <a:glow rad="63500">
              <a:srgbClr val="4472C4">
                <a:satMod val="175000"/>
                <a:alpha val="40000"/>
              </a:srgbClr>
            </a:glow>
          </a:effectLst>
        </p:spPr>
        <p:txBody>
          <a:bodyPr spcFirstLastPara="0" vert="horz" wrap="square" lIns="54007" tIns="18003" rIns="18003" bIns="18003" numCol="1" spcCol="127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351" dirty="0">
                <a:solidFill>
                  <a:schemeClr val="lt1"/>
                </a:solidFill>
              </a:rPr>
              <a:t>评估</a:t>
            </a:r>
            <a:endParaRPr lang="en-US" altLang="zh-CN" sz="1351" dirty="0">
              <a:solidFill>
                <a:schemeClr val="lt1"/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351" dirty="0">
                <a:solidFill>
                  <a:schemeClr val="lt1"/>
                </a:solidFill>
              </a:rPr>
              <a:t>模型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59C58BC6-2F90-4623-8BFE-1401C9440373}"/>
              </a:ext>
            </a:extLst>
          </p:cNvPr>
          <p:cNvSpPr/>
          <p:nvPr/>
        </p:nvSpPr>
        <p:spPr>
          <a:xfrm>
            <a:off x="4099698" y="3694344"/>
            <a:ext cx="759279" cy="387529"/>
          </a:xfrm>
          <a:prstGeom prst="roundRect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>
            <a:glow rad="63500">
              <a:srgbClr val="4472C4">
                <a:satMod val="175000"/>
                <a:alpha val="40000"/>
              </a:srgbClr>
            </a:glow>
          </a:effectLst>
        </p:spPr>
        <p:txBody>
          <a:bodyPr spcFirstLastPara="0" vert="horz" wrap="square" lIns="54007" tIns="18003" rIns="18003" bIns="18003" numCol="1" spcCol="1270" anchor="ctr" anchorCtr="0">
            <a:noAutofit/>
          </a:bodyPr>
          <a:lstStyle/>
          <a:p>
            <a:pPr algn="ctr"/>
            <a:r>
              <a:rPr lang="zh-CN" altLang="en-US" sz="1351" dirty="0">
                <a:solidFill>
                  <a:schemeClr val="lt1"/>
                </a:solidFill>
              </a:rPr>
              <a:t>构建</a:t>
            </a:r>
            <a:endParaRPr lang="en-US" altLang="zh-CN" sz="1351" dirty="0">
              <a:solidFill>
                <a:schemeClr val="lt1"/>
              </a:solidFill>
            </a:endParaRPr>
          </a:p>
          <a:p>
            <a:pPr algn="ctr"/>
            <a:r>
              <a:rPr lang="zh-CN" altLang="en-US" sz="1351" dirty="0">
                <a:solidFill>
                  <a:schemeClr val="lt1"/>
                </a:solidFill>
              </a:rPr>
              <a:t>数据集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E93806D-AB72-4984-A21E-87A866EBB917}"/>
              </a:ext>
            </a:extLst>
          </p:cNvPr>
          <p:cNvSpPr/>
          <p:nvPr/>
        </p:nvSpPr>
        <p:spPr>
          <a:xfrm>
            <a:off x="5245556" y="2241100"/>
            <a:ext cx="759279" cy="416379"/>
          </a:xfrm>
          <a:prstGeom prst="roundRect">
            <a:avLst/>
          </a:prstGeom>
          <a:solidFill>
            <a:srgbClr val="C642C9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48007" tIns="16003" rIns="16003" bIns="16003" numCol="1" spcCol="1270" anchor="ctr" anchorCtr="0">
            <a:noAutofit/>
          </a:bodyPr>
          <a:lstStyle/>
          <a:p>
            <a:pPr algn="ctr" defTabSz="6000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评估结果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BC88B38F-6CAE-4855-963D-F741C2C77F3C}"/>
              </a:ext>
            </a:extLst>
          </p:cNvPr>
          <p:cNvSpPr/>
          <p:nvPr/>
        </p:nvSpPr>
        <p:spPr>
          <a:xfrm>
            <a:off x="5245556" y="3012624"/>
            <a:ext cx="759279" cy="416379"/>
          </a:xfrm>
          <a:prstGeom prst="roundRect">
            <a:avLst/>
          </a:prstGeom>
          <a:solidFill>
            <a:srgbClr val="C642C9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48007" tIns="16003" rIns="16003" bIns="16003" numCol="1" spcCol="1270" anchor="ctr" anchorCtr="0">
            <a:noAutofit/>
          </a:bodyPr>
          <a:lstStyle/>
          <a:p>
            <a:pPr algn="ctr" defTabSz="6000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回顾过程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856EE59-5D36-4B56-92BF-7229F54A6DBE}"/>
              </a:ext>
            </a:extLst>
          </p:cNvPr>
          <p:cNvSpPr/>
          <p:nvPr/>
        </p:nvSpPr>
        <p:spPr>
          <a:xfrm>
            <a:off x="5245556" y="3669850"/>
            <a:ext cx="759279" cy="416379"/>
          </a:xfrm>
          <a:prstGeom prst="roundRect">
            <a:avLst/>
          </a:prstGeom>
          <a:solidFill>
            <a:srgbClr val="C642C9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48007" tIns="16003" rIns="16003" bIns="16003" numCol="1" spcCol="1270" anchor="ctr" anchorCtr="0">
            <a:noAutofit/>
          </a:bodyPr>
          <a:lstStyle/>
          <a:p>
            <a:pPr algn="ctr" defTabSz="6000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撰写报告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56E53B2E-7052-454E-B7A8-7AD71BE32C28}"/>
              </a:ext>
            </a:extLst>
          </p:cNvPr>
          <p:cNvSpPr/>
          <p:nvPr/>
        </p:nvSpPr>
        <p:spPr>
          <a:xfrm>
            <a:off x="6449786" y="2296207"/>
            <a:ext cx="759279" cy="416379"/>
          </a:xfrm>
          <a:prstGeom prst="roundRect">
            <a:avLst/>
          </a:prstGeom>
          <a:solidFill>
            <a:srgbClr val="3399FF"/>
          </a:solidFill>
          <a:ln w="12700" cap="flat" cmpd="sng" algn="ctr">
            <a:solidFill>
              <a:srgbClr val="0099FF"/>
            </a:solidFill>
            <a:prstDash val="solid"/>
            <a:miter lim="800000"/>
          </a:ln>
          <a:effectLst>
            <a:glow rad="63500">
              <a:srgbClr val="4472C4">
                <a:satMod val="175000"/>
                <a:alpha val="40000"/>
              </a:srgbClr>
            </a:glow>
          </a:effectLst>
        </p:spPr>
        <p:txBody>
          <a:bodyPr spcFirstLastPara="0" vert="horz" wrap="square" lIns="54007" tIns="18003" rIns="18003" bIns="18003" numCol="1" spcCol="1270" anchor="ctr" anchorCtr="0">
            <a:noAutofit/>
          </a:bodyPr>
          <a:lstStyle/>
          <a:p>
            <a:pPr algn="ctr" defTabSz="6000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351" b="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制定应用计划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BDD3BDA-2716-4F39-92F9-4D1942C70E21}"/>
              </a:ext>
            </a:extLst>
          </p:cNvPr>
          <p:cNvSpPr/>
          <p:nvPr/>
        </p:nvSpPr>
        <p:spPr>
          <a:xfrm>
            <a:off x="6449786" y="3067732"/>
            <a:ext cx="759279" cy="416379"/>
          </a:xfrm>
          <a:prstGeom prst="roundRect">
            <a:avLst/>
          </a:prstGeom>
          <a:solidFill>
            <a:srgbClr val="3399FF"/>
          </a:solidFill>
          <a:ln w="12700" cap="flat" cmpd="sng" algn="ctr">
            <a:solidFill>
              <a:srgbClr val="0099FF"/>
            </a:solidFill>
            <a:prstDash val="solid"/>
            <a:miter lim="800000"/>
          </a:ln>
          <a:effectLst>
            <a:glow rad="63500">
              <a:srgbClr val="4472C4">
                <a:satMod val="175000"/>
                <a:alpha val="40000"/>
              </a:srgbClr>
            </a:glow>
          </a:effectLst>
        </p:spPr>
        <p:txBody>
          <a:bodyPr spcFirstLastPara="0" vert="horz" wrap="square" lIns="54007" tIns="18003" rIns="18003" bIns="18003" numCol="1" spcCol="1270" anchor="ctr" anchorCtr="0">
            <a:noAutofit/>
          </a:bodyPr>
          <a:lstStyle/>
          <a:p>
            <a:pPr algn="ctr" defTabSz="6000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351" b="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执行应用计划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A3601024-8C76-4A2E-B0C2-B178A2940941}"/>
              </a:ext>
            </a:extLst>
          </p:cNvPr>
          <p:cNvSpPr/>
          <p:nvPr/>
        </p:nvSpPr>
        <p:spPr>
          <a:xfrm>
            <a:off x="7654014" y="2296207"/>
            <a:ext cx="759279" cy="416379"/>
          </a:xfrm>
          <a:prstGeom prst="roundRect">
            <a:avLst/>
          </a:prstGeom>
          <a:solidFill>
            <a:srgbClr val="D49334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54007" tIns="18003" rIns="18003" bIns="18003" numCol="1" spcCol="1270" anchor="ctr" anchorCtr="0">
            <a:noAutofit/>
          </a:bodyPr>
          <a:lstStyle/>
          <a:p>
            <a:pPr algn="ctr" defTabSz="6000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35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监控挖掘模型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D06B015-A682-43D6-88CC-C826376CC344}"/>
              </a:ext>
            </a:extLst>
          </p:cNvPr>
          <p:cNvSpPr/>
          <p:nvPr/>
        </p:nvSpPr>
        <p:spPr>
          <a:xfrm>
            <a:off x="7654016" y="3067732"/>
            <a:ext cx="759279" cy="416379"/>
          </a:xfrm>
          <a:prstGeom prst="roundRect">
            <a:avLst/>
          </a:prstGeom>
          <a:solidFill>
            <a:srgbClr val="D49334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54007" tIns="18003" rIns="18003" bIns="18003" numCol="1" spcCol="1270" anchor="ctr" anchorCtr="0">
            <a:noAutofit/>
          </a:bodyPr>
          <a:lstStyle/>
          <a:p>
            <a:pPr algn="ctr" defTabSz="6000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35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维护挖掘模型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A0EB946-F7CF-4821-BB02-70994620FDDD}"/>
              </a:ext>
            </a:extLst>
          </p:cNvPr>
          <p:cNvSpPr/>
          <p:nvPr/>
        </p:nvSpPr>
        <p:spPr>
          <a:xfrm>
            <a:off x="7654016" y="4494442"/>
            <a:ext cx="759279" cy="416379"/>
          </a:xfrm>
          <a:prstGeom prst="roundRect">
            <a:avLst/>
          </a:prstGeom>
          <a:solidFill>
            <a:srgbClr val="D49334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54007" tIns="18003" rIns="18003" bIns="18003" numCol="1" spcCol="1270" anchor="ctr" anchorCtr="0">
            <a:noAutofit/>
          </a:bodyPr>
          <a:lstStyle/>
          <a:p>
            <a:pPr algn="ctr" defTabSz="6000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35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评价应用结果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B3037AE-00E2-4695-BA72-39B86F1FCBC3}"/>
              </a:ext>
            </a:extLst>
          </p:cNvPr>
          <p:cNvSpPr/>
          <p:nvPr/>
        </p:nvSpPr>
        <p:spPr>
          <a:xfrm>
            <a:off x="7654016" y="3724956"/>
            <a:ext cx="759279" cy="416379"/>
          </a:xfrm>
          <a:prstGeom prst="roundRect">
            <a:avLst/>
          </a:prstGeom>
          <a:solidFill>
            <a:srgbClr val="D49334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54007" tIns="18003" rIns="18003" bIns="18003" numCol="1" spcCol="1270" anchor="ctr" anchorCtr="0">
            <a:noAutofit/>
          </a:bodyPr>
          <a:lstStyle/>
          <a:p>
            <a:pPr algn="ctr" defTabSz="6000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35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跟踪业务反馈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9143B8-0886-4C76-BD6A-18DD544D0481}"/>
              </a:ext>
            </a:extLst>
          </p:cNvPr>
          <p:cNvSpPr txBox="1"/>
          <p:nvPr/>
        </p:nvSpPr>
        <p:spPr>
          <a:xfrm>
            <a:off x="1890545" y="6006894"/>
            <a:ext cx="491898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1" dirty="0"/>
              <a:t>数据挖掘流程</a:t>
            </a: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255699FD-F7D3-4416-9434-7E34931CFF82}"/>
              </a:ext>
            </a:extLst>
          </p:cNvPr>
          <p:cNvSpPr/>
          <p:nvPr/>
        </p:nvSpPr>
        <p:spPr>
          <a:xfrm>
            <a:off x="945009" y="1933640"/>
            <a:ext cx="117417" cy="34511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74" name="箭头: 下 73">
            <a:extLst>
              <a:ext uri="{FF2B5EF4-FFF2-40B4-BE49-F238E27FC236}">
                <a16:creationId xmlns:a16="http://schemas.microsoft.com/office/drawing/2014/main" id="{CAD6BBA7-0A72-4D00-A4ED-4DBF0FDCD525}"/>
              </a:ext>
            </a:extLst>
          </p:cNvPr>
          <p:cNvSpPr/>
          <p:nvPr/>
        </p:nvSpPr>
        <p:spPr>
          <a:xfrm>
            <a:off x="945008" y="2706331"/>
            <a:ext cx="113839" cy="30343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81998399-6D6F-4680-811C-8A41A0970246}"/>
              </a:ext>
            </a:extLst>
          </p:cNvPr>
          <p:cNvSpPr/>
          <p:nvPr/>
        </p:nvSpPr>
        <p:spPr>
          <a:xfrm>
            <a:off x="941426" y="4865758"/>
            <a:ext cx="106636" cy="23011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85304B33-691B-4BDE-867C-E1BE12BD43C2}"/>
              </a:ext>
            </a:extLst>
          </p:cNvPr>
          <p:cNvSpPr/>
          <p:nvPr/>
        </p:nvSpPr>
        <p:spPr>
          <a:xfrm>
            <a:off x="941431" y="3408877"/>
            <a:ext cx="117417" cy="26097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77" name="箭头: 下 76">
            <a:extLst>
              <a:ext uri="{FF2B5EF4-FFF2-40B4-BE49-F238E27FC236}">
                <a16:creationId xmlns:a16="http://schemas.microsoft.com/office/drawing/2014/main" id="{B549E92F-E622-40D1-A09F-0BE80FAD0C4D}"/>
              </a:ext>
            </a:extLst>
          </p:cNvPr>
          <p:cNvSpPr/>
          <p:nvPr/>
        </p:nvSpPr>
        <p:spPr>
          <a:xfrm>
            <a:off x="941431" y="4084175"/>
            <a:ext cx="117417" cy="34511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78" name="箭头: 下 77">
            <a:extLst>
              <a:ext uri="{FF2B5EF4-FFF2-40B4-BE49-F238E27FC236}">
                <a16:creationId xmlns:a16="http://schemas.microsoft.com/office/drawing/2014/main" id="{4979C4A6-8514-4DEC-A58C-B4CEA5A8387E}"/>
              </a:ext>
            </a:extLst>
          </p:cNvPr>
          <p:cNvSpPr/>
          <p:nvPr/>
        </p:nvSpPr>
        <p:spPr>
          <a:xfrm>
            <a:off x="2023692" y="1938409"/>
            <a:ext cx="128239" cy="30269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79" name="箭头: 下 78">
            <a:extLst>
              <a:ext uri="{FF2B5EF4-FFF2-40B4-BE49-F238E27FC236}">
                <a16:creationId xmlns:a16="http://schemas.microsoft.com/office/drawing/2014/main" id="{A29E1BF6-A48B-4350-8FF8-CE387EAC4C46}"/>
              </a:ext>
            </a:extLst>
          </p:cNvPr>
          <p:cNvSpPr/>
          <p:nvPr/>
        </p:nvSpPr>
        <p:spPr>
          <a:xfrm>
            <a:off x="2030849" y="2668676"/>
            <a:ext cx="131079" cy="35228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88CD5671-5D11-4642-B5DA-4EB312161099}"/>
              </a:ext>
            </a:extLst>
          </p:cNvPr>
          <p:cNvSpPr/>
          <p:nvPr/>
        </p:nvSpPr>
        <p:spPr>
          <a:xfrm>
            <a:off x="2020115" y="3416764"/>
            <a:ext cx="117417" cy="26097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82" name="箭头: 下 81">
            <a:extLst>
              <a:ext uri="{FF2B5EF4-FFF2-40B4-BE49-F238E27FC236}">
                <a16:creationId xmlns:a16="http://schemas.microsoft.com/office/drawing/2014/main" id="{0BDCBC23-8B70-48E6-B82E-5469FE8801C7}"/>
              </a:ext>
            </a:extLst>
          </p:cNvPr>
          <p:cNvSpPr/>
          <p:nvPr/>
        </p:nvSpPr>
        <p:spPr>
          <a:xfrm>
            <a:off x="2020111" y="4081873"/>
            <a:ext cx="117419" cy="34521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 dirty="0">
              <a:solidFill>
                <a:schemeClr val="tx1"/>
              </a:solidFill>
            </a:endParaRPr>
          </a:p>
        </p:txBody>
      </p:sp>
      <p:sp>
        <p:nvSpPr>
          <p:cNvPr id="83" name="箭头: 下 82">
            <a:extLst>
              <a:ext uri="{FF2B5EF4-FFF2-40B4-BE49-F238E27FC236}">
                <a16:creationId xmlns:a16="http://schemas.microsoft.com/office/drawing/2014/main" id="{D9F6F905-8696-4A2F-B713-CC52C10C8FF4}"/>
              </a:ext>
            </a:extLst>
          </p:cNvPr>
          <p:cNvSpPr/>
          <p:nvPr/>
        </p:nvSpPr>
        <p:spPr>
          <a:xfrm>
            <a:off x="3214680" y="1944837"/>
            <a:ext cx="133353" cy="30269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84" name="箭头: 下 83">
            <a:extLst>
              <a:ext uri="{FF2B5EF4-FFF2-40B4-BE49-F238E27FC236}">
                <a16:creationId xmlns:a16="http://schemas.microsoft.com/office/drawing/2014/main" id="{4801F7D7-AD0F-4ADA-B938-BB0F357F90F5}"/>
              </a:ext>
            </a:extLst>
          </p:cNvPr>
          <p:cNvSpPr/>
          <p:nvPr/>
        </p:nvSpPr>
        <p:spPr>
          <a:xfrm>
            <a:off x="3214680" y="2675849"/>
            <a:ext cx="137819" cy="345111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85" name="箭头: 下 84">
            <a:extLst>
              <a:ext uri="{FF2B5EF4-FFF2-40B4-BE49-F238E27FC236}">
                <a16:creationId xmlns:a16="http://schemas.microsoft.com/office/drawing/2014/main" id="{C480BC42-51D6-449B-B91D-17FA38B7A615}"/>
              </a:ext>
            </a:extLst>
          </p:cNvPr>
          <p:cNvSpPr/>
          <p:nvPr/>
        </p:nvSpPr>
        <p:spPr>
          <a:xfrm>
            <a:off x="3211100" y="4889260"/>
            <a:ext cx="141399" cy="217811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86" name="箭头: 下 85">
            <a:extLst>
              <a:ext uri="{FF2B5EF4-FFF2-40B4-BE49-F238E27FC236}">
                <a16:creationId xmlns:a16="http://schemas.microsoft.com/office/drawing/2014/main" id="{849A3A77-1DA5-49A0-ADC2-94B217C8E83F}"/>
              </a:ext>
            </a:extLst>
          </p:cNvPr>
          <p:cNvSpPr/>
          <p:nvPr/>
        </p:nvSpPr>
        <p:spPr>
          <a:xfrm>
            <a:off x="3216452" y="3435410"/>
            <a:ext cx="141399" cy="26097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87" name="箭头: 下 86">
            <a:extLst>
              <a:ext uri="{FF2B5EF4-FFF2-40B4-BE49-F238E27FC236}">
                <a16:creationId xmlns:a16="http://schemas.microsoft.com/office/drawing/2014/main" id="{553783A8-E622-4F2A-A507-3FEBB7417036}"/>
              </a:ext>
            </a:extLst>
          </p:cNvPr>
          <p:cNvSpPr/>
          <p:nvPr/>
        </p:nvSpPr>
        <p:spPr>
          <a:xfrm>
            <a:off x="3211101" y="4095372"/>
            <a:ext cx="117417" cy="34511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88" name="箭头: 下 87">
            <a:extLst>
              <a:ext uri="{FF2B5EF4-FFF2-40B4-BE49-F238E27FC236}">
                <a16:creationId xmlns:a16="http://schemas.microsoft.com/office/drawing/2014/main" id="{56B9699E-ABFC-4019-BD73-BCD9B692D408}"/>
              </a:ext>
            </a:extLst>
          </p:cNvPr>
          <p:cNvSpPr/>
          <p:nvPr/>
        </p:nvSpPr>
        <p:spPr>
          <a:xfrm>
            <a:off x="4397200" y="1933641"/>
            <a:ext cx="133352" cy="33195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89" name="箭头: 下 88">
            <a:extLst>
              <a:ext uri="{FF2B5EF4-FFF2-40B4-BE49-F238E27FC236}">
                <a16:creationId xmlns:a16="http://schemas.microsoft.com/office/drawing/2014/main" id="{DFF1C9FB-3F2A-4B9A-9516-DE4F646DAE3E}"/>
              </a:ext>
            </a:extLst>
          </p:cNvPr>
          <p:cNvSpPr/>
          <p:nvPr/>
        </p:nvSpPr>
        <p:spPr>
          <a:xfrm>
            <a:off x="4422417" y="2672721"/>
            <a:ext cx="113839" cy="381009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91" name="箭头: 下 90">
            <a:extLst>
              <a:ext uri="{FF2B5EF4-FFF2-40B4-BE49-F238E27FC236}">
                <a16:creationId xmlns:a16="http://schemas.microsoft.com/office/drawing/2014/main" id="{31C85AC0-C945-4752-B028-3036645E1711}"/>
              </a:ext>
            </a:extLst>
          </p:cNvPr>
          <p:cNvSpPr/>
          <p:nvPr/>
        </p:nvSpPr>
        <p:spPr>
          <a:xfrm>
            <a:off x="4428055" y="3441533"/>
            <a:ext cx="117417" cy="26097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92" name="箭头: 下 91">
            <a:extLst>
              <a:ext uri="{FF2B5EF4-FFF2-40B4-BE49-F238E27FC236}">
                <a16:creationId xmlns:a16="http://schemas.microsoft.com/office/drawing/2014/main" id="{1FE49771-74DC-429D-8251-4AC35786C458}"/>
              </a:ext>
            </a:extLst>
          </p:cNvPr>
          <p:cNvSpPr/>
          <p:nvPr/>
        </p:nvSpPr>
        <p:spPr>
          <a:xfrm>
            <a:off x="4428055" y="4101586"/>
            <a:ext cx="117417" cy="34511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93" name="箭头: 下 92">
            <a:extLst>
              <a:ext uri="{FF2B5EF4-FFF2-40B4-BE49-F238E27FC236}">
                <a16:creationId xmlns:a16="http://schemas.microsoft.com/office/drawing/2014/main" id="{CB935E9D-558B-41FE-8FB3-00E4DAAE242F}"/>
              </a:ext>
            </a:extLst>
          </p:cNvPr>
          <p:cNvSpPr/>
          <p:nvPr/>
        </p:nvSpPr>
        <p:spPr>
          <a:xfrm>
            <a:off x="5574612" y="1944837"/>
            <a:ext cx="133352" cy="302693"/>
          </a:xfrm>
          <a:prstGeom prst="downArrow">
            <a:avLst/>
          </a:prstGeom>
          <a:solidFill>
            <a:srgbClr val="C642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94" name="箭头: 下 93">
            <a:extLst>
              <a:ext uri="{FF2B5EF4-FFF2-40B4-BE49-F238E27FC236}">
                <a16:creationId xmlns:a16="http://schemas.microsoft.com/office/drawing/2014/main" id="{E7F3B49F-6261-472C-B86E-66816E0F18CB}"/>
              </a:ext>
            </a:extLst>
          </p:cNvPr>
          <p:cNvSpPr/>
          <p:nvPr/>
        </p:nvSpPr>
        <p:spPr>
          <a:xfrm>
            <a:off x="5574616" y="2654977"/>
            <a:ext cx="113839" cy="365983"/>
          </a:xfrm>
          <a:prstGeom prst="downArrow">
            <a:avLst/>
          </a:prstGeom>
          <a:solidFill>
            <a:srgbClr val="C642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96" name="箭头: 下 95">
            <a:extLst>
              <a:ext uri="{FF2B5EF4-FFF2-40B4-BE49-F238E27FC236}">
                <a16:creationId xmlns:a16="http://schemas.microsoft.com/office/drawing/2014/main" id="{DE05E0F3-0D60-45FD-B0B4-83F7A902C538}"/>
              </a:ext>
            </a:extLst>
          </p:cNvPr>
          <p:cNvSpPr/>
          <p:nvPr/>
        </p:nvSpPr>
        <p:spPr>
          <a:xfrm>
            <a:off x="5571039" y="3420074"/>
            <a:ext cx="117417" cy="260975"/>
          </a:xfrm>
          <a:prstGeom prst="downArrow">
            <a:avLst/>
          </a:prstGeom>
          <a:solidFill>
            <a:srgbClr val="C642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98" name="箭头: 下 97">
            <a:extLst>
              <a:ext uri="{FF2B5EF4-FFF2-40B4-BE49-F238E27FC236}">
                <a16:creationId xmlns:a16="http://schemas.microsoft.com/office/drawing/2014/main" id="{B60D21F3-AA2A-49B7-BBE4-353E9BBF31FB}"/>
              </a:ext>
            </a:extLst>
          </p:cNvPr>
          <p:cNvSpPr/>
          <p:nvPr/>
        </p:nvSpPr>
        <p:spPr>
          <a:xfrm>
            <a:off x="6770719" y="1958236"/>
            <a:ext cx="117417" cy="345115"/>
          </a:xfrm>
          <a:prstGeom prst="downArrow">
            <a:avLst/>
          </a:prstGeom>
          <a:solidFill>
            <a:srgbClr val="3399FF"/>
          </a:solidFill>
          <a:ln w="12700" cap="flat" cmpd="sng" algn="ctr">
            <a:solidFill>
              <a:srgbClr val="0099FF"/>
            </a:solidFill>
            <a:prstDash val="solid"/>
            <a:miter lim="800000"/>
          </a:ln>
          <a:effectLst>
            <a:glow rad="63500">
              <a:srgbClr val="4472C4">
                <a:satMod val="175000"/>
                <a:alpha val="40000"/>
              </a:srgbClr>
            </a:glow>
          </a:effectLst>
        </p:spPr>
        <p:txBody>
          <a:bodyPr spcFirstLastPara="0" vert="horz" wrap="square" lIns="54007" tIns="18003" rIns="18003" bIns="18003" numCol="1" spcCol="1270" anchor="ctr" anchorCtr="0">
            <a:noAutofit/>
          </a:bodyPr>
          <a:lstStyle/>
          <a:p>
            <a:pPr algn="ctr" defTabSz="6000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351" b="1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9" name="箭头: 下 98">
            <a:extLst>
              <a:ext uri="{FF2B5EF4-FFF2-40B4-BE49-F238E27FC236}">
                <a16:creationId xmlns:a16="http://schemas.microsoft.com/office/drawing/2014/main" id="{EEDF1FA4-2A66-4186-8E6B-00E539954610}"/>
              </a:ext>
            </a:extLst>
          </p:cNvPr>
          <p:cNvSpPr/>
          <p:nvPr/>
        </p:nvSpPr>
        <p:spPr>
          <a:xfrm>
            <a:off x="6774296" y="2721621"/>
            <a:ext cx="113839" cy="346113"/>
          </a:xfrm>
          <a:prstGeom prst="downArrow">
            <a:avLst/>
          </a:prstGeom>
          <a:solidFill>
            <a:srgbClr val="3399FF"/>
          </a:solidFill>
          <a:ln w="12700" cap="flat" cmpd="sng" algn="ctr">
            <a:solidFill>
              <a:srgbClr val="0099FF"/>
            </a:solidFill>
            <a:prstDash val="solid"/>
            <a:miter lim="800000"/>
          </a:ln>
          <a:effectLst>
            <a:glow rad="63500">
              <a:srgbClr val="4472C4">
                <a:satMod val="175000"/>
                <a:alpha val="40000"/>
              </a:srgbClr>
            </a:glow>
          </a:effectLst>
        </p:spPr>
        <p:txBody>
          <a:bodyPr spcFirstLastPara="0" vert="horz" wrap="square" lIns="54007" tIns="18003" rIns="18003" bIns="18003" numCol="1" spcCol="1270" anchor="ctr" anchorCtr="0">
            <a:noAutofit/>
          </a:bodyPr>
          <a:lstStyle/>
          <a:p>
            <a:pPr algn="ctr" defTabSz="6000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351" b="1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3" name="箭头: 下 102">
            <a:extLst>
              <a:ext uri="{FF2B5EF4-FFF2-40B4-BE49-F238E27FC236}">
                <a16:creationId xmlns:a16="http://schemas.microsoft.com/office/drawing/2014/main" id="{223D9938-7BAB-47D9-B4F0-238E3FAB806E}"/>
              </a:ext>
            </a:extLst>
          </p:cNvPr>
          <p:cNvSpPr/>
          <p:nvPr/>
        </p:nvSpPr>
        <p:spPr>
          <a:xfrm>
            <a:off x="7982108" y="1933640"/>
            <a:ext cx="117417" cy="345115"/>
          </a:xfrm>
          <a:prstGeom prst="downArrow">
            <a:avLst/>
          </a:prstGeom>
          <a:solidFill>
            <a:srgbClr val="D49334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>
            <a:glow rad="63500">
              <a:srgbClr val="4472C4">
                <a:satMod val="175000"/>
                <a:alpha val="40000"/>
              </a:srgbClr>
            </a:glow>
          </a:effectLst>
        </p:spPr>
        <p:txBody>
          <a:bodyPr spcFirstLastPara="0" vert="horz" wrap="square" lIns="54007" tIns="18003" rIns="18003" bIns="18003" numCol="1" spcCol="1270" anchor="ctr" anchorCtr="0">
            <a:noAutofit/>
          </a:bodyPr>
          <a:lstStyle/>
          <a:p>
            <a:pPr algn="ctr" defTabSz="6000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351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4" name="箭头: 下 103">
            <a:extLst>
              <a:ext uri="{FF2B5EF4-FFF2-40B4-BE49-F238E27FC236}">
                <a16:creationId xmlns:a16="http://schemas.microsoft.com/office/drawing/2014/main" id="{F7235320-56E0-4EA4-8FCC-16B8A611335C}"/>
              </a:ext>
            </a:extLst>
          </p:cNvPr>
          <p:cNvSpPr/>
          <p:nvPr/>
        </p:nvSpPr>
        <p:spPr>
          <a:xfrm>
            <a:off x="7982105" y="2706331"/>
            <a:ext cx="113839" cy="346113"/>
          </a:xfrm>
          <a:prstGeom prst="downArrow">
            <a:avLst/>
          </a:prstGeom>
          <a:solidFill>
            <a:srgbClr val="D49334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>
            <a:glow rad="63500">
              <a:srgbClr val="4472C4">
                <a:satMod val="175000"/>
                <a:alpha val="40000"/>
              </a:srgbClr>
            </a:glow>
          </a:effectLst>
        </p:spPr>
        <p:txBody>
          <a:bodyPr spcFirstLastPara="0" vert="horz" wrap="square" lIns="54007" tIns="18003" rIns="18003" bIns="18003" numCol="1" spcCol="1270" anchor="ctr" anchorCtr="0">
            <a:noAutofit/>
          </a:bodyPr>
          <a:lstStyle/>
          <a:p>
            <a:pPr algn="ctr" defTabSz="6000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351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6" name="箭头: 下 105">
            <a:extLst>
              <a:ext uri="{FF2B5EF4-FFF2-40B4-BE49-F238E27FC236}">
                <a16:creationId xmlns:a16="http://schemas.microsoft.com/office/drawing/2014/main" id="{25B84064-BBBB-477C-AD03-CB1032FE4430}"/>
              </a:ext>
            </a:extLst>
          </p:cNvPr>
          <p:cNvSpPr/>
          <p:nvPr/>
        </p:nvSpPr>
        <p:spPr>
          <a:xfrm>
            <a:off x="7980317" y="3473029"/>
            <a:ext cx="117417" cy="260975"/>
          </a:xfrm>
          <a:prstGeom prst="downArrow">
            <a:avLst/>
          </a:prstGeom>
          <a:solidFill>
            <a:srgbClr val="D49334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>
            <a:glow rad="63500">
              <a:srgbClr val="4472C4">
                <a:satMod val="175000"/>
                <a:alpha val="40000"/>
              </a:srgbClr>
            </a:glow>
          </a:effectLst>
        </p:spPr>
        <p:txBody>
          <a:bodyPr spcFirstLastPara="0" vert="horz" wrap="square" lIns="54007" tIns="18003" rIns="18003" bIns="18003" numCol="1" spcCol="1270" anchor="ctr" anchorCtr="0">
            <a:noAutofit/>
          </a:bodyPr>
          <a:lstStyle/>
          <a:p>
            <a:pPr algn="ctr" defTabSz="6000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351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7" name="箭头: 下 106">
            <a:extLst>
              <a:ext uri="{FF2B5EF4-FFF2-40B4-BE49-F238E27FC236}">
                <a16:creationId xmlns:a16="http://schemas.microsoft.com/office/drawing/2014/main" id="{F2332384-3167-4CD8-9203-AE8B08906191}"/>
              </a:ext>
            </a:extLst>
          </p:cNvPr>
          <p:cNvSpPr/>
          <p:nvPr/>
        </p:nvSpPr>
        <p:spPr>
          <a:xfrm>
            <a:off x="7980317" y="4141812"/>
            <a:ext cx="117417" cy="345115"/>
          </a:xfrm>
          <a:prstGeom prst="downArrow">
            <a:avLst/>
          </a:prstGeom>
          <a:solidFill>
            <a:srgbClr val="D49334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>
            <a:glow rad="63500">
              <a:srgbClr val="4472C4">
                <a:satMod val="175000"/>
                <a:alpha val="40000"/>
              </a:srgbClr>
            </a:glow>
          </a:effectLst>
        </p:spPr>
        <p:txBody>
          <a:bodyPr spcFirstLastPara="0" vert="horz" wrap="square" lIns="54007" tIns="18003" rIns="18003" bIns="18003" numCol="1" spcCol="1270" anchor="ctr" anchorCtr="0">
            <a:noAutofit/>
          </a:bodyPr>
          <a:lstStyle/>
          <a:p>
            <a:pPr algn="ctr" defTabSz="6000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351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7951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C4A9C382-1B37-4CB0-80D0-F39DFA3062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7463672"/>
              </p:ext>
            </p:extLst>
          </p:nvPr>
        </p:nvGraphicFramePr>
        <p:xfrm>
          <a:off x="358142" y="1329125"/>
          <a:ext cx="4918984" cy="55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5BE0B2C-890E-4C32-BDF1-65220DF68251}"/>
              </a:ext>
            </a:extLst>
          </p:cNvPr>
          <p:cNvSpPr/>
          <p:nvPr/>
        </p:nvSpPr>
        <p:spPr>
          <a:xfrm>
            <a:off x="612990" y="3000763"/>
            <a:ext cx="759279" cy="4163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确定业务目标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1B1927A-6002-4AB9-A151-C67DBD6F7EE4}"/>
              </a:ext>
            </a:extLst>
          </p:cNvPr>
          <p:cNvSpPr/>
          <p:nvPr/>
        </p:nvSpPr>
        <p:spPr>
          <a:xfrm>
            <a:off x="611064" y="2283166"/>
            <a:ext cx="759279" cy="4163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评估</a:t>
            </a:r>
            <a:endParaRPr lang="en-US" altLang="zh-CN" sz="1351" dirty="0"/>
          </a:p>
          <a:p>
            <a:pPr algn="ctr"/>
            <a:r>
              <a:rPr lang="zh-CN" altLang="en-US" sz="1351" dirty="0"/>
              <a:t>现状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06570B7-2868-41BB-9BA8-44F02155D6F8}"/>
              </a:ext>
            </a:extLst>
          </p:cNvPr>
          <p:cNvSpPr/>
          <p:nvPr/>
        </p:nvSpPr>
        <p:spPr>
          <a:xfrm>
            <a:off x="620497" y="5095872"/>
            <a:ext cx="759279" cy="4163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制定项目计划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B596FEB-5E06-4964-BEED-3146B4212765}"/>
              </a:ext>
            </a:extLst>
          </p:cNvPr>
          <p:cNvSpPr/>
          <p:nvPr/>
        </p:nvSpPr>
        <p:spPr>
          <a:xfrm>
            <a:off x="620497" y="4439335"/>
            <a:ext cx="759279" cy="4163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确定挖掘目标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1550924E-0C10-4BBD-A3A1-2425B7DAF517}"/>
              </a:ext>
            </a:extLst>
          </p:cNvPr>
          <p:cNvSpPr/>
          <p:nvPr/>
        </p:nvSpPr>
        <p:spPr>
          <a:xfrm>
            <a:off x="624077" y="3657748"/>
            <a:ext cx="759279" cy="4163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选择挖掘方法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7723D42-F883-4431-887F-065AAF07C4A4}"/>
              </a:ext>
            </a:extLst>
          </p:cNvPr>
          <p:cNvSpPr/>
          <p:nvPr/>
        </p:nvSpPr>
        <p:spPr>
          <a:xfrm>
            <a:off x="1706341" y="2241100"/>
            <a:ext cx="759279" cy="416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收集原始数据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954FCC1-7F6D-4A97-8A69-7CF7E4798A80}"/>
              </a:ext>
            </a:extLst>
          </p:cNvPr>
          <p:cNvSpPr/>
          <p:nvPr/>
        </p:nvSpPr>
        <p:spPr>
          <a:xfrm>
            <a:off x="1706341" y="3012624"/>
            <a:ext cx="759279" cy="416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描述</a:t>
            </a:r>
            <a:endParaRPr lang="en-US" altLang="zh-CN" sz="1351" dirty="0"/>
          </a:p>
          <a:p>
            <a:pPr algn="ctr"/>
            <a:r>
              <a:rPr lang="zh-CN" altLang="en-US" sz="1351" dirty="0"/>
              <a:t>数据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269D4E5-D332-4230-AF97-16CA36BB23FD}"/>
              </a:ext>
            </a:extLst>
          </p:cNvPr>
          <p:cNvSpPr/>
          <p:nvPr/>
        </p:nvSpPr>
        <p:spPr>
          <a:xfrm>
            <a:off x="1706340" y="4439335"/>
            <a:ext cx="759279" cy="416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特定数据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EB34A0E-610F-44B9-94C4-83873CDEB056}"/>
              </a:ext>
            </a:extLst>
          </p:cNvPr>
          <p:cNvSpPr/>
          <p:nvPr/>
        </p:nvSpPr>
        <p:spPr>
          <a:xfrm>
            <a:off x="1706340" y="3669850"/>
            <a:ext cx="759279" cy="416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业务数据</a:t>
            </a:r>
            <a:endParaRPr lang="en-US" altLang="zh-CN" sz="1351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A461BB6-C431-44B1-B042-99A1C142BBFC}"/>
              </a:ext>
            </a:extLst>
          </p:cNvPr>
          <p:cNvSpPr/>
          <p:nvPr/>
        </p:nvSpPr>
        <p:spPr>
          <a:xfrm>
            <a:off x="2910572" y="2259468"/>
            <a:ext cx="759279" cy="41637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选择</a:t>
            </a:r>
            <a:endParaRPr lang="en-US" altLang="zh-CN" sz="1351" dirty="0"/>
          </a:p>
          <a:p>
            <a:pPr algn="ctr"/>
            <a:r>
              <a:rPr lang="zh-CN" altLang="en-US" sz="1351" dirty="0"/>
              <a:t>数据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EED5C98E-9876-4247-B9FD-F49B55BF2A32}"/>
              </a:ext>
            </a:extLst>
          </p:cNvPr>
          <p:cNvSpPr/>
          <p:nvPr/>
        </p:nvSpPr>
        <p:spPr>
          <a:xfrm>
            <a:off x="2910572" y="3030994"/>
            <a:ext cx="759279" cy="41637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1" dirty="0"/>
              <a:t>导入</a:t>
            </a:r>
            <a:endParaRPr lang="en-US" altLang="zh-CN" sz="1351" dirty="0"/>
          </a:p>
          <a:p>
            <a:pPr algn="ctr"/>
            <a:r>
              <a:rPr lang="zh-CN" altLang="en-US" sz="1351" dirty="0"/>
              <a:t>数据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B1B5AC3-48C9-4788-A640-1D0322D269EA}"/>
              </a:ext>
            </a:extLst>
          </p:cNvPr>
          <p:cNvSpPr/>
          <p:nvPr/>
        </p:nvSpPr>
        <p:spPr>
          <a:xfrm>
            <a:off x="2910570" y="4457704"/>
            <a:ext cx="759279" cy="41637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1" dirty="0"/>
              <a:t>脱敏检查</a:t>
            </a:r>
            <a:endParaRPr lang="en-US" altLang="zh-CN" sz="1351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F53729AF-3870-434A-B87B-F49426C71A43}"/>
              </a:ext>
            </a:extLst>
          </p:cNvPr>
          <p:cNvSpPr/>
          <p:nvPr/>
        </p:nvSpPr>
        <p:spPr>
          <a:xfrm>
            <a:off x="2910570" y="3688219"/>
            <a:ext cx="759279" cy="41637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1" dirty="0"/>
              <a:t>构建数据集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A815620-EC46-41E5-96FE-B3C24398E3C2}"/>
              </a:ext>
            </a:extLst>
          </p:cNvPr>
          <p:cNvSpPr/>
          <p:nvPr/>
        </p:nvSpPr>
        <p:spPr>
          <a:xfrm>
            <a:off x="4099700" y="2265592"/>
            <a:ext cx="759279" cy="416379"/>
          </a:xfrm>
          <a:prstGeom prst="roundRect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>
            <a:glow rad="63500">
              <a:srgbClr val="4472C4">
                <a:satMod val="175000"/>
                <a:alpha val="40000"/>
              </a:srgbClr>
            </a:glow>
          </a:effectLst>
        </p:spPr>
        <p:txBody>
          <a:bodyPr spcFirstLastPara="0" vert="horz" wrap="square" lIns="54007" tIns="18003" rIns="18003" bIns="18003" numCol="1" spcCol="1270" anchor="ctr" anchorCtr="0">
            <a:noAutofit/>
          </a:bodyPr>
          <a:lstStyle/>
          <a:p>
            <a:pPr algn="ctr" defTabSz="6000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35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构建数据集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ED50110-868F-4DEC-B89C-A97B57A13BDC}"/>
              </a:ext>
            </a:extLst>
          </p:cNvPr>
          <p:cNvSpPr/>
          <p:nvPr/>
        </p:nvSpPr>
        <p:spPr>
          <a:xfrm>
            <a:off x="4099700" y="3037116"/>
            <a:ext cx="759279" cy="416379"/>
          </a:xfrm>
          <a:prstGeom prst="roundRect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>
            <a:glow rad="63500">
              <a:srgbClr val="4472C4">
                <a:satMod val="175000"/>
                <a:alpha val="40000"/>
              </a:srgbClr>
            </a:glow>
          </a:effectLst>
        </p:spPr>
        <p:txBody>
          <a:bodyPr spcFirstLastPara="0" vert="horz" wrap="square" lIns="54007" tIns="18003" rIns="18003" bIns="18003" numCol="1" spcCol="1270" anchor="ctr" anchorCtr="0">
            <a:noAutofit/>
          </a:bodyPr>
          <a:lstStyle/>
          <a:p>
            <a:pPr algn="ctr"/>
            <a:r>
              <a:rPr lang="zh-CN" altLang="en-US" sz="135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筛选</a:t>
            </a:r>
          </a:p>
          <a:p>
            <a:pPr algn="ctr"/>
            <a:r>
              <a:rPr lang="zh-CN" altLang="en-US" sz="135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变量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1D8195C-609F-44A5-8EF2-9CF78D7903FA}"/>
              </a:ext>
            </a:extLst>
          </p:cNvPr>
          <p:cNvSpPr/>
          <p:nvPr/>
        </p:nvSpPr>
        <p:spPr>
          <a:xfrm>
            <a:off x="4099700" y="4552354"/>
            <a:ext cx="759279" cy="518432"/>
          </a:xfrm>
          <a:prstGeom prst="roundRect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>
            <a:glow rad="63500">
              <a:srgbClr val="4472C4">
                <a:satMod val="175000"/>
                <a:alpha val="40000"/>
              </a:srgbClr>
            </a:glow>
          </a:effectLst>
        </p:spPr>
        <p:txBody>
          <a:bodyPr spcFirstLastPara="0" vert="horz" wrap="square" lIns="54007" tIns="18003" rIns="18003" bIns="18003" numCol="1" spcCol="127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351" dirty="0">
                <a:solidFill>
                  <a:schemeClr val="lt1"/>
                </a:solidFill>
              </a:rPr>
              <a:t>数据降维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59C58BC6-2F90-4623-8BFE-1401C9440373}"/>
              </a:ext>
            </a:extLst>
          </p:cNvPr>
          <p:cNvSpPr/>
          <p:nvPr/>
        </p:nvSpPr>
        <p:spPr>
          <a:xfrm>
            <a:off x="4099700" y="3782874"/>
            <a:ext cx="759279" cy="387529"/>
          </a:xfrm>
          <a:prstGeom prst="roundRect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>
            <a:glow rad="63500">
              <a:srgbClr val="4472C4">
                <a:satMod val="175000"/>
                <a:alpha val="40000"/>
              </a:srgbClr>
            </a:glow>
          </a:effectLst>
        </p:spPr>
        <p:txBody>
          <a:bodyPr spcFirstLastPara="0" vert="horz" wrap="square" lIns="54007" tIns="18003" rIns="18003" bIns="18003" numCol="1" spcCol="1270" anchor="ctr" anchorCtr="0">
            <a:noAutofit/>
          </a:bodyPr>
          <a:lstStyle/>
          <a:p>
            <a:pPr algn="ctr"/>
            <a:r>
              <a:rPr lang="zh-CN" altLang="en-US" sz="135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转换</a:t>
            </a:r>
            <a:endParaRPr lang="en-US" altLang="zh-CN" sz="1351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ctr"/>
            <a:r>
              <a:rPr lang="zh-CN" altLang="en-US" sz="135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数据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9143B8-0886-4C76-BD6A-18DD544D0481}"/>
              </a:ext>
            </a:extLst>
          </p:cNvPr>
          <p:cNvSpPr txBox="1"/>
          <p:nvPr/>
        </p:nvSpPr>
        <p:spPr>
          <a:xfrm>
            <a:off x="1890545" y="6006894"/>
            <a:ext cx="491898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1" dirty="0"/>
              <a:t>数据挖掘流程</a:t>
            </a: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255699FD-F7D3-4416-9434-7E34931CFF82}"/>
              </a:ext>
            </a:extLst>
          </p:cNvPr>
          <p:cNvSpPr/>
          <p:nvPr/>
        </p:nvSpPr>
        <p:spPr>
          <a:xfrm>
            <a:off x="945009" y="1933640"/>
            <a:ext cx="117417" cy="34511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74" name="箭头: 下 73">
            <a:extLst>
              <a:ext uri="{FF2B5EF4-FFF2-40B4-BE49-F238E27FC236}">
                <a16:creationId xmlns:a16="http://schemas.microsoft.com/office/drawing/2014/main" id="{CAD6BBA7-0A72-4D00-A4ED-4DBF0FDCD525}"/>
              </a:ext>
            </a:extLst>
          </p:cNvPr>
          <p:cNvSpPr/>
          <p:nvPr/>
        </p:nvSpPr>
        <p:spPr>
          <a:xfrm>
            <a:off x="945008" y="2706331"/>
            <a:ext cx="113839" cy="30343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81998399-6D6F-4680-811C-8A41A0970246}"/>
              </a:ext>
            </a:extLst>
          </p:cNvPr>
          <p:cNvSpPr/>
          <p:nvPr/>
        </p:nvSpPr>
        <p:spPr>
          <a:xfrm>
            <a:off x="941426" y="4865758"/>
            <a:ext cx="106636" cy="23011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85304B33-691B-4BDE-867C-E1BE12BD43C2}"/>
              </a:ext>
            </a:extLst>
          </p:cNvPr>
          <p:cNvSpPr/>
          <p:nvPr/>
        </p:nvSpPr>
        <p:spPr>
          <a:xfrm>
            <a:off x="941431" y="3408877"/>
            <a:ext cx="117417" cy="26097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77" name="箭头: 下 76">
            <a:extLst>
              <a:ext uri="{FF2B5EF4-FFF2-40B4-BE49-F238E27FC236}">
                <a16:creationId xmlns:a16="http://schemas.microsoft.com/office/drawing/2014/main" id="{B549E92F-E622-40D1-A09F-0BE80FAD0C4D}"/>
              </a:ext>
            </a:extLst>
          </p:cNvPr>
          <p:cNvSpPr/>
          <p:nvPr/>
        </p:nvSpPr>
        <p:spPr>
          <a:xfrm>
            <a:off x="941431" y="4084175"/>
            <a:ext cx="117417" cy="34511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78" name="箭头: 下 77">
            <a:extLst>
              <a:ext uri="{FF2B5EF4-FFF2-40B4-BE49-F238E27FC236}">
                <a16:creationId xmlns:a16="http://schemas.microsoft.com/office/drawing/2014/main" id="{4979C4A6-8514-4DEC-A58C-B4CEA5A8387E}"/>
              </a:ext>
            </a:extLst>
          </p:cNvPr>
          <p:cNvSpPr/>
          <p:nvPr/>
        </p:nvSpPr>
        <p:spPr>
          <a:xfrm>
            <a:off x="2023692" y="1938409"/>
            <a:ext cx="128239" cy="30269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79" name="箭头: 下 78">
            <a:extLst>
              <a:ext uri="{FF2B5EF4-FFF2-40B4-BE49-F238E27FC236}">
                <a16:creationId xmlns:a16="http://schemas.microsoft.com/office/drawing/2014/main" id="{A29E1BF6-A48B-4350-8FF8-CE387EAC4C46}"/>
              </a:ext>
            </a:extLst>
          </p:cNvPr>
          <p:cNvSpPr/>
          <p:nvPr/>
        </p:nvSpPr>
        <p:spPr>
          <a:xfrm>
            <a:off x="2030849" y="2668676"/>
            <a:ext cx="131079" cy="35228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88CD5671-5D11-4642-B5DA-4EB312161099}"/>
              </a:ext>
            </a:extLst>
          </p:cNvPr>
          <p:cNvSpPr/>
          <p:nvPr/>
        </p:nvSpPr>
        <p:spPr>
          <a:xfrm>
            <a:off x="2020115" y="3416764"/>
            <a:ext cx="117417" cy="26097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82" name="箭头: 下 81">
            <a:extLst>
              <a:ext uri="{FF2B5EF4-FFF2-40B4-BE49-F238E27FC236}">
                <a16:creationId xmlns:a16="http://schemas.microsoft.com/office/drawing/2014/main" id="{0BDCBC23-8B70-48E6-B82E-5469FE8801C7}"/>
              </a:ext>
            </a:extLst>
          </p:cNvPr>
          <p:cNvSpPr/>
          <p:nvPr/>
        </p:nvSpPr>
        <p:spPr>
          <a:xfrm>
            <a:off x="2020111" y="4081873"/>
            <a:ext cx="117419" cy="34521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 dirty="0">
              <a:solidFill>
                <a:schemeClr val="tx1"/>
              </a:solidFill>
            </a:endParaRPr>
          </a:p>
        </p:txBody>
      </p:sp>
      <p:sp>
        <p:nvSpPr>
          <p:cNvPr id="83" name="箭头: 下 82">
            <a:extLst>
              <a:ext uri="{FF2B5EF4-FFF2-40B4-BE49-F238E27FC236}">
                <a16:creationId xmlns:a16="http://schemas.microsoft.com/office/drawing/2014/main" id="{D9F6F905-8696-4A2F-B713-CC52C10C8FF4}"/>
              </a:ext>
            </a:extLst>
          </p:cNvPr>
          <p:cNvSpPr/>
          <p:nvPr/>
        </p:nvSpPr>
        <p:spPr>
          <a:xfrm>
            <a:off x="3214680" y="1944837"/>
            <a:ext cx="133353" cy="30269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84" name="箭头: 下 83">
            <a:extLst>
              <a:ext uri="{FF2B5EF4-FFF2-40B4-BE49-F238E27FC236}">
                <a16:creationId xmlns:a16="http://schemas.microsoft.com/office/drawing/2014/main" id="{4801F7D7-AD0F-4ADA-B938-BB0F357F90F5}"/>
              </a:ext>
            </a:extLst>
          </p:cNvPr>
          <p:cNvSpPr/>
          <p:nvPr/>
        </p:nvSpPr>
        <p:spPr>
          <a:xfrm>
            <a:off x="3214680" y="2675849"/>
            <a:ext cx="137819" cy="345111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86" name="箭头: 下 85">
            <a:extLst>
              <a:ext uri="{FF2B5EF4-FFF2-40B4-BE49-F238E27FC236}">
                <a16:creationId xmlns:a16="http://schemas.microsoft.com/office/drawing/2014/main" id="{849A3A77-1DA5-49A0-ADC2-94B217C8E83F}"/>
              </a:ext>
            </a:extLst>
          </p:cNvPr>
          <p:cNvSpPr/>
          <p:nvPr/>
        </p:nvSpPr>
        <p:spPr>
          <a:xfrm>
            <a:off x="3216452" y="3435410"/>
            <a:ext cx="141399" cy="26097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87" name="箭头: 下 86">
            <a:extLst>
              <a:ext uri="{FF2B5EF4-FFF2-40B4-BE49-F238E27FC236}">
                <a16:creationId xmlns:a16="http://schemas.microsoft.com/office/drawing/2014/main" id="{553783A8-E622-4F2A-A507-3FEBB7417036}"/>
              </a:ext>
            </a:extLst>
          </p:cNvPr>
          <p:cNvSpPr/>
          <p:nvPr/>
        </p:nvSpPr>
        <p:spPr>
          <a:xfrm>
            <a:off x="3211101" y="4095372"/>
            <a:ext cx="117417" cy="34511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61" name="箭头: 下 77">
            <a:extLst>
              <a:ext uri="{FF2B5EF4-FFF2-40B4-BE49-F238E27FC236}">
                <a16:creationId xmlns:a16="http://schemas.microsoft.com/office/drawing/2014/main" id="{26FBA091-1A89-7F46-8161-55E43F5CDD50}"/>
              </a:ext>
            </a:extLst>
          </p:cNvPr>
          <p:cNvSpPr/>
          <p:nvPr/>
        </p:nvSpPr>
        <p:spPr>
          <a:xfrm>
            <a:off x="4448671" y="1944836"/>
            <a:ext cx="128239" cy="30269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62" name="箭头: 下 77">
            <a:extLst>
              <a:ext uri="{FF2B5EF4-FFF2-40B4-BE49-F238E27FC236}">
                <a16:creationId xmlns:a16="http://schemas.microsoft.com/office/drawing/2014/main" id="{83E2F476-4237-0441-93AC-7BA1C7155421}"/>
              </a:ext>
            </a:extLst>
          </p:cNvPr>
          <p:cNvSpPr/>
          <p:nvPr/>
        </p:nvSpPr>
        <p:spPr>
          <a:xfrm>
            <a:off x="4384551" y="3502834"/>
            <a:ext cx="128239" cy="30269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66" name="箭头: 下 77">
            <a:extLst>
              <a:ext uri="{FF2B5EF4-FFF2-40B4-BE49-F238E27FC236}">
                <a16:creationId xmlns:a16="http://schemas.microsoft.com/office/drawing/2014/main" id="{D14D0E64-2160-8A44-BC71-80ECCED43F20}"/>
              </a:ext>
            </a:extLst>
          </p:cNvPr>
          <p:cNvSpPr/>
          <p:nvPr/>
        </p:nvSpPr>
        <p:spPr>
          <a:xfrm>
            <a:off x="4411700" y="2746949"/>
            <a:ext cx="128239" cy="30269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67" name="箭头: 下 77">
            <a:extLst>
              <a:ext uri="{FF2B5EF4-FFF2-40B4-BE49-F238E27FC236}">
                <a16:creationId xmlns:a16="http://schemas.microsoft.com/office/drawing/2014/main" id="{1022A571-57BF-894D-9243-98EAEAF13E67}"/>
              </a:ext>
            </a:extLst>
          </p:cNvPr>
          <p:cNvSpPr/>
          <p:nvPr/>
        </p:nvSpPr>
        <p:spPr>
          <a:xfrm>
            <a:off x="4402091" y="4210032"/>
            <a:ext cx="128239" cy="30269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80" name="矩形: 圆角 58">
            <a:extLst>
              <a:ext uri="{FF2B5EF4-FFF2-40B4-BE49-F238E27FC236}">
                <a16:creationId xmlns:a16="http://schemas.microsoft.com/office/drawing/2014/main" id="{9D10DD27-67F3-8B46-A663-923D4CBCED63}"/>
              </a:ext>
            </a:extLst>
          </p:cNvPr>
          <p:cNvSpPr/>
          <p:nvPr/>
        </p:nvSpPr>
        <p:spPr>
          <a:xfrm>
            <a:off x="5245556" y="2241100"/>
            <a:ext cx="836290" cy="477934"/>
          </a:xfrm>
          <a:prstGeom prst="roundRect">
            <a:avLst/>
          </a:prstGeom>
          <a:solidFill>
            <a:srgbClr val="C642C9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48007" tIns="16003" rIns="16003" bIns="16003" numCol="1" spcCol="1270" anchor="ctr" anchorCtr="0">
            <a:noAutofit/>
          </a:bodyPr>
          <a:lstStyle/>
          <a:p>
            <a:pPr algn="ctr" defTabSz="6000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数据质量</a:t>
            </a:r>
          </a:p>
        </p:txBody>
      </p:sp>
      <p:sp>
        <p:nvSpPr>
          <p:cNvPr id="90" name="矩形: 圆角 59">
            <a:extLst>
              <a:ext uri="{FF2B5EF4-FFF2-40B4-BE49-F238E27FC236}">
                <a16:creationId xmlns:a16="http://schemas.microsoft.com/office/drawing/2014/main" id="{9DF44831-5C22-F84B-80D9-3EF1A91B3D3E}"/>
              </a:ext>
            </a:extLst>
          </p:cNvPr>
          <p:cNvSpPr/>
          <p:nvPr/>
        </p:nvSpPr>
        <p:spPr>
          <a:xfrm>
            <a:off x="5245556" y="3000661"/>
            <a:ext cx="836290" cy="434749"/>
          </a:xfrm>
          <a:prstGeom prst="roundRect">
            <a:avLst/>
          </a:prstGeom>
          <a:solidFill>
            <a:srgbClr val="C642C9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48007" tIns="16003" rIns="16003" bIns="16003" numCol="1" spcCol="1270" anchor="ctr" anchorCtr="0">
            <a:noAutofit/>
          </a:bodyPr>
          <a:lstStyle/>
          <a:p>
            <a:pPr algn="ctr" defTabSz="6000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数据报表</a:t>
            </a:r>
          </a:p>
        </p:txBody>
      </p:sp>
      <p:sp>
        <p:nvSpPr>
          <p:cNvPr id="95" name="矩形: 圆角 62">
            <a:extLst>
              <a:ext uri="{FF2B5EF4-FFF2-40B4-BE49-F238E27FC236}">
                <a16:creationId xmlns:a16="http://schemas.microsoft.com/office/drawing/2014/main" id="{C46D7D70-248D-CF41-9DAC-0BF160F59585}"/>
              </a:ext>
            </a:extLst>
          </p:cNvPr>
          <p:cNvSpPr/>
          <p:nvPr/>
        </p:nvSpPr>
        <p:spPr>
          <a:xfrm>
            <a:off x="5245556" y="3727465"/>
            <a:ext cx="836290" cy="498345"/>
          </a:xfrm>
          <a:prstGeom prst="roundRect">
            <a:avLst/>
          </a:prstGeom>
          <a:solidFill>
            <a:srgbClr val="C642C9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48007" tIns="16003" rIns="16003" bIns="16003" numCol="1" spcCol="1270" anchor="ctr" anchorCtr="0">
            <a:noAutofit/>
          </a:bodyPr>
          <a:lstStyle/>
          <a:p>
            <a:pPr algn="ctr" defTabSz="6000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数据探索</a:t>
            </a:r>
          </a:p>
        </p:txBody>
      </p:sp>
      <p:sp>
        <p:nvSpPr>
          <p:cNvPr id="97" name="箭头: 下 92">
            <a:extLst>
              <a:ext uri="{FF2B5EF4-FFF2-40B4-BE49-F238E27FC236}">
                <a16:creationId xmlns:a16="http://schemas.microsoft.com/office/drawing/2014/main" id="{0A8C44A1-E1B6-AE4C-97C9-9DC382C067DF}"/>
              </a:ext>
            </a:extLst>
          </p:cNvPr>
          <p:cNvSpPr/>
          <p:nvPr/>
        </p:nvSpPr>
        <p:spPr>
          <a:xfrm>
            <a:off x="5597025" y="1937225"/>
            <a:ext cx="133352" cy="302693"/>
          </a:xfrm>
          <a:prstGeom prst="downArrow">
            <a:avLst/>
          </a:prstGeom>
          <a:solidFill>
            <a:srgbClr val="C642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100" name="箭头: 下 93">
            <a:extLst>
              <a:ext uri="{FF2B5EF4-FFF2-40B4-BE49-F238E27FC236}">
                <a16:creationId xmlns:a16="http://schemas.microsoft.com/office/drawing/2014/main" id="{5E066428-DE51-134A-A572-6E0C34FEA480}"/>
              </a:ext>
            </a:extLst>
          </p:cNvPr>
          <p:cNvSpPr/>
          <p:nvPr/>
        </p:nvSpPr>
        <p:spPr>
          <a:xfrm>
            <a:off x="5574616" y="2699545"/>
            <a:ext cx="113839" cy="321415"/>
          </a:xfrm>
          <a:prstGeom prst="downArrow">
            <a:avLst/>
          </a:prstGeom>
          <a:solidFill>
            <a:srgbClr val="C642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101" name="箭头: 下 95">
            <a:extLst>
              <a:ext uri="{FF2B5EF4-FFF2-40B4-BE49-F238E27FC236}">
                <a16:creationId xmlns:a16="http://schemas.microsoft.com/office/drawing/2014/main" id="{C3DC55C2-B435-FF43-992B-FBDB00113C52}"/>
              </a:ext>
            </a:extLst>
          </p:cNvPr>
          <p:cNvSpPr/>
          <p:nvPr/>
        </p:nvSpPr>
        <p:spPr>
          <a:xfrm>
            <a:off x="5597025" y="3408878"/>
            <a:ext cx="91430" cy="338854"/>
          </a:xfrm>
          <a:prstGeom prst="downArrow">
            <a:avLst/>
          </a:prstGeom>
          <a:solidFill>
            <a:srgbClr val="C642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07836C79-CF53-0243-B830-8EB81C8DD91C}"/>
              </a:ext>
            </a:extLst>
          </p:cNvPr>
          <p:cNvGrpSpPr/>
          <p:nvPr/>
        </p:nvGrpSpPr>
        <p:grpSpPr>
          <a:xfrm>
            <a:off x="5076056" y="1341361"/>
            <a:ext cx="1350874" cy="514584"/>
            <a:chOff x="4631467" y="203717"/>
            <a:chExt cx="1350874" cy="514584"/>
          </a:xfrm>
        </p:grpSpPr>
        <p:sp>
          <p:nvSpPr>
            <p:cNvPr id="113" name="燕尾形 112">
              <a:extLst>
                <a:ext uri="{FF2B5EF4-FFF2-40B4-BE49-F238E27FC236}">
                  <a16:creationId xmlns:a16="http://schemas.microsoft.com/office/drawing/2014/main" id="{A10936D8-2D1E-AA4B-9943-2987DD4A279D}"/>
                </a:ext>
              </a:extLst>
            </p:cNvPr>
            <p:cNvSpPr/>
            <p:nvPr/>
          </p:nvSpPr>
          <p:spPr>
            <a:xfrm>
              <a:off x="4631467" y="203717"/>
              <a:ext cx="1350874" cy="514584"/>
            </a:xfrm>
            <a:prstGeom prst="chevron">
              <a:avLst/>
            </a:prstGeom>
            <a:solidFill>
              <a:srgbClr val="C642C9"/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14" name="燕尾形 4">
              <a:extLst>
                <a:ext uri="{FF2B5EF4-FFF2-40B4-BE49-F238E27FC236}">
                  <a16:creationId xmlns:a16="http://schemas.microsoft.com/office/drawing/2014/main" id="{3BC81B64-85E0-7F4E-A607-2DCE46DB38D7}"/>
                </a:ext>
              </a:extLst>
            </p:cNvPr>
            <p:cNvSpPr txBox="1"/>
            <p:nvPr/>
          </p:nvSpPr>
          <p:spPr>
            <a:xfrm>
              <a:off x="4888759" y="203717"/>
              <a:ext cx="836290" cy="5145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21336" rIns="21336" bIns="2133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b="1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rPr>
                <a:t>数据分析</a:t>
              </a:r>
            </a:p>
          </p:txBody>
        </p:sp>
      </p:grpSp>
      <p:sp>
        <p:nvSpPr>
          <p:cNvPr id="115" name="矩形: 圆角 62">
            <a:extLst>
              <a:ext uri="{FF2B5EF4-FFF2-40B4-BE49-F238E27FC236}">
                <a16:creationId xmlns:a16="http://schemas.microsoft.com/office/drawing/2014/main" id="{4328066C-B9EC-3945-9975-873D2833AD01}"/>
              </a:ext>
            </a:extLst>
          </p:cNvPr>
          <p:cNvSpPr/>
          <p:nvPr/>
        </p:nvSpPr>
        <p:spPr>
          <a:xfrm>
            <a:off x="5244328" y="4552354"/>
            <a:ext cx="836290" cy="498345"/>
          </a:xfrm>
          <a:prstGeom prst="roundRect">
            <a:avLst/>
          </a:prstGeom>
          <a:solidFill>
            <a:srgbClr val="C642C9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48007" tIns="16003" rIns="16003" bIns="16003" numCol="1" spcCol="1270" anchor="ctr" anchorCtr="0">
            <a:noAutofit/>
          </a:bodyPr>
          <a:lstStyle/>
          <a:p>
            <a:pPr algn="ctr" defTabSz="6000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相关性</a:t>
            </a:r>
          </a:p>
        </p:txBody>
      </p:sp>
      <p:sp>
        <p:nvSpPr>
          <p:cNvPr id="116" name="箭头: 下 95">
            <a:extLst>
              <a:ext uri="{FF2B5EF4-FFF2-40B4-BE49-F238E27FC236}">
                <a16:creationId xmlns:a16="http://schemas.microsoft.com/office/drawing/2014/main" id="{856E2B6F-7777-A54D-80A0-68236CAF80C8}"/>
              </a:ext>
            </a:extLst>
          </p:cNvPr>
          <p:cNvSpPr/>
          <p:nvPr/>
        </p:nvSpPr>
        <p:spPr>
          <a:xfrm>
            <a:off x="5603903" y="4222178"/>
            <a:ext cx="91430" cy="338854"/>
          </a:xfrm>
          <a:prstGeom prst="downArrow">
            <a:avLst/>
          </a:prstGeom>
          <a:solidFill>
            <a:srgbClr val="C642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926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F0A4E-2E31-004B-9408-A9F8383D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A9F45A0-FA28-E74F-BE7A-796224C42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404664"/>
            <a:ext cx="741872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357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6E534-EFA7-9548-9EFE-575C9CA0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A6D14-C935-194F-84CA-A4C23EAB0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3314D0-D759-4448-9BCB-10EF720B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7470"/>
            <a:ext cx="9144000" cy="4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197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0C3330F-097E-F341-8CB8-C2657772F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063"/>
            <a:ext cx="9144000" cy="426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207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EC3D5-3747-AB43-90D9-E58125FB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424140A-7AD4-C347-B83F-0318F693C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50818"/>
            <a:ext cx="8229600" cy="4156363"/>
          </a:xfrm>
        </p:spPr>
      </p:pic>
    </p:spTree>
    <p:extLst>
      <p:ext uri="{BB962C8B-B14F-4D97-AF65-F5344CB8AC3E}">
        <p14:creationId xmlns:p14="http://schemas.microsoft.com/office/powerpoint/2010/main" val="367528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3240F0D-5D42-FD41-872B-D9BBA1E28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9915"/>
              </p:ext>
            </p:extLst>
          </p:nvPr>
        </p:nvGraphicFramePr>
        <p:xfrm>
          <a:off x="971600" y="116635"/>
          <a:ext cx="3744416" cy="71727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745">
                  <a:extLst>
                    <a:ext uri="{9D8B030D-6E8A-4147-A177-3AD203B41FA5}">
                      <a16:colId xmlns:a16="http://schemas.microsoft.com/office/drawing/2014/main" val="4134336140"/>
                    </a:ext>
                  </a:extLst>
                </a:gridCol>
                <a:gridCol w="1624520">
                  <a:extLst>
                    <a:ext uri="{9D8B030D-6E8A-4147-A177-3AD203B41FA5}">
                      <a16:colId xmlns:a16="http://schemas.microsoft.com/office/drawing/2014/main" val="3442210068"/>
                    </a:ext>
                  </a:extLst>
                </a:gridCol>
                <a:gridCol w="1521151">
                  <a:extLst>
                    <a:ext uri="{9D8B030D-6E8A-4147-A177-3AD203B41FA5}">
                      <a16:colId xmlns:a16="http://schemas.microsoft.com/office/drawing/2014/main" val="73738598"/>
                    </a:ext>
                  </a:extLst>
                </a:gridCol>
              </a:tblGrid>
              <a:tr h="3744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新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235989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48%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extLst>
                  <a:ext uri="{0D108BD9-81ED-4DB2-BD59-A6C34878D82A}">
                    <a16:rowId xmlns:a16="http://schemas.microsoft.com/office/drawing/2014/main" val="680604799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快交叉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85699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17%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extLst>
                  <a:ext uri="{0D108BD9-81ED-4DB2-BD59-A6C34878D82A}">
                    <a16:rowId xmlns:a16="http://schemas.microsoft.com/office/drawing/2014/main" val="3209111365"/>
                  </a:ext>
                </a:extLst>
              </a:tr>
              <a:tr h="3744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重用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48011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9.7%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extLst>
                  <a:ext uri="{0D108BD9-81ED-4DB2-BD59-A6C34878D82A}">
                    <a16:rowId xmlns:a16="http://schemas.microsoft.com/office/drawing/2014/main" val="99962315"/>
                  </a:ext>
                </a:extLst>
              </a:tr>
              <a:tr h="3744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交叉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42052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8.5%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extLst>
                  <a:ext uri="{0D108BD9-81ED-4DB2-BD59-A6C34878D82A}">
                    <a16:rowId xmlns:a16="http://schemas.microsoft.com/office/drawing/2014/main" val="2130531547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多次交叉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33552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6%</a:t>
                      </a:r>
                      <a:endParaRPr lang="zh-CN" sz="19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extLst>
                  <a:ext uri="{0D108BD9-81ED-4DB2-BD59-A6C34878D82A}">
                    <a16:rowId xmlns:a16="http://schemas.microsoft.com/office/drawing/2014/main" val="3979431313"/>
                  </a:ext>
                </a:extLst>
              </a:tr>
              <a:tr h="3744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网销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23219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4%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extLst>
                  <a:ext uri="{0D108BD9-81ED-4DB2-BD59-A6C34878D82A}">
                    <a16:rowId xmlns:a16="http://schemas.microsoft.com/office/drawing/2014/main" val="2129731726"/>
                  </a:ext>
                </a:extLst>
              </a:tr>
              <a:tr h="3744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赢回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7933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1.6%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extLst>
                  <a:ext uri="{0D108BD9-81ED-4DB2-BD59-A6C34878D82A}">
                    <a16:rowId xmlns:a16="http://schemas.microsoft.com/office/drawing/2014/main" val="3870833070"/>
                  </a:ext>
                </a:extLst>
              </a:tr>
              <a:tr h="3744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升级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5683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1.1%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extLst>
                  <a:ext uri="{0D108BD9-81ED-4DB2-BD59-A6C34878D82A}">
                    <a16:rowId xmlns:a16="http://schemas.microsoft.com/office/drawing/2014/main" val="304244841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快赢回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5255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1.0%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extLst>
                  <a:ext uri="{0D108BD9-81ED-4DB2-BD59-A6C34878D82A}">
                    <a16:rowId xmlns:a16="http://schemas.microsoft.com/office/drawing/2014/main" val="436729227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快升级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721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o.13%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extLst>
                  <a:ext uri="{0D108BD9-81ED-4DB2-BD59-A6C34878D82A}">
                    <a16:rowId xmlns:a16="http://schemas.microsoft.com/office/drawing/2014/main" val="3346759707"/>
                  </a:ext>
                </a:extLst>
              </a:tr>
              <a:tr h="3744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满期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669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0.14%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extLst>
                  <a:ext uri="{0D108BD9-81ED-4DB2-BD59-A6C34878D82A}">
                    <a16:rowId xmlns:a16="http://schemas.microsoft.com/office/drawing/2014/main" val="1958210389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白金重用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399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0.081%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extLst>
                  <a:ext uri="{0D108BD9-81ED-4DB2-BD59-A6C34878D82A}">
                    <a16:rowId xmlns:a16="http://schemas.microsoft.com/office/drawing/2014/main" val="1859546238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赢回华安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343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0.069%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extLst>
                  <a:ext uri="{0D108BD9-81ED-4DB2-BD59-A6C34878D82A}">
                    <a16:rowId xmlns:a16="http://schemas.microsoft.com/office/drawing/2014/main" val="3595734659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续卡赢回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327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0.066%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extLst>
                  <a:ext uri="{0D108BD9-81ED-4DB2-BD59-A6C34878D82A}">
                    <a16:rowId xmlns:a16="http://schemas.microsoft.com/office/drawing/2014/main" val="3616000878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白金新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223</a:t>
                      </a:r>
                      <a:endParaRPr lang="zh-CN" sz="1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0.045%</a:t>
                      </a:r>
                      <a:endParaRPr lang="zh-CN" sz="19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12" marR="54312" marT="0" marB="0"/>
                </a:tc>
                <a:extLst>
                  <a:ext uri="{0D108BD9-81ED-4DB2-BD59-A6C34878D82A}">
                    <a16:rowId xmlns:a16="http://schemas.microsoft.com/office/drawing/2014/main" val="3367929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3154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91F8B4-73A5-094C-B8DD-58B100266810}"/>
              </a:ext>
            </a:extLst>
          </p:cNvPr>
          <p:cNvSpPr/>
          <p:nvPr/>
        </p:nvSpPr>
        <p:spPr>
          <a:xfrm>
            <a:off x="4344038" y="3391203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离线集群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FE0081-619D-6B42-9F18-8B66289AC99B}"/>
              </a:ext>
            </a:extLst>
          </p:cNvPr>
          <p:cNvSpPr/>
          <p:nvPr/>
        </p:nvSpPr>
        <p:spPr>
          <a:xfrm>
            <a:off x="751323" y="2985924"/>
            <a:ext cx="1296144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业务系统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713D61B-8013-1F4D-9C07-DB55368FC3A2}"/>
              </a:ext>
            </a:extLst>
          </p:cNvPr>
          <p:cNvSpPr/>
          <p:nvPr/>
        </p:nvSpPr>
        <p:spPr>
          <a:xfrm>
            <a:off x="2843809" y="1394862"/>
            <a:ext cx="1040282" cy="21956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Kafka</a:t>
            </a:r>
            <a:r>
              <a:rPr kumimoji="1" lang="zh-CN" altLang="en-US" dirty="0">
                <a:solidFill>
                  <a:schemeClr val="tx1"/>
                </a:solidFill>
              </a:rPr>
              <a:t>集群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6C0C69-796E-3945-8432-71EE1BE775EB}"/>
              </a:ext>
            </a:extLst>
          </p:cNvPr>
          <p:cNvSpPr/>
          <p:nvPr/>
        </p:nvSpPr>
        <p:spPr>
          <a:xfrm>
            <a:off x="751323" y="1324722"/>
            <a:ext cx="1296144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用户行为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C8B5D9-07BC-A844-87B0-0EC131551C85}"/>
              </a:ext>
            </a:extLst>
          </p:cNvPr>
          <p:cNvSpPr/>
          <p:nvPr/>
        </p:nvSpPr>
        <p:spPr>
          <a:xfrm>
            <a:off x="4341820" y="2170654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近线集群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BBA32C-B157-BB48-ABD1-7CC06E2226AE}"/>
              </a:ext>
            </a:extLst>
          </p:cNvPr>
          <p:cNvSpPr/>
          <p:nvPr/>
        </p:nvSpPr>
        <p:spPr>
          <a:xfrm>
            <a:off x="4335966" y="962814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实时集群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78BED0-03DC-DC40-80D5-69369469BCF8}"/>
              </a:ext>
            </a:extLst>
          </p:cNvPr>
          <p:cNvSpPr/>
          <p:nvPr/>
        </p:nvSpPr>
        <p:spPr>
          <a:xfrm>
            <a:off x="6232437" y="1347984"/>
            <a:ext cx="1296144" cy="86409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Redis</a:t>
            </a:r>
            <a:r>
              <a:rPr kumimoji="1" lang="zh-CN" altLang="en-US" dirty="0"/>
              <a:t>集群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DA720C4-5819-BD48-A34E-154FAA703B44}"/>
              </a:ext>
            </a:extLst>
          </p:cNvPr>
          <p:cNvSpPr/>
          <p:nvPr/>
        </p:nvSpPr>
        <p:spPr>
          <a:xfrm>
            <a:off x="6232437" y="2674216"/>
            <a:ext cx="1296144" cy="86409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MongoDB</a:t>
            </a:r>
            <a:endParaRPr kumimoji="1" lang="zh-CN" altLang="en-US" dirty="0"/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DE5D6CFC-918D-244C-8792-B5180F0B6C28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2047467" y="1756770"/>
            <a:ext cx="796342" cy="73590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AE821BA4-6031-EB4B-A7B3-4F6B3648339E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2047467" y="2492673"/>
            <a:ext cx="796342" cy="92529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2A232F4B-0E69-FF4B-9958-CA8FEC990A45}"/>
              </a:ext>
            </a:extLst>
          </p:cNvPr>
          <p:cNvCxnSpPr/>
          <p:nvPr/>
        </p:nvCxnSpPr>
        <p:spPr>
          <a:xfrm>
            <a:off x="3884091" y="2492673"/>
            <a:ext cx="48564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6D0878BB-95D7-6743-9DE3-251D9DD875AA}"/>
              </a:ext>
            </a:extLst>
          </p:cNvPr>
          <p:cNvCxnSpPr>
            <a:endCxn id="11" idx="1"/>
          </p:cNvCxnSpPr>
          <p:nvPr/>
        </p:nvCxnSpPr>
        <p:spPr>
          <a:xfrm rot="5400000" flipH="1" flipV="1">
            <a:off x="3682535" y="1839242"/>
            <a:ext cx="1097811" cy="2090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CA7BDE87-CC44-E046-9D06-DED12F2B5C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66151" y="3055920"/>
            <a:ext cx="1330578" cy="20408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8BA38BFD-4531-7143-9F19-6776D7AE5946}"/>
              </a:ext>
            </a:extLst>
          </p:cNvPr>
          <p:cNvCxnSpPr>
            <a:stCxn id="11" idx="3"/>
            <a:endCxn id="4" idx="3"/>
          </p:cNvCxnSpPr>
          <p:nvPr/>
        </p:nvCxnSpPr>
        <p:spPr>
          <a:xfrm>
            <a:off x="5632110" y="1394862"/>
            <a:ext cx="8072" cy="2428389"/>
          </a:xfrm>
          <a:prstGeom prst="bentConnector3">
            <a:avLst>
              <a:gd name="adj1" fmla="val 29320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B4D4EF45-C145-4148-8F2C-35811DD584B4}"/>
              </a:ext>
            </a:extLst>
          </p:cNvPr>
          <p:cNvCxnSpPr>
            <a:stCxn id="10" idx="3"/>
          </p:cNvCxnSpPr>
          <p:nvPr/>
        </p:nvCxnSpPr>
        <p:spPr>
          <a:xfrm>
            <a:off x="5637964" y="2602702"/>
            <a:ext cx="230180" cy="6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8B83097B-07D9-0C41-821A-3F17F84039F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868144" y="1780032"/>
            <a:ext cx="364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C6AE50F-4C1F-2E43-B36D-330AE54F6236}"/>
              </a:ext>
            </a:extLst>
          </p:cNvPr>
          <p:cNvCxnSpPr>
            <a:cxnSpLocks/>
          </p:cNvCxnSpPr>
          <p:nvPr/>
        </p:nvCxnSpPr>
        <p:spPr>
          <a:xfrm>
            <a:off x="5868143" y="2985924"/>
            <a:ext cx="364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9290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5777E9D-C60C-1F4F-A568-DFD415D660C9}"/>
              </a:ext>
            </a:extLst>
          </p:cNvPr>
          <p:cNvCxnSpPr/>
          <p:nvPr/>
        </p:nvCxnSpPr>
        <p:spPr>
          <a:xfrm>
            <a:off x="1507314" y="2941546"/>
            <a:ext cx="67687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38C30B2-613F-ED46-AA0F-1B8FD37F1AAA}"/>
              </a:ext>
            </a:extLst>
          </p:cNvPr>
          <p:cNvSpPr txBox="1"/>
          <p:nvPr/>
        </p:nvSpPr>
        <p:spPr>
          <a:xfrm>
            <a:off x="1518748" y="308595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前天</a:t>
            </a:r>
            <a:r>
              <a:rPr kumimoji="1" lang="en-US" altLang="zh-CN" dirty="0"/>
              <a:t>22:23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2F6C10-83BD-1847-B634-D40CD29CFA32}"/>
              </a:ext>
            </a:extLst>
          </p:cNvPr>
          <p:cNvSpPr txBox="1"/>
          <p:nvPr/>
        </p:nvSpPr>
        <p:spPr>
          <a:xfrm>
            <a:off x="-23010" y="2793353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/>
              <a:t>用户行为时间线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0CC7BC-2E91-1543-9B55-BBE4EDFFF18A}"/>
              </a:ext>
            </a:extLst>
          </p:cNvPr>
          <p:cNvSpPr txBox="1"/>
          <p:nvPr/>
        </p:nvSpPr>
        <p:spPr>
          <a:xfrm>
            <a:off x="2605853" y="305755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昨天</a:t>
            </a:r>
            <a:r>
              <a:rPr kumimoji="1" lang="en-US" altLang="zh-CN" dirty="0"/>
              <a:t>11:01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871EB9-0512-7E4B-B8C9-2A001DDF54D6}"/>
              </a:ext>
            </a:extLst>
          </p:cNvPr>
          <p:cNvSpPr txBox="1"/>
          <p:nvPr/>
        </p:nvSpPr>
        <p:spPr>
          <a:xfrm>
            <a:off x="1475656" y="2564904"/>
            <a:ext cx="120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浏览</a:t>
            </a:r>
            <a:r>
              <a:rPr kumimoji="1" lang="en-US" altLang="zh-CN" dirty="0" err="1"/>
              <a:t>itemA</a:t>
            </a:r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E1C466-AA88-A346-879B-90539129636A}"/>
              </a:ext>
            </a:extLst>
          </p:cNvPr>
          <p:cNvSpPr txBox="1"/>
          <p:nvPr/>
        </p:nvSpPr>
        <p:spPr>
          <a:xfrm>
            <a:off x="2557388" y="2575189"/>
            <a:ext cx="120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加购</a:t>
            </a:r>
            <a:r>
              <a:rPr kumimoji="1" lang="en-US" altLang="zh-CN" dirty="0" err="1"/>
              <a:t>ItemB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024FE9-8565-7644-AD26-704CDD24B5AF}"/>
              </a:ext>
            </a:extLst>
          </p:cNvPr>
          <p:cNvSpPr txBox="1"/>
          <p:nvPr/>
        </p:nvSpPr>
        <p:spPr>
          <a:xfrm>
            <a:off x="3757945" y="2581466"/>
            <a:ext cx="1201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收藏</a:t>
            </a:r>
            <a:r>
              <a:rPr kumimoji="1" lang="en-US" altLang="zh-CN" dirty="0" err="1"/>
              <a:t>ItemC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A7FF3E-1900-F848-A303-89EAE15C263E}"/>
              </a:ext>
            </a:extLst>
          </p:cNvPr>
          <p:cNvSpPr txBox="1"/>
          <p:nvPr/>
        </p:nvSpPr>
        <p:spPr>
          <a:xfrm>
            <a:off x="3757945" y="308520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今天</a:t>
            </a:r>
            <a:r>
              <a:rPr kumimoji="1" lang="en-US" altLang="zh-CN" dirty="0"/>
              <a:t>14:22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885929-B50A-9143-874E-40C1C6CFBB48}"/>
              </a:ext>
            </a:extLst>
          </p:cNvPr>
          <p:cNvSpPr txBox="1"/>
          <p:nvPr/>
        </p:nvSpPr>
        <p:spPr>
          <a:xfrm>
            <a:off x="4857954" y="2587330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详情</a:t>
            </a:r>
            <a:r>
              <a:rPr kumimoji="1" lang="en-US" altLang="zh-CN" dirty="0" err="1"/>
              <a:t>ItemD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E5E5B9-87DE-474C-94D3-9FF5B541709C}"/>
              </a:ext>
            </a:extLst>
          </p:cNvPr>
          <p:cNvSpPr txBox="1"/>
          <p:nvPr/>
        </p:nvSpPr>
        <p:spPr>
          <a:xfrm>
            <a:off x="6071933" y="2548091"/>
            <a:ext cx="11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加购</a:t>
            </a:r>
            <a:r>
              <a:rPr kumimoji="1" lang="en-US" altLang="zh-CN" dirty="0" err="1"/>
              <a:t>itemE</a:t>
            </a:r>
            <a:endParaRPr kumimoji="1"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EBACC8-3465-C046-9940-3D7B4E253755}"/>
              </a:ext>
            </a:extLst>
          </p:cNvPr>
          <p:cNvSpPr txBox="1"/>
          <p:nvPr/>
        </p:nvSpPr>
        <p:spPr>
          <a:xfrm>
            <a:off x="4899660" y="31189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今天</a:t>
            </a:r>
            <a:r>
              <a:rPr kumimoji="1" lang="en-US" altLang="zh-CN" dirty="0"/>
              <a:t>14:25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DF6A5C-753C-1043-A592-18221BD1D585}"/>
              </a:ext>
            </a:extLst>
          </p:cNvPr>
          <p:cNvSpPr txBox="1"/>
          <p:nvPr/>
        </p:nvSpPr>
        <p:spPr>
          <a:xfrm>
            <a:off x="6071933" y="309691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今天</a:t>
            </a:r>
            <a:r>
              <a:rPr kumimoji="1" lang="en-US" altLang="zh-CN" dirty="0"/>
              <a:t>14:30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3DC1546-4670-6D41-8A95-E9EC74D043F9}"/>
              </a:ext>
            </a:extLst>
          </p:cNvPr>
          <p:cNvSpPr/>
          <p:nvPr/>
        </p:nvSpPr>
        <p:spPr>
          <a:xfrm>
            <a:off x="4857953" y="1979908"/>
            <a:ext cx="2419867" cy="1593099"/>
          </a:xfrm>
          <a:prstGeom prst="rect">
            <a:avLst/>
          </a:prstGeom>
          <a:solidFill>
            <a:schemeClr val="bg1">
              <a:alpha val="18000"/>
            </a:schemeClr>
          </a:solidFill>
          <a:ln w="38100"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6089F67-4A2F-A145-95F1-43B77B54778B}"/>
              </a:ext>
            </a:extLst>
          </p:cNvPr>
          <p:cNvSpPr txBox="1"/>
          <p:nvPr/>
        </p:nvSpPr>
        <p:spPr>
          <a:xfrm>
            <a:off x="4694824" y="1644846"/>
            <a:ext cx="2964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/>
              <a:t>基于时间窗口（</a:t>
            </a:r>
            <a:r>
              <a:rPr kumimoji="1" lang="en-US" altLang="zh-CN" sz="1400" b="1" dirty="0"/>
              <a:t>5min</a:t>
            </a:r>
            <a:r>
              <a:rPr kumimoji="1" lang="zh-CN" altLang="en-US" sz="1400" b="1" dirty="0"/>
              <a:t>）的近线排序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10AE523-A70A-CC47-943C-16ACACC14BF5}"/>
              </a:ext>
            </a:extLst>
          </p:cNvPr>
          <p:cNvSpPr/>
          <p:nvPr/>
        </p:nvSpPr>
        <p:spPr>
          <a:xfrm>
            <a:off x="2631420" y="2431235"/>
            <a:ext cx="4606900" cy="1006002"/>
          </a:xfrm>
          <a:prstGeom prst="rect">
            <a:avLst/>
          </a:prstGeom>
          <a:solidFill>
            <a:schemeClr val="bg1">
              <a:alpha val="18000"/>
            </a:schemeClr>
          </a:solidFill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FAE13A-A5C9-A047-B7CB-099C7A8FFE19}"/>
              </a:ext>
            </a:extLst>
          </p:cNvPr>
          <p:cNvSpPr txBox="1"/>
          <p:nvPr/>
        </p:nvSpPr>
        <p:spPr>
          <a:xfrm>
            <a:off x="1244538" y="1654084"/>
            <a:ext cx="290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/>
              <a:t>基于候选数量（</a:t>
            </a:r>
            <a:r>
              <a:rPr kumimoji="1" lang="en-US" altLang="zh-CN" sz="1400" b="1" dirty="0" err="1"/>
              <a:t>TopN</a:t>
            </a:r>
            <a:r>
              <a:rPr kumimoji="1" lang="zh-CN" altLang="en-US" sz="1400" b="1" dirty="0"/>
              <a:t>）的近线排序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B70B2DD-713D-8F48-A3EF-419D6FA5E1E2}"/>
              </a:ext>
            </a:extLst>
          </p:cNvPr>
          <p:cNvCxnSpPr/>
          <p:nvPr/>
        </p:nvCxnSpPr>
        <p:spPr>
          <a:xfrm>
            <a:off x="3275856" y="1979908"/>
            <a:ext cx="482089" cy="451327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87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笑脸 3"/>
          <p:cNvSpPr/>
          <p:nvPr/>
        </p:nvSpPr>
        <p:spPr>
          <a:xfrm>
            <a:off x="1691680" y="980728"/>
            <a:ext cx="576064" cy="504056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410988" y="999283"/>
            <a:ext cx="1080120" cy="5040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Item1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10988" y="1870635"/>
            <a:ext cx="1080120" cy="5040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Item2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0840" y="153445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User1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笑脸 8"/>
          <p:cNvSpPr/>
          <p:nvPr/>
        </p:nvSpPr>
        <p:spPr>
          <a:xfrm>
            <a:off x="1691680" y="3519324"/>
            <a:ext cx="576064" cy="504056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90840" y="40730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User3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笑脸 10"/>
          <p:cNvSpPr/>
          <p:nvPr/>
        </p:nvSpPr>
        <p:spPr>
          <a:xfrm>
            <a:off x="1706960" y="2205492"/>
            <a:ext cx="576064" cy="504056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06120" y="275922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User2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10988" y="2760543"/>
            <a:ext cx="1080120" cy="5040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Item3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410988" y="3667041"/>
            <a:ext cx="1080120" cy="5040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Item4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>
            <a:stCxn id="4" idx="6"/>
          </p:cNvCxnSpPr>
          <p:nvPr/>
        </p:nvCxnSpPr>
        <p:spPr>
          <a:xfrm flipV="1">
            <a:off x="2267747" y="1164076"/>
            <a:ext cx="1032035" cy="68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267745" y="1164077"/>
            <a:ext cx="1143244" cy="1779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6"/>
          </p:cNvCxnSpPr>
          <p:nvPr/>
        </p:nvCxnSpPr>
        <p:spPr>
          <a:xfrm flipV="1">
            <a:off x="2283027" y="2014582"/>
            <a:ext cx="1016755" cy="442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7"/>
          </p:cNvCxnSpPr>
          <p:nvPr/>
        </p:nvCxnSpPr>
        <p:spPr>
          <a:xfrm flipV="1">
            <a:off x="2183386" y="1251316"/>
            <a:ext cx="1116397" cy="2341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7"/>
            <a:endCxn id="14" idx="1"/>
          </p:cNvCxnSpPr>
          <p:nvPr/>
        </p:nvCxnSpPr>
        <p:spPr>
          <a:xfrm flipV="1">
            <a:off x="2183386" y="3012575"/>
            <a:ext cx="1227607" cy="580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7"/>
            <a:endCxn id="15" idx="1"/>
          </p:cNvCxnSpPr>
          <p:nvPr/>
        </p:nvCxnSpPr>
        <p:spPr>
          <a:xfrm>
            <a:off x="2183386" y="3593141"/>
            <a:ext cx="1227607" cy="325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/>
          <p:nvPr/>
        </p:nvCxnSpPr>
        <p:spPr>
          <a:xfrm rot="10800000" flipV="1">
            <a:off x="1585051" y="1251310"/>
            <a:ext cx="12700" cy="2538596"/>
          </a:xfrm>
          <a:prstGeom prst="curvedConnector3">
            <a:avLst>
              <a:gd name="adj1" fmla="val 498688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3528" y="233594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相似</a:t>
            </a:r>
          </a:p>
        </p:txBody>
      </p:sp>
      <p:cxnSp>
        <p:nvCxnSpPr>
          <p:cNvPr id="66" name="直接箭头连接符 65"/>
          <p:cNvCxnSpPr/>
          <p:nvPr/>
        </p:nvCxnSpPr>
        <p:spPr>
          <a:xfrm flipH="1" flipV="1">
            <a:off x="2330992" y="1484788"/>
            <a:ext cx="1016755" cy="226801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联系 68"/>
          <p:cNvSpPr/>
          <p:nvPr/>
        </p:nvSpPr>
        <p:spPr>
          <a:xfrm>
            <a:off x="6125111" y="1319217"/>
            <a:ext cx="360040" cy="368244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流程图: 联系 69"/>
          <p:cNvSpPr/>
          <p:nvPr/>
        </p:nvSpPr>
        <p:spPr>
          <a:xfrm>
            <a:off x="5765071" y="1867805"/>
            <a:ext cx="360040" cy="368244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流程图: 联系 70"/>
          <p:cNvSpPr/>
          <p:nvPr/>
        </p:nvSpPr>
        <p:spPr>
          <a:xfrm>
            <a:off x="6294603" y="2087913"/>
            <a:ext cx="360040" cy="368244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流程图: 联系 71"/>
          <p:cNvSpPr/>
          <p:nvPr/>
        </p:nvSpPr>
        <p:spPr>
          <a:xfrm>
            <a:off x="7172672" y="3336567"/>
            <a:ext cx="360040" cy="368244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流程图: 联系 72"/>
          <p:cNvSpPr/>
          <p:nvPr/>
        </p:nvSpPr>
        <p:spPr>
          <a:xfrm>
            <a:off x="6553913" y="3734947"/>
            <a:ext cx="360040" cy="368244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联系 73"/>
          <p:cNvSpPr/>
          <p:nvPr/>
        </p:nvSpPr>
        <p:spPr>
          <a:xfrm>
            <a:off x="7041111" y="2024179"/>
            <a:ext cx="360040" cy="368244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流程图: 联系 74"/>
          <p:cNvSpPr/>
          <p:nvPr/>
        </p:nvSpPr>
        <p:spPr>
          <a:xfrm>
            <a:off x="5765071" y="2618791"/>
            <a:ext cx="360040" cy="368244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流程图: 联系 75"/>
          <p:cNvSpPr/>
          <p:nvPr/>
        </p:nvSpPr>
        <p:spPr>
          <a:xfrm>
            <a:off x="5328084" y="3384555"/>
            <a:ext cx="360040" cy="368244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5376543" y="1118409"/>
            <a:ext cx="2024608" cy="2002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/>
          <p:cNvCxnSpPr>
            <a:stCxn id="71" idx="0"/>
          </p:cNvCxnSpPr>
          <p:nvPr/>
        </p:nvCxnSpPr>
        <p:spPr>
          <a:xfrm flipV="1">
            <a:off x="6474628" y="1411709"/>
            <a:ext cx="630031" cy="676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542272" y="1471215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K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998459" y="980728"/>
            <a:ext cx="2952328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998459" y="4581128"/>
            <a:ext cx="29523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5267484" y="4581128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  KNN-</a:t>
            </a:r>
            <a:r>
              <a:rPr lang="en-US" altLang="zh-CN" b="1" dirty="0" err="1"/>
              <a:t>Neighbourhood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307597" y="4620237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Collaborate Filter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259632" y="4581129"/>
            <a:ext cx="29523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10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笑脸 3"/>
          <p:cNvSpPr/>
          <p:nvPr/>
        </p:nvSpPr>
        <p:spPr>
          <a:xfrm>
            <a:off x="1691680" y="980728"/>
            <a:ext cx="576064" cy="504056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410989" y="999283"/>
            <a:ext cx="1449044" cy="4124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悦享康健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482997" y="1870638"/>
            <a:ext cx="1305028" cy="46530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福享金生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90840" y="153445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User1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笑脸 8"/>
          <p:cNvSpPr/>
          <p:nvPr/>
        </p:nvSpPr>
        <p:spPr>
          <a:xfrm>
            <a:off x="1691680" y="3519324"/>
            <a:ext cx="576064" cy="504056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90840" y="40730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User3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笑脸 10"/>
          <p:cNvSpPr/>
          <p:nvPr/>
        </p:nvSpPr>
        <p:spPr>
          <a:xfrm>
            <a:off x="1706960" y="2205492"/>
            <a:ext cx="576064" cy="504056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06120" y="275922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User2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09745" y="2760543"/>
            <a:ext cx="1305028" cy="3680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泰康家倍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513565" y="3667045"/>
            <a:ext cx="1274460" cy="4361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诺享无忧</a:t>
            </a:r>
          </a:p>
        </p:txBody>
      </p:sp>
      <p:cxnSp>
        <p:nvCxnSpPr>
          <p:cNvPr id="17" name="直接箭头连接符 16"/>
          <p:cNvCxnSpPr>
            <a:stCxn id="4" idx="6"/>
          </p:cNvCxnSpPr>
          <p:nvPr/>
        </p:nvCxnSpPr>
        <p:spPr>
          <a:xfrm flipV="1">
            <a:off x="2267747" y="1164076"/>
            <a:ext cx="1032035" cy="68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267745" y="1164077"/>
            <a:ext cx="1143244" cy="1779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6"/>
          </p:cNvCxnSpPr>
          <p:nvPr/>
        </p:nvCxnSpPr>
        <p:spPr>
          <a:xfrm flipV="1">
            <a:off x="2283027" y="2014582"/>
            <a:ext cx="1016755" cy="442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7"/>
          </p:cNvCxnSpPr>
          <p:nvPr/>
        </p:nvCxnSpPr>
        <p:spPr>
          <a:xfrm flipV="1">
            <a:off x="2183386" y="1251316"/>
            <a:ext cx="1116397" cy="2341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7"/>
            <a:endCxn id="14" idx="1"/>
          </p:cNvCxnSpPr>
          <p:nvPr/>
        </p:nvCxnSpPr>
        <p:spPr>
          <a:xfrm flipV="1">
            <a:off x="2183386" y="2944553"/>
            <a:ext cx="1326363" cy="648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7"/>
            <a:endCxn id="15" idx="1"/>
          </p:cNvCxnSpPr>
          <p:nvPr/>
        </p:nvCxnSpPr>
        <p:spPr>
          <a:xfrm>
            <a:off x="2183386" y="3593146"/>
            <a:ext cx="1330183" cy="29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/>
          <p:nvPr/>
        </p:nvCxnSpPr>
        <p:spPr>
          <a:xfrm rot="10800000" flipV="1">
            <a:off x="1585051" y="1251310"/>
            <a:ext cx="12700" cy="2538596"/>
          </a:xfrm>
          <a:prstGeom prst="curvedConnector3">
            <a:avLst>
              <a:gd name="adj1" fmla="val 498688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3528" y="233594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相似</a:t>
            </a:r>
          </a:p>
        </p:txBody>
      </p:sp>
      <p:cxnSp>
        <p:nvCxnSpPr>
          <p:cNvPr id="66" name="直接箭头连接符 65"/>
          <p:cNvCxnSpPr/>
          <p:nvPr/>
        </p:nvCxnSpPr>
        <p:spPr>
          <a:xfrm flipH="1" flipV="1">
            <a:off x="2330994" y="1484789"/>
            <a:ext cx="1079999" cy="230512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联系 68"/>
          <p:cNvSpPr/>
          <p:nvPr/>
        </p:nvSpPr>
        <p:spPr>
          <a:xfrm>
            <a:off x="6125111" y="1319217"/>
            <a:ext cx="360040" cy="368244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流程图: 联系 69"/>
          <p:cNvSpPr/>
          <p:nvPr/>
        </p:nvSpPr>
        <p:spPr>
          <a:xfrm>
            <a:off x="5765071" y="1867805"/>
            <a:ext cx="360040" cy="368244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流程图: 联系 70"/>
          <p:cNvSpPr/>
          <p:nvPr/>
        </p:nvSpPr>
        <p:spPr>
          <a:xfrm>
            <a:off x="6294603" y="2087913"/>
            <a:ext cx="360040" cy="368244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流程图: 联系 71"/>
          <p:cNvSpPr/>
          <p:nvPr/>
        </p:nvSpPr>
        <p:spPr>
          <a:xfrm>
            <a:off x="7172672" y="3336567"/>
            <a:ext cx="360040" cy="368244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流程图: 联系 72"/>
          <p:cNvSpPr/>
          <p:nvPr/>
        </p:nvSpPr>
        <p:spPr>
          <a:xfrm>
            <a:off x="6553913" y="3734947"/>
            <a:ext cx="360040" cy="368244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联系 73"/>
          <p:cNvSpPr/>
          <p:nvPr/>
        </p:nvSpPr>
        <p:spPr>
          <a:xfrm>
            <a:off x="7041111" y="2024179"/>
            <a:ext cx="360040" cy="368244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流程图: 联系 74"/>
          <p:cNvSpPr/>
          <p:nvPr/>
        </p:nvSpPr>
        <p:spPr>
          <a:xfrm>
            <a:off x="5765071" y="2618791"/>
            <a:ext cx="360040" cy="368244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流程图: 联系 75"/>
          <p:cNvSpPr/>
          <p:nvPr/>
        </p:nvSpPr>
        <p:spPr>
          <a:xfrm>
            <a:off x="5328084" y="3384555"/>
            <a:ext cx="360040" cy="368244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5376543" y="1118409"/>
            <a:ext cx="2024608" cy="2002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/>
          <p:cNvCxnSpPr>
            <a:stCxn id="71" idx="0"/>
          </p:cNvCxnSpPr>
          <p:nvPr/>
        </p:nvCxnSpPr>
        <p:spPr>
          <a:xfrm flipV="1">
            <a:off x="6474628" y="1411709"/>
            <a:ext cx="630031" cy="676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542272" y="1471215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K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998459" y="980728"/>
            <a:ext cx="2952328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998459" y="4581128"/>
            <a:ext cx="29523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5267484" y="4581128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  KNN-</a:t>
            </a:r>
            <a:r>
              <a:rPr lang="en-US" altLang="zh-CN" b="1" dirty="0" err="1"/>
              <a:t>Neighbourhood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307597" y="4620237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Collaborate Filter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259632" y="4581129"/>
            <a:ext cx="29523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5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73741"/>
              </p:ext>
            </p:extLst>
          </p:nvPr>
        </p:nvGraphicFramePr>
        <p:xfrm>
          <a:off x="752268" y="1179012"/>
          <a:ext cx="3984103" cy="3289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0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2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2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2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231"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231">
                <a:tc>
                  <a:txBody>
                    <a:bodyPr/>
                    <a:lstStyle/>
                    <a:p>
                      <a:pPr algn="ctr"/>
                      <a:endParaRPr lang="zh-CN" alt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231">
                <a:tc>
                  <a:txBody>
                    <a:bodyPr/>
                    <a:lstStyle/>
                    <a:p>
                      <a:pPr algn="ctr"/>
                      <a:endParaRPr lang="zh-CN" alt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2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01" y="1049179"/>
            <a:ext cx="498127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流程图: 摘录 7"/>
          <p:cNvSpPr/>
          <p:nvPr/>
        </p:nvSpPr>
        <p:spPr>
          <a:xfrm>
            <a:off x="818019" y="692700"/>
            <a:ext cx="480788" cy="374225"/>
          </a:xfrm>
          <a:prstGeom prst="flowChartExtra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1498691" y="739875"/>
            <a:ext cx="576064" cy="37422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决策 9"/>
          <p:cNvSpPr/>
          <p:nvPr/>
        </p:nvSpPr>
        <p:spPr>
          <a:xfrm>
            <a:off x="2189483" y="692695"/>
            <a:ext cx="504056" cy="50405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数据 10"/>
          <p:cNvSpPr/>
          <p:nvPr/>
        </p:nvSpPr>
        <p:spPr>
          <a:xfrm>
            <a:off x="3558461" y="732507"/>
            <a:ext cx="576064" cy="38895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手动操作 11"/>
          <p:cNvSpPr/>
          <p:nvPr/>
        </p:nvSpPr>
        <p:spPr>
          <a:xfrm>
            <a:off x="4281163" y="740212"/>
            <a:ext cx="360040" cy="38895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2840499" y="674955"/>
            <a:ext cx="561627" cy="50405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18019" y="1268760"/>
            <a:ext cx="1875520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7044425" y="729427"/>
            <a:ext cx="19935" cy="2268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044419" y="2997673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6040955" y="2997678"/>
            <a:ext cx="1003469" cy="900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044424" y="1809543"/>
            <a:ext cx="796731" cy="1188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6040953" y="2133581"/>
            <a:ext cx="1003471" cy="8280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弧形 47"/>
          <p:cNvSpPr/>
          <p:nvPr/>
        </p:nvSpPr>
        <p:spPr>
          <a:xfrm rot="18970127">
            <a:off x="6524952" y="2726865"/>
            <a:ext cx="919635" cy="47547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153448" y="6640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112075" y="37131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Z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664599" y="30885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右箭头 51"/>
          <p:cNvSpPr/>
          <p:nvPr/>
        </p:nvSpPr>
        <p:spPr>
          <a:xfrm>
            <a:off x="3019367" y="2078851"/>
            <a:ext cx="2523592" cy="144016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6256599" y="1809546"/>
            <a:ext cx="1456336" cy="32403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80911" y="197155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841151" y="1503768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05167" y="1084815"/>
            <a:ext cx="143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Dist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(A,B)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6488427" y="1503772"/>
            <a:ext cx="496345" cy="46779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81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4639</TotalTime>
  <Words>3426</Words>
  <Application>Microsoft Macintosh PowerPoint</Application>
  <PresentationFormat>全屏显示(4:3)</PresentationFormat>
  <Paragraphs>1310</Paragraphs>
  <Slides>61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2" baseType="lpstr">
      <vt:lpstr>DengXian</vt:lpstr>
      <vt:lpstr>DengXian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信用卡信息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数据挖掘流程总览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</dc:creator>
  <cp:lastModifiedBy>yeziapp</cp:lastModifiedBy>
  <cp:revision>161</cp:revision>
  <dcterms:created xsi:type="dcterms:W3CDTF">2019-07-09T09:26:12Z</dcterms:created>
  <dcterms:modified xsi:type="dcterms:W3CDTF">2019-10-23T01:57:44Z</dcterms:modified>
</cp:coreProperties>
</file>