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8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8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8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8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9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算法"/>
          <p:cNvSpPr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算法</a:t>
            </a:r>
          </a:p>
        </p:txBody>
      </p:sp>
      <p:sp>
        <p:nvSpPr>
          <p:cNvPr id="120" name="liuyubobobo"/>
          <p:cNvSpPr/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liuyubobobo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归并排序 Merge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归并排序 Merge Sort</a:t>
            </a:r>
          </a:p>
        </p:txBody>
      </p:sp>
      <p:sp>
        <p:nvSpPr>
          <p:cNvPr id="295" name="4"/>
          <p:cNvSpPr/>
          <p:nvPr/>
        </p:nvSpPr>
        <p:spPr>
          <a:xfrm>
            <a:off x="21634186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96" name="7"/>
          <p:cNvSpPr/>
          <p:nvPr/>
        </p:nvSpPr>
        <p:spPr>
          <a:xfrm>
            <a:off x="19280406" y="4037700"/>
            <a:ext cx="1536248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97" name="5"/>
          <p:cNvSpPr/>
          <p:nvPr/>
        </p:nvSpPr>
        <p:spPr>
          <a:xfrm>
            <a:off x="16926625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98" name="1"/>
          <p:cNvSpPr/>
          <p:nvPr/>
        </p:nvSpPr>
        <p:spPr>
          <a:xfrm>
            <a:off x="14572843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99" name="3"/>
          <p:cNvSpPr/>
          <p:nvPr/>
        </p:nvSpPr>
        <p:spPr>
          <a:xfrm>
            <a:off x="12219064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00" name="2"/>
          <p:cNvSpPr/>
          <p:nvPr/>
        </p:nvSpPr>
        <p:spPr>
          <a:xfrm>
            <a:off x="9865283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01" name="6"/>
          <p:cNvSpPr/>
          <p:nvPr/>
        </p:nvSpPr>
        <p:spPr>
          <a:xfrm>
            <a:off x="7511503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02" name="8"/>
          <p:cNvSpPr/>
          <p:nvPr/>
        </p:nvSpPr>
        <p:spPr>
          <a:xfrm>
            <a:off x="5157722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303" name="3"/>
          <p:cNvSpPr/>
          <p:nvPr/>
        </p:nvSpPr>
        <p:spPr>
          <a:xfrm>
            <a:off x="12225415" y="6409945"/>
            <a:ext cx="1536248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04" name="2"/>
          <p:cNvSpPr/>
          <p:nvPr/>
        </p:nvSpPr>
        <p:spPr>
          <a:xfrm>
            <a:off x="9871634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05" name="6"/>
          <p:cNvSpPr/>
          <p:nvPr/>
        </p:nvSpPr>
        <p:spPr>
          <a:xfrm>
            <a:off x="7517854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06" name="8"/>
          <p:cNvSpPr/>
          <p:nvPr/>
        </p:nvSpPr>
        <p:spPr>
          <a:xfrm>
            <a:off x="5164073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307" name="4"/>
          <p:cNvSpPr/>
          <p:nvPr/>
        </p:nvSpPr>
        <p:spPr>
          <a:xfrm>
            <a:off x="21602438" y="6409945"/>
            <a:ext cx="1536248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08" name="7"/>
          <p:cNvSpPr/>
          <p:nvPr/>
        </p:nvSpPr>
        <p:spPr>
          <a:xfrm>
            <a:off x="19248657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09" name="5"/>
          <p:cNvSpPr/>
          <p:nvPr/>
        </p:nvSpPr>
        <p:spPr>
          <a:xfrm>
            <a:off x="16894877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10" name="1"/>
          <p:cNvSpPr/>
          <p:nvPr/>
        </p:nvSpPr>
        <p:spPr>
          <a:xfrm>
            <a:off x="14541095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311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9666987" y="8444209"/>
            <a:ext cx="8968782" cy="76201"/>
          </a:xfrm>
          <a:prstGeom prst="rect">
            <a:avLst/>
          </a:prstGeom>
        </p:spPr>
      </p:pic>
      <p:pic>
        <p:nvPicPr>
          <p:cNvPr id="313" name="Line" descr="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6145086" y="9617169"/>
            <a:ext cx="6622863" cy="76201"/>
          </a:xfrm>
          <a:prstGeom prst="rect">
            <a:avLst/>
          </a:prstGeom>
        </p:spPr>
      </p:pic>
      <p:pic>
        <p:nvPicPr>
          <p:cNvPr id="315" name="Line" descr="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15528459" y="9617169"/>
            <a:ext cx="6622863" cy="76201"/>
          </a:xfrm>
          <a:prstGeom prst="rect">
            <a:avLst/>
          </a:prstGeom>
        </p:spPr>
      </p:pic>
      <p:sp>
        <p:nvSpPr>
          <p:cNvPr id="317" name="6"/>
          <p:cNvSpPr/>
          <p:nvPr/>
        </p:nvSpPr>
        <p:spPr>
          <a:xfrm>
            <a:off x="5157722" y="8750440"/>
            <a:ext cx="1536249" cy="1520637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18" name="8"/>
          <p:cNvSpPr/>
          <p:nvPr/>
        </p:nvSpPr>
        <p:spPr>
          <a:xfrm>
            <a:off x="7473400" y="8750440"/>
            <a:ext cx="1536249" cy="1520637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319" name="3"/>
          <p:cNvSpPr/>
          <p:nvPr/>
        </p:nvSpPr>
        <p:spPr>
          <a:xfrm>
            <a:off x="12250813" y="8750441"/>
            <a:ext cx="1536249" cy="1520637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20" name="2"/>
          <p:cNvSpPr/>
          <p:nvPr/>
        </p:nvSpPr>
        <p:spPr>
          <a:xfrm>
            <a:off x="9903386" y="8750441"/>
            <a:ext cx="1536249" cy="1520637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21" name="5"/>
          <p:cNvSpPr/>
          <p:nvPr/>
        </p:nvSpPr>
        <p:spPr>
          <a:xfrm>
            <a:off x="16926625" y="8750441"/>
            <a:ext cx="1536249" cy="1520637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22" name="1"/>
          <p:cNvSpPr/>
          <p:nvPr/>
        </p:nvSpPr>
        <p:spPr>
          <a:xfrm>
            <a:off x="14572846" y="8750440"/>
            <a:ext cx="1536249" cy="1520637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23" name="4"/>
          <p:cNvSpPr/>
          <p:nvPr/>
        </p:nvSpPr>
        <p:spPr>
          <a:xfrm>
            <a:off x="19343904" y="8750441"/>
            <a:ext cx="1536249" cy="1520637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24" name="7"/>
          <p:cNvSpPr/>
          <p:nvPr/>
        </p:nvSpPr>
        <p:spPr>
          <a:xfrm>
            <a:off x="21602438" y="8750440"/>
            <a:ext cx="1536248" cy="1520637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6" dur="1000" fill="hold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xit" nodeType="afterEffect" presetSubtype="4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10" dur="1000" fill="hold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94064 -0.170640" origin="layout" pathEditMode="relative">
                                      <p:cBhvr>
                                        <p:cTn id="15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path" nodeType="with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00 -0.170640" origin="layout" pathEditMode="relative">
                                      <p:cBhvr>
                                        <p:cTn id="18" dur="1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path" nodeType="with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00436 -0.172955" origin="layout" pathEditMode="relative">
                                      <p:cBhvr>
                                        <p:cTn id="21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path" nodeType="with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97051 -0.170640" origin="layout" pathEditMode="relative">
                                      <p:cBhvr>
                                        <p:cTn id="24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path" nodeType="with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94361 -0.168325" origin="layout" pathEditMode="relative">
                                      <p:cBhvr>
                                        <p:cTn id="27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path" nodeType="with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781 -0.170640" origin="layout" pathEditMode="relative">
                                      <p:cBhvr>
                                        <p:cTn id="30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path" nodeType="withEffect" presetSubtype="0" presetID="-1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95924 -0.170640" origin="layout" pathEditMode="relative">
                                      <p:cBhvr>
                                        <p:cTn id="33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path" nodeType="withEffect" presetSubtype="0" presetID="-1" grpId="1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94101 -0.170640" origin="layout" pathEditMode="relative">
                                      <p:cBhvr>
                                        <p:cTn id="36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Class="exit" nodeType="afterEffect" presetSubtype="4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39" dur="1000" fill="hold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Class="exit" nodeType="afterEffect" presetSubtype="4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43" dur="1000" fill="hold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Class="exit" nodeType="afterEffect" presetSubtype="4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47" dur="1000" fill="hold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Class="exit" nodeType="afterEffect" presetSubtype="4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51" dur="1000" fill="hold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Class="exit" nodeType="afterEffect" presetSubtype="4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55" dur="1000" fill="hold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Class="exit" nodeType="afterEffect" presetSubtype="4" presetID="2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59" dur="1000" fill="hold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Class="exit" nodeType="afterEffect" presetSubtype="4" presetID="2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63" dur="1000" fill="hold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000"/>
                            </p:stCondLst>
                            <p:childTnLst>
                              <p:par>
                                <p:cTn id="66" presetClass="exit" nodeType="afterEffect" presetSubtype="4" presetID="2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67" dur="1000" fill="hold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7" grpId="18"/>
      <p:bldP build="whole" bldLvl="1" animBg="1" rev="0" advAuto="0" spid="313" grpId="1"/>
      <p:bldP build="whole" bldLvl="1" animBg="1" rev="0" advAuto="0" spid="306" grpId="11"/>
      <p:bldP build="whole" bldLvl="1" animBg="1" rev="0" advAuto="0" spid="303" grpId="14"/>
      <p:bldP build="whole" bldLvl="1" animBg="1" rev="0" advAuto="0" spid="304" grpId="13"/>
      <p:bldP build="whole" bldLvl="1" animBg="1" rev="0" advAuto="0" spid="305" grpId="12"/>
      <p:bldP build="whole" bldLvl="1" animBg="1" rev="0" advAuto="0" spid="315" grpId="2"/>
      <p:bldP build="whole" bldLvl="1" animBg="1" rev="0" advAuto="0" spid="308" grpId="17"/>
      <p:bldP build="whole" bldLvl="1" animBg="1" rev="0" advAuto="0" spid="309" grpId="16"/>
      <p:bldP build="whole" bldLvl="1" animBg="1" rev="0" advAuto="0" spid="310" grpId="1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归并排序 Merge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归并排序 Merge Sort</a:t>
            </a:r>
          </a:p>
        </p:txBody>
      </p:sp>
      <p:sp>
        <p:nvSpPr>
          <p:cNvPr id="327" name="4"/>
          <p:cNvSpPr/>
          <p:nvPr/>
        </p:nvSpPr>
        <p:spPr>
          <a:xfrm>
            <a:off x="21634186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28" name="7"/>
          <p:cNvSpPr/>
          <p:nvPr/>
        </p:nvSpPr>
        <p:spPr>
          <a:xfrm>
            <a:off x="19280406" y="4037700"/>
            <a:ext cx="1536248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29" name="5"/>
          <p:cNvSpPr/>
          <p:nvPr/>
        </p:nvSpPr>
        <p:spPr>
          <a:xfrm>
            <a:off x="16926625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30" name="1"/>
          <p:cNvSpPr/>
          <p:nvPr/>
        </p:nvSpPr>
        <p:spPr>
          <a:xfrm>
            <a:off x="14572843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31" name="3"/>
          <p:cNvSpPr/>
          <p:nvPr/>
        </p:nvSpPr>
        <p:spPr>
          <a:xfrm>
            <a:off x="12219064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32" name="2"/>
          <p:cNvSpPr/>
          <p:nvPr/>
        </p:nvSpPr>
        <p:spPr>
          <a:xfrm>
            <a:off x="9865283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33" name="6"/>
          <p:cNvSpPr/>
          <p:nvPr/>
        </p:nvSpPr>
        <p:spPr>
          <a:xfrm>
            <a:off x="7511503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34" name="8"/>
          <p:cNvSpPr/>
          <p:nvPr/>
        </p:nvSpPr>
        <p:spPr>
          <a:xfrm>
            <a:off x="5157722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pic>
        <p:nvPicPr>
          <p:cNvPr id="335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9666987" y="8444209"/>
            <a:ext cx="8968782" cy="76201"/>
          </a:xfrm>
          <a:prstGeom prst="rect">
            <a:avLst/>
          </a:prstGeom>
        </p:spPr>
      </p:pic>
      <p:sp>
        <p:nvSpPr>
          <p:cNvPr id="337" name="6"/>
          <p:cNvSpPr/>
          <p:nvPr/>
        </p:nvSpPr>
        <p:spPr>
          <a:xfrm>
            <a:off x="9865282" y="6409945"/>
            <a:ext cx="1536249" cy="1520638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38" name="8"/>
          <p:cNvSpPr/>
          <p:nvPr/>
        </p:nvSpPr>
        <p:spPr>
          <a:xfrm>
            <a:off x="12193661" y="6409945"/>
            <a:ext cx="1536248" cy="1520638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339" name="3"/>
          <p:cNvSpPr/>
          <p:nvPr/>
        </p:nvSpPr>
        <p:spPr>
          <a:xfrm>
            <a:off x="7511503" y="6409945"/>
            <a:ext cx="1536249" cy="1520638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40" name="2"/>
          <p:cNvSpPr/>
          <p:nvPr/>
        </p:nvSpPr>
        <p:spPr>
          <a:xfrm>
            <a:off x="5164070" y="6409945"/>
            <a:ext cx="1536249" cy="1520638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41" name="5"/>
          <p:cNvSpPr/>
          <p:nvPr/>
        </p:nvSpPr>
        <p:spPr>
          <a:xfrm>
            <a:off x="19280412" y="6409945"/>
            <a:ext cx="1536249" cy="1520638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42" name="1"/>
          <p:cNvSpPr/>
          <p:nvPr/>
        </p:nvSpPr>
        <p:spPr>
          <a:xfrm>
            <a:off x="14572846" y="6409945"/>
            <a:ext cx="1536249" cy="1520638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43" name="4"/>
          <p:cNvSpPr/>
          <p:nvPr/>
        </p:nvSpPr>
        <p:spPr>
          <a:xfrm>
            <a:off x="16926625" y="6409945"/>
            <a:ext cx="1536249" cy="1520638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44" name="7"/>
          <p:cNvSpPr/>
          <p:nvPr/>
        </p:nvSpPr>
        <p:spPr>
          <a:xfrm>
            <a:off x="21602436" y="6409945"/>
            <a:ext cx="1536249" cy="1520638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6" dur="1000" fill="hold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89935 -0.172398" origin="layout" pathEditMode="relative">
                                      <p:cBhvr>
                                        <p:cTn id="11" dur="1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95228 -0.175855" origin="layout" pathEditMode="relative">
                                      <p:cBhvr>
                                        <p:cTn id="14" dur="1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path" nodeType="with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91757 -0.172955" origin="layout" pathEditMode="relative">
                                      <p:cBhvr>
                                        <p:cTn id="17" dur="1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path" nodeType="with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94362 -0.170640" origin="layout" pathEditMode="relative">
                                      <p:cBhvr>
                                        <p:cTn id="20" dur="1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path" nodeType="with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97832 -0.172955" origin="layout" pathEditMode="relative">
                                      <p:cBhvr>
                                        <p:cTn id="23" dur="1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path" nodeType="with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386119 -0.172955" origin="layout" pathEditMode="relative">
                                      <p:cBhvr>
                                        <p:cTn id="26" dur="1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path" nodeType="with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97572 -0.175855" origin="layout" pathEditMode="relative">
                                      <p:cBhvr>
                                        <p:cTn id="29" dur="1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path" nodeType="withEffect" presetSubtype="0" presetID="-1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387071 -0.174157" origin="layout" pathEditMode="relative">
                                      <p:cBhvr>
                                        <p:cTn id="32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Class="exit" nodeType="afterEffect" presetSubtype="4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35" dur="1000" fill="hold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Class="exit" nodeType="afterEffect" presetSubtype="4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39" dur="1000" fill="hold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Class="exit" nodeType="afterEffect" presetSubtype="4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43" dur="1000" fill="hold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Class="exit" nodeType="afterEffect" presetSubtype="4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47" dur="1000" fill="hold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Class="exit" nodeType="afterEffect" presetSubtype="4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51" dur="1000" fill="hold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Class="exit" nodeType="afterEffect" presetSubtype="4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55" dur="1000" fill="hold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000"/>
                            </p:stCondLst>
                            <p:childTnLst>
                              <p:par>
                                <p:cTn id="58" presetClass="exit" nodeType="afterEffect" presetSubtype="4" presetID="2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59" dur="1000" fill="hold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Class="exit" nodeType="afterEffect" presetSubtype="4" presetID="2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63" dur="1000" fill="hold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1" grpId="13"/>
      <p:bldP build="whole" bldLvl="1" animBg="1" rev="0" advAuto="0" spid="334" grpId="10"/>
      <p:bldP build="whole" bldLvl="1" animBg="1" rev="0" advAuto="0" spid="335" grpId="1"/>
      <p:bldP build="whole" bldLvl="1" animBg="1" rev="0" advAuto="0" spid="332" grpId="12"/>
      <p:bldP build="whole" bldLvl="1" animBg="1" rev="0" advAuto="0" spid="329" grpId="15"/>
      <p:bldP build="whole" bldLvl="1" animBg="1" rev="0" advAuto="0" spid="327" grpId="17"/>
      <p:bldP build="whole" bldLvl="1" animBg="1" rev="0" advAuto="0" spid="328" grpId="16"/>
      <p:bldP build="whole" bldLvl="1" animBg="1" rev="0" advAuto="0" spid="333" grpId="11"/>
      <p:bldP build="whole" bldLvl="1" animBg="1" rev="0" advAuto="0" spid="330" grpId="14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归并排序 Merge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归并排序 Merge Sort</a:t>
            </a:r>
          </a:p>
        </p:txBody>
      </p:sp>
      <p:sp>
        <p:nvSpPr>
          <p:cNvPr id="347" name="4"/>
          <p:cNvSpPr/>
          <p:nvPr/>
        </p:nvSpPr>
        <p:spPr>
          <a:xfrm>
            <a:off x="21634186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48" name="7"/>
          <p:cNvSpPr/>
          <p:nvPr/>
        </p:nvSpPr>
        <p:spPr>
          <a:xfrm>
            <a:off x="19280406" y="4037700"/>
            <a:ext cx="1536248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49" name="5"/>
          <p:cNvSpPr/>
          <p:nvPr/>
        </p:nvSpPr>
        <p:spPr>
          <a:xfrm>
            <a:off x="16926625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50" name="1"/>
          <p:cNvSpPr/>
          <p:nvPr/>
        </p:nvSpPr>
        <p:spPr>
          <a:xfrm>
            <a:off x="14572843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51" name="3"/>
          <p:cNvSpPr/>
          <p:nvPr/>
        </p:nvSpPr>
        <p:spPr>
          <a:xfrm>
            <a:off x="12219064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52" name="2"/>
          <p:cNvSpPr/>
          <p:nvPr/>
        </p:nvSpPr>
        <p:spPr>
          <a:xfrm>
            <a:off x="9865283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53" name="6"/>
          <p:cNvSpPr/>
          <p:nvPr/>
        </p:nvSpPr>
        <p:spPr>
          <a:xfrm>
            <a:off x="7511503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54" name="8"/>
          <p:cNvSpPr/>
          <p:nvPr/>
        </p:nvSpPr>
        <p:spPr>
          <a:xfrm>
            <a:off x="5157722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355" name="3"/>
          <p:cNvSpPr/>
          <p:nvPr/>
        </p:nvSpPr>
        <p:spPr>
          <a:xfrm>
            <a:off x="12225415" y="6409945"/>
            <a:ext cx="1536248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56" name="2"/>
          <p:cNvSpPr/>
          <p:nvPr/>
        </p:nvSpPr>
        <p:spPr>
          <a:xfrm>
            <a:off x="9871634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57" name="6"/>
          <p:cNvSpPr/>
          <p:nvPr/>
        </p:nvSpPr>
        <p:spPr>
          <a:xfrm>
            <a:off x="7517854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58" name="8"/>
          <p:cNvSpPr/>
          <p:nvPr/>
        </p:nvSpPr>
        <p:spPr>
          <a:xfrm>
            <a:off x="5164073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359" name="4"/>
          <p:cNvSpPr/>
          <p:nvPr/>
        </p:nvSpPr>
        <p:spPr>
          <a:xfrm>
            <a:off x="21602438" y="6409945"/>
            <a:ext cx="1536248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60" name="7"/>
          <p:cNvSpPr/>
          <p:nvPr/>
        </p:nvSpPr>
        <p:spPr>
          <a:xfrm>
            <a:off x="19248657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61" name="5"/>
          <p:cNvSpPr/>
          <p:nvPr/>
        </p:nvSpPr>
        <p:spPr>
          <a:xfrm>
            <a:off x="16894877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62" name="1"/>
          <p:cNvSpPr/>
          <p:nvPr/>
        </p:nvSpPr>
        <p:spPr>
          <a:xfrm>
            <a:off x="14541095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363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9666987" y="8444209"/>
            <a:ext cx="8968782" cy="76201"/>
          </a:xfrm>
          <a:prstGeom prst="rect">
            <a:avLst/>
          </a:prstGeom>
        </p:spPr>
      </p:pic>
      <p:pic>
        <p:nvPicPr>
          <p:cNvPr id="365" name="Line" descr="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6145086" y="9617169"/>
            <a:ext cx="6622863" cy="76201"/>
          </a:xfrm>
          <a:prstGeom prst="rect">
            <a:avLst/>
          </a:prstGeom>
        </p:spPr>
      </p:pic>
      <p:pic>
        <p:nvPicPr>
          <p:cNvPr id="367" name="Line" descr="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15528459" y="9617169"/>
            <a:ext cx="6622863" cy="76201"/>
          </a:xfrm>
          <a:prstGeom prst="rect">
            <a:avLst/>
          </a:prstGeom>
        </p:spPr>
      </p:pic>
      <p:grpSp>
        <p:nvGrpSpPr>
          <p:cNvPr id="371" name="Group"/>
          <p:cNvGrpSpPr/>
          <p:nvPr/>
        </p:nvGrpSpPr>
        <p:grpSpPr>
          <a:xfrm>
            <a:off x="5151370" y="8750441"/>
            <a:ext cx="3890029" cy="1520637"/>
            <a:chOff x="0" y="0"/>
            <a:chExt cx="3890028" cy="1520636"/>
          </a:xfrm>
        </p:grpSpPr>
        <p:sp>
          <p:nvSpPr>
            <p:cNvPr id="369" name="6"/>
            <p:cNvSpPr/>
            <p:nvPr/>
          </p:nvSpPr>
          <p:spPr>
            <a:xfrm>
              <a:off x="2353780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70" name="8"/>
            <p:cNvSpPr/>
            <p:nvPr/>
          </p:nvSpPr>
          <p:spPr>
            <a:xfrm>
              <a:off x="0" y="0"/>
              <a:ext cx="1536248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</p:grpSp>
      <p:grpSp>
        <p:nvGrpSpPr>
          <p:cNvPr id="374" name="Group"/>
          <p:cNvGrpSpPr/>
          <p:nvPr/>
        </p:nvGrpSpPr>
        <p:grpSpPr>
          <a:xfrm>
            <a:off x="9820833" y="8750440"/>
            <a:ext cx="3890029" cy="1520637"/>
            <a:chOff x="0" y="0"/>
            <a:chExt cx="3890028" cy="1520636"/>
          </a:xfrm>
        </p:grpSpPr>
        <p:sp>
          <p:nvSpPr>
            <p:cNvPr id="372" name="3"/>
            <p:cNvSpPr/>
            <p:nvPr/>
          </p:nvSpPr>
          <p:spPr>
            <a:xfrm>
              <a:off x="2353780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73" name="2"/>
            <p:cNvSpPr/>
            <p:nvPr/>
          </p:nvSpPr>
          <p:spPr>
            <a:xfrm>
              <a:off x="0" y="0"/>
              <a:ext cx="1536248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377" name="Group"/>
          <p:cNvGrpSpPr/>
          <p:nvPr/>
        </p:nvGrpSpPr>
        <p:grpSpPr>
          <a:xfrm>
            <a:off x="14515693" y="8750440"/>
            <a:ext cx="3890031" cy="1520637"/>
            <a:chOff x="0" y="0"/>
            <a:chExt cx="3890029" cy="1520636"/>
          </a:xfrm>
        </p:grpSpPr>
        <p:sp>
          <p:nvSpPr>
            <p:cNvPr id="375" name="5"/>
            <p:cNvSpPr/>
            <p:nvPr/>
          </p:nvSpPr>
          <p:spPr>
            <a:xfrm>
              <a:off x="2353781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76" name="1"/>
            <p:cNvSpPr/>
            <p:nvPr/>
          </p:nvSpPr>
          <p:spPr>
            <a:xfrm>
              <a:off x="0" y="0"/>
              <a:ext cx="1536248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380" name="Group"/>
          <p:cNvGrpSpPr/>
          <p:nvPr/>
        </p:nvGrpSpPr>
        <p:grpSpPr>
          <a:xfrm>
            <a:off x="19274057" y="8750440"/>
            <a:ext cx="3890029" cy="1520637"/>
            <a:chOff x="0" y="0"/>
            <a:chExt cx="3890028" cy="1520636"/>
          </a:xfrm>
        </p:grpSpPr>
        <p:sp>
          <p:nvSpPr>
            <p:cNvPr id="378" name="4"/>
            <p:cNvSpPr/>
            <p:nvPr/>
          </p:nvSpPr>
          <p:spPr>
            <a:xfrm>
              <a:off x="2353780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79" name="7"/>
            <p:cNvSpPr/>
            <p:nvPr/>
          </p:nvSpPr>
          <p:spPr>
            <a:xfrm>
              <a:off x="0" y="0"/>
              <a:ext cx="1536248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</p:grpSp>
      <p:pic>
        <p:nvPicPr>
          <p:cNvPr id="381" name="Line" descr="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4933794" y="10766010"/>
            <a:ext cx="4325180" cy="76201"/>
          </a:xfrm>
          <a:prstGeom prst="rect">
            <a:avLst/>
          </a:prstGeom>
        </p:spPr>
      </p:pic>
      <p:pic>
        <p:nvPicPr>
          <p:cNvPr id="383" name="Line" descr="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9603257" y="10766011"/>
            <a:ext cx="4325180" cy="76201"/>
          </a:xfrm>
          <a:prstGeom prst="rect">
            <a:avLst/>
          </a:prstGeom>
        </p:spPr>
      </p:pic>
      <p:pic>
        <p:nvPicPr>
          <p:cNvPr id="385" name="Line" descr="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14298119" y="10766011"/>
            <a:ext cx="4325180" cy="76201"/>
          </a:xfrm>
          <a:prstGeom prst="rect">
            <a:avLst/>
          </a:prstGeom>
        </p:spPr>
      </p:pic>
      <p:pic>
        <p:nvPicPr>
          <p:cNvPr id="387" name="Line" descr="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18992981" y="10766010"/>
            <a:ext cx="4325180" cy="76201"/>
          </a:xfrm>
          <a:prstGeom prst="rect">
            <a:avLst/>
          </a:prstGeom>
        </p:spPr>
      </p:pic>
      <p:sp>
        <p:nvSpPr>
          <p:cNvPr id="389" name="6"/>
          <p:cNvSpPr/>
          <p:nvPr/>
        </p:nvSpPr>
        <p:spPr>
          <a:xfrm>
            <a:off x="7505150" y="11090934"/>
            <a:ext cx="1536249" cy="1520638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90" name="8"/>
          <p:cNvSpPr/>
          <p:nvPr/>
        </p:nvSpPr>
        <p:spPr>
          <a:xfrm>
            <a:off x="5151371" y="11090934"/>
            <a:ext cx="1536249" cy="1520638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391" name="3"/>
          <p:cNvSpPr/>
          <p:nvPr/>
        </p:nvSpPr>
        <p:spPr>
          <a:xfrm>
            <a:off x="12142863" y="11090934"/>
            <a:ext cx="1536249" cy="1520638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92" name="2"/>
          <p:cNvSpPr/>
          <p:nvPr/>
        </p:nvSpPr>
        <p:spPr>
          <a:xfrm>
            <a:off x="9820833" y="11090934"/>
            <a:ext cx="1536248" cy="1520638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93" name="5"/>
          <p:cNvSpPr/>
          <p:nvPr/>
        </p:nvSpPr>
        <p:spPr>
          <a:xfrm>
            <a:off x="16894877" y="11090934"/>
            <a:ext cx="1536249" cy="1520638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94" name="1"/>
          <p:cNvSpPr/>
          <p:nvPr/>
        </p:nvSpPr>
        <p:spPr>
          <a:xfrm>
            <a:off x="14509345" y="11090934"/>
            <a:ext cx="1536249" cy="1520638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95" name="4"/>
          <p:cNvSpPr/>
          <p:nvPr/>
        </p:nvSpPr>
        <p:spPr>
          <a:xfrm>
            <a:off x="21646891" y="11090934"/>
            <a:ext cx="1536248" cy="1520638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96" name="7"/>
          <p:cNvSpPr/>
          <p:nvPr/>
        </p:nvSpPr>
        <p:spPr>
          <a:xfrm>
            <a:off x="19293107" y="11090934"/>
            <a:ext cx="1536249" cy="1520638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97" name="Level 0"/>
          <p:cNvSpPr/>
          <p:nvPr/>
        </p:nvSpPr>
        <p:spPr>
          <a:xfrm>
            <a:off x="1794133" y="4051160"/>
            <a:ext cx="2571454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Level 0</a:t>
            </a:r>
          </a:p>
        </p:txBody>
      </p:sp>
      <p:sp>
        <p:nvSpPr>
          <p:cNvPr id="398" name="Level 1"/>
          <p:cNvSpPr/>
          <p:nvPr/>
        </p:nvSpPr>
        <p:spPr>
          <a:xfrm>
            <a:off x="1787785" y="6349999"/>
            <a:ext cx="257145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Level 1</a:t>
            </a:r>
          </a:p>
        </p:txBody>
      </p:sp>
      <p:sp>
        <p:nvSpPr>
          <p:cNvPr id="399" name="Level 2"/>
          <p:cNvSpPr/>
          <p:nvPr/>
        </p:nvSpPr>
        <p:spPr>
          <a:xfrm>
            <a:off x="1787785" y="8648839"/>
            <a:ext cx="257145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Level 2</a:t>
            </a:r>
          </a:p>
        </p:txBody>
      </p:sp>
      <p:sp>
        <p:nvSpPr>
          <p:cNvPr id="400" name="Level 3"/>
          <p:cNvSpPr/>
          <p:nvPr/>
        </p:nvSpPr>
        <p:spPr>
          <a:xfrm>
            <a:off x="1749688" y="10947679"/>
            <a:ext cx="257145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Level 3</a:t>
            </a:r>
          </a:p>
        </p:txBody>
      </p:sp>
      <p:sp>
        <p:nvSpPr>
          <p:cNvPr id="401" name="log(N)"/>
          <p:cNvSpPr/>
          <p:nvPr/>
        </p:nvSpPr>
        <p:spPr>
          <a:xfrm>
            <a:off x="2214725" y="12666512"/>
            <a:ext cx="218896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log(N)</a:t>
            </a:r>
          </a:p>
        </p:txBody>
      </p:sp>
      <p:sp>
        <p:nvSpPr>
          <p:cNvPr id="402" name="N"/>
          <p:cNvSpPr/>
          <p:nvPr/>
        </p:nvSpPr>
        <p:spPr>
          <a:xfrm>
            <a:off x="1423413" y="12666512"/>
            <a:ext cx="66459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1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Class="entr" nodeType="after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5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Class="entr" nodeType="afterEffect" presetSubtype="1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9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4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9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9" grpId="3"/>
      <p:bldP build="whole" bldLvl="1" animBg="1" rev="0" advAuto="0" spid="400" grpId="4"/>
      <p:bldP build="whole" bldLvl="1" animBg="1" rev="0" advAuto="0" spid="397" grpId="1"/>
      <p:bldP build="whole" bldLvl="1" animBg="1" rev="0" advAuto="0" spid="402" grpId="6"/>
      <p:bldP build="whole" bldLvl="1" animBg="1" rev="0" advAuto="0" spid="398" grpId="2"/>
      <p:bldP build="whole" bldLvl="1" animBg="1" rev="0" advAuto="0" spid="401" grpId="5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归并过程 Merge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归并过程 Merge</a:t>
            </a:r>
          </a:p>
        </p:txBody>
      </p:sp>
      <p:grpSp>
        <p:nvGrpSpPr>
          <p:cNvPr id="413" name="Group"/>
          <p:cNvGrpSpPr/>
          <p:nvPr/>
        </p:nvGrpSpPr>
        <p:grpSpPr>
          <a:xfrm>
            <a:off x="1768296" y="5843587"/>
            <a:ext cx="20847408" cy="2028826"/>
            <a:chOff x="0" y="0"/>
            <a:chExt cx="20847406" cy="2028825"/>
          </a:xfrm>
        </p:grpSpPr>
        <p:sp>
          <p:nvSpPr>
            <p:cNvPr id="405" name="8"/>
            <p:cNvSpPr/>
            <p:nvPr/>
          </p:nvSpPr>
          <p:spPr>
            <a:xfrm>
              <a:off x="0" y="0"/>
              <a:ext cx="2043871" cy="2028825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8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406" name="1"/>
            <p:cNvSpPr/>
            <p:nvPr/>
          </p:nvSpPr>
          <p:spPr>
            <a:xfrm>
              <a:off x="10744878" y="0"/>
              <a:ext cx="2043872" cy="2028825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8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07" name="5"/>
            <p:cNvSpPr/>
            <p:nvPr/>
          </p:nvSpPr>
          <p:spPr>
            <a:xfrm>
              <a:off x="13431096" y="0"/>
              <a:ext cx="2043872" cy="2028825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8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408" name="7"/>
            <p:cNvSpPr/>
            <p:nvPr/>
          </p:nvSpPr>
          <p:spPr>
            <a:xfrm>
              <a:off x="16117316" y="0"/>
              <a:ext cx="2043872" cy="2028825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8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409" name="4"/>
            <p:cNvSpPr/>
            <p:nvPr/>
          </p:nvSpPr>
          <p:spPr>
            <a:xfrm>
              <a:off x="18803535" y="0"/>
              <a:ext cx="2043872" cy="2028825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8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10" name="6"/>
            <p:cNvSpPr/>
            <p:nvPr/>
          </p:nvSpPr>
          <p:spPr>
            <a:xfrm>
              <a:off x="2686219" y="0"/>
              <a:ext cx="2043872" cy="2028825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8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411" name="2"/>
            <p:cNvSpPr/>
            <p:nvPr/>
          </p:nvSpPr>
          <p:spPr>
            <a:xfrm>
              <a:off x="5372438" y="0"/>
              <a:ext cx="2043872" cy="2028825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8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12" name="3"/>
            <p:cNvSpPr/>
            <p:nvPr/>
          </p:nvSpPr>
          <p:spPr>
            <a:xfrm>
              <a:off x="8058658" y="0"/>
              <a:ext cx="2043872" cy="2028825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8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</p:grpSp>
      <p:pic>
        <p:nvPicPr>
          <p:cNvPr id="414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9323350" y="8564852"/>
            <a:ext cx="5737300" cy="76201"/>
          </a:xfrm>
          <a:prstGeom prst="rect">
            <a:avLst/>
          </a:prstGeom>
        </p:spPr>
      </p:pic>
      <p:sp>
        <p:nvSpPr>
          <p:cNvPr id="416" name="8"/>
          <p:cNvSpPr/>
          <p:nvPr/>
        </p:nvSpPr>
        <p:spPr>
          <a:xfrm>
            <a:off x="9858703" y="9323085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417" name="1"/>
          <p:cNvSpPr/>
          <p:nvPr/>
        </p:nvSpPr>
        <p:spPr>
          <a:xfrm>
            <a:off x="12513174" y="9323085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18" name="5"/>
          <p:cNvSpPr/>
          <p:nvPr/>
        </p:nvSpPr>
        <p:spPr>
          <a:xfrm>
            <a:off x="17917363" y="9323085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19" name="7"/>
          <p:cNvSpPr/>
          <p:nvPr/>
        </p:nvSpPr>
        <p:spPr>
          <a:xfrm>
            <a:off x="20603584" y="9323085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20" name="4"/>
          <p:cNvSpPr/>
          <p:nvPr/>
        </p:nvSpPr>
        <p:spPr>
          <a:xfrm>
            <a:off x="15231144" y="9323085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21" name="6"/>
          <p:cNvSpPr/>
          <p:nvPr/>
        </p:nvSpPr>
        <p:spPr>
          <a:xfrm>
            <a:off x="7140734" y="9323085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22" name="2"/>
          <p:cNvSpPr/>
          <p:nvPr/>
        </p:nvSpPr>
        <p:spPr>
          <a:xfrm>
            <a:off x="1800045" y="9323085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23" name="3"/>
          <p:cNvSpPr/>
          <p:nvPr/>
        </p:nvSpPr>
        <p:spPr>
          <a:xfrm>
            <a:off x="4486265" y="9323085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Class="entr" nodeType="after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path" nodeType="clickEffect" presetSubtype="0" presetID="-1" grpId="1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441035 -0.253215" origin="layout" pathEditMode="relative">
                                      <p:cBhvr>
                                        <p:cTn id="52" dur="10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path" nodeType="withEffect" presetSubtype="0" presetID="-1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08873 -0.254973" origin="layout" pathEditMode="relative">
                                      <p:cBhvr>
                                        <p:cTn id="55" dur="1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path" nodeType="withEffect" presetSubtype="0" presetID="-1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10163 -0.253682" origin="layout" pathEditMode="relative">
                                      <p:cBhvr>
                                        <p:cTn id="58" dur="10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path" nodeType="withEffect" presetSubtype="0" presetID="-1" grpId="1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220326 -0.253682" origin="layout" pathEditMode="relative">
                                      <p:cBhvr>
                                        <p:cTn id="61" dur="1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path" nodeType="withEffect" presetSubtype="0" presetID="-1" grpId="1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222931 -0.253682" origin="layout" pathEditMode="relative">
                                      <p:cBhvr>
                                        <p:cTn id="64" dur="1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path" nodeType="withEffect" presetSubtype="0" presetID="-1" grpId="1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330436 -0.253215" origin="layout" pathEditMode="relative">
                                      <p:cBhvr>
                                        <p:cTn id="67" dur="1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path" nodeType="withEffect" presetSubtype="0" presetID="-1" grpId="1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10163 -0.253682" origin="layout" pathEditMode="relative">
                                      <p:cBhvr>
                                        <p:cTn id="70" dur="1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path" nodeType="withEffect" presetSubtype="0" presetID="-1" grpId="1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438049 -0.253682" origin="layout" pathEditMode="relative">
                                      <p:cBhvr>
                                        <p:cTn id="73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Class="exit" nodeType="afterEffect" presetSubtype="4" presetID="2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76" dur="1000" fill="hold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7" grpId="2"/>
      <p:bldP build="whole" bldLvl="1" animBg="1" rev="0" advAuto="0" spid="419" grpId="8"/>
      <p:bldP build="whole" bldLvl="1" animBg="1" rev="0" advAuto="0" spid="416" grpId="9"/>
      <p:bldP build="whole" bldLvl="1" animBg="1" rev="0" advAuto="0" spid="414" grpId="1"/>
      <p:bldP build="whole" bldLvl="1" animBg="1" rev="0" advAuto="0" spid="413" grpId="18"/>
      <p:bldP build="whole" bldLvl="1" animBg="1" rev="0" advAuto="0" spid="418" grpId="6"/>
      <p:bldP build="whole" bldLvl="1" animBg="1" rev="0" advAuto="0" spid="421" grpId="7"/>
      <p:bldP build="whole" bldLvl="1" animBg="1" rev="0" advAuto="0" spid="422" grpId="3"/>
      <p:bldP build="whole" bldLvl="1" animBg="1" rev="0" advAuto="0" spid="420" grpId="5"/>
      <p:bldP build="whole" bldLvl="1" animBg="1" rev="0" advAuto="0" spid="423" grpId="4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归并过程 Merge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归并过程 Merge</a:t>
            </a:r>
          </a:p>
        </p:txBody>
      </p:sp>
      <p:pic>
        <p:nvPicPr>
          <p:cNvPr id="426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9323350" y="8564852"/>
            <a:ext cx="5737300" cy="76201"/>
          </a:xfrm>
          <a:prstGeom prst="rect">
            <a:avLst/>
          </a:prstGeom>
        </p:spPr>
      </p:pic>
      <p:sp>
        <p:nvSpPr>
          <p:cNvPr id="428" name="8"/>
          <p:cNvSpPr/>
          <p:nvPr/>
        </p:nvSpPr>
        <p:spPr>
          <a:xfrm>
            <a:off x="982695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429" name="1"/>
          <p:cNvSpPr/>
          <p:nvPr/>
        </p:nvSpPr>
        <p:spPr>
          <a:xfrm>
            <a:off x="1248142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30" name="5"/>
          <p:cNvSpPr/>
          <p:nvPr/>
        </p:nvSpPr>
        <p:spPr>
          <a:xfrm>
            <a:off x="1788561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31" name="7"/>
          <p:cNvSpPr/>
          <p:nvPr/>
        </p:nvSpPr>
        <p:spPr>
          <a:xfrm>
            <a:off x="2057183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32" name="4"/>
          <p:cNvSpPr/>
          <p:nvPr/>
        </p:nvSpPr>
        <p:spPr>
          <a:xfrm>
            <a:off x="1519939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33" name="6"/>
          <p:cNvSpPr/>
          <p:nvPr/>
        </p:nvSpPr>
        <p:spPr>
          <a:xfrm>
            <a:off x="710898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34" name="2"/>
          <p:cNvSpPr/>
          <p:nvPr/>
        </p:nvSpPr>
        <p:spPr>
          <a:xfrm>
            <a:off x="1768295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35" name="3"/>
          <p:cNvSpPr/>
          <p:nvPr/>
        </p:nvSpPr>
        <p:spPr>
          <a:xfrm>
            <a:off x="445451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grpSp>
        <p:nvGrpSpPr>
          <p:cNvPr id="444" name="Group"/>
          <p:cNvGrpSpPr/>
          <p:nvPr/>
        </p:nvGrpSpPr>
        <p:grpSpPr>
          <a:xfrm>
            <a:off x="1768295" y="5843587"/>
            <a:ext cx="20847411" cy="2028826"/>
            <a:chOff x="0" y="0"/>
            <a:chExt cx="20847410" cy="2028825"/>
          </a:xfrm>
        </p:grpSpPr>
        <p:sp>
          <p:nvSpPr>
            <p:cNvPr id="436" name="8"/>
            <p:cNvSpPr/>
            <p:nvPr/>
          </p:nvSpPr>
          <p:spPr>
            <a:xfrm>
              <a:off x="8058658" y="0"/>
              <a:ext cx="2043872" cy="2028825"/>
            </a:xfrm>
            <a:prstGeom prst="roundRect">
              <a:avLst>
                <a:gd name="adj" fmla="val 15000"/>
              </a:avLst>
            </a:prstGeom>
            <a:noFill/>
            <a:ln w="762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8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437" name="1"/>
            <p:cNvSpPr/>
            <p:nvPr/>
          </p:nvSpPr>
          <p:spPr>
            <a:xfrm>
              <a:off x="10713128" y="0"/>
              <a:ext cx="2043872" cy="2028825"/>
            </a:xfrm>
            <a:prstGeom prst="roundRect">
              <a:avLst>
                <a:gd name="adj" fmla="val 15000"/>
              </a:avLst>
            </a:prstGeom>
            <a:noFill/>
            <a:ln w="762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8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38" name="5"/>
            <p:cNvSpPr/>
            <p:nvPr/>
          </p:nvSpPr>
          <p:spPr>
            <a:xfrm>
              <a:off x="16117318" y="0"/>
              <a:ext cx="2043872" cy="2028825"/>
            </a:xfrm>
            <a:prstGeom prst="roundRect">
              <a:avLst>
                <a:gd name="adj" fmla="val 15000"/>
              </a:avLst>
            </a:prstGeom>
            <a:noFill/>
            <a:ln w="762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8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439" name="7"/>
            <p:cNvSpPr/>
            <p:nvPr/>
          </p:nvSpPr>
          <p:spPr>
            <a:xfrm>
              <a:off x="18803539" y="0"/>
              <a:ext cx="2043872" cy="2028825"/>
            </a:xfrm>
            <a:prstGeom prst="roundRect">
              <a:avLst>
                <a:gd name="adj" fmla="val 15000"/>
              </a:avLst>
            </a:prstGeom>
            <a:noFill/>
            <a:ln w="762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8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440" name="4"/>
            <p:cNvSpPr/>
            <p:nvPr/>
          </p:nvSpPr>
          <p:spPr>
            <a:xfrm>
              <a:off x="13431099" y="0"/>
              <a:ext cx="2043872" cy="2028825"/>
            </a:xfrm>
            <a:prstGeom prst="roundRect">
              <a:avLst>
                <a:gd name="adj" fmla="val 15000"/>
              </a:avLst>
            </a:prstGeom>
            <a:noFill/>
            <a:ln w="762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8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41" name="6"/>
            <p:cNvSpPr/>
            <p:nvPr/>
          </p:nvSpPr>
          <p:spPr>
            <a:xfrm>
              <a:off x="5340688" y="0"/>
              <a:ext cx="2043872" cy="2028825"/>
            </a:xfrm>
            <a:prstGeom prst="roundRect">
              <a:avLst>
                <a:gd name="adj" fmla="val 15000"/>
              </a:avLst>
            </a:prstGeom>
            <a:noFill/>
            <a:ln w="762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8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442" name="2"/>
            <p:cNvSpPr/>
            <p:nvPr/>
          </p:nvSpPr>
          <p:spPr>
            <a:xfrm>
              <a:off x="0" y="0"/>
              <a:ext cx="2043871" cy="2028825"/>
            </a:xfrm>
            <a:prstGeom prst="roundRect">
              <a:avLst>
                <a:gd name="adj" fmla="val 15000"/>
              </a:avLst>
            </a:prstGeom>
            <a:noFill/>
            <a:ln w="762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8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43" name="3"/>
            <p:cNvSpPr/>
            <p:nvPr/>
          </p:nvSpPr>
          <p:spPr>
            <a:xfrm>
              <a:off x="2686219" y="0"/>
              <a:ext cx="2043872" cy="2028825"/>
            </a:xfrm>
            <a:prstGeom prst="roundRect">
              <a:avLst>
                <a:gd name="adj" fmla="val 15000"/>
              </a:avLst>
            </a:prstGeom>
            <a:noFill/>
            <a:ln w="762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8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00 0.254973" origin="layout" pathEditMode="relative">
                                      <p:cBhvr>
                                        <p:cTn id="6" dur="10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归并过程 Merge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归并过程 Merge</a:t>
            </a:r>
          </a:p>
        </p:txBody>
      </p:sp>
      <p:pic>
        <p:nvPicPr>
          <p:cNvPr id="447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1075608" y="10317110"/>
            <a:ext cx="2232784" cy="76201"/>
          </a:xfrm>
          <a:prstGeom prst="rect">
            <a:avLst/>
          </a:prstGeom>
        </p:spPr>
      </p:pic>
      <p:sp>
        <p:nvSpPr>
          <p:cNvPr id="449" name="8"/>
          <p:cNvSpPr/>
          <p:nvPr/>
        </p:nvSpPr>
        <p:spPr>
          <a:xfrm>
            <a:off x="982695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450" name="1"/>
          <p:cNvSpPr/>
          <p:nvPr/>
        </p:nvSpPr>
        <p:spPr>
          <a:xfrm>
            <a:off x="1248142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51" name="5"/>
          <p:cNvSpPr/>
          <p:nvPr/>
        </p:nvSpPr>
        <p:spPr>
          <a:xfrm>
            <a:off x="1788561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52" name="7"/>
          <p:cNvSpPr/>
          <p:nvPr/>
        </p:nvSpPr>
        <p:spPr>
          <a:xfrm>
            <a:off x="2057183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53" name="4"/>
          <p:cNvSpPr/>
          <p:nvPr/>
        </p:nvSpPr>
        <p:spPr>
          <a:xfrm>
            <a:off x="1519939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54" name="6"/>
          <p:cNvSpPr/>
          <p:nvPr/>
        </p:nvSpPr>
        <p:spPr>
          <a:xfrm>
            <a:off x="710898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55" name="2"/>
          <p:cNvSpPr/>
          <p:nvPr/>
        </p:nvSpPr>
        <p:spPr>
          <a:xfrm>
            <a:off x="1768295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56" name="3"/>
          <p:cNvSpPr/>
          <p:nvPr/>
        </p:nvSpPr>
        <p:spPr>
          <a:xfrm>
            <a:off x="445451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grpSp>
        <p:nvGrpSpPr>
          <p:cNvPr id="465" name="Group"/>
          <p:cNvGrpSpPr/>
          <p:nvPr/>
        </p:nvGrpSpPr>
        <p:grpSpPr>
          <a:xfrm>
            <a:off x="1768294" y="9340798"/>
            <a:ext cx="20847412" cy="2028826"/>
            <a:chOff x="0" y="0"/>
            <a:chExt cx="20847410" cy="2028825"/>
          </a:xfrm>
        </p:grpSpPr>
        <p:sp>
          <p:nvSpPr>
            <p:cNvPr id="457" name="8"/>
            <p:cNvSpPr/>
            <p:nvPr/>
          </p:nvSpPr>
          <p:spPr>
            <a:xfrm>
              <a:off x="8058658" y="0"/>
              <a:ext cx="2043872" cy="2028825"/>
            </a:xfrm>
            <a:prstGeom prst="roundRect">
              <a:avLst>
                <a:gd name="adj" fmla="val 15000"/>
              </a:avLst>
            </a:prstGeom>
            <a:noFill/>
            <a:ln w="762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8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458" name="1"/>
            <p:cNvSpPr/>
            <p:nvPr/>
          </p:nvSpPr>
          <p:spPr>
            <a:xfrm>
              <a:off x="10713128" y="0"/>
              <a:ext cx="2043872" cy="2028825"/>
            </a:xfrm>
            <a:prstGeom prst="roundRect">
              <a:avLst>
                <a:gd name="adj" fmla="val 15000"/>
              </a:avLst>
            </a:prstGeom>
            <a:noFill/>
            <a:ln w="762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8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59" name="5"/>
            <p:cNvSpPr/>
            <p:nvPr/>
          </p:nvSpPr>
          <p:spPr>
            <a:xfrm>
              <a:off x="16117318" y="0"/>
              <a:ext cx="2043872" cy="2028825"/>
            </a:xfrm>
            <a:prstGeom prst="roundRect">
              <a:avLst>
                <a:gd name="adj" fmla="val 15000"/>
              </a:avLst>
            </a:prstGeom>
            <a:noFill/>
            <a:ln w="762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8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460" name="7"/>
            <p:cNvSpPr/>
            <p:nvPr/>
          </p:nvSpPr>
          <p:spPr>
            <a:xfrm>
              <a:off x="18803539" y="0"/>
              <a:ext cx="2043872" cy="2028825"/>
            </a:xfrm>
            <a:prstGeom prst="roundRect">
              <a:avLst>
                <a:gd name="adj" fmla="val 15000"/>
              </a:avLst>
            </a:prstGeom>
            <a:noFill/>
            <a:ln w="762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8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461" name="4"/>
            <p:cNvSpPr/>
            <p:nvPr/>
          </p:nvSpPr>
          <p:spPr>
            <a:xfrm>
              <a:off x="13431099" y="0"/>
              <a:ext cx="2043872" cy="2028825"/>
            </a:xfrm>
            <a:prstGeom prst="roundRect">
              <a:avLst>
                <a:gd name="adj" fmla="val 15000"/>
              </a:avLst>
            </a:prstGeom>
            <a:noFill/>
            <a:ln w="762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8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62" name="6"/>
            <p:cNvSpPr/>
            <p:nvPr/>
          </p:nvSpPr>
          <p:spPr>
            <a:xfrm>
              <a:off x="5340688" y="0"/>
              <a:ext cx="2043872" cy="2028825"/>
            </a:xfrm>
            <a:prstGeom prst="roundRect">
              <a:avLst>
                <a:gd name="adj" fmla="val 15000"/>
              </a:avLst>
            </a:prstGeom>
            <a:noFill/>
            <a:ln w="762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8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463" name="2"/>
            <p:cNvSpPr/>
            <p:nvPr/>
          </p:nvSpPr>
          <p:spPr>
            <a:xfrm>
              <a:off x="0" y="0"/>
              <a:ext cx="2043871" cy="2028825"/>
            </a:xfrm>
            <a:prstGeom prst="roundRect">
              <a:avLst>
                <a:gd name="adj" fmla="val 15000"/>
              </a:avLst>
            </a:prstGeom>
            <a:noFill/>
            <a:ln w="762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8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64" name="3"/>
            <p:cNvSpPr/>
            <p:nvPr/>
          </p:nvSpPr>
          <p:spPr>
            <a:xfrm>
              <a:off x="2686219" y="0"/>
              <a:ext cx="2043872" cy="2028825"/>
            </a:xfrm>
            <a:prstGeom prst="roundRect">
              <a:avLst>
                <a:gd name="adj" fmla="val 15000"/>
              </a:avLst>
            </a:prstGeom>
            <a:noFill/>
            <a:ln w="762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8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466" name="Triangle"/>
          <p:cNvSpPr/>
          <p:nvPr/>
        </p:nvSpPr>
        <p:spPr>
          <a:xfrm>
            <a:off x="2529070" y="4896019"/>
            <a:ext cx="522321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A9F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67" name="Triangle"/>
          <p:cNvSpPr/>
          <p:nvPr/>
        </p:nvSpPr>
        <p:spPr>
          <a:xfrm>
            <a:off x="2529070" y="11953375"/>
            <a:ext cx="522321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68" name="Triangle"/>
          <p:cNvSpPr/>
          <p:nvPr/>
        </p:nvSpPr>
        <p:spPr>
          <a:xfrm>
            <a:off x="13242197" y="11953375"/>
            <a:ext cx="522322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4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2"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4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7"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7" grpId="2"/>
      <p:bldP build="whole" bldLvl="1" animBg="1" rev="0" advAuto="0" spid="466" grpId="1"/>
      <p:bldP build="whole" bldLvl="1" animBg="1" rev="0" advAuto="0" spid="468" grpId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1"/>
          <p:cNvSpPr/>
          <p:nvPr/>
        </p:nvSpPr>
        <p:spPr>
          <a:xfrm>
            <a:off x="1248777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71" name="归并过程 Merge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归并过程 Merge</a:t>
            </a:r>
          </a:p>
        </p:txBody>
      </p:sp>
      <p:pic>
        <p:nvPicPr>
          <p:cNvPr id="472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1075608" y="10317110"/>
            <a:ext cx="2232784" cy="76201"/>
          </a:xfrm>
          <a:prstGeom prst="rect">
            <a:avLst/>
          </a:prstGeom>
        </p:spPr>
      </p:pic>
      <p:sp>
        <p:nvSpPr>
          <p:cNvPr id="474" name="8"/>
          <p:cNvSpPr/>
          <p:nvPr/>
        </p:nvSpPr>
        <p:spPr>
          <a:xfrm>
            <a:off x="982695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475" name="1"/>
          <p:cNvSpPr/>
          <p:nvPr/>
        </p:nvSpPr>
        <p:spPr>
          <a:xfrm>
            <a:off x="1248142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76" name="5"/>
          <p:cNvSpPr/>
          <p:nvPr/>
        </p:nvSpPr>
        <p:spPr>
          <a:xfrm>
            <a:off x="1788561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77" name="7"/>
          <p:cNvSpPr/>
          <p:nvPr/>
        </p:nvSpPr>
        <p:spPr>
          <a:xfrm>
            <a:off x="2057183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78" name="4"/>
          <p:cNvSpPr/>
          <p:nvPr/>
        </p:nvSpPr>
        <p:spPr>
          <a:xfrm>
            <a:off x="1519939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79" name="6"/>
          <p:cNvSpPr/>
          <p:nvPr/>
        </p:nvSpPr>
        <p:spPr>
          <a:xfrm>
            <a:off x="710898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80" name="2"/>
          <p:cNvSpPr/>
          <p:nvPr/>
        </p:nvSpPr>
        <p:spPr>
          <a:xfrm>
            <a:off x="1768295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81" name="3"/>
          <p:cNvSpPr/>
          <p:nvPr/>
        </p:nvSpPr>
        <p:spPr>
          <a:xfrm>
            <a:off x="445451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82" name="8"/>
          <p:cNvSpPr/>
          <p:nvPr/>
        </p:nvSpPr>
        <p:spPr>
          <a:xfrm>
            <a:off x="982695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483" name="1"/>
          <p:cNvSpPr/>
          <p:nvPr/>
        </p:nvSpPr>
        <p:spPr>
          <a:xfrm>
            <a:off x="12481423" y="93407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76200">
            <a:solidFill>
              <a:srgbClr val="CA495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84" name="5"/>
          <p:cNvSpPr/>
          <p:nvPr/>
        </p:nvSpPr>
        <p:spPr>
          <a:xfrm>
            <a:off x="1788561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85" name="7"/>
          <p:cNvSpPr/>
          <p:nvPr/>
        </p:nvSpPr>
        <p:spPr>
          <a:xfrm>
            <a:off x="2057183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86" name="4"/>
          <p:cNvSpPr/>
          <p:nvPr/>
        </p:nvSpPr>
        <p:spPr>
          <a:xfrm>
            <a:off x="1519939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87" name="6"/>
          <p:cNvSpPr/>
          <p:nvPr/>
        </p:nvSpPr>
        <p:spPr>
          <a:xfrm>
            <a:off x="710898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88" name="2"/>
          <p:cNvSpPr/>
          <p:nvPr/>
        </p:nvSpPr>
        <p:spPr>
          <a:xfrm>
            <a:off x="1768294" y="93407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76200">
            <a:solidFill>
              <a:srgbClr val="CA495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89" name="3"/>
          <p:cNvSpPr/>
          <p:nvPr/>
        </p:nvSpPr>
        <p:spPr>
          <a:xfrm>
            <a:off x="445451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90" name="Triangle"/>
          <p:cNvSpPr/>
          <p:nvPr/>
        </p:nvSpPr>
        <p:spPr>
          <a:xfrm>
            <a:off x="2529070" y="4896019"/>
            <a:ext cx="522321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A9F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91" name="Triangle"/>
          <p:cNvSpPr/>
          <p:nvPr/>
        </p:nvSpPr>
        <p:spPr>
          <a:xfrm>
            <a:off x="2529070" y="11953375"/>
            <a:ext cx="522321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92" name="Triangle"/>
          <p:cNvSpPr/>
          <p:nvPr/>
        </p:nvSpPr>
        <p:spPr>
          <a:xfrm>
            <a:off x="13242197" y="11953375"/>
            <a:ext cx="522322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439351 -0.254973" origin="layout" pathEditMode="relative">
                                      <p:cBhvr>
                                        <p:cTn id="6" dur="1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09777 0.001758" origin="layout" pathEditMode="relative">
                                      <p:cBhvr>
                                        <p:cTn id="10" dur="100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15712 0.001758" origin="layout" pathEditMode="relative">
                                      <p:cBhvr>
                                        <p:cTn id="14" dur="10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2"/>
          <p:cNvSpPr/>
          <p:nvPr/>
        </p:nvSpPr>
        <p:spPr>
          <a:xfrm>
            <a:off x="1806394" y="93534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95" name="1"/>
          <p:cNvSpPr/>
          <p:nvPr/>
        </p:nvSpPr>
        <p:spPr>
          <a:xfrm>
            <a:off x="1248777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96" name="归并过程 Merge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归并过程 Merge</a:t>
            </a:r>
          </a:p>
        </p:txBody>
      </p:sp>
      <p:pic>
        <p:nvPicPr>
          <p:cNvPr id="497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1075608" y="10317110"/>
            <a:ext cx="2232784" cy="76201"/>
          </a:xfrm>
          <a:prstGeom prst="rect">
            <a:avLst/>
          </a:prstGeom>
        </p:spPr>
      </p:pic>
      <p:sp>
        <p:nvSpPr>
          <p:cNvPr id="499" name="8"/>
          <p:cNvSpPr/>
          <p:nvPr/>
        </p:nvSpPr>
        <p:spPr>
          <a:xfrm>
            <a:off x="982695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500" name="1"/>
          <p:cNvSpPr/>
          <p:nvPr/>
        </p:nvSpPr>
        <p:spPr>
          <a:xfrm>
            <a:off x="1248142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01" name="5"/>
          <p:cNvSpPr/>
          <p:nvPr/>
        </p:nvSpPr>
        <p:spPr>
          <a:xfrm>
            <a:off x="1788561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02" name="7"/>
          <p:cNvSpPr/>
          <p:nvPr/>
        </p:nvSpPr>
        <p:spPr>
          <a:xfrm>
            <a:off x="2057183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03" name="4"/>
          <p:cNvSpPr/>
          <p:nvPr/>
        </p:nvSpPr>
        <p:spPr>
          <a:xfrm>
            <a:off x="1519939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04" name="6"/>
          <p:cNvSpPr/>
          <p:nvPr/>
        </p:nvSpPr>
        <p:spPr>
          <a:xfrm>
            <a:off x="710898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05" name="2"/>
          <p:cNvSpPr/>
          <p:nvPr/>
        </p:nvSpPr>
        <p:spPr>
          <a:xfrm>
            <a:off x="1768295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06" name="3"/>
          <p:cNvSpPr/>
          <p:nvPr/>
        </p:nvSpPr>
        <p:spPr>
          <a:xfrm>
            <a:off x="445451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07" name="8"/>
          <p:cNvSpPr/>
          <p:nvPr/>
        </p:nvSpPr>
        <p:spPr>
          <a:xfrm>
            <a:off x="982695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508" name="1"/>
          <p:cNvSpPr/>
          <p:nvPr/>
        </p:nvSpPr>
        <p:spPr>
          <a:xfrm>
            <a:off x="1774645" y="5843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76200">
            <a:solidFill>
              <a:srgbClr val="23A9F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09" name="5"/>
          <p:cNvSpPr/>
          <p:nvPr/>
        </p:nvSpPr>
        <p:spPr>
          <a:xfrm>
            <a:off x="1788561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10" name="7"/>
          <p:cNvSpPr/>
          <p:nvPr/>
        </p:nvSpPr>
        <p:spPr>
          <a:xfrm>
            <a:off x="2057183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11" name="4"/>
          <p:cNvSpPr/>
          <p:nvPr/>
        </p:nvSpPr>
        <p:spPr>
          <a:xfrm>
            <a:off x="1519939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12" name="6"/>
          <p:cNvSpPr/>
          <p:nvPr/>
        </p:nvSpPr>
        <p:spPr>
          <a:xfrm>
            <a:off x="710898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13" name="2"/>
          <p:cNvSpPr/>
          <p:nvPr/>
        </p:nvSpPr>
        <p:spPr>
          <a:xfrm>
            <a:off x="1793694" y="93407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76200">
            <a:solidFill>
              <a:srgbClr val="CA495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14" name="3"/>
          <p:cNvSpPr/>
          <p:nvPr/>
        </p:nvSpPr>
        <p:spPr>
          <a:xfrm>
            <a:off x="445451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15" name="Triangle"/>
          <p:cNvSpPr/>
          <p:nvPr/>
        </p:nvSpPr>
        <p:spPr>
          <a:xfrm>
            <a:off x="5215290" y="4896019"/>
            <a:ext cx="522321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A9F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16" name="Triangle"/>
          <p:cNvSpPr/>
          <p:nvPr/>
        </p:nvSpPr>
        <p:spPr>
          <a:xfrm>
            <a:off x="2529070" y="11953375"/>
            <a:ext cx="522321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17" name="Triangle"/>
          <p:cNvSpPr/>
          <p:nvPr/>
        </p:nvSpPr>
        <p:spPr>
          <a:xfrm>
            <a:off x="15960169" y="11953375"/>
            <a:ext cx="522322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18" name="4"/>
          <p:cNvSpPr/>
          <p:nvPr/>
        </p:nvSpPr>
        <p:spPr>
          <a:xfrm>
            <a:off x="15199394" y="93407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76200">
            <a:solidFill>
              <a:srgbClr val="CA495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08991 -0.254973" origin="layout" pathEditMode="relative">
                                      <p:cBhvr>
                                        <p:cTn id="11" dur="10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08788 -0.003517" origin="layout" pathEditMode="relative">
                                      <p:cBhvr>
                                        <p:cTn id="15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path" nodeType="click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09777 0.000000" origin="layout" pathEditMode="relative">
                                      <p:cBhvr>
                                        <p:cTn id="19" dur="10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1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2"/>
          <p:cNvSpPr/>
          <p:nvPr/>
        </p:nvSpPr>
        <p:spPr>
          <a:xfrm>
            <a:off x="1806394" y="93534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21" name="1"/>
          <p:cNvSpPr/>
          <p:nvPr/>
        </p:nvSpPr>
        <p:spPr>
          <a:xfrm>
            <a:off x="1248777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22" name="归并过程 Merge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归并过程 Merge</a:t>
            </a:r>
          </a:p>
        </p:txBody>
      </p:sp>
      <p:pic>
        <p:nvPicPr>
          <p:cNvPr id="523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1075608" y="10317110"/>
            <a:ext cx="2232784" cy="76201"/>
          </a:xfrm>
          <a:prstGeom prst="rect">
            <a:avLst/>
          </a:prstGeom>
        </p:spPr>
      </p:pic>
      <p:sp>
        <p:nvSpPr>
          <p:cNvPr id="525" name="8"/>
          <p:cNvSpPr/>
          <p:nvPr/>
        </p:nvSpPr>
        <p:spPr>
          <a:xfrm>
            <a:off x="982695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526" name="1"/>
          <p:cNvSpPr/>
          <p:nvPr/>
        </p:nvSpPr>
        <p:spPr>
          <a:xfrm>
            <a:off x="1248142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27" name="5"/>
          <p:cNvSpPr/>
          <p:nvPr/>
        </p:nvSpPr>
        <p:spPr>
          <a:xfrm>
            <a:off x="1788561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28" name="7"/>
          <p:cNvSpPr/>
          <p:nvPr/>
        </p:nvSpPr>
        <p:spPr>
          <a:xfrm>
            <a:off x="2057183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29" name="4"/>
          <p:cNvSpPr/>
          <p:nvPr/>
        </p:nvSpPr>
        <p:spPr>
          <a:xfrm>
            <a:off x="1519939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30" name="6"/>
          <p:cNvSpPr/>
          <p:nvPr/>
        </p:nvSpPr>
        <p:spPr>
          <a:xfrm>
            <a:off x="710898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31" name="2"/>
          <p:cNvSpPr/>
          <p:nvPr/>
        </p:nvSpPr>
        <p:spPr>
          <a:xfrm>
            <a:off x="1768295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32" name="3"/>
          <p:cNvSpPr/>
          <p:nvPr/>
        </p:nvSpPr>
        <p:spPr>
          <a:xfrm>
            <a:off x="445451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33" name="8"/>
          <p:cNvSpPr/>
          <p:nvPr/>
        </p:nvSpPr>
        <p:spPr>
          <a:xfrm>
            <a:off x="982695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534" name="1"/>
          <p:cNvSpPr/>
          <p:nvPr/>
        </p:nvSpPr>
        <p:spPr>
          <a:xfrm>
            <a:off x="1774645" y="5843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76200">
            <a:solidFill>
              <a:srgbClr val="23A9F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35" name="5"/>
          <p:cNvSpPr/>
          <p:nvPr/>
        </p:nvSpPr>
        <p:spPr>
          <a:xfrm>
            <a:off x="1788561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36" name="7"/>
          <p:cNvSpPr/>
          <p:nvPr/>
        </p:nvSpPr>
        <p:spPr>
          <a:xfrm>
            <a:off x="2057183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37" name="4"/>
          <p:cNvSpPr/>
          <p:nvPr/>
        </p:nvSpPr>
        <p:spPr>
          <a:xfrm>
            <a:off x="1519939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38" name="6"/>
          <p:cNvSpPr/>
          <p:nvPr/>
        </p:nvSpPr>
        <p:spPr>
          <a:xfrm>
            <a:off x="710898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39" name="2"/>
          <p:cNvSpPr/>
          <p:nvPr/>
        </p:nvSpPr>
        <p:spPr>
          <a:xfrm>
            <a:off x="4448164" y="5843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76200">
            <a:solidFill>
              <a:srgbClr val="23A9F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40" name="3"/>
          <p:cNvSpPr/>
          <p:nvPr/>
        </p:nvSpPr>
        <p:spPr>
          <a:xfrm>
            <a:off x="445451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41" name="Triangle"/>
          <p:cNvSpPr/>
          <p:nvPr/>
        </p:nvSpPr>
        <p:spPr>
          <a:xfrm>
            <a:off x="7869759" y="4896019"/>
            <a:ext cx="522321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A9F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42" name="Triangle"/>
          <p:cNvSpPr/>
          <p:nvPr/>
        </p:nvSpPr>
        <p:spPr>
          <a:xfrm>
            <a:off x="5215290" y="11953375"/>
            <a:ext cx="522321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43" name="Triangle"/>
          <p:cNvSpPr/>
          <p:nvPr/>
        </p:nvSpPr>
        <p:spPr>
          <a:xfrm>
            <a:off x="15960169" y="11953375"/>
            <a:ext cx="522322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44" name="4"/>
          <p:cNvSpPr/>
          <p:nvPr/>
        </p:nvSpPr>
        <p:spPr>
          <a:xfrm>
            <a:off x="15199394" y="93407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76200">
            <a:solidFill>
              <a:srgbClr val="CA495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45" name="3"/>
          <p:cNvSpPr/>
          <p:nvPr/>
        </p:nvSpPr>
        <p:spPr>
          <a:xfrm>
            <a:off x="4460864" y="93407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76200">
            <a:solidFill>
              <a:srgbClr val="CA495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08601 -0.254973" origin="layout" pathEditMode="relative">
                                      <p:cBhvr>
                                        <p:cTn id="6" dur="10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08788 -0.001758" origin="layout" pathEditMode="relative">
                                      <p:cBhvr>
                                        <p:cTn id="10" dur="10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11755 -0.001758" origin="layout" pathEditMode="relative">
                                      <p:cBhvr>
                                        <p:cTn id="14" dur="100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2"/>
          <p:cNvSpPr/>
          <p:nvPr/>
        </p:nvSpPr>
        <p:spPr>
          <a:xfrm>
            <a:off x="1806394" y="93534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48" name="1"/>
          <p:cNvSpPr/>
          <p:nvPr/>
        </p:nvSpPr>
        <p:spPr>
          <a:xfrm>
            <a:off x="1248777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49" name="归并过程 Merge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归并过程 Merge</a:t>
            </a:r>
          </a:p>
        </p:txBody>
      </p:sp>
      <p:pic>
        <p:nvPicPr>
          <p:cNvPr id="550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1075608" y="10317110"/>
            <a:ext cx="2232784" cy="76201"/>
          </a:xfrm>
          <a:prstGeom prst="rect">
            <a:avLst/>
          </a:prstGeom>
        </p:spPr>
      </p:pic>
      <p:sp>
        <p:nvSpPr>
          <p:cNvPr id="552" name="8"/>
          <p:cNvSpPr/>
          <p:nvPr/>
        </p:nvSpPr>
        <p:spPr>
          <a:xfrm>
            <a:off x="982695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553" name="1"/>
          <p:cNvSpPr/>
          <p:nvPr/>
        </p:nvSpPr>
        <p:spPr>
          <a:xfrm>
            <a:off x="1248142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54" name="5"/>
          <p:cNvSpPr/>
          <p:nvPr/>
        </p:nvSpPr>
        <p:spPr>
          <a:xfrm>
            <a:off x="1788561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55" name="7"/>
          <p:cNvSpPr/>
          <p:nvPr/>
        </p:nvSpPr>
        <p:spPr>
          <a:xfrm>
            <a:off x="2057183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56" name="4"/>
          <p:cNvSpPr/>
          <p:nvPr/>
        </p:nvSpPr>
        <p:spPr>
          <a:xfrm>
            <a:off x="1519939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57" name="6"/>
          <p:cNvSpPr/>
          <p:nvPr/>
        </p:nvSpPr>
        <p:spPr>
          <a:xfrm>
            <a:off x="710898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58" name="2"/>
          <p:cNvSpPr/>
          <p:nvPr/>
        </p:nvSpPr>
        <p:spPr>
          <a:xfrm>
            <a:off x="1768295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59" name="3"/>
          <p:cNvSpPr/>
          <p:nvPr/>
        </p:nvSpPr>
        <p:spPr>
          <a:xfrm>
            <a:off x="445451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60" name="8"/>
          <p:cNvSpPr/>
          <p:nvPr/>
        </p:nvSpPr>
        <p:spPr>
          <a:xfrm>
            <a:off x="982695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561" name="1"/>
          <p:cNvSpPr/>
          <p:nvPr/>
        </p:nvSpPr>
        <p:spPr>
          <a:xfrm>
            <a:off x="1774645" y="5843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76200">
            <a:solidFill>
              <a:srgbClr val="23A9F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62" name="5"/>
          <p:cNvSpPr/>
          <p:nvPr/>
        </p:nvSpPr>
        <p:spPr>
          <a:xfrm>
            <a:off x="1788561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63" name="7"/>
          <p:cNvSpPr/>
          <p:nvPr/>
        </p:nvSpPr>
        <p:spPr>
          <a:xfrm>
            <a:off x="2057183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64" name="4"/>
          <p:cNvSpPr/>
          <p:nvPr/>
        </p:nvSpPr>
        <p:spPr>
          <a:xfrm>
            <a:off x="1519939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65" name="6"/>
          <p:cNvSpPr/>
          <p:nvPr/>
        </p:nvSpPr>
        <p:spPr>
          <a:xfrm>
            <a:off x="710898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66" name="2"/>
          <p:cNvSpPr/>
          <p:nvPr/>
        </p:nvSpPr>
        <p:spPr>
          <a:xfrm>
            <a:off x="4448164" y="5843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76200">
            <a:solidFill>
              <a:srgbClr val="23A9F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67" name="3"/>
          <p:cNvSpPr/>
          <p:nvPr/>
        </p:nvSpPr>
        <p:spPr>
          <a:xfrm>
            <a:off x="445451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68" name="Triangle"/>
          <p:cNvSpPr/>
          <p:nvPr/>
        </p:nvSpPr>
        <p:spPr>
          <a:xfrm>
            <a:off x="10587728" y="4847782"/>
            <a:ext cx="522322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A9F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69" name="Triangle"/>
          <p:cNvSpPr/>
          <p:nvPr/>
        </p:nvSpPr>
        <p:spPr>
          <a:xfrm>
            <a:off x="7869759" y="11953375"/>
            <a:ext cx="522321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70" name="Triangle"/>
          <p:cNvSpPr/>
          <p:nvPr/>
        </p:nvSpPr>
        <p:spPr>
          <a:xfrm>
            <a:off x="15960169" y="11953375"/>
            <a:ext cx="522322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71" name="4"/>
          <p:cNvSpPr/>
          <p:nvPr/>
        </p:nvSpPr>
        <p:spPr>
          <a:xfrm>
            <a:off x="15199394" y="93407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76200">
            <a:solidFill>
              <a:srgbClr val="CA495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72" name="3"/>
          <p:cNvSpPr/>
          <p:nvPr/>
        </p:nvSpPr>
        <p:spPr>
          <a:xfrm>
            <a:off x="7108983" y="5843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76200">
            <a:solidFill>
              <a:srgbClr val="23A9F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73" name="6"/>
          <p:cNvSpPr/>
          <p:nvPr/>
        </p:nvSpPr>
        <p:spPr>
          <a:xfrm>
            <a:off x="7108983" y="93407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76200">
            <a:solidFill>
              <a:srgbClr val="CA495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219515 -0.253215" origin="layout" pathEditMode="relative">
                                      <p:cBhvr>
                                        <p:cTn id="6" dur="10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09777 -0.001758" origin="layout" pathEditMode="relative">
                                      <p:cBhvr>
                                        <p:cTn id="10" dur="1000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14722 -0.001758" origin="layout" pathEditMode="relative">
                                      <p:cBhvr>
                                        <p:cTn id="14" dur="10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排序算法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排序算法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2"/>
          <p:cNvSpPr/>
          <p:nvPr/>
        </p:nvSpPr>
        <p:spPr>
          <a:xfrm>
            <a:off x="1806394" y="93534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76" name="1"/>
          <p:cNvSpPr/>
          <p:nvPr/>
        </p:nvSpPr>
        <p:spPr>
          <a:xfrm>
            <a:off x="1248777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77" name="归并过程 Merge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归并过程 Merge</a:t>
            </a:r>
          </a:p>
        </p:txBody>
      </p:sp>
      <p:pic>
        <p:nvPicPr>
          <p:cNvPr id="578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1075608" y="10317110"/>
            <a:ext cx="2232784" cy="76201"/>
          </a:xfrm>
          <a:prstGeom prst="rect">
            <a:avLst/>
          </a:prstGeom>
        </p:spPr>
      </p:pic>
      <p:sp>
        <p:nvSpPr>
          <p:cNvPr id="580" name="8"/>
          <p:cNvSpPr/>
          <p:nvPr/>
        </p:nvSpPr>
        <p:spPr>
          <a:xfrm>
            <a:off x="982695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581" name="1"/>
          <p:cNvSpPr/>
          <p:nvPr/>
        </p:nvSpPr>
        <p:spPr>
          <a:xfrm>
            <a:off x="1248142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82" name="5"/>
          <p:cNvSpPr/>
          <p:nvPr/>
        </p:nvSpPr>
        <p:spPr>
          <a:xfrm>
            <a:off x="1788561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83" name="7"/>
          <p:cNvSpPr/>
          <p:nvPr/>
        </p:nvSpPr>
        <p:spPr>
          <a:xfrm>
            <a:off x="2057183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84" name="4"/>
          <p:cNvSpPr/>
          <p:nvPr/>
        </p:nvSpPr>
        <p:spPr>
          <a:xfrm>
            <a:off x="1519939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85" name="6"/>
          <p:cNvSpPr/>
          <p:nvPr/>
        </p:nvSpPr>
        <p:spPr>
          <a:xfrm>
            <a:off x="710898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86" name="2"/>
          <p:cNvSpPr/>
          <p:nvPr/>
        </p:nvSpPr>
        <p:spPr>
          <a:xfrm>
            <a:off x="1768295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87" name="3"/>
          <p:cNvSpPr/>
          <p:nvPr/>
        </p:nvSpPr>
        <p:spPr>
          <a:xfrm>
            <a:off x="445451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88" name="8"/>
          <p:cNvSpPr/>
          <p:nvPr/>
        </p:nvSpPr>
        <p:spPr>
          <a:xfrm>
            <a:off x="982695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589" name="1"/>
          <p:cNvSpPr/>
          <p:nvPr/>
        </p:nvSpPr>
        <p:spPr>
          <a:xfrm>
            <a:off x="1774645" y="5843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76200">
            <a:solidFill>
              <a:srgbClr val="23A9F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90" name="5"/>
          <p:cNvSpPr/>
          <p:nvPr/>
        </p:nvSpPr>
        <p:spPr>
          <a:xfrm>
            <a:off x="17885613" y="93407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76200">
            <a:solidFill>
              <a:srgbClr val="CA495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91" name="7"/>
          <p:cNvSpPr/>
          <p:nvPr/>
        </p:nvSpPr>
        <p:spPr>
          <a:xfrm>
            <a:off x="2057183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92" name="4"/>
          <p:cNvSpPr/>
          <p:nvPr/>
        </p:nvSpPr>
        <p:spPr>
          <a:xfrm>
            <a:off x="1519939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93" name="6"/>
          <p:cNvSpPr/>
          <p:nvPr/>
        </p:nvSpPr>
        <p:spPr>
          <a:xfrm>
            <a:off x="710898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94" name="2"/>
          <p:cNvSpPr/>
          <p:nvPr/>
        </p:nvSpPr>
        <p:spPr>
          <a:xfrm>
            <a:off x="4448164" y="5843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76200">
            <a:solidFill>
              <a:srgbClr val="23A9F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95" name="3"/>
          <p:cNvSpPr/>
          <p:nvPr/>
        </p:nvSpPr>
        <p:spPr>
          <a:xfrm>
            <a:off x="445451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96" name="Triangle"/>
          <p:cNvSpPr/>
          <p:nvPr/>
        </p:nvSpPr>
        <p:spPr>
          <a:xfrm>
            <a:off x="13242197" y="4775426"/>
            <a:ext cx="522322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A9F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97" name="Triangle"/>
          <p:cNvSpPr/>
          <p:nvPr/>
        </p:nvSpPr>
        <p:spPr>
          <a:xfrm>
            <a:off x="7869759" y="11953375"/>
            <a:ext cx="522321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98" name="Triangle"/>
          <p:cNvSpPr/>
          <p:nvPr/>
        </p:nvSpPr>
        <p:spPr>
          <a:xfrm>
            <a:off x="18646388" y="11953375"/>
            <a:ext cx="522322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99" name="4"/>
          <p:cNvSpPr/>
          <p:nvPr/>
        </p:nvSpPr>
        <p:spPr>
          <a:xfrm>
            <a:off x="9826955" y="5843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76200">
            <a:solidFill>
              <a:srgbClr val="23A9F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600" name="3"/>
          <p:cNvSpPr/>
          <p:nvPr/>
        </p:nvSpPr>
        <p:spPr>
          <a:xfrm>
            <a:off x="7108983" y="5843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76200">
            <a:solidFill>
              <a:srgbClr val="23A9F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01" name="6"/>
          <p:cNvSpPr/>
          <p:nvPr/>
        </p:nvSpPr>
        <p:spPr>
          <a:xfrm>
            <a:off x="7108983" y="93407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76200">
            <a:solidFill>
              <a:srgbClr val="CA495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602" name="k"/>
          <p:cNvSpPr/>
          <p:nvPr/>
        </p:nvSpPr>
        <p:spPr>
          <a:xfrm>
            <a:off x="13261407" y="3409248"/>
            <a:ext cx="49660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603" name="l(left)"/>
          <p:cNvSpPr/>
          <p:nvPr/>
        </p:nvSpPr>
        <p:spPr>
          <a:xfrm>
            <a:off x="1433122" y="12838008"/>
            <a:ext cx="279041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l(left)</a:t>
            </a:r>
          </a:p>
        </p:txBody>
      </p:sp>
      <p:sp>
        <p:nvSpPr>
          <p:cNvPr id="604" name="r(right)"/>
          <p:cNvSpPr/>
          <p:nvPr/>
        </p:nvSpPr>
        <p:spPr>
          <a:xfrm>
            <a:off x="20007411" y="12838008"/>
            <a:ext cx="3172719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r(right)</a:t>
            </a:r>
          </a:p>
        </p:txBody>
      </p:sp>
      <p:sp>
        <p:nvSpPr>
          <p:cNvPr id="605" name="m(middle)"/>
          <p:cNvSpPr/>
          <p:nvPr/>
        </p:nvSpPr>
        <p:spPr>
          <a:xfrm>
            <a:off x="9071378" y="12838008"/>
            <a:ext cx="355502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m(middle)</a:t>
            </a:r>
          </a:p>
        </p:txBody>
      </p:sp>
      <p:sp>
        <p:nvSpPr>
          <p:cNvPr id="606" name="i"/>
          <p:cNvSpPr/>
          <p:nvPr/>
        </p:nvSpPr>
        <p:spPr>
          <a:xfrm>
            <a:off x="7882618" y="12838008"/>
            <a:ext cx="49660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607" name="j"/>
          <p:cNvSpPr/>
          <p:nvPr/>
        </p:nvSpPr>
        <p:spPr>
          <a:xfrm>
            <a:off x="18659248" y="12838008"/>
            <a:ext cx="49660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j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02" grpId="3"/>
      <p:bldP build="whole" bldLvl="1" animBg="1" rev="0" advAuto="0" spid="604" grpId="5"/>
      <p:bldP build="whole" bldLvl="1" animBg="1" rev="0" advAuto="0" spid="603" grpId="4"/>
      <p:bldP build="whole" bldLvl="1" animBg="1" rev="0" advAuto="0" spid="607" grpId="2"/>
      <p:bldP build="whole" bldLvl="1" animBg="1" rev="0" advAuto="0" spid="606" grpId="1"/>
      <p:bldP build="whole" bldLvl="1" animBg="1" rev="0" advAuto="0" spid="605" grpId="6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操作：编写Merge"/>
          <p:cNvSpPr/>
          <p:nvPr>
            <p:ph type="ctrTitle"/>
          </p:nvPr>
        </p:nvSpPr>
        <p:spPr>
          <a:xfrm>
            <a:off x="1778000" y="5855929"/>
            <a:ext cx="20828000" cy="2004142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操作：编写Merge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09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操作：编写 Merge Sort"/>
          <p:cNvSpPr/>
          <p:nvPr>
            <p:ph type="ctrTitle"/>
          </p:nvPr>
        </p:nvSpPr>
        <p:spPr>
          <a:xfrm>
            <a:off x="1778000" y="5855929"/>
            <a:ext cx="20828000" cy="2004142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操作：编写 Merge Sort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11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操作：Merge sort 和 Insertion Sort 性能比较"/>
          <p:cNvSpPr/>
          <p:nvPr>
            <p:ph type="ctrTitle"/>
          </p:nvPr>
        </p:nvSpPr>
        <p:spPr>
          <a:xfrm>
            <a:off x="1778000" y="5855929"/>
            <a:ext cx="20828000" cy="2004142"/>
          </a:xfrm>
          <a:prstGeom prst="rect">
            <a:avLst/>
          </a:prstGeom>
        </p:spPr>
        <p:txBody>
          <a:bodyPr/>
          <a:lstStyle/>
          <a:p>
            <a:pPr lvl="1" indent="187452" defTabSz="676909">
              <a:defRPr sz="82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操作：Merge sort 和 Insertion Sort 性能比较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10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13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操作：针对近乎有序的数组，改进Merge Sort"/>
          <p:cNvSpPr/>
          <p:nvPr>
            <p:ph type="ctrTitle"/>
          </p:nvPr>
        </p:nvSpPr>
        <p:spPr>
          <a:xfrm>
            <a:off x="1778000" y="5855929"/>
            <a:ext cx="20828000" cy="2004142"/>
          </a:xfrm>
          <a:prstGeom prst="rect">
            <a:avLst/>
          </a:prstGeom>
        </p:spPr>
        <p:txBody>
          <a:bodyPr/>
          <a:lstStyle/>
          <a:p>
            <a:pPr lvl="1" indent="185165" defTabSz="668655">
              <a:defRPr sz="81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操作：针对近乎有序的数组，改进Merge Sort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10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15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操作：使用Insertion sort，改进Merge sort"/>
          <p:cNvSpPr/>
          <p:nvPr>
            <p:ph type="ctrTitle"/>
          </p:nvPr>
        </p:nvSpPr>
        <p:spPr>
          <a:xfrm>
            <a:off x="1778000" y="5855929"/>
            <a:ext cx="20828000" cy="2004142"/>
          </a:xfrm>
          <a:prstGeom prst="rect">
            <a:avLst/>
          </a:prstGeom>
        </p:spPr>
        <p:txBody>
          <a:bodyPr/>
          <a:lstStyle/>
          <a:p>
            <a:pPr lvl="1" indent="198881" defTabSz="718184">
              <a:defRPr sz="87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操作：使用Insertion sort，改进Merge sort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10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17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使用递归实现自顶向下的归并排序"/>
          <p:cNvSpPr/>
          <p:nvPr>
            <p:ph type="ctrTitle"/>
          </p:nvPr>
        </p:nvSpPr>
        <p:spPr>
          <a:xfrm>
            <a:off x="1778000" y="5855929"/>
            <a:ext cx="20828000" cy="2004142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使用递归实现自顶向下的归并排序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10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19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自底向上的归并排序"/>
          <p:cNvSpPr/>
          <p:nvPr>
            <p:ph type="ctrTitle"/>
          </p:nvPr>
        </p:nvSpPr>
        <p:spPr>
          <a:xfrm>
            <a:off x="1778000" y="5855929"/>
            <a:ext cx="20828000" cy="2004142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自底向上的归并排序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10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21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自底向上归并排序 Merge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自底向上归并排序 Merge Sort</a:t>
            </a:r>
          </a:p>
        </p:txBody>
      </p:sp>
      <p:pic>
        <p:nvPicPr>
          <p:cNvPr id="624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5234197" y="10678359"/>
            <a:ext cx="4500483" cy="76201"/>
          </a:xfrm>
          <a:prstGeom prst="rect">
            <a:avLst/>
          </a:prstGeom>
        </p:spPr>
      </p:pic>
      <p:pic>
        <p:nvPicPr>
          <p:cNvPr id="626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4617571" y="10678359"/>
            <a:ext cx="4500483" cy="76201"/>
          </a:xfrm>
          <a:prstGeom prst="rect">
            <a:avLst/>
          </a:prstGeom>
        </p:spPr>
      </p:pic>
      <p:sp>
        <p:nvSpPr>
          <p:cNvPr id="628" name="6"/>
          <p:cNvSpPr/>
          <p:nvPr/>
        </p:nvSpPr>
        <p:spPr>
          <a:xfrm>
            <a:off x="5533071" y="11090934"/>
            <a:ext cx="1536249" cy="1520638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629" name="8"/>
          <p:cNvSpPr/>
          <p:nvPr/>
        </p:nvSpPr>
        <p:spPr>
          <a:xfrm>
            <a:off x="3179293" y="11090934"/>
            <a:ext cx="1536248" cy="1520638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630" name="3"/>
          <p:cNvSpPr/>
          <p:nvPr/>
        </p:nvSpPr>
        <p:spPr>
          <a:xfrm>
            <a:off x="10170784" y="11090934"/>
            <a:ext cx="1536249" cy="1520638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31" name="2"/>
          <p:cNvSpPr/>
          <p:nvPr/>
        </p:nvSpPr>
        <p:spPr>
          <a:xfrm>
            <a:off x="7848754" y="11090934"/>
            <a:ext cx="1536249" cy="1520638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32" name="5"/>
          <p:cNvSpPr/>
          <p:nvPr/>
        </p:nvSpPr>
        <p:spPr>
          <a:xfrm>
            <a:off x="14922799" y="11090934"/>
            <a:ext cx="1536249" cy="1520638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633" name="1"/>
          <p:cNvSpPr/>
          <p:nvPr/>
        </p:nvSpPr>
        <p:spPr>
          <a:xfrm>
            <a:off x="12537266" y="11090934"/>
            <a:ext cx="1536249" cy="1520638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34" name="4"/>
          <p:cNvSpPr/>
          <p:nvPr/>
        </p:nvSpPr>
        <p:spPr>
          <a:xfrm>
            <a:off x="19674813" y="11090934"/>
            <a:ext cx="1536248" cy="1520638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635" name="7"/>
          <p:cNvSpPr/>
          <p:nvPr/>
        </p:nvSpPr>
        <p:spPr>
          <a:xfrm>
            <a:off x="17321029" y="11090934"/>
            <a:ext cx="1536249" cy="1520638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pic>
        <p:nvPicPr>
          <p:cNvPr id="636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9903659" y="10678359"/>
            <a:ext cx="4500484" cy="762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10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4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1" dur="10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Class="entr" nodeType="afterEffect" presetSubtype="4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5" dur="10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path" nodeType="click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95748 -0.170640" origin="layout" pathEditMode="relative">
                                      <p:cBhvr>
                                        <p:cTn id="19" dur="1000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path" nodeType="with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96790 -0.170640" origin="layout" pathEditMode="relative">
                                      <p:cBhvr>
                                        <p:cTn id="22" dur="1000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path" nodeType="with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96530 -0.170640" origin="layout" pathEditMode="relative">
                                      <p:cBhvr>
                                        <p:cTn id="25" dur="1000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path" nodeType="with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2083 -0.170640" origin="layout" pathEditMode="relative">
                                      <p:cBhvr>
                                        <p:cTn id="28" dur="1000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path" nodeType="with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1953 -0.170640" origin="layout" pathEditMode="relative">
                                      <p:cBhvr>
                                        <p:cTn id="31" dur="100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path" nodeType="withEffect" presetSubtype="0" presetID="-1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781 -0.170640" origin="layout" pathEditMode="relative">
                                      <p:cBhvr>
                                        <p:cTn id="34" dur="1000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path" nodeType="withEffect" presetSubtype="0" presetID="-1" grpId="1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23 -0.170568" origin="layout" pathEditMode="relative">
                                      <p:cBhvr>
                                        <p:cTn id="37" dur="1000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path" nodeType="withEffect" presetSubtype="0" presetID="-1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96269 -0.170640" origin="layout" pathEditMode="relative">
                                      <p:cBhvr>
                                        <p:cTn id="40" dur="1000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24" grpId="2"/>
      <p:bldP build="whole" bldLvl="1" animBg="1" rev="0" advAuto="0" spid="636" grpId="3"/>
      <p:bldP build="whole" bldLvl="1" animBg="1" rev="0" advAuto="0" spid="626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自底向上归并排序 Merge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自底向上归并排序 Merge Sort</a:t>
            </a:r>
          </a:p>
        </p:txBody>
      </p:sp>
      <p:pic>
        <p:nvPicPr>
          <p:cNvPr id="640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9959343" y="8089564"/>
            <a:ext cx="4439914" cy="76201"/>
          </a:xfrm>
          <a:prstGeom prst="rect">
            <a:avLst/>
          </a:prstGeom>
        </p:spPr>
      </p:pic>
      <p:sp>
        <p:nvSpPr>
          <p:cNvPr id="642" name="6"/>
          <p:cNvSpPr/>
          <p:nvPr/>
        </p:nvSpPr>
        <p:spPr>
          <a:xfrm>
            <a:off x="3185644" y="8755452"/>
            <a:ext cx="1536249" cy="1520637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643" name="8"/>
          <p:cNvSpPr/>
          <p:nvPr/>
        </p:nvSpPr>
        <p:spPr>
          <a:xfrm>
            <a:off x="5501321" y="8755452"/>
            <a:ext cx="1536249" cy="1520637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644" name="3"/>
          <p:cNvSpPr/>
          <p:nvPr/>
        </p:nvSpPr>
        <p:spPr>
          <a:xfrm>
            <a:off x="10278734" y="8755453"/>
            <a:ext cx="1536249" cy="1520637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45" name="2"/>
          <p:cNvSpPr/>
          <p:nvPr/>
        </p:nvSpPr>
        <p:spPr>
          <a:xfrm>
            <a:off x="7931307" y="8755453"/>
            <a:ext cx="1536249" cy="1520637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46" name="5"/>
          <p:cNvSpPr/>
          <p:nvPr/>
        </p:nvSpPr>
        <p:spPr>
          <a:xfrm>
            <a:off x="14954547" y="8755453"/>
            <a:ext cx="1536249" cy="1520637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647" name="1"/>
          <p:cNvSpPr/>
          <p:nvPr/>
        </p:nvSpPr>
        <p:spPr>
          <a:xfrm>
            <a:off x="12600768" y="8755452"/>
            <a:ext cx="1536248" cy="1520637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48" name="4"/>
          <p:cNvSpPr/>
          <p:nvPr/>
        </p:nvSpPr>
        <p:spPr>
          <a:xfrm>
            <a:off x="17371826" y="8755453"/>
            <a:ext cx="1536249" cy="1520637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649" name="7"/>
          <p:cNvSpPr/>
          <p:nvPr/>
        </p:nvSpPr>
        <p:spPr>
          <a:xfrm>
            <a:off x="19630359" y="8755452"/>
            <a:ext cx="1536249" cy="1520637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1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94064 -0.170640" origin="layout" pathEditMode="relative">
                                      <p:cBhvr>
                                        <p:cTn id="11" dur="1000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00 -0.170640" origin="layout" pathEditMode="relative">
                                      <p:cBhvr>
                                        <p:cTn id="14" dur="10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path" nodeType="with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00436 -0.172955" origin="layout" pathEditMode="relative">
                                      <p:cBhvr>
                                        <p:cTn id="17" dur="10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path" nodeType="with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97051 -0.170640" origin="layout" pathEditMode="relative">
                                      <p:cBhvr>
                                        <p:cTn id="20" dur="10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path" nodeType="with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94361 -0.168325" origin="layout" pathEditMode="relative">
                                      <p:cBhvr>
                                        <p:cTn id="23" dur="1000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path" nodeType="with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781 -0.170640" origin="layout" pathEditMode="relative">
                                      <p:cBhvr>
                                        <p:cTn id="26" dur="1000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path" nodeType="with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95924 -0.170640" origin="layout" pathEditMode="relative">
                                      <p:cBhvr>
                                        <p:cTn id="29" dur="1000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path" nodeType="withEffect" presetSubtype="0" presetID="-1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94101 -0.170640" origin="layout" pathEditMode="relative">
                                      <p:cBhvr>
                                        <p:cTn id="32" dur="100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4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O(n*log n)的排序算法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O(n*log n)的排序算法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自底向上归并排序 Merge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自底向上归并排序 Merge Sort</a:t>
            </a:r>
          </a:p>
        </p:txBody>
      </p:sp>
      <p:sp>
        <p:nvSpPr>
          <p:cNvPr id="652" name="6"/>
          <p:cNvSpPr/>
          <p:nvPr/>
        </p:nvSpPr>
        <p:spPr>
          <a:xfrm>
            <a:off x="7893203" y="6408664"/>
            <a:ext cx="1536249" cy="1520637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653" name="8"/>
          <p:cNvSpPr/>
          <p:nvPr/>
        </p:nvSpPr>
        <p:spPr>
          <a:xfrm>
            <a:off x="10221582" y="6408664"/>
            <a:ext cx="1536249" cy="1520637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654" name="3"/>
          <p:cNvSpPr/>
          <p:nvPr/>
        </p:nvSpPr>
        <p:spPr>
          <a:xfrm>
            <a:off x="5539425" y="6408664"/>
            <a:ext cx="1536248" cy="1520637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55" name="2"/>
          <p:cNvSpPr/>
          <p:nvPr/>
        </p:nvSpPr>
        <p:spPr>
          <a:xfrm>
            <a:off x="3191991" y="6408664"/>
            <a:ext cx="1536249" cy="1520637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56" name="5"/>
          <p:cNvSpPr/>
          <p:nvPr/>
        </p:nvSpPr>
        <p:spPr>
          <a:xfrm>
            <a:off x="17308334" y="6408664"/>
            <a:ext cx="1536249" cy="1520637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657" name="1"/>
          <p:cNvSpPr/>
          <p:nvPr/>
        </p:nvSpPr>
        <p:spPr>
          <a:xfrm>
            <a:off x="12600768" y="6408664"/>
            <a:ext cx="1536248" cy="1520637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58" name="4"/>
          <p:cNvSpPr/>
          <p:nvPr/>
        </p:nvSpPr>
        <p:spPr>
          <a:xfrm>
            <a:off x="14954547" y="6408664"/>
            <a:ext cx="1536249" cy="1520637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659" name="7"/>
          <p:cNvSpPr/>
          <p:nvPr/>
        </p:nvSpPr>
        <p:spPr>
          <a:xfrm>
            <a:off x="19630358" y="6408664"/>
            <a:ext cx="1536249" cy="1520637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89935 -0.172398" origin="layout" pathEditMode="relative">
                                      <p:cBhvr>
                                        <p:cTn id="6" dur="10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95228 -0.175855" origin="layout" pathEditMode="relative">
                                      <p:cBhvr>
                                        <p:cTn id="9" dur="1000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91757 -0.172955" origin="layout" pathEditMode="relative">
                                      <p:cBhvr>
                                        <p:cTn id="12" dur="100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path" nodeType="with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94362 -0.170640" origin="layout" pathEditMode="relative">
                                      <p:cBhvr>
                                        <p:cTn id="15" dur="1000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path" nodeType="with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97832 -0.172955" origin="layout" pathEditMode="relative">
                                      <p:cBhvr>
                                        <p:cTn id="18" dur="1000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path" nodeType="with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386119 -0.172955" origin="layout" pathEditMode="relative">
                                      <p:cBhvr>
                                        <p:cTn id="21" dur="1000" fill="hold"/>
                                        <p:tgtEl>
                                          <p:spTgt spid="6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path" nodeType="with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97572 -0.175855" origin="layout" pathEditMode="relative">
                                      <p:cBhvr>
                                        <p:cTn id="24" dur="1000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path" nodeType="with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387071 -0.174157" origin="layout" pathEditMode="relative">
                                      <p:cBhvr>
                                        <p:cTn id="27" dur="1000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操作：Merge Sort Bottom Up"/>
          <p:cNvSpPr/>
          <p:nvPr>
            <p:ph type="ctrTitle"/>
          </p:nvPr>
        </p:nvSpPr>
        <p:spPr>
          <a:xfrm>
            <a:off x="1778000" y="5855929"/>
            <a:ext cx="20828000" cy="2004142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操作：Merge Sort Bottom Up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61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选做：为 Merge Sort Bottom Up 优化"/>
          <p:cNvSpPr/>
          <p:nvPr>
            <p:ph type="ctrTitle"/>
          </p:nvPr>
        </p:nvSpPr>
        <p:spPr>
          <a:xfrm>
            <a:off x="1778000" y="5463435"/>
            <a:ext cx="20828000" cy="2789130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97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选做：为 Merge Sort Bottom Up 优化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63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选做： Merge Sort Bottom Up…"/>
          <p:cNvSpPr/>
          <p:nvPr>
            <p:ph type="ctrTitle"/>
          </p:nvPr>
        </p:nvSpPr>
        <p:spPr>
          <a:xfrm>
            <a:off x="1778000" y="5463435"/>
            <a:ext cx="20828000" cy="2789130"/>
          </a:xfrm>
          <a:prstGeom prst="rect">
            <a:avLst/>
          </a:prstGeom>
        </p:spPr>
        <p:txBody>
          <a:bodyPr/>
          <a:lstStyle/>
          <a:p>
            <a:pPr lvl="1" indent="171450" defTabSz="619125">
              <a:defRPr sz="75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选做： Merge Sort Bottom Up </a:t>
            </a:r>
          </a:p>
          <a:p>
            <a:pPr lvl="1" indent="171450" defTabSz="619125">
              <a:defRPr sz="75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使用 nlog(n) 的复杂度为链表排序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10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65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快速排序"/>
          <p:cNvSpPr/>
          <p:nvPr>
            <p:ph type="ctrTitle"/>
          </p:nvPr>
        </p:nvSpPr>
        <p:spPr>
          <a:xfrm>
            <a:off x="1778000" y="68897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快速排序</a:t>
            </a:r>
          </a:p>
        </p:txBody>
      </p:sp>
      <p:sp>
        <p:nvSpPr>
          <p:cNvPr id="668" name="Quick Sort"/>
          <p:cNvSpPr/>
          <p:nvPr/>
        </p:nvSpPr>
        <p:spPr>
          <a:xfrm>
            <a:off x="1778000" y="4654550"/>
            <a:ext cx="20828000" cy="217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Quick Sort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快速排序 Quick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快速排序 Quick Sort</a:t>
            </a:r>
          </a:p>
        </p:txBody>
      </p:sp>
      <p:sp>
        <p:nvSpPr>
          <p:cNvPr id="671" name="8"/>
          <p:cNvSpPr/>
          <p:nvPr/>
        </p:nvSpPr>
        <p:spPr>
          <a:xfrm>
            <a:off x="19662108" y="4809498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672" name="7"/>
          <p:cNvSpPr/>
          <p:nvPr/>
        </p:nvSpPr>
        <p:spPr>
          <a:xfrm>
            <a:off x="17308328" y="4809498"/>
            <a:ext cx="1536248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673" name="5"/>
          <p:cNvSpPr/>
          <p:nvPr/>
        </p:nvSpPr>
        <p:spPr>
          <a:xfrm>
            <a:off x="14954547" y="4809498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674" name="1"/>
          <p:cNvSpPr/>
          <p:nvPr/>
        </p:nvSpPr>
        <p:spPr>
          <a:xfrm>
            <a:off x="12600764" y="4809498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75" name="3"/>
          <p:cNvSpPr/>
          <p:nvPr/>
        </p:nvSpPr>
        <p:spPr>
          <a:xfrm>
            <a:off x="10246985" y="4809498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76" name="2"/>
          <p:cNvSpPr/>
          <p:nvPr/>
        </p:nvSpPr>
        <p:spPr>
          <a:xfrm>
            <a:off x="7893205" y="4809498"/>
            <a:ext cx="1536248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77" name="6"/>
          <p:cNvSpPr/>
          <p:nvPr/>
        </p:nvSpPr>
        <p:spPr>
          <a:xfrm>
            <a:off x="5539425" y="4809498"/>
            <a:ext cx="1536248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678" name="4"/>
          <p:cNvSpPr/>
          <p:nvPr/>
        </p:nvSpPr>
        <p:spPr>
          <a:xfrm>
            <a:off x="3185644" y="4809498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679" name="4"/>
          <p:cNvSpPr/>
          <p:nvPr/>
        </p:nvSpPr>
        <p:spPr>
          <a:xfrm>
            <a:off x="3185644" y="4809498"/>
            <a:ext cx="1536249" cy="1520638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grpSp>
        <p:nvGrpSpPr>
          <p:cNvPr id="688" name="Group"/>
          <p:cNvGrpSpPr/>
          <p:nvPr/>
        </p:nvGrpSpPr>
        <p:grpSpPr>
          <a:xfrm>
            <a:off x="3185643" y="7782504"/>
            <a:ext cx="18012714" cy="1520638"/>
            <a:chOff x="0" y="0"/>
            <a:chExt cx="18012713" cy="1520636"/>
          </a:xfrm>
        </p:grpSpPr>
        <p:sp>
          <p:nvSpPr>
            <p:cNvPr id="680" name="8"/>
            <p:cNvSpPr/>
            <p:nvPr/>
          </p:nvSpPr>
          <p:spPr>
            <a:xfrm>
              <a:off x="16476465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681" name="7"/>
            <p:cNvSpPr/>
            <p:nvPr/>
          </p:nvSpPr>
          <p:spPr>
            <a:xfrm>
              <a:off x="14122685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682" name="5"/>
            <p:cNvSpPr/>
            <p:nvPr/>
          </p:nvSpPr>
          <p:spPr>
            <a:xfrm>
              <a:off x="11768904" y="0"/>
              <a:ext cx="1536248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683" name="1"/>
            <p:cNvSpPr/>
            <p:nvPr/>
          </p:nvSpPr>
          <p:spPr>
            <a:xfrm>
              <a:off x="4707561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684" name="3"/>
            <p:cNvSpPr/>
            <p:nvPr/>
          </p:nvSpPr>
          <p:spPr>
            <a:xfrm>
              <a:off x="2353781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685" name="2"/>
            <p:cNvSpPr/>
            <p:nvPr/>
          </p:nvSpPr>
          <p:spPr>
            <a:xfrm>
              <a:off x="0" y="0"/>
              <a:ext cx="1536248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686" name="6"/>
            <p:cNvSpPr/>
            <p:nvPr/>
          </p:nvSpPr>
          <p:spPr>
            <a:xfrm>
              <a:off x="9415121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687" name="4"/>
            <p:cNvSpPr/>
            <p:nvPr/>
          </p:nvSpPr>
          <p:spPr>
            <a:xfrm>
              <a:off x="7061342" y="0"/>
              <a:ext cx="1536249" cy="1520637"/>
            </a:xfrm>
            <a:prstGeom prst="roundRect">
              <a:avLst>
                <a:gd name="adj" fmla="val 15000"/>
              </a:avLst>
            </a:prstGeom>
            <a:solidFill>
              <a:srgbClr val="CA495A"/>
            </a:solidFill>
            <a:ln w="63500" cap="flat">
              <a:solidFill>
                <a:srgbClr val="CA495A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92" name="Group"/>
          <p:cNvGrpSpPr/>
          <p:nvPr/>
        </p:nvGrpSpPr>
        <p:grpSpPr>
          <a:xfrm>
            <a:off x="3185643" y="10723760"/>
            <a:ext cx="17992992" cy="1520638"/>
            <a:chOff x="0" y="0"/>
            <a:chExt cx="17992991" cy="1520636"/>
          </a:xfrm>
        </p:grpSpPr>
        <p:sp>
          <p:nvSpPr>
            <p:cNvPr id="689" name="&lt; 4"/>
            <p:cNvSpPr/>
            <p:nvPr/>
          </p:nvSpPr>
          <p:spPr>
            <a:xfrm>
              <a:off x="0" y="0"/>
              <a:ext cx="6243812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&lt; 4</a:t>
              </a:r>
            </a:p>
          </p:txBody>
        </p:sp>
        <p:sp>
          <p:nvSpPr>
            <p:cNvPr id="690" name="&gt; 4"/>
            <p:cNvSpPr/>
            <p:nvPr/>
          </p:nvSpPr>
          <p:spPr>
            <a:xfrm>
              <a:off x="9415121" y="0"/>
              <a:ext cx="8577871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&gt; 4</a:t>
              </a:r>
            </a:p>
          </p:txBody>
        </p:sp>
        <p:sp>
          <p:nvSpPr>
            <p:cNvPr id="691" name="4"/>
            <p:cNvSpPr/>
            <p:nvPr/>
          </p:nvSpPr>
          <p:spPr>
            <a:xfrm>
              <a:off x="7061342" y="0"/>
              <a:ext cx="1536249" cy="1520637"/>
            </a:xfrm>
            <a:prstGeom prst="roundRect">
              <a:avLst>
                <a:gd name="adj" fmla="val 15000"/>
              </a:avLst>
            </a:prstGeom>
            <a:solidFill>
              <a:srgbClr val="CA495A"/>
            </a:solidFill>
            <a:ln w="63500" cap="flat">
              <a:solidFill>
                <a:srgbClr val="CA495A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88" grpId="1"/>
      <p:bldP build="whole" bldLvl="1" animBg="1" rev="0" advAuto="0" spid="692" grpId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快速排序 Quick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快速排序 Quick Sort</a:t>
            </a:r>
          </a:p>
        </p:txBody>
      </p:sp>
      <p:grpSp>
        <p:nvGrpSpPr>
          <p:cNvPr id="698" name="Group"/>
          <p:cNvGrpSpPr/>
          <p:nvPr/>
        </p:nvGrpSpPr>
        <p:grpSpPr>
          <a:xfrm>
            <a:off x="3195504" y="7113682"/>
            <a:ext cx="17992992" cy="1520637"/>
            <a:chOff x="0" y="0"/>
            <a:chExt cx="17992991" cy="1520636"/>
          </a:xfrm>
        </p:grpSpPr>
        <p:sp>
          <p:nvSpPr>
            <p:cNvPr id="695" name="&lt; v"/>
            <p:cNvSpPr/>
            <p:nvPr/>
          </p:nvSpPr>
          <p:spPr>
            <a:xfrm>
              <a:off x="0" y="0"/>
              <a:ext cx="6243812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&lt; v</a:t>
              </a:r>
            </a:p>
          </p:txBody>
        </p:sp>
        <p:sp>
          <p:nvSpPr>
            <p:cNvPr id="696" name="&gt; v"/>
            <p:cNvSpPr/>
            <p:nvPr/>
          </p:nvSpPr>
          <p:spPr>
            <a:xfrm>
              <a:off x="9415121" y="0"/>
              <a:ext cx="8577871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&gt; v</a:t>
              </a:r>
            </a:p>
          </p:txBody>
        </p:sp>
        <p:sp>
          <p:nvSpPr>
            <p:cNvPr id="697" name="v"/>
            <p:cNvSpPr/>
            <p:nvPr/>
          </p:nvSpPr>
          <p:spPr>
            <a:xfrm>
              <a:off x="7061342" y="0"/>
              <a:ext cx="1536249" cy="1520637"/>
            </a:xfrm>
            <a:prstGeom prst="roundRect">
              <a:avLst>
                <a:gd name="adj" fmla="val 15000"/>
              </a:avLst>
            </a:prstGeom>
            <a:solidFill>
              <a:srgbClr val="CA495A"/>
            </a:solidFill>
            <a:ln w="63500" cap="flat">
              <a:solidFill>
                <a:srgbClr val="CA495A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v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98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artition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Partition</a:t>
            </a:r>
          </a:p>
        </p:txBody>
      </p:sp>
      <p:sp>
        <p:nvSpPr>
          <p:cNvPr id="701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02" name="v"/>
          <p:cNvSpPr/>
          <p:nvPr/>
        </p:nvSpPr>
        <p:spPr>
          <a:xfrm>
            <a:off x="2350583" y="7046050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703" name="&lt; v"/>
          <p:cNvSpPr/>
          <p:nvPr/>
        </p:nvSpPr>
        <p:spPr>
          <a:xfrm>
            <a:off x="3249381" y="7046050"/>
            <a:ext cx="5851517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&lt; v</a:t>
            </a:r>
          </a:p>
        </p:txBody>
      </p:sp>
      <p:sp>
        <p:nvSpPr>
          <p:cNvPr id="704" name="&gt; v"/>
          <p:cNvSpPr/>
          <p:nvPr/>
        </p:nvSpPr>
        <p:spPr>
          <a:xfrm>
            <a:off x="9164642" y="7046050"/>
            <a:ext cx="8215148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&gt; v</a:t>
            </a:r>
          </a:p>
        </p:txBody>
      </p:sp>
      <p:grpSp>
        <p:nvGrpSpPr>
          <p:cNvPr id="707" name="Group"/>
          <p:cNvGrpSpPr/>
          <p:nvPr/>
        </p:nvGrpSpPr>
        <p:grpSpPr>
          <a:xfrm>
            <a:off x="2506836" y="9276200"/>
            <a:ext cx="522322" cy="1895486"/>
            <a:chOff x="0" y="0"/>
            <a:chExt cx="522320" cy="1895485"/>
          </a:xfrm>
        </p:grpSpPr>
        <p:sp>
          <p:nvSpPr>
            <p:cNvPr id="705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6" name="l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l</a:t>
              </a:r>
            </a:p>
          </p:txBody>
        </p:sp>
      </p:grpSp>
      <p:grpSp>
        <p:nvGrpSpPr>
          <p:cNvPr id="710" name="Group"/>
          <p:cNvGrpSpPr/>
          <p:nvPr/>
        </p:nvGrpSpPr>
        <p:grpSpPr>
          <a:xfrm>
            <a:off x="8542916" y="9276200"/>
            <a:ext cx="522322" cy="1895486"/>
            <a:chOff x="0" y="0"/>
            <a:chExt cx="522320" cy="1895485"/>
          </a:xfrm>
        </p:grpSpPr>
        <p:sp>
          <p:nvSpPr>
            <p:cNvPr id="708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9" name="j"/>
            <p:cNvSpPr/>
            <p:nvPr/>
          </p:nvSpPr>
          <p:spPr>
            <a:xfrm>
              <a:off x="12858" y="1057285"/>
              <a:ext cx="496604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j</a:t>
              </a:r>
            </a:p>
          </p:txBody>
        </p:sp>
      </p:grpSp>
      <p:sp>
        <p:nvSpPr>
          <p:cNvPr id="711" name="arr[l+1…j] &lt; v"/>
          <p:cNvSpPr/>
          <p:nvPr/>
        </p:nvSpPr>
        <p:spPr>
          <a:xfrm>
            <a:off x="3207831" y="5633599"/>
            <a:ext cx="5934616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arr[l+1…j] &lt; v</a:t>
            </a:r>
          </a:p>
        </p:txBody>
      </p:sp>
      <p:sp>
        <p:nvSpPr>
          <p:cNvPr id="712" name="arr[j+1…i-1] &gt; v"/>
          <p:cNvSpPr/>
          <p:nvPr/>
        </p:nvSpPr>
        <p:spPr>
          <a:xfrm>
            <a:off x="9224691" y="5633599"/>
            <a:ext cx="8120448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arr[j+1…i-1] &gt; v</a:t>
            </a:r>
          </a:p>
        </p:txBody>
      </p:sp>
      <p:grpSp>
        <p:nvGrpSpPr>
          <p:cNvPr id="715" name="Group"/>
          <p:cNvGrpSpPr/>
          <p:nvPr/>
        </p:nvGrpSpPr>
        <p:grpSpPr>
          <a:xfrm>
            <a:off x="17611658" y="9276200"/>
            <a:ext cx="522321" cy="1895486"/>
            <a:chOff x="0" y="0"/>
            <a:chExt cx="522320" cy="1895485"/>
          </a:xfrm>
        </p:grpSpPr>
        <p:sp>
          <p:nvSpPr>
            <p:cNvPr id="713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4" name="i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i</a:t>
              </a:r>
            </a:p>
          </p:txBody>
        </p:sp>
      </p:grpSp>
      <p:sp>
        <p:nvSpPr>
          <p:cNvPr id="716" name="e"/>
          <p:cNvSpPr/>
          <p:nvPr/>
        </p:nvSpPr>
        <p:spPr>
          <a:xfrm>
            <a:off x="17442705" y="7046050"/>
            <a:ext cx="834828" cy="1655900"/>
          </a:xfrm>
          <a:prstGeom prst="rect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8" dur="10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3"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4" dur="10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9" dur="10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02" grpId="1"/>
      <p:bldP build="whole" bldLvl="1" animBg="1" rev="0" advAuto="0" spid="710" grpId="5"/>
      <p:bldP build="whole" bldLvl="1" animBg="1" rev="0" advAuto="0" spid="712" grpId="9"/>
      <p:bldP build="whole" bldLvl="1" animBg="1" rev="0" advAuto="0" spid="716" grpId="6"/>
      <p:bldP build="whole" bldLvl="1" animBg="1" rev="0" advAuto="0" spid="703" grpId="3"/>
      <p:bldP build="whole" bldLvl="1" animBg="1" rev="0" advAuto="0" spid="715" grpId="7"/>
      <p:bldP build="whole" bldLvl="1" animBg="1" rev="0" advAuto="0" spid="707" grpId="2"/>
      <p:bldP build="whole" bldLvl="1" animBg="1" rev="0" advAuto="0" spid="711" grpId="8"/>
      <p:bldP build="whole" bldLvl="1" animBg="1" rev="0" advAuto="0" spid="704" grpId="4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artition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Partition</a:t>
            </a:r>
          </a:p>
        </p:txBody>
      </p:sp>
      <p:sp>
        <p:nvSpPr>
          <p:cNvPr id="719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20" name="v"/>
          <p:cNvSpPr/>
          <p:nvPr/>
        </p:nvSpPr>
        <p:spPr>
          <a:xfrm>
            <a:off x="2350583" y="7046050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721" name="&lt; v"/>
          <p:cNvSpPr/>
          <p:nvPr/>
        </p:nvSpPr>
        <p:spPr>
          <a:xfrm>
            <a:off x="3249381" y="7046050"/>
            <a:ext cx="5851517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&lt; v</a:t>
            </a:r>
          </a:p>
        </p:txBody>
      </p:sp>
      <p:sp>
        <p:nvSpPr>
          <p:cNvPr id="722" name="&gt; v"/>
          <p:cNvSpPr/>
          <p:nvPr/>
        </p:nvSpPr>
        <p:spPr>
          <a:xfrm>
            <a:off x="9164642" y="7046050"/>
            <a:ext cx="8215148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&gt; v</a:t>
            </a:r>
          </a:p>
        </p:txBody>
      </p:sp>
      <p:sp>
        <p:nvSpPr>
          <p:cNvPr id="723" name="Triangle"/>
          <p:cNvSpPr/>
          <p:nvPr/>
        </p:nvSpPr>
        <p:spPr>
          <a:xfrm>
            <a:off x="2506836" y="9276200"/>
            <a:ext cx="522322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24" name="l"/>
          <p:cNvSpPr/>
          <p:nvPr/>
        </p:nvSpPr>
        <p:spPr>
          <a:xfrm>
            <a:off x="2519695" y="10333485"/>
            <a:ext cx="49660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725" name="Triangle"/>
          <p:cNvSpPr/>
          <p:nvPr/>
        </p:nvSpPr>
        <p:spPr>
          <a:xfrm>
            <a:off x="8542916" y="9276200"/>
            <a:ext cx="522322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26" name="j"/>
          <p:cNvSpPr/>
          <p:nvPr/>
        </p:nvSpPr>
        <p:spPr>
          <a:xfrm>
            <a:off x="8555775" y="10333485"/>
            <a:ext cx="49660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727" name="arr[l+1…j] &lt; v"/>
          <p:cNvSpPr/>
          <p:nvPr/>
        </p:nvSpPr>
        <p:spPr>
          <a:xfrm>
            <a:off x="3207831" y="5633599"/>
            <a:ext cx="5934616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arr[l+1…j] &lt; v</a:t>
            </a:r>
          </a:p>
        </p:txBody>
      </p:sp>
      <p:sp>
        <p:nvSpPr>
          <p:cNvPr id="728" name="arr[j+1…i-1] &gt; v"/>
          <p:cNvSpPr/>
          <p:nvPr/>
        </p:nvSpPr>
        <p:spPr>
          <a:xfrm>
            <a:off x="9224691" y="5633599"/>
            <a:ext cx="8120448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arr[j+1…i-1] &gt; v</a:t>
            </a:r>
          </a:p>
        </p:txBody>
      </p:sp>
      <p:sp>
        <p:nvSpPr>
          <p:cNvPr id="729" name="Triangle"/>
          <p:cNvSpPr/>
          <p:nvPr/>
        </p:nvSpPr>
        <p:spPr>
          <a:xfrm>
            <a:off x="17611658" y="9276200"/>
            <a:ext cx="522321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30" name="i"/>
          <p:cNvSpPr/>
          <p:nvPr/>
        </p:nvSpPr>
        <p:spPr>
          <a:xfrm>
            <a:off x="17624518" y="10333485"/>
            <a:ext cx="49660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731" name="e"/>
          <p:cNvSpPr/>
          <p:nvPr/>
        </p:nvSpPr>
        <p:spPr>
          <a:xfrm>
            <a:off x="17442705" y="7046050"/>
            <a:ext cx="834828" cy="1655900"/>
          </a:xfrm>
          <a:prstGeom prst="rect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732" name="e &gt; v"/>
          <p:cNvSpPr/>
          <p:nvPr/>
        </p:nvSpPr>
        <p:spPr>
          <a:xfrm>
            <a:off x="16859913" y="12028200"/>
            <a:ext cx="20258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e &gt; v</a:t>
            </a:r>
          </a:p>
        </p:txBody>
      </p:sp>
      <p:sp>
        <p:nvSpPr>
          <p:cNvPr id="733" name="e"/>
          <p:cNvSpPr/>
          <p:nvPr/>
        </p:nvSpPr>
        <p:spPr>
          <a:xfrm>
            <a:off x="17442705" y="7046050"/>
            <a:ext cx="834828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32" grpId="1"/>
      <p:bldP build="whole" bldLvl="1" animBg="1" rev="0" advAuto="0" spid="733" grpId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e"/>
          <p:cNvSpPr/>
          <p:nvPr/>
        </p:nvSpPr>
        <p:spPr>
          <a:xfrm>
            <a:off x="17455405" y="7046050"/>
            <a:ext cx="834828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736" name="Partition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Partition</a:t>
            </a:r>
          </a:p>
        </p:txBody>
      </p:sp>
      <p:sp>
        <p:nvSpPr>
          <p:cNvPr id="737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38" name="v"/>
          <p:cNvSpPr/>
          <p:nvPr/>
        </p:nvSpPr>
        <p:spPr>
          <a:xfrm>
            <a:off x="2350583" y="7046050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739" name="&lt; v"/>
          <p:cNvSpPr/>
          <p:nvPr/>
        </p:nvSpPr>
        <p:spPr>
          <a:xfrm>
            <a:off x="3249381" y="7046050"/>
            <a:ext cx="5851517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&lt; v</a:t>
            </a:r>
          </a:p>
        </p:txBody>
      </p:sp>
      <p:sp>
        <p:nvSpPr>
          <p:cNvPr id="740" name="&gt; v"/>
          <p:cNvSpPr/>
          <p:nvPr/>
        </p:nvSpPr>
        <p:spPr>
          <a:xfrm>
            <a:off x="9164642" y="7046050"/>
            <a:ext cx="9131659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&gt; v</a:t>
            </a:r>
          </a:p>
        </p:txBody>
      </p:sp>
      <p:sp>
        <p:nvSpPr>
          <p:cNvPr id="741" name="Triangle"/>
          <p:cNvSpPr/>
          <p:nvPr/>
        </p:nvSpPr>
        <p:spPr>
          <a:xfrm>
            <a:off x="2506836" y="9276200"/>
            <a:ext cx="522322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42" name="l"/>
          <p:cNvSpPr/>
          <p:nvPr/>
        </p:nvSpPr>
        <p:spPr>
          <a:xfrm>
            <a:off x="2519695" y="10333485"/>
            <a:ext cx="49660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743" name="Triangle"/>
          <p:cNvSpPr/>
          <p:nvPr/>
        </p:nvSpPr>
        <p:spPr>
          <a:xfrm>
            <a:off x="8542916" y="9276200"/>
            <a:ext cx="522322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44" name="j"/>
          <p:cNvSpPr/>
          <p:nvPr/>
        </p:nvSpPr>
        <p:spPr>
          <a:xfrm>
            <a:off x="8555775" y="10333485"/>
            <a:ext cx="49660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745" name="arr[l+1…j] &lt; v"/>
          <p:cNvSpPr/>
          <p:nvPr/>
        </p:nvSpPr>
        <p:spPr>
          <a:xfrm>
            <a:off x="3207831" y="5633599"/>
            <a:ext cx="5934616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arr[l+1…j] &lt; v</a:t>
            </a:r>
          </a:p>
        </p:txBody>
      </p:sp>
      <p:sp>
        <p:nvSpPr>
          <p:cNvPr id="746" name="arr[j+1…i-1] &gt; v"/>
          <p:cNvSpPr/>
          <p:nvPr/>
        </p:nvSpPr>
        <p:spPr>
          <a:xfrm>
            <a:off x="9682947" y="5633599"/>
            <a:ext cx="8120448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arr[j+1…i-1] &gt; v</a:t>
            </a:r>
          </a:p>
        </p:txBody>
      </p:sp>
      <p:grpSp>
        <p:nvGrpSpPr>
          <p:cNvPr id="749" name="Group"/>
          <p:cNvGrpSpPr/>
          <p:nvPr/>
        </p:nvGrpSpPr>
        <p:grpSpPr>
          <a:xfrm>
            <a:off x="17611658" y="9276200"/>
            <a:ext cx="522321" cy="1895486"/>
            <a:chOff x="0" y="0"/>
            <a:chExt cx="522320" cy="1895485"/>
          </a:xfrm>
        </p:grpSpPr>
        <p:sp>
          <p:nvSpPr>
            <p:cNvPr id="747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8" name="i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i</a:t>
              </a:r>
            </a:p>
          </p:txBody>
        </p:sp>
      </p:grpSp>
      <p:sp>
        <p:nvSpPr>
          <p:cNvPr id="750" name="e"/>
          <p:cNvSpPr/>
          <p:nvPr/>
        </p:nvSpPr>
        <p:spPr>
          <a:xfrm>
            <a:off x="18361665" y="7046050"/>
            <a:ext cx="834828" cy="1655900"/>
          </a:xfrm>
          <a:prstGeom prst="rect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37166 0.000000" origin="layout" pathEditMode="relative">
                                      <p:cBhvr>
                                        <p:cTn id="6" dur="1000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10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50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nlogn 比 n^2 快多少？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nlogn 比 n^2 快多少？</a:t>
            </a:r>
          </a:p>
        </p:txBody>
      </p:sp>
      <p:graphicFrame>
        <p:nvGraphicFramePr>
          <p:cNvPr id="127" name="Table"/>
          <p:cNvGraphicFramePr/>
          <p:nvPr/>
        </p:nvGraphicFramePr>
        <p:xfrm>
          <a:off x="1778000" y="3490427"/>
          <a:ext cx="20828000" cy="101473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5207000"/>
                <a:gridCol w="5207000"/>
                <a:gridCol w="5207000"/>
                <a:gridCol w="5207000"/>
              </a:tblGrid>
              <a:tr h="1691216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n^2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nlogn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faster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91216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n = 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91216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n = 100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10000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664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91216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n = 1000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10^6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9966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91216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n = 10000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10^8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132877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753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91216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n = 100000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10^10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1660964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6020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e"/>
          <p:cNvSpPr/>
          <p:nvPr/>
        </p:nvSpPr>
        <p:spPr>
          <a:xfrm>
            <a:off x="17455405" y="7046050"/>
            <a:ext cx="834828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753" name="Partition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Partition</a:t>
            </a:r>
          </a:p>
        </p:txBody>
      </p:sp>
      <p:sp>
        <p:nvSpPr>
          <p:cNvPr id="754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55" name="v"/>
          <p:cNvSpPr/>
          <p:nvPr/>
        </p:nvSpPr>
        <p:spPr>
          <a:xfrm>
            <a:off x="2350583" y="7046050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756" name="&lt; v"/>
          <p:cNvSpPr/>
          <p:nvPr/>
        </p:nvSpPr>
        <p:spPr>
          <a:xfrm>
            <a:off x="3249381" y="7046050"/>
            <a:ext cx="5851517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&lt; v</a:t>
            </a:r>
          </a:p>
        </p:txBody>
      </p:sp>
      <p:sp>
        <p:nvSpPr>
          <p:cNvPr id="757" name="&gt; v"/>
          <p:cNvSpPr/>
          <p:nvPr/>
        </p:nvSpPr>
        <p:spPr>
          <a:xfrm>
            <a:off x="9164642" y="7046050"/>
            <a:ext cx="9131659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&gt; v</a:t>
            </a:r>
          </a:p>
        </p:txBody>
      </p:sp>
      <p:sp>
        <p:nvSpPr>
          <p:cNvPr id="758" name="Triangle"/>
          <p:cNvSpPr/>
          <p:nvPr/>
        </p:nvSpPr>
        <p:spPr>
          <a:xfrm>
            <a:off x="2506836" y="9276200"/>
            <a:ext cx="522322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59" name="l"/>
          <p:cNvSpPr/>
          <p:nvPr/>
        </p:nvSpPr>
        <p:spPr>
          <a:xfrm>
            <a:off x="2519695" y="10333485"/>
            <a:ext cx="49660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760" name="Triangle"/>
          <p:cNvSpPr/>
          <p:nvPr/>
        </p:nvSpPr>
        <p:spPr>
          <a:xfrm>
            <a:off x="8542916" y="9276200"/>
            <a:ext cx="522322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61" name="j"/>
          <p:cNvSpPr/>
          <p:nvPr/>
        </p:nvSpPr>
        <p:spPr>
          <a:xfrm>
            <a:off x="8555775" y="10333485"/>
            <a:ext cx="49660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762" name="arr[l+1…j] &lt; v"/>
          <p:cNvSpPr/>
          <p:nvPr/>
        </p:nvSpPr>
        <p:spPr>
          <a:xfrm>
            <a:off x="3207831" y="5633599"/>
            <a:ext cx="5934616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arr[l+1…j] &lt; v</a:t>
            </a:r>
          </a:p>
        </p:txBody>
      </p:sp>
      <p:sp>
        <p:nvSpPr>
          <p:cNvPr id="763" name="arr[j+1…i-1] &gt; v"/>
          <p:cNvSpPr/>
          <p:nvPr/>
        </p:nvSpPr>
        <p:spPr>
          <a:xfrm>
            <a:off x="9682947" y="5633599"/>
            <a:ext cx="8120448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arr[j+1…i-1] &gt; v</a:t>
            </a:r>
          </a:p>
        </p:txBody>
      </p:sp>
      <p:grpSp>
        <p:nvGrpSpPr>
          <p:cNvPr id="766" name="Group"/>
          <p:cNvGrpSpPr/>
          <p:nvPr/>
        </p:nvGrpSpPr>
        <p:grpSpPr>
          <a:xfrm>
            <a:off x="18517917" y="9276200"/>
            <a:ext cx="522322" cy="1895486"/>
            <a:chOff x="0" y="0"/>
            <a:chExt cx="522320" cy="1895485"/>
          </a:xfrm>
        </p:grpSpPr>
        <p:sp>
          <p:nvSpPr>
            <p:cNvPr id="764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5" name="i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i</a:t>
              </a:r>
            </a:p>
          </p:txBody>
        </p:sp>
      </p:grpSp>
      <p:sp>
        <p:nvSpPr>
          <p:cNvPr id="767" name="e"/>
          <p:cNvSpPr/>
          <p:nvPr/>
        </p:nvSpPr>
        <p:spPr>
          <a:xfrm>
            <a:off x="18361665" y="7046050"/>
            <a:ext cx="834828" cy="1655900"/>
          </a:xfrm>
          <a:prstGeom prst="rect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768" name="e &lt; v"/>
          <p:cNvSpPr/>
          <p:nvPr/>
        </p:nvSpPr>
        <p:spPr>
          <a:xfrm>
            <a:off x="17766172" y="12076438"/>
            <a:ext cx="202581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e &lt; v</a:t>
            </a:r>
          </a:p>
        </p:txBody>
      </p:sp>
      <p:sp>
        <p:nvSpPr>
          <p:cNvPr id="769" name="Rectangle"/>
          <p:cNvSpPr/>
          <p:nvPr/>
        </p:nvSpPr>
        <p:spPr>
          <a:xfrm>
            <a:off x="9177567" y="7046050"/>
            <a:ext cx="834828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25126 0.146709 0.101070 0.247223 0.187333 0.247939 C 0.274307 0.248662 0.351253 0.147887 0.376644 -0.000000" origin="layout" pathEditMode="relative">
                                      <p:cBhvr>
                                        <p:cTn id="11" dur="1000" fill="hold"/>
                                        <p:tgtEl>
                                          <p:spTgt spid="7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24147 -0.157682 -0.106651 -0.264403 -0.198474 -0.256731 C -0.283171 -0.249655 -0.355501 -0.145736 -0.377165 -0.000000" origin="layout" pathEditMode="relative">
                                      <p:cBhvr>
                                        <p:cTn id="14" dur="1000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68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e"/>
          <p:cNvSpPr/>
          <p:nvPr/>
        </p:nvSpPr>
        <p:spPr>
          <a:xfrm>
            <a:off x="17455405" y="7046050"/>
            <a:ext cx="834828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772" name="Partition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Partition</a:t>
            </a:r>
          </a:p>
        </p:txBody>
      </p:sp>
      <p:sp>
        <p:nvSpPr>
          <p:cNvPr id="773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74" name="v"/>
          <p:cNvSpPr/>
          <p:nvPr/>
        </p:nvSpPr>
        <p:spPr>
          <a:xfrm>
            <a:off x="2350583" y="7046050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775" name="&lt; v"/>
          <p:cNvSpPr/>
          <p:nvPr/>
        </p:nvSpPr>
        <p:spPr>
          <a:xfrm>
            <a:off x="3249381" y="7046050"/>
            <a:ext cx="5851517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&lt; v</a:t>
            </a:r>
          </a:p>
        </p:txBody>
      </p:sp>
      <p:sp>
        <p:nvSpPr>
          <p:cNvPr id="776" name="&gt; v"/>
          <p:cNvSpPr/>
          <p:nvPr/>
        </p:nvSpPr>
        <p:spPr>
          <a:xfrm>
            <a:off x="9164642" y="7046050"/>
            <a:ext cx="9131659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&gt; v</a:t>
            </a:r>
          </a:p>
        </p:txBody>
      </p:sp>
      <p:sp>
        <p:nvSpPr>
          <p:cNvPr id="777" name="Triangle"/>
          <p:cNvSpPr/>
          <p:nvPr/>
        </p:nvSpPr>
        <p:spPr>
          <a:xfrm>
            <a:off x="2506836" y="9276200"/>
            <a:ext cx="522322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78" name="l"/>
          <p:cNvSpPr/>
          <p:nvPr/>
        </p:nvSpPr>
        <p:spPr>
          <a:xfrm>
            <a:off x="2519695" y="10333485"/>
            <a:ext cx="49660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779" name="Triangle"/>
          <p:cNvSpPr/>
          <p:nvPr/>
        </p:nvSpPr>
        <p:spPr>
          <a:xfrm>
            <a:off x="8542916" y="9276200"/>
            <a:ext cx="522322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80" name="j"/>
          <p:cNvSpPr/>
          <p:nvPr/>
        </p:nvSpPr>
        <p:spPr>
          <a:xfrm>
            <a:off x="8555775" y="10333485"/>
            <a:ext cx="49660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781" name="arr[l+1…j] &lt; v"/>
          <p:cNvSpPr/>
          <p:nvPr/>
        </p:nvSpPr>
        <p:spPr>
          <a:xfrm>
            <a:off x="3207831" y="5633599"/>
            <a:ext cx="5934616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arr[l+1…j] &lt; v</a:t>
            </a:r>
          </a:p>
        </p:txBody>
      </p:sp>
      <p:sp>
        <p:nvSpPr>
          <p:cNvPr id="782" name="arr[j+1…i-1] &gt; v"/>
          <p:cNvSpPr/>
          <p:nvPr/>
        </p:nvSpPr>
        <p:spPr>
          <a:xfrm>
            <a:off x="9682947" y="5633599"/>
            <a:ext cx="8120448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arr[j+1…i-1] &gt; v</a:t>
            </a:r>
          </a:p>
        </p:txBody>
      </p:sp>
      <p:grpSp>
        <p:nvGrpSpPr>
          <p:cNvPr id="785" name="Group"/>
          <p:cNvGrpSpPr/>
          <p:nvPr/>
        </p:nvGrpSpPr>
        <p:grpSpPr>
          <a:xfrm>
            <a:off x="18517917" y="9276200"/>
            <a:ext cx="522322" cy="1895486"/>
            <a:chOff x="0" y="0"/>
            <a:chExt cx="522320" cy="1895485"/>
          </a:xfrm>
        </p:grpSpPr>
        <p:sp>
          <p:nvSpPr>
            <p:cNvPr id="783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4" name="i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i</a:t>
              </a:r>
            </a:p>
          </p:txBody>
        </p:sp>
      </p:grpSp>
      <p:sp>
        <p:nvSpPr>
          <p:cNvPr id="786" name="e"/>
          <p:cNvSpPr/>
          <p:nvPr/>
        </p:nvSpPr>
        <p:spPr>
          <a:xfrm>
            <a:off x="9143198" y="7046050"/>
            <a:ext cx="834828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787" name="e &lt; v"/>
          <p:cNvSpPr/>
          <p:nvPr/>
        </p:nvSpPr>
        <p:spPr>
          <a:xfrm>
            <a:off x="17766172" y="12076438"/>
            <a:ext cx="202581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e &lt; v</a:t>
            </a:r>
          </a:p>
        </p:txBody>
      </p:sp>
      <p:sp>
        <p:nvSpPr>
          <p:cNvPr id="788" name="Rectangle"/>
          <p:cNvSpPr/>
          <p:nvPr/>
        </p:nvSpPr>
        <p:spPr>
          <a:xfrm>
            <a:off x="18364114" y="7046050"/>
            <a:ext cx="834828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e"/>
          <p:cNvSpPr/>
          <p:nvPr/>
        </p:nvSpPr>
        <p:spPr>
          <a:xfrm>
            <a:off x="17455405" y="7046050"/>
            <a:ext cx="834828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791" name="Partition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Partition</a:t>
            </a:r>
          </a:p>
        </p:txBody>
      </p:sp>
      <p:sp>
        <p:nvSpPr>
          <p:cNvPr id="792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93" name="v"/>
          <p:cNvSpPr/>
          <p:nvPr/>
        </p:nvSpPr>
        <p:spPr>
          <a:xfrm>
            <a:off x="2350583" y="7046050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794" name="&gt; v"/>
          <p:cNvSpPr/>
          <p:nvPr/>
        </p:nvSpPr>
        <p:spPr>
          <a:xfrm>
            <a:off x="9164642" y="7046050"/>
            <a:ext cx="9131659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&gt; v</a:t>
            </a:r>
          </a:p>
        </p:txBody>
      </p:sp>
      <p:sp>
        <p:nvSpPr>
          <p:cNvPr id="795" name="Triangle"/>
          <p:cNvSpPr/>
          <p:nvPr/>
        </p:nvSpPr>
        <p:spPr>
          <a:xfrm>
            <a:off x="2506836" y="9276200"/>
            <a:ext cx="522322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96" name="l"/>
          <p:cNvSpPr/>
          <p:nvPr/>
        </p:nvSpPr>
        <p:spPr>
          <a:xfrm>
            <a:off x="2519695" y="10333485"/>
            <a:ext cx="49660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l</a:t>
            </a:r>
          </a:p>
        </p:txBody>
      </p:sp>
      <p:grpSp>
        <p:nvGrpSpPr>
          <p:cNvPr id="799" name="Group"/>
          <p:cNvGrpSpPr/>
          <p:nvPr/>
        </p:nvGrpSpPr>
        <p:grpSpPr>
          <a:xfrm>
            <a:off x="8542916" y="9276200"/>
            <a:ext cx="522322" cy="1895486"/>
            <a:chOff x="0" y="0"/>
            <a:chExt cx="522320" cy="1895485"/>
          </a:xfrm>
        </p:grpSpPr>
        <p:sp>
          <p:nvSpPr>
            <p:cNvPr id="797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98" name="j"/>
            <p:cNvSpPr/>
            <p:nvPr/>
          </p:nvSpPr>
          <p:spPr>
            <a:xfrm>
              <a:off x="12858" y="1057285"/>
              <a:ext cx="496604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j</a:t>
              </a:r>
            </a:p>
          </p:txBody>
        </p:sp>
      </p:grpSp>
      <p:sp>
        <p:nvSpPr>
          <p:cNvPr id="800" name="arr[l+1…j] &lt; v"/>
          <p:cNvSpPr/>
          <p:nvPr/>
        </p:nvSpPr>
        <p:spPr>
          <a:xfrm>
            <a:off x="3207831" y="5633599"/>
            <a:ext cx="5934616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arr[l+1…j] &lt; v</a:t>
            </a:r>
          </a:p>
        </p:txBody>
      </p:sp>
      <p:sp>
        <p:nvSpPr>
          <p:cNvPr id="801" name="arr[j+1…i-1] &gt; v"/>
          <p:cNvSpPr/>
          <p:nvPr/>
        </p:nvSpPr>
        <p:spPr>
          <a:xfrm>
            <a:off x="9682947" y="5633599"/>
            <a:ext cx="8120448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arr[j+1…i-1] &gt; v</a:t>
            </a:r>
          </a:p>
        </p:txBody>
      </p:sp>
      <p:grpSp>
        <p:nvGrpSpPr>
          <p:cNvPr id="804" name="Group"/>
          <p:cNvGrpSpPr/>
          <p:nvPr/>
        </p:nvGrpSpPr>
        <p:grpSpPr>
          <a:xfrm>
            <a:off x="18517917" y="9276200"/>
            <a:ext cx="522322" cy="1895486"/>
            <a:chOff x="0" y="0"/>
            <a:chExt cx="522320" cy="1895485"/>
          </a:xfrm>
        </p:grpSpPr>
        <p:sp>
          <p:nvSpPr>
            <p:cNvPr id="802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3" name="i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i</a:t>
              </a:r>
            </a:p>
          </p:txBody>
        </p:sp>
      </p:grpSp>
      <p:sp>
        <p:nvSpPr>
          <p:cNvPr id="805" name="e"/>
          <p:cNvSpPr/>
          <p:nvPr/>
        </p:nvSpPr>
        <p:spPr>
          <a:xfrm>
            <a:off x="9143198" y="7046050"/>
            <a:ext cx="834828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806" name="Rectangle"/>
          <p:cNvSpPr/>
          <p:nvPr/>
        </p:nvSpPr>
        <p:spPr>
          <a:xfrm>
            <a:off x="18364114" y="7046050"/>
            <a:ext cx="834828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07" name="&lt; v"/>
          <p:cNvSpPr/>
          <p:nvPr/>
        </p:nvSpPr>
        <p:spPr>
          <a:xfrm>
            <a:off x="3249381" y="7046050"/>
            <a:ext cx="6695671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&lt; v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38560 -0.000152" origin="layout" pathEditMode="relative">
                                      <p:cBhvr>
                                        <p:cTn id="6" dur="1000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17310 0.000000" origin="layout" pathEditMode="relative">
                                      <p:cBhvr>
                                        <p:cTn id="9" dur="1000" fill="hold"/>
                                        <p:tgtEl>
                                          <p:spTgt spid="8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37571 0.000000" origin="layout" pathEditMode="relative">
                                      <p:cBhvr>
                                        <p:cTn id="13" dur="1000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e"/>
          <p:cNvSpPr/>
          <p:nvPr/>
        </p:nvSpPr>
        <p:spPr>
          <a:xfrm>
            <a:off x="17455405" y="7046050"/>
            <a:ext cx="834828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810" name="Partition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Partition</a:t>
            </a:r>
          </a:p>
        </p:txBody>
      </p:sp>
      <p:sp>
        <p:nvSpPr>
          <p:cNvPr id="811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812" name="&gt; v"/>
          <p:cNvSpPr/>
          <p:nvPr/>
        </p:nvSpPr>
        <p:spPr>
          <a:xfrm>
            <a:off x="11359443" y="7046050"/>
            <a:ext cx="10699374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&gt; v</a:t>
            </a:r>
          </a:p>
        </p:txBody>
      </p:sp>
      <p:sp>
        <p:nvSpPr>
          <p:cNvPr id="813" name="Triangle"/>
          <p:cNvSpPr/>
          <p:nvPr/>
        </p:nvSpPr>
        <p:spPr>
          <a:xfrm>
            <a:off x="2506836" y="9276200"/>
            <a:ext cx="522322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814" name="l"/>
          <p:cNvSpPr/>
          <p:nvPr/>
        </p:nvSpPr>
        <p:spPr>
          <a:xfrm>
            <a:off x="2519695" y="10333485"/>
            <a:ext cx="49660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l</a:t>
            </a:r>
          </a:p>
        </p:txBody>
      </p:sp>
      <p:grpSp>
        <p:nvGrpSpPr>
          <p:cNvPr id="817" name="Group"/>
          <p:cNvGrpSpPr/>
          <p:nvPr/>
        </p:nvGrpSpPr>
        <p:grpSpPr>
          <a:xfrm>
            <a:off x="10713598" y="9276201"/>
            <a:ext cx="522322" cy="1895486"/>
            <a:chOff x="0" y="0"/>
            <a:chExt cx="522320" cy="1895485"/>
          </a:xfrm>
        </p:grpSpPr>
        <p:sp>
          <p:nvSpPr>
            <p:cNvPr id="815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6" name="j"/>
            <p:cNvSpPr/>
            <p:nvPr/>
          </p:nvSpPr>
          <p:spPr>
            <a:xfrm>
              <a:off x="12858" y="1057285"/>
              <a:ext cx="496604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j</a:t>
              </a:r>
            </a:p>
          </p:txBody>
        </p:sp>
      </p:grpSp>
      <p:sp>
        <p:nvSpPr>
          <p:cNvPr id="818" name="arr[l+1…j] &lt; v"/>
          <p:cNvSpPr/>
          <p:nvPr/>
        </p:nvSpPr>
        <p:spPr>
          <a:xfrm>
            <a:off x="4310547" y="5633599"/>
            <a:ext cx="5934616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arr[l+1…j] &lt; v</a:t>
            </a:r>
          </a:p>
        </p:txBody>
      </p:sp>
      <p:sp>
        <p:nvSpPr>
          <p:cNvPr id="819" name="arr[j+1…i-1] &gt; v"/>
          <p:cNvSpPr/>
          <p:nvPr/>
        </p:nvSpPr>
        <p:spPr>
          <a:xfrm>
            <a:off x="12648906" y="5633599"/>
            <a:ext cx="8120448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arr[j+1…i-1] &gt; v</a:t>
            </a:r>
          </a:p>
        </p:txBody>
      </p:sp>
      <p:grpSp>
        <p:nvGrpSpPr>
          <p:cNvPr id="822" name="Group"/>
          <p:cNvGrpSpPr/>
          <p:nvPr/>
        </p:nvGrpSpPr>
        <p:grpSpPr>
          <a:xfrm>
            <a:off x="22304553" y="9276200"/>
            <a:ext cx="522321" cy="1895486"/>
            <a:chOff x="0" y="0"/>
            <a:chExt cx="522320" cy="1895485"/>
          </a:xfrm>
        </p:grpSpPr>
        <p:sp>
          <p:nvSpPr>
            <p:cNvPr id="820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1" name="i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i</a:t>
              </a:r>
            </a:p>
          </p:txBody>
        </p:sp>
      </p:grpSp>
      <p:sp>
        <p:nvSpPr>
          <p:cNvPr id="823" name="e"/>
          <p:cNvSpPr/>
          <p:nvPr/>
        </p:nvSpPr>
        <p:spPr>
          <a:xfrm>
            <a:off x="9143198" y="7046050"/>
            <a:ext cx="834828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824" name="&lt; v"/>
          <p:cNvSpPr/>
          <p:nvPr/>
        </p:nvSpPr>
        <p:spPr>
          <a:xfrm>
            <a:off x="3249381" y="7046050"/>
            <a:ext cx="8056947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&lt; v</a:t>
            </a:r>
          </a:p>
        </p:txBody>
      </p:sp>
      <p:sp>
        <p:nvSpPr>
          <p:cNvPr id="825" name="Rectangle"/>
          <p:cNvSpPr/>
          <p:nvPr/>
        </p:nvSpPr>
        <p:spPr>
          <a:xfrm>
            <a:off x="10344460" y="7046050"/>
            <a:ext cx="957588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26" name="v"/>
          <p:cNvSpPr/>
          <p:nvPr/>
        </p:nvSpPr>
        <p:spPr>
          <a:xfrm>
            <a:off x="2350583" y="7046050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11933 0.155674 -0.090019 0.267874 -0.178141 0.255969 C -0.256248 0.245417 -0.319284 0.138247 -0.328701 0.000000" origin="layout" pathEditMode="relative">
                                      <p:cBhvr>
                                        <p:cTn id="6" dur="1000" fill="hold"/>
                                        <p:tgtEl>
                                          <p:spTgt spid="8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14395 -0.138497 0.081057 -0.240532 0.160236 -0.245260 C 0.243905 -0.250258 0.317158 -0.146185 0.332867 -0.000000" origin="layout" pathEditMode="relative">
                                      <p:cBhvr>
                                        <p:cTn id="9" dur="1000" fill="hold"/>
                                        <p:tgtEl>
                                          <p:spTgt spid="8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操作：Quick Sort"/>
          <p:cNvSpPr/>
          <p:nvPr>
            <p:ph type="ctrTitle"/>
          </p:nvPr>
        </p:nvSpPr>
        <p:spPr>
          <a:xfrm>
            <a:off x="1778000" y="5855929"/>
            <a:ext cx="20828000" cy="2004142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操作：Quick Sort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10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28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操作：Quick Sort"/>
          <p:cNvSpPr/>
          <p:nvPr>
            <p:ph type="ctrTitle"/>
          </p:nvPr>
        </p:nvSpPr>
        <p:spPr>
          <a:xfrm>
            <a:off x="1778000" y="5855929"/>
            <a:ext cx="20828000" cy="2004142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操作：Quick Sort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10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30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操作：使用Insertion Sort优化快速排序"/>
          <p:cNvSpPr/>
          <p:nvPr>
            <p:ph type="ctrTitle"/>
          </p:nvPr>
        </p:nvSpPr>
        <p:spPr>
          <a:xfrm>
            <a:off x="1778000" y="5855929"/>
            <a:ext cx="20828000" cy="2004142"/>
          </a:xfrm>
          <a:prstGeom prst="rect">
            <a:avLst/>
          </a:prstGeom>
        </p:spPr>
        <p:txBody>
          <a:bodyPr/>
          <a:lstStyle/>
          <a:p>
            <a:pPr lvl="1" indent="217170" defTabSz="784225">
              <a:defRPr sz="95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操作：使用Insertion Sort优化快速排序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10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32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快速排序可能退化为O(n^2)"/>
          <p:cNvSpPr/>
          <p:nvPr>
            <p:ph type="ctrTitle"/>
          </p:nvPr>
        </p:nvSpPr>
        <p:spPr>
          <a:xfrm>
            <a:off x="1778000" y="5855929"/>
            <a:ext cx="20828000" cy="2004142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快速排序可能退化为O(n^2)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10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34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归并排序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归并排序</a:t>
            </a:r>
          </a:p>
        </p:txBody>
      </p:sp>
      <p:sp>
        <p:nvSpPr>
          <p:cNvPr id="837" name="Rectangle"/>
          <p:cNvSpPr/>
          <p:nvPr/>
        </p:nvSpPr>
        <p:spPr>
          <a:xfrm>
            <a:off x="7951254" y="3987800"/>
            <a:ext cx="8481491" cy="98057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844" name="Group"/>
          <p:cNvGrpSpPr/>
          <p:nvPr/>
        </p:nvGrpSpPr>
        <p:grpSpPr>
          <a:xfrm>
            <a:off x="5835216" y="5457401"/>
            <a:ext cx="13241070" cy="3271591"/>
            <a:chOff x="0" y="-178843"/>
            <a:chExt cx="13241068" cy="3271590"/>
          </a:xfrm>
        </p:grpSpPr>
        <p:pic>
          <p:nvPicPr>
            <p:cNvPr id="838" name="Line" descr="Lin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7793409">
              <a:off x="1941433" y="539923"/>
              <a:ext cx="2029893" cy="405591"/>
            </a:xfrm>
            <a:prstGeom prst="rect">
              <a:avLst/>
            </a:prstGeom>
            <a:effectLst/>
          </p:spPr>
        </p:pic>
        <p:pic>
          <p:nvPicPr>
            <p:cNvPr id="840" name="Line" descr="Lin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2700000">
              <a:off x="8987339" y="539757"/>
              <a:ext cx="2200513" cy="405592"/>
            </a:xfrm>
            <a:prstGeom prst="rect">
              <a:avLst/>
            </a:prstGeom>
            <a:effectLst/>
          </p:spPr>
        </p:pic>
        <p:sp>
          <p:nvSpPr>
            <p:cNvPr id="842" name="Rectangle"/>
            <p:cNvSpPr/>
            <p:nvPr/>
          </p:nvSpPr>
          <p:spPr>
            <a:xfrm>
              <a:off x="0" y="2112171"/>
              <a:ext cx="3948965" cy="980577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3" name="Rectangle"/>
            <p:cNvSpPr/>
            <p:nvPr/>
          </p:nvSpPr>
          <p:spPr>
            <a:xfrm>
              <a:off x="9292104" y="2112171"/>
              <a:ext cx="3948965" cy="980577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857" name="Group"/>
          <p:cNvGrpSpPr/>
          <p:nvPr/>
        </p:nvGrpSpPr>
        <p:grpSpPr>
          <a:xfrm>
            <a:off x="4249789" y="9221401"/>
            <a:ext cx="16654618" cy="3271591"/>
            <a:chOff x="0" y="-178843"/>
            <a:chExt cx="16654617" cy="3271590"/>
          </a:xfrm>
        </p:grpSpPr>
        <p:pic>
          <p:nvPicPr>
            <p:cNvPr id="845" name="Line" descr="Lin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7793409">
              <a:off x="687261" y="539923"/>
              <a:ext cx="2029893" cy="405591"/>
            </a:xfrm>
            <a:prstGeom prst="rect">
              <a:avLst/>
            </a:prstGeom>
            <a:effectLst/>
          </p:spPr>
        </p:pic>
        <p:pic>
          <p:nvPicPr>
            <p:cNvPr id="847" name="Line" descr="Lin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2700000">
              <a:off x="4187719" y="539757"/>
              <a:ext cx="2200513" cy="405592"/>
            </a:xfrm>
            <a:prstGeom prst="rect">
              <a:avLst/>
            </a:prstGeom>
            <a:effectLst/>
          </p:spPr>
        </p:pic>
        <p:pic>
          <p:nvPicPr>
            <p:cNvPr id="849" name="Line" descr="Lin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7793409">
              <a:off x="9982941" y="717795"/>
              <a:ext cx="2029893" cy="405592"/>
            </a:xfrm>
            <a:prstGeom prst="rect">
              <a:avLst/>
            </a:prstGeom>
            <a:effectLst/>
          </p:spPr>
        </p:pic>
        <p:pic>
          <p:nvPicPr>
            <p:cNvPr id="851" name="Line" descr="Lin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2700000">
              <a:off x="13483400" y="717630"/>
              <a:ext cx="2200514" cy="405592"/>
            </a:xfrm>
            <a:prstGeom prst="rect">
              <a:avLst/>
            </a:prstGeom>
            <a:effectLst/>
          </p:spPr>
        </p:pic>
        <p:sp>
          <p:nvSpPr>
            <p:cNvPr id="853" name="Rectangle"/>
            <p:cNvSpPr/>
            <p:nvPr/>
          </p:nvSpPr>
          <p:spPr>
            <a:xfrm>
              <a:off x="0" y="2112171"/>
              <a:ext cx="1874758" cy="980577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54" name="Rectangle"/>
            <p:cNvSpPr/>
            <p:nvPr/>
          </p:nvSpPr>
          <p:spPr>
            <a:xfrm>
              <a:off x="5143688" y="2112171"/>
              <a:ext cx="1874758" cy="980577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55" name="Rectangle"/>
            <p:cNvSpPr/>
            <p:nvPr/>
          </p:nvSpPr>
          <p:spPr>
            <a:xfrm>
              <a:off x="9129679" y="2112171"/>
              <a:ext cx="1874759" cy="980577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56" name="Rectangle"/>
            <p:cNvSpPr/>
            <p:nvPr/>
          </p:nvSpPr>
          <p:spPr>
            <a:xfrm>
              <a:off x="14779860" y="2112171"/>
              <a:ext cx="1874758" cy="980577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2" dur="10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44" grpId="1"/>
      <p:bldP build="whole" bldLvl="1" animBg="1" rev="0" advAuto="0" spid="857" grpId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快速排序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快速排序</a:t>
            </a:r>
          </a:p>
        </p:txBody>
      </p:sp>
      <p:sp>
        <p:nvSpPr>
          <p:cNvPr id="860" name="Rectangle"/>
          <p:cNvSpPr/>
          <p:nvPr/>
        </p:nvSpPr>
        <p:spPr>
          <a:xfrm>
            <a:off x="7951254" y="3987800"/>
            <a:ext cx="8481491" cy="98057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867" name="Group"/>
          <p:cNvGrpSpPr/>
          <p:nvPr/>
        </p:nvGrpSpPr>
        <p:grpSpPr>
          <a:xfrm>
            <a:off x="5907572" y="5460784"/>
            <a:ext cx="14832903" cy="3264826"/>
            <a:chOff x="0" y="-178843"/>
            <a:chExt cx="14832902" cy="3264824"/>
          </a:xfrm>
        </p:grpSpPr>
        <p:pic>
          <p:nvPicPr>
            <p:cNvPr id="861" name="Line" descr="Lin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7793409">
              <a:off x="866012" y="539923"/>
              <a:ext cx="2029893" cy="405591"/>
            </a:xfrm>
            <a:prstGeom prst="rect">
              <a:avLst/>
            </a:prstGeom>
            <a:effectLst/>
          </p:spPr>
        </p:pic>
        <p:pic>
          <p:nvPicPr>
            <p:cNvPr id="863" name="Line" descr="Lin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2700000">
              <a:off x="9011458" y="539757"/>
              <a:ext cx="2200513" cy="405592"/>
            </a:xfrm>
            <a:prstGeom prst="rect">
              <a:avLst/>
            </a:prstGeom>
            <a:effectLst/>
          </p:spPr>
        </p:pic>
        <p:sp>
          <p:nvSpPr>
            <p:cNvPr id="865" name="Rectangle"/>
            <p:cNvSpPr/>
            <p:nvPr/>
          </p:nvSpPr>
          <p:spPr>
            <a:xfrm>
              <a:off x="0" y="2105405"/>
              <a:ext cx="2212419" cy="980577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66" name="Rectangle"/>
            <p:cNvSpPr/>
            <p:nvPr/>
          </p:nvSpPr>
          <p:spPr>
            <a:xfrm>
              <a:off x="8737373" y="2105405"/>
              <a:ext cx="6095530" cy="980577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874" name="Group"/>
          <p:cNvGrpSpPr/>
          <p:nvPr/>
        </p:nvGrpSpPr>
        <p:grpSpPr>
          <a:xfrm>
            <a:off x="3863890" y="9221401"/>
            <a:ext cx="6126055" cy="3271592"/>
            <a:chOff x="0" y="-178843"/>
            <a:chExt cx="6126053" cy="3271591"/>
          </a:xfrm>
        </p:grpSpPr>
        <p:pic>
          <p:nvPicPr>
            <p:cNvPr id="868" name="Line" descr="Lin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7793409">
              <a:off x="280819" y="539923"/>
              <a:ext cx="2029893" cy="405591"/>
            </a:xfrm>
            <a:prstGeom prst="rect">
              <a:avLst/>
            </a:prstGeom>
            <a:effectLst/>
          </p:spPr>
        </p:pic>
        <p:pic>
          <p:nvPicPr>
            <p:cNvPr id="870" name="Line" descr="Lin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2700000">
              <a:off x="3781277" y="539757"/>
              <a:ext cx="2200514" cy="405592"/>
            </a:xfrm>
            <a:prstGeom prst="rect">
              <a:avLst/>
            </a:prstGeom>
            <a:effectLst/>
          </p:spPr>
        </p:pic>
        <p:sp>
          <p:nvSpPr>
            <p:cNvPr id="872" name="Rectangle"/>
            <p:cNvSpPr/>
            <p:nvPr/>
          </p:nvSpPr>
          <p:spPr>
            <a:xfrm>
              <a:off x="0" y="2112172"/>
              <a:ext cx="668823" cy="98057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73" name="Rectangle"/>
            <p:cNvSpPr/>
            <p:nvPr/>
          </p:nvSpPr>
          <p:spPr>
            <a:xfrm>
              <a:off x="5457231" y="2112171"/>
              <a:ext cx="668823" cy="980577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881" name="Group"/>
          <p:cNvGrpSpPr/>
          <p:nvPr/>
        </p:nvGrpSpPr>
        <p:grpSpPr>
          <a:xfrm>
            <a:off x="12824738" y="9402656"/>
            <a:ext cx="9912690" cy="3090337"/>
            <a:chOff x="0" y="-178843"/>
            <a:chExt cx="9912688" cy="3090335"/>
          </a:xfrm>
        </p:grpSpPr>
        <p:pic>
          <p:nvPicPr>
            <p:cNvPr id="875" name="Line" descr="Lin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7793409">
              <a:off x="2137126" y="536540"/>
              <a:ext cx="2029893" cy="405591"/>
            </a:xfrm>
            <a:prstGeom prst="rect">
              <a:avLst/>
            </a:prstGeom>
            <a:effectLst/>
          </p:spPr>
        </p:pic>
        <p:pic>
          <p:nvPicPr>
            <p:cNvPr id="877" name="Line" descr="Lin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2700000">
              <a:off x="7344438" y="539757"/>
              <a:ext cx="2200513" cy="405592"/>
            </a:xfrm>
            <a:prstGeom prst="rect">
              <a:avLst/>
            </a:prstGeom>
            <a:effectLst/>
          </p:spPr>
        </p:pic>
        <p:sp>
          <p:nvSpPr>
            <p:cNvPr id="879" name="Rectangle"/>
            <p:cNvSpPr/>
            <p:nvPr/>
          </p:nvSpPr>
          <p:spPr>
            <a:xfrm>
              <a:off x="0" y="1930915"/>
              <a:ext cx="4117796" cy="980577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80" name="Rectangle"/>
            <p:cNvSpPr/>
            <p:nvPr/>
          </p:nvSpPr>
          <p:spPr>
            <a:xfrm>
              <a:off x="8761492" y="1930916"/>
              <a:ext cx="1151197" cy="980577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882" name="Rectangle"/>
          <p:cNvSpPr/>
          <p:nvPr/>
        </p:nvSpPr>
        <p:spPr>
          <a:xfrm>
            <a:off x="9996444" y="3981034"/>
            <a:ext cx="668824" cy="980576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883" name="Rectangle"/>
          <p:cNvSpPr/>
          <p:nvPr/>
        </p:nvSpPr>
        <p:spPr>
          <a:xfrm>
            <a:off x="6679370" y="7748416"/>
            <a:ext cx="668823" cy="980576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884" name="Rectangle"/>
          <p:cNvSpPr/>
          <p:nvPr/>
        </p:nvSpPr>
        <p:spPr>
          <a:xfrm>
            <a:off x="19047361" y="7755182"/>
            <a:ext cx="668823" cy="980577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2" dur="10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1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2" dur="10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1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32" dur="10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84" grpId="5"/>
      <p:bldP build="whole" bldLvl="1" animBg="1" rev="0" advAuto="0" spid="867" grpId="2"/>
      <p:bldP build="whole" bldLvl="1" animBg="1" rev="0" advAuto="0" spid="874" grpId="4"/>
      <p:bldP build="whole" bldLvl="1" animBg="1" rev="0" advAuto="0" spid="881" grpId="6"/>
      <p:bldP build="whole" bldLvl="1" animBg="1" rev="0" advAuto="0" spid="883" grpId="3"/>
      <p:bldP build="whole" bldLvl="1" animBg="1" rev="0" advAuto="0" spid="88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归并排序"/>
          <p:cNvSpPr/>
          <p:nvPr>
            <p:ph type="ctrTitle"/>
          </p:nvPr>
        </p:nvSpPr>
        <p:spPr>
          <a:xfrm>
            <a:off x="1778000" y="68897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归并排序</a:t>
            </a:r>
          </a:p>
        </p:txBody>
      </p:sp>
      <p:sp>
        <p:nvSpPr>
          <p:cNvPr id="130" name="Merge Sort"/>
          <p:cNvSpPr/>
          <p:nvPr/>
        </p:nvSpPr>
        <p:spPr>
          <a:xfrm>
            <a:off x="1778000" y="4654550"/>
            <a:ext cx="20828000" cy="217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Merge Sort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快速排序最差情况，退化为O(n^2)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快速排序最差情况，退化为O(n^2)</a:t>
            </a:r>
          </a:p>
        </p:txBody>
      </p:sp>
      <p:sp>
        <p:nvSpPr>
          <p:cNvPr id="887" name="Rectangle"/>
          <p:cNvSpPr/>
          <p:nvPr/>
        </p:nvSpPr>
        <p:spPr>
          <a:xfrm>
            <a:off x="7975373" y="3801469"/>
            <a:ext cx="8481490" cy="98057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891" name="Group"/>
          <p:cNvGrpSpPr/>
          <p:nvPr/>
        </p:nvGrpSpPr>
        <p:grpSpPr>
          <a:xfrm>
            <a:off x="13704316" y="5083048"/>
            <a:ext cx="6216124" cy="3080187"/>
            <a:chOff x="0" y="-178843"/>
            <a:chExt cx="6216122" cy="3080186"/>
          </a:xfrm>
        </p:grpSpPr>
        <p:pic>
          <p:nvPicPr>
            <p:cNvPr id="888" name="Line" descr="Lin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2700000">
              <a:off x="1238831" y="539757"/>
              <a:ext cx="2200514" cy="405592"/>
            </a:xfrm>
            <a:prstGeom prst="rect">
              <a:avLst/>
            </a:prstGeom>
            <a:effectLst/>
          </p:spPr>
        </p:pic>
        <p:sp>
          <p:nvSpPr>
            <p:cNvPr id="890" name="Rectangle"/>
            <p:cNvSpPr/>
            <p:nvPr/>
          </p:nvSpPr>
          <p:spPr>
            <a:xfrm>
              <a:off x="0" y="1920766"/>
              <a:ext cx="6216123" cy="980577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892" name="Line" descr="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700000">
            <a:off x="17998494" y="9182839"/>
            <a:ext cx="2200513" cy="405592"/>
          </a:xfrm>
          <a:prstGeom prst="rect">
            <a:avLst/>
          </a:prstGeom>
        </p:spPr>
      </p:pic>
      <p:sp>
        <p:nvSpPr>
          <p:cNvPr id="894" name="Rectangle"/>
          <p:cNvSpPr/>
          <p:nvPr/>
        </p:nvSpPr>
        <p:spPr>
          <a:xfrm>
            <a:off x="17407290" y="10764736"/>
            <a:ext cx="5323732" cy="98057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895" name="Rectangle"/>
          <p:cNvSpPr/>
          <p:nvPr/>
        </p:nvSpPr>
        <p:spPr>
          <a:xfrm>
            <a:off x="7970474" y="3804852"/>
            <a:ext cx="668824" cy="980576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896" name="Rectangle"/>
          <p:cNvSpPr/>
          <p:nvPr/>
        </p:nvSpPr>
        <p:spPr>
          <a:xfrm>
            <a:off x="13668892" y="7182659"/>
            <a:ext cx="668824" cy="980576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897" name="Rectangle"/>
          <p:cNvSpPr/>
          <p:nvPr/>
        </p:nvSpPr>
        <p:spPr>
          <a:xfrm>
            <a:off x="17413696" y="10764736"/>
            <a:ext cx="668824" cy="980577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898" name="Line" descr="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700000">
            <a:off x="21236806" y="12462769"/>
            <a:ext cx="2200513" cy="40559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2" dur="10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1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2" dur="10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1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7" dur="10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10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37" dur="100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95" grpId="1"/>
      <p:bldP build="whole" bldLvl="1" animBg="1" rev="0" advAuto="0" spid="898" grpId="7"/>
      <p:bldP build="whole" bldLvl="1" animBg="1" rev="0" advAuto="0" spid="897" grpId="6"/>
      <p:bldP build="whole" bldLvl="1" animBg="1" rev="0" advAuto="0" spid="896" grpId="3"/>
      <p:bldP build="whole" bldLvl="1" animBg="1" rev="0" advAuto="0" spid="892" grpId="4"/>
      <p:bldP build="whole" bldLvl="1" animBg="1" rev="0" advAuto="0" spid="891" grpId="2"/>
      <p:bldP build="whole" bldLvl="1" animBg="1" rev="0" advAuto="0" spid="894" grpId="5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操作：使用随机化防止Quick Sort降至O(n^2)"/>
          <p:cNvSpPr/>
          <p:nvPr>
            <p:ph type="ctrTitle"/>
          </p:nvPr>
        </p:nvSpPr>
        <p:spPr>
          <a:xfrm>
            <a:off x="1778000" y="5855929"/>
            <a:ext cx="20828000" cy="2004142"/>
          </a:xfrm>
          <a:prstGeom prst="rect">
            <a:avLst/>
          </a:prstGeom>
        </p:spPr>
        <p:txBody>
          <a:bodyPr/>
          <a:lstStyle/>
          <a:p>
            <a:pPr lvl="1" indent="187452" defTabSz="676909">
              <a:defRPr sz="82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操作：使用随机化防止Quick Sort降至O(n^2)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10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01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过多重复键值使Quick Sort降至O(n^2)"/>
          <p:cNvSpPr/>
          <p:nvPr>
            <p:ph type="ctrTitle"/>
          </p:nvPr>
        </p:nvSpPr>
        <p:spPr>
          <a:xfrm>
            <a:off x="1778000" y="5855929"/>
            <a:ext cx="20828000" cy="2004142"/>
          </a:xfrm>
          <a:prstGeom prst="rect">
            <a:avLst/>
          </a:prstGeom>
        </p:spPr>
        <p:txBody>
          <a:bodyPr/>
          <a:lstStyle/>
          <a:p>
            <a:pPr lvl="1" indent="219455" defTabSz="792479">
              <a:defRPr sz="96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过多重复键值使Quick Sort降至O(n^2)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10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03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Partition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Partition</a:t>
            </a:r>
          </a:p>
        </p:txBody>
      </p:sp>
      <p:sp>
        <p:nvSpPr>
          <p:cNvPr id="906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907" name="v"/>
          <p:cNvSpPr/>
          <p:nvPr/>
        </p:nvSpPr>
        <p:spPr>
          <a:xfrm>
            <a:off x="2350583" y="7046050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908" name="&lt; v"/>
          <p:cNvSpPr/>
          <p:nvPr/>
        </p:nvSpPr>
        <p:spPr>
          <a:xfrm>
            <a:off x="3249381" y="7046050"/>
            <a:ext cx="5851517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&lt; v</a:t>
            </a:r>
          </a:p>
        </p:txBody>
      </p:sp>
      <p:sp>
        <p:nvSpPr>
          <p:cNvPr id="909" name="&gt; v"/>
          <p:cNvSpPr/>
          <p:nvPr/>
        </p:nvSpPr>
        <p:spPr>
          <a:xfrm>
            <a:off x="9164642" y="7046050"/>
            <a:ext cx="8215148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&gt; v</a:t>
            </a:r>
          </a:p>
        </p:txBody>
      </p:sp>
      <p:grpSp>
        <p:nvGrpSpPr>
          <p:cNvPr id="912" name="Group"/>
          <p:cNvGrpSpPr/>
          <p:nvPr/>
        </p:nvGrpSpPr>
        <p:grpSpPr>
          <a:xfrm>
            <a:off x="2506836" y="9276200"/>
            <a:ext cx="522322" cy="1895486"/>
            <a:chOff x="0" y="0"/>
            <a:chExt cx="522320" cy="1895485"/>
          </a:xfrm>
        </p:grpSpPr>
        <p:sp>
          <p:nvSpPr>
            <p:cNvPr id="910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11" name="l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l</a:t>
              </a:r>
            </a:p>
          </p:txBody>
        </p:sp>
      </p:grpSp>
      <p:grpSp>
        <p:nvGrpSpPr>
          <p:cNvPr id="915" name="Group"/>
          <p:cNvGrpSpPr/>
          <p:nvPr/>
        </p:nvGrpSpPr>
        <p:grpSpPr>
          <a:xfrm>
            <a:off x="8542916" y="9276200"/>
            <a:ext cx="522322" cy="1895486"/>
            <a:chOff x="0" y="0"/>
            <a:chExt cx="522320" cy="1895485"/>
          </a:xfrm>
        </p:grpSpPr>
        <p:sp>
          <p:nvSpPr>
            <p:cNvPr id="913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14" name="j"/>
            <p:cNvSpPr/>
            <p:nvPr/>
          </p:nvSpPr>
          <p:spPr>
            <a:xfrm>
              <a:off x="12858" y="1057285"/>
              <a:ext cx="496604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j</a:t>
              </a:r>
            </a:p>
          </p:txBody>
        </p:sp>
      </p:grpSp>
      <p:sp>
        <p:nvSpPr>
          <p:cNvPr id="916" name="arr[l+1…j] &lt; v"/>
          <p:cNvSpPr/>
          <p:nvPr/>
        </p:nvSpPr>
        <p:spPr>
          <a:xfrm>
            <a:off x="3207831" y="5633599"/>
            <a:ext cx="5934616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arr[l+1…j] &lt; v</a:t>
            </a:r>
          </a:p>
        </p:txBody>
      </p:sp>
      <p:sp>
        <p:nvSpPr>
          <p:cNvPr id="917" name="arr[j+1…i-1] &gt; v"/>
          <p:cNvSpPr/>
          <p:nvPr/>
        </p:nvSpPr>
        <p:spPr>
          <a:xfrm>
            <a:off x="9224691" y="5633599"/>
            <a:ext cx="8120448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arr[j+1…i-1] &gt; v</a:t>
            </a:r>
          </a:p>
        </p:txBody>
      </p:sp>
      <p:grpSp>
        <p:nvGrpSpPr>
          <p:cNvPr id="920" name="Group"/>
          <p:cNvGrpSpPr/>
          <p:nvPr/>
        </p:nvGrpSpPr>
        <p:grpSpPr>
          <a:xfrm>
            <a:off x="17611658" y="9276200"/>
            <a:ext cx="522321" cy="1895486"/>
            <a:chOff x="0" y="0"/>
            <a:chExt cx="522320" cy="1895485"/>
          </a:xfrm>
        </p:grpSpPr>
        <p:sp>
          <p:nvSpPr>
            <p:cNvPr id="918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19" name="i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i</a:t>
              </a:r>
            </a:p>
          </p:txBody>
        </p:sp>
      </p:grpSp>
      <p:sp>
        <p:nvSpPr>
          <p:cNvPr id="921" name="e"/>
          <p:cNvSpPr/>
          <p:nvPr/>
        </p:nvSpPr>
        <p:spPr>
          <a:xfrm>
            <a:off x="17442705" y="7046050"/>
            <a:ext cx="834828" cy="1655900"/>
          </a:xfrm>
          <a:prstGeom prst="rect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Partition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Partition</a:t>
            </a:r>
          </a:p>
        </p:txBody>
      </p:sp>
      <p:sp>
        <p:nvSpPr>
          <p:cNvPr id="924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925" name="v"/>
          <p:cNvSpPr/>
          <p:nvPr/>
        </p:nvSpPr>
        <p:spPr>
          <a:xfrm>
            <a:off x="2350583" y="7046050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926" name="&lt; v"/>
          <p:cNvSpPr/>
          <p:nvPr/>
        </p:nvSpPr>
        <p:spPr>
          <a:xfrm>
            <a:off x="3249381" y="7046050"/>
            <a:ext cx="5851517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&lt; v</a:t>
            </a:r>
          </a:p>
        </p:txBody>
      </p:sp>
      <p:sp>
        <p:nvSpPr>
          <p:cNvPr id="927" name="&gt;= v"/>
          <p:cNvSpPr/>
          <p:nvPr/>
        </p:nvSpPr>
        <p:spPr>
          <a:xfrm>
            <a:off x="9164642" y="7046050"/>
            <a:ext cx="8215148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&gt;= v</a:t>
            </a:r>
          </a:p>
        </p:txBody>
      </p:sp>
      <p:grpSp>
        <p:nvGrpSpPr>
          <p:cNvPr id="930" name="Group"/>
          <p:cNvGrpSpPr/>
          <p:nvPr/>
        </p:nvGrpSpPr>
        <p:grpSpPr>
          <a:xfrm>
            <a:off x="2506836" y="9276200"/>
            <a:ext cx="522322" cy="1895486"/>
            <a:chOff x="0" y="0"/>
            <a:chExt cx="522320" cy="1895485"/>
          </a:xfrm>
        </p:grpSpPr>
        <p:sp>
          <p:nvSpPr>
            <p:cNvPr id="928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29" name="l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l</a:t>
              </a:r>
            </a:p>
          </p:txBody>
        </p:sp>
      </p:grpSp>
      <p:grpSp>
        <p:nvGrpSpPr>
          <p:cNvPr id="933" name="Group"/>
          <p:cNvGrpSpPr/>
          <p:nvPr/>
        </p:nvGrpSpPr>
        <p:grpSpPr>
          <a:xfrm>
            <a:off x="8542916" y="9276200"/>
            <a:ext cx="522322" cy="1895486"/>
            <a:chOff x="0" y="0"/>
            <a:chExt cx="522320" cy="1895485"/>
          </a:xfrm>
        </p:grpSpPr>
        <p:sp>
          <p:nvSpPr>
            <p:cNvPr id="931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32" name="j"/>
            <p:cNvSpPr/>
            <p:nvPr/>
          </p:nvSpPr>
          <p:spPr>
            <a:xfrm>
              <a:off x="12858" y="1057285"/>
              <a:ext cx="496604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j</a:t>
              </a:r>
            </a:p>
          </p:txBody>
        </p:sp>
      </p:grpSp>
      <p:sp>
        <p:nvSpPr>
          <p:cNvPr id="934" name="arr[l+1…j] &lt; v"/>
          <p:cNvSpPr/>
          <p:nvPr/>
        </p:nvSpPr>
        <p:spPr>
          <a:xfrm>
            <a:off x="3207831" y="5633599"/>
            <a:ext cx="5934616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arr[l+1…j] &lt; v</a:t>
            </a:r>
          </a:p>
        </p:txBody>
      </p:sp>
      <p:sp>
        <p:nvSpPr>
          <p:cNvPr id="935" name="arr[j+1…i-1] &gt;= v"/>
          <p:cNvSpPr/>
          <p:nvPr/>
        </p:nvSpPr>
        <p:spPr>
          <a:xfrm>
            <a:off x="9224691" y="5633599"/>
            <a:ext cx="8120448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arr[j+1…i-1] &gt;= v</a:t>
            </a:r>
          </a:p>
        </p:txBody>
      </p:sp>
      <p:grpSp>
        <p:nvGrpSpPr>
          <p:cNvPr id="938" name="Group"/>
          <p:cNvGrpSpPr/>
          <p:nvPr/>
        </p:nvGrpSpPr>
        <p:grpSpPr>
          <a:xfrm>
            <a:off x="17611658" y="9276200"/>
            <a:ext cx="522321" cy="1895486"/>
            <a:chOff x="0" y="0"/>
            <a:chExt cx="522320" cy="1895485"/>
          </a:xfrm>
        </p:grpSpPr>
        <p:sp>
          <p:nvSpPr>
            <p:cNvPr id="936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37" name="i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i</a:t>
              </a:r>
            </a:p>
          </p:txBody>
        </p:sp>
      </p:grpSp>
      <p:sp>
        <p:nvSpPr>
          <p:cNvPr id="939" name="e"/>
          <p:cNvSpPr/>
          <p:nvPr/>
        </p:nvSpPr>
        <p:spPr>
          <a:xfrm>
            <a:off x="17442705" y="7046050"/>
            <a:ext cx="834828" cy="1655900"/>
          </a:xfrm>
          <a:prstGeom prst="rect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Partition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Partition</a:t>
            </a:r>
          </a:p>
        </p:txBody>
      </p:sp>
      <p:sp>
        <p:nvSpPr>
          <p:cNvPr id="942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943" name="v"/>
          <p:cNvSpPr/>
          <p:nvPr/>
        </p:nvSpPr>
        <p:spPr>
          <a:xfrm>
            <a:off x="2350583" y="7046050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944" name="&lt;= v"/>
          <p:cNvSpPr/>
          <p:nvPr/>
        </p:nvSpPr>
        <p:spPr>
          <a:xfrm>
            <a:off x="3249381" y="7046050"/>
            <a:ext cx="5851517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&lt;= v</a:t>
            </a:r>
          </a:p>
        </p:txBody>
      </p:sp>
      <p:sp>
        <p:nvSpPr>
          <p:cNvPr id="945" name="&gt; v"/>
          <p:cNvSpPr/>
          <p:nvPr/>
        </p:nvSpPr>
        <p:spPr>
          <a:xfrm>
            <a:off x="9164642" y="7046050"/>
            <a:ext cx="8215148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&gt; v</a:t>
            </a:r>
          </a:p>
        </p:txBody>
      </p:sp>
      <p:grpSp>
        <p:nvGrpSpPr>
          <p:cNvPr id="948" name="Group"/>
          <p:cNvGrpSpPr/>
          <p:nvPr/>
        </p:nvGrpSpPr>
        <p:grpSpPr>
          <a:xfrm>
            <a:off x="2506836" y="9276200"/>
            <a:ext cx="522322" cy="1895486"/>
            <a:chOff x="0" y="0"/>
            <a:chExt cx="522320" cy="1895485"/>
          </a:xfrm>
        </p:grpSpPr>
        <p:sp>
          <p:nvSpPr>
            <p:cNvPr id="946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47" name="l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l</a:t>
              </a:r>
            </a:p>
          </p:txBody>
        </p:sp>
      </p:grpSp>
      <p:grpSp>
        <p:nvGrpSpPr>
          <p:cNvPr id="951" name="Group"/>
          <p:cNvGrpSpPr/>
          <p:nvPr/>
        </p:nvGrpSpPr>
        <p:grpSpPr>
          <a:xfrm>
            <a:off x="8542916" y="9276200"/>
            <a:ext cx="522322" cy="1895486"/>
            <a:chOff x="0" y="0"/>
            <a:chExt cx="522320" cy="1895485"/>
          </a:xfrm>
        </p:grpSpPr>
        <p:sp>
          <p:nvSpPr>
            <p:cNvPr id="949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0" name="j"/>
            <p:cNvSpPr/>
            <p:nvPr/>
          </p:nvSpPr>
          <p:spPr>
            <a:xfrm>
              <a:off x="12858" y="1057285"/>
              <a:ext cx="496604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j</a:t>
              </a:r>
            </a:p>
          </p:txBody>
        </p:sp>
      </p:grpSp>
      <p:sp>
        <p:nvSpPr>
          <p:cNvPr id="952" name="arr[l+1…j] &lt;= v"/>
          <p:cNvSpPr/>
          <p:nvPr/>
        </p:nvSpPr>
        <p:spPr>
          <a:xfrm>
            <a:off x="3207831" y="5633599"/>
            <a:ext cx="5934616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arr[l+1…j] &lt;= v</a:t>
            </a:r>
          </a:p>
        </p:txBody>
      </p:sp>
      <p:sp>
        <p:nvSpPr>
          <p:cNvPr id="953" name="arr[j+1…i-1] &gt; v"/>
          <p:cNvSpPr/>
          <p:nvPr/>
        </p:nvSpPr>
        <p:spPr>
          <a:xfrm>
            <a:off x="9224691" y="5633599"/>
            <a:ext cx="8120448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arr[j+1…i-1] &gt; v</a:t>
            </a:r>
          </a:p>
        </p:txBody>
      </p:sp>
      <p:grpSp>
        <p:nvGrpSpPr>
          <p:cNvPr id="956" name="Group"/>
          <p:cNvGrpSpPr/>
          <p:nvPr/>
        </p:nvGrpSpPr>
        <p:grpSpPr>
          <a:xfrm>
            <a:off x="17611658" y="9276200"/>
            <a:ext cx="522321" cy="1895486"/>
            <a:chOff x="0" y="0"/>
            <a:chExt cx="522320" cy="1895485"/>
          </a:xfrm>
        </p:grpSpPr>
        <p:sp>
          <p:nvSpPr>
            <p:cNvPr id="954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5" name="i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i</a:t>
              </a:r>
            </a:p>
          </p:txBody>
        </p:sp>
      </p:grpSp>
      <p:sp>
        <p:nvSpPr>
          <p:cNvPr id="957" name="e"/>
          <p:cNvSpPr/>
          <p:nvPr/>
        </p:nvSpPr>
        <p:spPr>
          <a:xfrm>
            <a:off x="17442705" y="7046050"/>
            <a:ext cx="834828" cy="1655900"/>
          </a:xfrm>
          <a:prstGeom prst="rect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Partition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Partition</a:t>
            </a:r>
          </a:p>
        </p:txBody>
      </p:sp>
      <p:sp>
        <p:nvSpPr>
          <p:cNvPr id="960" name="Rectangle"/>
          <p:cNvSpPr/>
          <p:nvPr/>
        </p:nvSpPr>
        <p:spPr>
          <a:xfrm>
            <a:off x="2767310" y="10687973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961" name="v"/>
          <p:cNvSpPr/>
          <p:nvPr/>
        </p:nvSpPr>
        <p:spPr>
          <a:xfrm>
            <a:off x="2773716" y="10687973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962" name="&lt; v"/>
          <p:cNvSpPr/>
          <p:nvPr/>
        </p:nvSpPr>
        <p:spPr>
          <a:xfrm>
            <a:off x="3672514" y="10687973"/>
            <a:ext cx="2330187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&lt; v</a:t>
            </a:r>
          </a:p>
        </p:txBody>
      </p:sp>
      <p:sp>
        <p:nvSpPr>
          <p:cNvPr id="963" name="&gt;= v"/>
          <p:cNvSpPr/>
          <p:nvPr/>
        </p:nvSpPr>
        <p:spPr>
          <a:xfrm>
            <a:off x="6066445" y="10687973"/>
            <a:ext cx="16415505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&gt;= v</a:t>
            </a:r>
          </a:p>
        </p:txBody>
      </p:sp>
      <p:sp>
        <p:nvSpPr>
          <p:cNvPr id="964" name="arr[l+1…j] &lt;= v"/>
          <p:cNvSpPr/>
          <p:nvPr/>
        </p:nvSpPr>
        <p:spPr>
          <a:xfrm>
            <a:off x="1870300" y="9275522"/>
            <a:ext cx="5934616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arr[l+1…j] &lt;= v</a:t>
            </a:r>
          </a:p>
        </p:txBody>
      </p:sp>
      <p:sp>
        <p:nvSpPr>
          <p:cNvPr id="965" name="arr[j+1…i-1] &gt; v"/>
          <p:cNvSpPr/>
          <p:nvPr/>
        </p:nvSpPr>
        <p:spPr>
          <a:xfrm>
            <a:off x="10213975" y="9275522"/>
            <a:ext cx="812044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arr[j+1…i-1] &gt; v</a:t>
            </a:r>
          </a:p>
        </p:txBody>
      </p:sp>
      <p:sp>
        <p:nvSpPr>
          <p:cNvPr id="966" name="Rectangle"/>
          <p:cNvSpPr/>
          <p:nvPr/>
        </p:nvSpPr>
        <p:spPr>
          <a:xfrm>
            <a:off x="2767310" y="6093208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967" name="v"/>
          <p:cNvSpPr/>
          <p:nvPr/>
        </p:nvSpPr>
        <p:spPr>
          <a:xfrm>
            <a:off x="2773716" y="6093208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968" name="&lt;= v"/>
          <p:cNvSpPr/>
          <p:nvPr/>
        </p:nvSpPr>
        <p:spPr>
          <a:xfrm>
            <a:off x="3672514" y="6093208"/>
            <a:ext cx="16753166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&lt;= v</a:t>
            </a:r>
          </a:p>
        </p:txBody>
      </p:sp>
      <p:sp>
        <p:nvSpPr>
          <p:cNvPr id="969" name="&gt; v"/>
          <p:cNvSpPr/>
          <p:nvPr/>
        </p:nvSpPr>
        <p:spPr>
          <a:xfrm>
            <a:off x="20489425" y="6093208"/>
            <a:ext cx="1992525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&gt; v</a:t>
            </a:r>
          </a:p>
        </p:txBody>
      </p:sp>
      <p:sp>
        <p:nvSpPr>
          <p:cNvPr id="970" name="arr[l+1…j] &lt;= v"/>
          <p:cNvSpPr/>
          <p:nvPr/>
        </p:nvSpPr>
        <p:spPr>
          <a:xfrm>
            <a:off x="9081789" y="4680757"/>
            <a:ext cx="593461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arr[l+1…j] &lt;= v</a:t>
            </a:r>
          </a:p>
        </p:txBody>
      </p:sp>
      <p:sp>
        <p:nvSpPr>
          <p:cNvPr id="971" name="arr[j+1…i-1] &gt; v"/>
          <p:cNvSpPr/>
          <p:nvPr/>
        </p:nvSpPr>
        <p:spPr>
          <a:xfrm>
            <a:off x="17063684" y="4680757"/>
            <a:ext cx="8120448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arr[j+1…i-1] &gt; 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Partition2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Partition2</a:t>
            </a:r>
          </a:p>
        </p:txBody>
      </p:sp>
      <p:sp>
        <p:nvSpPr>
          <p:cNvPr id="974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975" name="v"/>
          <p:cNvSpPr/>
          <p:nvPr/>
        </p:nvSpPr>
        <p:spPr>
          <a:xfrm>
            <a:off x="2350583" y="7046050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976" name="&lt; v"/>
          <p:cNvSpPr/>
          <p:nvPr/>
        </p:nvSpPr>
        <p:spPr>
          <a:xfrm>
            <a:off x="3249381" y="7046050"/>
            <a:ext cx="4163208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&lt; v</a:t>
            </a:r>
          </a:p>
        </p:txBody>
      </p:sp>
      <p:sp>
        <p:nvSpPr>
          <p:cNvPr id="977" name="&gt; v"/>
          <p:cNvSpPr/>
          <p:nvPr/>
        </p:nvSpPr>
        <p:spPr>
          <a:xfrm>
            <a:off x="17215649" y="7046050"/>
            <a:ext cx="4815544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&gt; v</a:t>
            </a:r>
          </a:p>
        </p:txBody>
      </p:sp>
      <p:grpSp>
        <p:nvGrpSpPr>
          <p:cNvPr id="980" name="Group"/>
          <p:cNvGrpSpPr/>
          <p:nvPr/>
        </p:nvGrpSpPr>
        <p:grpSpPr>
          <a:xfrm>
            <a:off x="21536486" y="9276200"/>
            <a:ext cx="522322" cy="1895486"/>
            <a:chOff x="0" y="0"/>
            <a:chExt cx="522320" cy="1895485"/>
          </a:xfrm>
        </p:grpSpPr>
        <p:sp>
          <p:nvSpPr>
            <p:cNvPr id="978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79" name="r"/>
            <p:cNvSpPr/>
            <p:nvPr/>
          </p:nvSpPr>
          <p:spPr>
            <a:xfrm>
              <a:off x="12858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r</a:t>
              </a:r>
            </a:p>
          </p:txBody>
        </p:sp>
      </p:grpSp>
      <p:grpSp>
        <p:nvGrpSpPr>
          <p:cNvPr id="983" name="Group"/>
          <p:cNvGrpSpPr/>
          <p:nvPr/>
        </p:nvGrpSpPr>
        <p:grpSpPr>
          <a:xfrm>
            <a:off x="16646797" y="9276201"/>
            <a:ext cx="522322" cy="1895486"/>
            <a:chOff x="0" y="0"/>
            <a:chExt cx="522320" cy="1895485"/>
          </a:xfrm>
        </p:grpSpPr>
        <p:sp>
          <p:nvSpPr>
            <p:cNvPr id="981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2" name="j"/>
            <p:cNvSpPr/>
            <p:nvPr/>
          </p:nvSpPr>
          <p:spPr>
            <a:xfrm>
              <a:off x="12858" y="1057285"/>
              <a:ext cx="496604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j</a:t>
              </a:r>
            </a:p>
          </p:txBody>
        </p:sp>
      </p:grpSp>
      <p:sp>
        <p:nvSpPr>
          <p:cNvPr id="984" name="arr[l+1…i-1] &lt; v"/>
          <p:cNvSpPr/>
          <p:nvPr/>
        </p:nvSpPr>
        <p:spPr>
          <a:xfrm>
            <a:off x="1866419" y="5633599"/>
            <a:ext cx="692913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arr[l+1…i-1] &lt; v</a:t>
            </a:r>
          </a:p>
        </p:txBody>
      </p:sp>
      <p:sp>
        <p:nvSpPr>
          <p:cNvPr id="985" name="arr[j…r] &gt; v"/>
          <p:cNvSpPr/>
          <p:nvPr/>
        </p:nvSpPr>
        <p:spPr>
          <a:xfrm>
            <a:off x="16974142" y="5633599"/>
            <a:ext cx="5129729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arr[j…r] &gt; v</a:t>
            </a:r>
          </a:p>
        </p:txBody>
      </p:sp>
      <p:grpSp>
        <p:nvGrpSpPr>
          <p:cNvPr id="988" name="Group"/>
          <p:cNvGrpSpPr/>
          <p:nvPr/>
        </p:nvGrpSpPr>
        <p:grpSpPr>
          <a:xfrm>
            <a:off x="7530044" y="9276200"/>
            <a:ext cx="522321" cy="1895486"/>
            <a:chOff x="0" y="0"/>
            <a:chExt cx="522320" cy="1895485"/>
          </a:xfrm>
        </p:grpSpPr>
        <p:sp>
          <p:nvSpPr>
            <p:cNvPr id="986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7" name="i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i</a:t>
              </a:r>
            </a:p>
          </p:txBody>
        </p:sp>
      </p:grpSp>
      <p:grpSp>
        <p:nvGrpSpPr>
          <p:cNvPr id="991" name="Group"/>
          <p:cNvGrpSpPr/>
          <p:nvPr/>
        </p:nvGrpSpPr>
        <p:grpSpPr>
          <a:xfrm>
            <a:off x="2633836" y="9403200"/>
            <a:ext cx="522322" cy="1895486"/>
            <a:chOff x="0" y="0"/>
            <a:chExt cx="522320" cy="1895485"/>
          </a:xfrm>
        </p:grpSpPr>
        <p:sp>
          <p:nvSpPr>
            <p:cNvPr id="989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0" name="l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l</a:t>
              </a:r>
            </a:p>
          </p:txBody>
        </p:sp>
      </p:grpSp>
      <p:grpSp>
        <p:nvGrpSpPr>
          <p:cNvPr id="994" name="Group"/>
          <p:cNvGrpSpPr/>
          <p:nvPr/>
        </p:nvGrpSpPr>
        <p:grpSpPr>
          <a:xfrm>
            <a:off x="7472602" y="7046050"/>
            <a:ext cx="3145342" cy="1655900"/>
            <a:chOff x="0" y="0"/>
            <a:chExt cx="3145340" cy="1655899"/>
          </a:xfrm>
        </p:grpSpPr>
        <p:sp>
          <p:nvSpPr>
            <p:cNvPr id="992" name="&lt; v"/>
            <p:cNvSpPr/>
            <p:nvPr/>
          </p:nvSpPr>
          <p:spPr>
            <a:xfrm>
              <a:off x="0" y="0"/>
              <a:ext cx="2281949" cy="1655900"/>
            </a:xfrm>
            <a:prstGeom prst="rect">
              <a:avLst/>
            </a:prstGeom>
            <a:solidFill>
              <a:srgbClr val="009193"/>
            </a:solidFill>
            <a:ln w="63500" cap="flat">
              <a:solidFill>
                <a:srgbClr val="009193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&lt; v</a:t>
              </a:r>
            </a:p>
          </p:txBody>
        </p:sp>
        <p:sp>
          <p:nvSpPr>
            <p:cNvPr id="993" name="e"/>
            <p:cNvSpPr/>
            <p:nvPr/>
          </p:nvSpPr>
          <p:spPr>
            <a:xfrm>
              <a:off x="2310514" y="0"/>
              <a:ext cx="834827" cy="1655900"/>
            </a:xfrm>
            <a:prstGeom prst="rect">
              <a:avLst/>
            </a:prstGeom>
            <a:solidFill>
              <a:srgbClr val="9437FF"/>
            </a:solidFill>
            <a:ln w="63500" cap="flat">
              <a:solidFill>
                <a:srgbClr val="9437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997" name="Group"/>
          <p:cNvGrpSpPr/>
          <p:nvPr/>
        </p:nvGrpSpPr>
        <p:grpSpPr>
          <a:xfrm>
            <a:off x="14041742" y="7046050"/>
            <a:ext cx="3123655" cy="1655900"/>
            <a:chOff x="0" y="0"/>
            <a:chExt cx="3123653" cy="1655899"/>
          </a:xfrm>
        </p:grpSpPr>
        <p:sp>
          <p:nvSpPr>
            <p:cNvPr id="995" name="&gt; v"/>
            <p:cNvSpPr/>
            <p:nvPr/>
          </p:nvSpPr>
          <p:spPr>
            <a:xfrm>
              <a:off x="841705" y="0"/>
              <a:ext cx="2281949" cy="1655900"/>
            </a:xfrm>
            <a:prstGeom prst="rect">
              <a:avLst/>
            </a:prstGeom>
            <a:solidFill>
              <a:srgbClr val="009193"/>
            </a:solidFill>
            <a:ln w="63500" cap="flat">
              <a:solidFill>
                <a:srgbClr val="009193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&gt; v</a:t>
              </a:r>
            </a:p>
          </p:txBody>
        </p:sp>
        <p:sp>
          <p:nvSpPr>
            <p:cNvPr id="996" name="e"/>
            <p:cNvSpPr/>
            <p:nvPr/>
          </p:nvSpPr>
          <p:spPr>
            <a:xfrm>
              <a:off x="0" y="0"/>
              <a:ext cx="834827" cy="1655900"/>
            </a:xfrm>
            <a:prstGeom prst="rect">
              <a:avLst/>
            </a:prstGeom>
            <a:solidFill>
              <a:srgbClr val="FF9300"/>
            </a:solidFill>
            <a:ln w="63500" cap="flat">
              <a:solidFill>
                <a:srgbClr val="FF9300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e</a:t>
              </a:r>
            </a:p>
          </p:txBody>
        </p:sp>
      </p:grpSp>
      <p:sp>
        <p:nvSpPr>
          <p:cNvPr id="998" name="e &gt;= v"/>
          <p:cNvSpPr/>
          <p:nvPr/>
        </p:nvSpPr>
        <p:spPr>
          <a:xfrm>
            <a:off x="8996473" y="11955844"/>
            <a:ext cx="2408114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e &gt;= v</a:t>
            </a:r>
          </a:p>
        </p:txBody>
      </p:sp>
      <p:sp>
        <p:nvSpPr>
          <p:cNvPr id="999" name="e &lt;= v"/>
          <p:cNvSpPr/>
          <p:nvPr/>
        </p:nvSpPr>
        <p:spPr>
          <a:xfrm>
            <a:off x="13416601" y="11955844"/>
            <a:ext cx="2408114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e &lt;= v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98808 -0.000000" origin="layout" pathEditMode="relative">
                                      <p:cBhvr>
                                        <p:cTn id="10" dur="1000" fill="hold"/>
                                        <p:tgtEl>
                                          <p:spTgt spid="9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2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0" dur="10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path" nodeType="click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00906 -0.000000" origin="layout" pathEditMode="relative">
                                      <p:cBhvr>
                                        <p:cTn id="24" dur="1000" fill="hold"/>
                                        <p:tgtEl>
                                          <p:spTgt spid="9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9" dur="100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98" grpId="3"/>
      <p:bldP build="whole" bldLvl="1" animBg="1" rev="0" advAuto="0" spid="997" grpId="4"/>
      <p:bldP build="whole" bldLvl="1" animBg="1" rev="0" advAuto="0" spid="999" grpId="6"/>
      <p:bldP build="whole" bldLvl="1" animBg="1" rev="0" advAuto="0" spid="994" grpId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Partition2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Partition2</a:t>
            </a:r>
          </a:p>
        </p:txBody>
      </p:sp>
      <p:sp>
        <p:nvSpPr>
          <p:cNvPr id="1002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003" name="v"/>
          <p:cNvSpPr/>
          <p:nvPr/>
        </p:nvSpPr>
        <p:spPr>
          <a:xfrm>
            <a:off x="2350583" y="7046050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1004" name="&lt; v"/>
          <p:cNvSpPr/>
          <p:nvPr/>
        </p:nvSpPr>
        <p:spPr>
          <a:xfrm>
            <a:off x="3249381" y="7046050"/>
            <a:ext cx="6469765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&lt; v</a:t>
            </a:r>
          </a:p>
        </p:txBody>
      </p:sp>
      <p:sp>
        <p:nvSpPr>
          <p:cNvPr id="1005" name="&gt; v"/>
          <p:cNvSpPr/>
          <p:nvPr/>
        </p:nvSpPr>
        <p:spPr>
          <a:xfrm>
            <a:off x="14901950" y="7046050"/>
            <a:ext cx="7129242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&gt; v</a:t>
            </a:r>
          </a:p>
        </p:txBody>
      </p:sp>
      <p:grpSp>
        <p:nvGrpSpPr>
          <p:cNvPr id="1008" name="Group"/>
          <p:cNvGrpSpPr/>
          <p:nvPr/>
        </p:nvGrpSpPr>
        <p:grpSpPr>
          <a:xfrm>
            <a:off x="21536486" y="9276200"/>
            <a:ext cx="522322" cy="1895486"/>
            <a:chOff x="0" y="0"/>
            <a:chExt cx="522320" cy="1895485"/>
          </a:xfrm>
        </p:grpSpPr>
        <p:sp>
          <p:nvSpPr>
            <p:cNvPr id="1006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07" name="r"/>
            <p:cNvSpPr/>
            <p:nvPr/>
          </p:nvSpPr>
          <p:spPr>
            <a:xfrm>
              <a:off x="12858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r</a:t>
              </a:r>
            </a:p>
          </p:txBody>
        </p:sp>
      </p:grpSp>
      <p:grpSp>
        <p:nvGrpSpPr>
          <p:cNvPr id="1011" name="Group"/>
          <p:cNvGrpSpPr/>
          <p:nvPr/>
        </p:nvGrpSpPr>
        <p:grpSpPr>
          <a:xfrm>
            <a:off x="14197995" y="9276200"/>
            <a:ext cx="522321" cy="1895486"/>
            <a:chOff x="0" y="0"/>
            <a:chExt cx="522320" cy="1895485"/>
          </a:xfrm>
        </p:grpSpPr>
        <p:sp>
          <p:nvSpPr>
            <p:cNvPr id="1009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10" name="j"/>
            <p:cNvSpPr/>
            <p:nvPr/>
          </p:nvSpPr>
          <p:spPr>
            <a:xfrm>
              <a:off x="12858" y="1057285"/>
              <a:ext cx="496604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j</a:t>
              </a:r>
            </a:p>
          </p:txBody>
        </p:sp>
      </p:grpSp>
      <p:sp>
        <p:nvSpPr>
          <p:cNvPr id="1012" name="arr[l+1…i-1] &lt; v"/>
          <p:cNvSpPr/>
          <p:nvPr/>
        </p:nvSpPr>
        <p:spPr>
          <a:xfrm>
            <a:off x="3019697" y="5633599"/>
            <a:ext cx="692913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arr[l+1…i-1] &lt; v</a:t>
            </a:r>
          </a:p>
        </p:txBody>
      </p:sp>
      <p:sp>
        <p:nvSpPr>
          <p:cNvPr id="1013" name="arr[j…r] &gt; v"/>
          <p:cNvSpPr/>
          <p:nvPr/>
        </p:nvSpPr>
        <p:spPr>
          <a:xfrm>
            <a:off x="15901706" y="5633599"/>
            <a:ext cx="5129730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arr[j…r] &gt; v</a:t>
            </a:r>
          </a:p>
        </p:txBody>
      </p:sp>
      <p:grpSp>
        <p:nvGrpSpPr>
          <p:cNvPr id="1016" name="Group"/>
          <p:cNvGrpSpPr/>
          <p:nvPr/>
        </p:nvGrpSpPr>
        <p:grpSpPr>
          <a:xfrm>
            <a:off x="9929741" y="9276201"/>
            <a:ext cx="522321" cy="1895486"/>
            <a:chOff x="0" y="0"/>
            <a:chExt cx="522320" cy="1895485"/>
          </a:xfrm>
        </p:grpSpPr>
        <p:sp>
          <p:nvSpPr>
            <p:cNvPr id="1014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15" name="i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i</a:t>
              </a:r>
            </a:p>
          </p:txBody>
        </p:sp>
      </p:grpSp>
      <p:grpSp>
        <p:nvGrpSpPr>
          <p:cNvPr id="1019" name="Group"/>
          <p:cNvGrpSpPr/>
          <p:nvPr/>
        </p:nvGrpSpPr>
        <p:grpSpPr>
          <a:xfrm>
            <a:off x="2633836" y="9403200"/>
            <a:ext cx="522322" cy="1895486"/>
            <a:chOff x="0" y="0"/>
            <a:chExt cx="522320" cy="1895485"/>
          </a:xfrm>
        </p:grpSpPr>
        <p:sp>
          <p:nvSpPr>
            <p:cNvPr id="1017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18" name="l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1020" name="e"/>
          <p:cNvSpPr/>
          <p:nvPr/>
        </p:nvSpPr>
        <p:spPr>
          <a:xfrm>
            <a:off x="9783116" y="7046050"/>
            <a:ext cx="834828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021" name="e"/>
          <p:cNvSpPr/>
          <p:nvPr/>
        </p:nvSpPr>
        <p:spPr>
          <a:xfrm>
            <a:off x="14041742" y="7046050"/>
            <a:ext cx="834828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022" name="e &gt;= v"/>
          <p:cNvSpPr/>
          <p:nvPr/>
        </p:nvSpPr>
        <p:spPr>
          <a:xfrm>
            <a:off x="8996473" y="11955844"/>
            <a:ext cx="2408114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e &gt;= v</a:t>
            </a:r>
          </a:p>
        </p:txBody>
      </p:sp>
      <p:sp>
        <p:nvSpPr>
          <p:cNvPr id="1023" name="e &lt;= v"/>
          <p:cNvSpPr/>
          <p:nvPr/>
        </p:nvSpPr>
        <p:spPr>
          <a:xfrm>
            <a:off x="13416601" y="11955844"/>
            <a:ext cx="2408114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e &lt;= v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06274 -0.088942 0.031056 -0.168787 0.081389 -0.174085 C 0.136075 -0.179842 0.180549 -0.096823 0.174648 -0.000000" origin="layout" pathEditMode="relative">
                                      <p:cBhvr>
                                        <p:cTn id="6" dur="10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17624 0.113722 -0.035611 0.222642 -0.101414 0.207495 C -0.157129 0.194671 -0.192557 0.094950 -0.175132 0.000000" origin="layout" pathEditMode="relative">
                                      <p:cBhvr>
                                        <p:cTn id="9" dur="10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Partition2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Partition2</a:t>
            </a:r>
          </a:p>
        </p:txBody>
      </p:sp>
      <p:sp>
        <p:nvSpPr>
          <p:cNvPr id="1026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027" name="v"/>
          <p:cNvSpPr/>
          <p:nvPr/>
        </p:nvSpPr>
        <p:spPr>
          <a:xfrm>
            <a:off x="2350583" y="7046050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</a:t>
            </a:r>
          </a:p>
        </p:txBody>
      </p:sp>
      <p:grpSp>
        <p:nvGrpSpPr>
          <p:cNvPr id="1030" name="Group"/>
          <p:cNvGrpSpPr/>
          <p:nvPr/>
        </p:nvGrpSpPr>
        <p:grpSpPr>
          <a:xfrm>
            <a:off x="21536486" y="9276200"/>
            <a:ext cx="522322" cy="1895486"/>
            <a:chOff x="0" y="0"/>
            <a:chExt cx="522320" cy="1895485"/>
          </a:xfrm>
        </p:grpSpPr>
        <p:sp>
          <p:nvSpPr>
            <p:cNvPr id="1028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29" name="r"/>
            <p:cNvSpPr/>
            <p:nvPr/>
          </p:nvSpPr>
          <p:spPr>
            <a:xfrm>
              <a:off x="12858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r</a:t>
              </a:r>
            </a:p>
          </p:txBody>
        </p:sp>
      </p:grpSp>
      <p:grpSp>
        <p:nvGrpSpPr>
          <p:cNvPr id="1033" name="Group"/>
          <p:cNvGrpSpPr/>
          <p:nvPr/>
        </p:nvGrpSpPr>
        <p:grpSpPr>
          <a:xfrm>
            <a:off x="14197995" y="9276200"/>
            <a:ext cx="522321" cy="1895486"/>
            <a:chOff x="0" y="0"/>
            <a:chExt cx="522320" cy="1895485"/>
          </a:xfrm>
        </p:grpSpPr>
        <p:sp>
          <p:nvSpPr>
            <p:cNvPr id="1031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2" name="j"/>
            <p:cNvSpPr/>
            <p:nvPr/>
          </p:nvSpPr>
          <p:spPr>
            <a:xfrm>
              <a:off x="12858" y="1057285"/>
              <a:ext cx="496604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j</a:t>
              </a:r>
            </a:p>
          </p:txBody>
        </p:sp>
      </p:grpSp>
      <p:sp>
        <p:nvSpPr>
          <p:cNvPr id="1034" name="arr[l+1…i-1] &lt; v"/>
          <p:cNvSpPr/>
          <p:nvPr/>
        </p:nvSpPr>
        <p:spPr>
          <a:xfrm>
            <a:off x="3019697" y="5633599"/>
            <a:ext cx="692913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arr[l+1…i-1] &lt; v</a:t>
            </a:r>
          </a:p>
        </p:txBody>
      </p:sp>
      <p:sp>
        <p:nvSpPr>
          <p:cNvPr id="1035" name="arr[j…r] &gt; v"/>
          <p:cNvSpPr/>
          <p:nvPr/>
        </p:nvSpPr>
        <p:spPr>
          <a:xfrm>
            <a:off x="15901706" y="5633599"/>
            <a:ext cx="5129730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arr[j…r] &gt; v</a:t>
            </a:r>
          </a:p>
        </p:txBody>
      </p:sp>
      <p:grpSp>
        <p:nvGrpSpPr>
          <p:cNvPr id="1038" name="Group"/>
          <p:cNvGrpSpPr/>
          <p:nvPr/>
        </p:nvGrpSpPr>
        <p:grpSpPr>
          <a:xfrm>
            <a:off x="9929741" y="9276201"/>
            <a:ext cx="522321" cy="1895486"/>
            <a:chOff x="0" y="0"/>
            <a:chExt cx="522320" cy="1895485"/>
          </a:xfrm>
        </p:grpSpPr>
        <p:sp>
          <p:nvSpPr>
            <p:cNvPr id="1036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7" name="i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i</a:t>
              </a:r>
            </a:p>
          </p:txBody>
        </p:sp>
      </p:grpSp>
      <p:grpSp>
        <p:nvGrpSpPr>
          <p:cNvPr id="1041" name="Group"/>
          <p:cNvGrpSpPr/>
          <p:nvPr/>
        </p:nvGrpSpPr>
        <p:grpSpPr>
          <a:xfrm>
            <a:off x="2633836" y="9403200"/>
            <a:ext cx="522322" cy="1895486"/>
            <a:chOff x="0" y="0"/>
            <a:chExt cx="522320" cy="1895485"/>
          </a:xfrm>
        </p:grpSpPr>
        <p:sp>
          <p:nvSpPr>
            <p:cNvPr id="1039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40" name="l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1042" name="e"/>
          <p:cNvSpPr/>
          <p:nvPr/>
        </p:nvSpPr>
        <p:spPr>
          <a:xfrm>
            <a:off x="9783116" y="7046050"/>
            <a:ext cx="834828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043" name="e"/>
          <p:cNvSpPr/>
          <p:nvPr/>
        </p:nvSpPr>
        <p:spPr>
          <a:xfrm>
            <a:off x="14041742" y="7046050"/>
            <a:ext cx="834828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044" name="&lt; v"/>
          <p:cNvSpPr/>
          <p:nvPr/>
        </p:nvSpPr>
        <p:spPr>
          <a:xfrm>
            <a:off x="3249381" y="7046050"/>
            <a:ext cx="7410395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&lt; v</a:t>
            </a:r>
          </a:p>
        </p:txBody>
      </p:sp>
      <p:sp>
        <p:nvSpPr>
          <p:cNvPr id="1045" name="&gt; v"/>
          <p:cNvSpPr/>
          <p:nvPr/>
        </p:nvSpPr>
        <p:spPr>
          <a:xfrm>
            <a:off x="14033676" y="7046050"/>
            <a:ext cx="7997515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&gt; v</a:t>
            </a:r>
          </a:p>
        </p:txBody>
      </p:sp>
      <p:sp>
        <p:nvSpPr>
          <p:cNvPr id="1046" name="e &gt;= v"/>
          <p:cNvSpPr/>
          <p:nvPr/>
        </p:nvSpPr>
        <p:spPr>
          <a:xfrm>
            <a:off x="8996473" y="11955844"/>
            <a:ext cx="2408114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e &gt;= v</a:t>
            </a:r>
          </a:p>
        </p:txBody>
      </p:sp>
      <p:sp>
        <p:nvSpPr>
          <p:cNvPr id="1047" name="e &lt;= v"/>
          <p:cNvSpPr/>
          <p:nvPr/>
        </p:nvSpPr>
        <p:spPr>
          <a:xfrm>
            <a:off x="13416601" y="11955844"/>
            <a:ext cx="2408114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e &lt;= v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38560 0.000000" origin="layout" pathEditMode="relative">
                                      <p:cBhvr>
                                        <p:cTn id="6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35624 0.000000" origin="layout" pathEditMode="relative">
                                      <p:cBhvr>
                                        <p:cTn id="10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归并排序 Merge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归并排序 Merge Sort</a:t>
            </a:r>
          </a:p>
        </p:txBody>
      </p:sp>
      <p:sp>
        <p:nvSpPr>
          <p:cNvPr id="133" name="4"/>
          <p:cNvSpPr/>
          <p:nvPr/>
        </p:nvSpPr>
        <p:spPr>
          <a:xfrm>
            <a:off x="21634186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34" name="7"/>
          <p:cNvSpPr/>
          <p:nvPr/>
        </p:nvSpPr>
        <p:spPr>
          <a:xfrm>
            <a:off x="19280406" y="4037700"/>
            <a:ext cx="1536248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35" name="5"/>
          <p:cNvSpPr/>
          <p:nvPr/>
        </p:nvSpPr>
        <p:spPr>
          <a:xfrm>
            <a:off x="16926625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36" name="1"/>
          <p:cNvSpPr/>
          <p:nvPr/>
        </p:nvSpPr>
        <p:spPr>
          <a:xfrm>
            <a:off x="14572843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37" name="3"/>
          <p:cNvSpPr/>
          <p:nvPr/>
        </p:nvSpPr>
        <p:spPr>
          <a:xfrm>
            <a:off x="12219064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38" name="2"/>
          <p:cNvSpPr/>
          <p:nvPr/>
        </p:nvSpPr>
        <p:spPr>
          <a:xfrm>
            <a:off x="9865283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39" name="6"/>
          <p:cNvSpPr/>
          <p:nvPr/>
        </p:nvSpPr>
        <p:spPr>
          <a:xfrm>
            <a:off x="7511503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40" name="8"/>
          <p:cNvSpPr/>
          <p:nvPr/>
        </p:nvSpPr>
        <p:spPr>
          <a:xfrm>
            <a:off x="5157722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grpSp>
        <p:nvGrpSpPr>
          <p:cNvPr id="145" name="Group"/>
          <p:cNvGrpSpPr/>
          <p:nvPr/>
        </p:nvGrpSpPr>
        <p:grpSpPr>
          <a:xfrm>
            <a:off x="5164072" y="4037700"/>
            <a:ext cx="8597590" cy="1520637"/>
            <a:chOff x="0" y="0"/>
            <a:chExt cx="8597588" cy="1520636"/>
          </a:xfrm>
        </p:grpSpPr>
        <p:sp>
          <p:nvSpPr>
            <p:cNvPr id="141" name="3"/>
            <p:cNvSpPr/>
            <p:nvPr/>
          </p:nvSpPr>
          <p:spPr>
            <a:xfrm>
              <a:off x="7061341" y="0"/>
              <a:ext cx="1536248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42" name="2"/>
            <p:cNvSpPr/>
            <p:nvPr/>
          </p:nvSpPr>
          <p:spPr>
            <a:xfrm>
              <a:off x="4707561" y="0"/>
              <a:ext cx="1536248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43" name="6"/>
            <p:cNvSpPr/>
            <p:nvPr/>
          </p:nvSpPr>
          <p:spPr>
            <a:xfrm>
              <a:off x="2353780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44" name="8"/>
            <p:cNvSpPr/>
            <p:nvPr/>
          </p:nvSpPr>
          <p:spPr>
            <a:xfrm>
              <a:off x="0" y="0"/>
              <a:ext cx="1536248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</p:grpSp>
      <p:grpSp>
        <p:nvGrpSpPr>
          <p:cNvPr id="150" name="Group"/>
          <p:cNvGrpSpPr/>
          <p:nvPr/>
        </p:nvGrpSpPr>
        <p:grpSpPr>
          <a:xfrm>
            <a:off x="14572843" y="4037700"/>
            <a:ext cx="8597592" cy="1520637"/>
            <a:chOff x="0" y="0"/>
            <a:chExt cx="8597590" cy="1520636"/>
          </a:xfrm>
        </p:grpSpPr>
        <p:sp>
          <p:nvSpPr>
            <p:cNvPr id="146" name="4"/>
            <p:cNvSpPr/>
            <p:nvPr/>
          </p:nvSpPr>
          <p:spPr>
            <a:xfrm>
              <a:off x="7061342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47" name="7"/>
            <p:cNvSpPr/>
            <p:nvPr/>
          </p:nvSpPr>
          <p:spPr>
            <a:xfrm>
              <a:off x="4707562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48" name="5"/>
            <p:cNvSpPr/>
            <p:nvPr/>
          </p:nvSpPr>
          <p:spPr>
            <a:xfrm>
              <a:off x="2353781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49" name="1"/>
            <p:cNvSpPr/>
            <p:nvPr/>
          </p:nvSpPr>
          <p:spPr>
            <a:xfrm>
              <a:off x="0" y="0"/>
              <a:ext cx="1536248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</p:grpSp>
      <p:pic>
        <p:nvPicPr>
          <p:cNvPr id="151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9665990" y="8445205"/>
            <a:ext cx="8970776" cy="762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00 0.172955" origin="layout" pathEditMode="relative">
                                      <p:cBhvr>
                                        <p:cTn id="11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0.172955" origin="layout" pathEditMode="relative">
                                      <p:cBhvr>
                                        <p:cTn id="15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1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Partition2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Partition2</a:t>
            </a:r>
          </a:p>
        </p:txBody>
      </p:sp>
      <p:sp>
        <p:nvSpPr>
          <p:cNvPr id="1050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051" name="v"/>
          <p:cNvSpPr/>
          <p:nvPr/>
        </p:nvSpPr>
        <p:spPr>
          <a:xfrm>
            <a:off x="2350583" y="7046050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</a:t>
            </a:r>
          </a:p>
        </p:txBody>
      </p:sp>
      <p:grpSp>
        <p:nvGrpSpPr>
          <p:cNvPr id="1054" name="Group"/>
          <p:cNvGrpSpPr/>
          <p:nvPr/>
        </p:nvGrpSpPr>
        <p:grpSpPr>
          <a:xfrm>
            <a:off x="21536486" y="9276200"/>
            <a:ext cx="522322" cy="1895486"/>
            <a:chOff x="0" y="0"/>
            <a:chExt cx="522320" cy="1895485"/>
          </a:xfrm>
        </p:grpSpPr>
        <p:sp>
          <p:nvSpPr>
            <p:cNvPr id="1052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53" name="r"/>
            <p:cNvSpPr/>
            <p:nvPr/>
          </p:nvSpPr>
          <p:spPr>
            <a:xfrm>
              <a:off x="12858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r</a:t>
              </a:r>
            </a:p>
          </p:txBody>
        </p:sp>
      </p:grpSp>
      <p:grpSp>
        <p:nvGrpSpPr>
          <p:cNvPr id="1057" name="Group"/>
          <p:cNvGrpSpPr/>
          <p:nvPr/>
        </p:nvGrpSpPr>
        <p:grpSpPr>
          <a:xfrm>
            <a:off x="13402078" y="9276200"/>
            <a:ext cx="522321" cy="1895486"/>
            <a:chOff x="0" y="0"/>
            <a:chExt cx="522320" cy="1895485"/>
          </a:xfrm>
        </p:grpSpPr>
        <p:sp>
          <p:nvSpPr>
            <p:cNvPr id="1055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56" name="j"/>
            <p:cNvSpPr/>
            <p:nvPr/>
          </p:nvSpPr>
          <p:spPr>
            <a:xfrm>
              <a:off x="12858" y="1057285"/>
              <a:ext cx="496604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j</a:t>
              </a:r>
            </a:p>
          </p:txBody>
        </p:sp>
      </p:grpSp>
      <p:sp>
        <p:nvSpPr>
          <p:cNvPr id="1058" name="arr[l+1…i-1] &lt;= v"/>
          <p:cNvSpPr/>
          <p:nvPr/>
        </p:nvSpPr>
        <p:spPr>
          <a:xfrm>
            <a:off x="3019697" y="5633599"/>
            <a:ext cx="692913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arr[l+1…i-1] &lt;= v</a:t>
            </a:r>
          </a:p>
        </p:txBody>
      </p:sp>
      <p:sp>
        <p:nvSpPr>
          <p:cNvPr id="1059" name="arr[j…r] &gt;= v"/>
          <p:cNvSpPr/>
          <p:nvPr/>
        </p:nvSpPr>
        <p:spPr>
          <a:xfrm>
            <a:off x="15901706" y="5633599"/>
            <a:ext cx="5129730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arr[j…r] &gt;= v</a:t>
            </a:r>
          </a:p>
        </p:txBody>
      </p:sp>
      <p:grpSp>
        <p:nvGrpSpPr>
          <p:cNvPr id="1062" name="Group"/>
          <p:cNvGrpSpPr/>
          <p:nvPr/>
        </p:nvGrpSpPr>
        <p:grpSpPr>
          <a:xfrm>
            <a:off x="10798014" y="9276200"/>
            <a:ext cx="522322" cy="1895486"/>
            <a:chOff x="0" y="0"/>
            <a:chExt cx="522320" cy="1895485"/>
          </a:xfrm>
        </p:grpSpPr>
        <p:sp>
          <p:nvSpPr>
            <p:cNvPr id="1060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61" name="i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i</a:t>
              </a:r>
            </a:p>
          </p:txBody>
        </p:sp>
      </p:grpSp>
      <p:grpSp>
        <p:nvGrpSpPr>
          <p:cNvPr id="1065" name="Group"/>
          <p:cNvGrpSpPr/>
          <p:nvPr/>
        </p:nvGrpSpPr>
        <p:grpSpPr>
          <a:xfrm>
            <a:off x="2633836" y="9403200"/>
            <a:ext cx="522322" cy="1895486"/>
            <a:chOff x="0" y="0"/>
            <a:chExt cx="522320" cy="1895485"/>
          </a:xfrm>
        </p:grpSpPr>
        <p:sp>
          <p:nvSpPr>
            <p:cNvPr id="1063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64" name="l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1066" name="e"/>
          <p:cNvSpPr/>
          <p:nvPr/>
        </p:nvSpPr>
        <p:spPr>
          <a:xfrm>
            <a:off x="9783116" y="7046050"/>
            <a:ext cx="834828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067" name="e"/>
          <p:cNvSpPr/>
          <p:nvPr/>
        </p:nvSpPr>
        <p:spPr>
          <a:xfrm>
            <a:off x="14041742" y="7046050"/>
            <a:ext cx="834828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068" name="&lt;= v"/>
          <p:cNvSpPr/>
          <p:nvPr/>
        </p:nvSpPr>
        <p:spPr>
          <a:xfrm>
            <a:off x="3249381" y="7046050"/>
            <a:ext cx="7410395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&lt;= v</a:t>
            </a:r>
          </a:p>
        </p:txBody>
      </p:sp>
      <p:sp>
        <p:nvSpPr>
          <p:cNvPr id="1069" name="&gt;= v"/>
          <p:cNvSpPr/>
          <p:nvPr/>
        </p:nvSpPr>
        <p:spPr>
          <a:xfrm>
            <a:off x="14033676" y="7046050"/>
            <a:ext cx="7997515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&gt;= v</a:t>
            </a:r>
          </a:p>
        </p:txBody>
      </p:sp>
      <p:sp>
        <p:nvSpPr>
          <p:cNvPr id="1070" name="e &gt;= v"/>
          <p:cNvSpPr/>
          <p:nvPr/>
        </p:nvSpPr>
        <p:spPr>
          <a:xfrm>
            <a:off x="8996473" y="11955844"/>
            <a:ext cx="2408114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e &gt;= v</a:t>
            </a:r>
          </a:p>
        </p:txBody>
      </p:sp>
      <p:sp>
        <p:nvSpPr>
          <p:cNvPr id="1071" name="e &lt;= v"/>
          <p:cNvSpPr/>
          <p:nvPr/>
        </p:nvSpPr>
        <p:spPr>
          <a:xfrm>
            <a:off x="13416601" y="11955844"/>
            <a:ext cx="2408114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e &lt;= v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34635 -0.000000" origin="layout" pathEditMode="relative">
                                      <p:cBhvr>
                                        <p:cTn id="6" dur="1000" fill="hold"/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操作：使用Partition2编写Quick Sort 2"/>
          <p:cNvSpPr/>
          <p:nvPr>
            <p:ph type="ctrTitle"/>
          </p:nvPr>
        </p:nvSpPr>
        <p:spPr>
          <a:xfrm>
            <a:off x="1778000" y="5855929"/>
            <a:ext cx="20828000" cy="2004142"/>
          </a:xfrm>
          <a:prstGeom prst="rect">
            <a:avLst/>
          </a:prstGeom>
        </p:spPr>
        <p:txBody>
          <a:bodyPr/>
          <a:lstStyle/>
          <a:p>
            <a:pPr lvl="1" indent="219455" defTabSz="792479">
              <a:defRPr sz="96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操作：使用Partition2编写Quick Sort 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10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73" grpId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Quick Sort 3 Ways"/>
          <p:cNvSpPr/>
          <p:nvPr>
            <p:ph type="ctrTitle"/>
          </p:nvPr>
        </p:nvSpPr>
        <p:spPr>
          <a:xfrm>
            <a:off x="1778000" y="5855929"/>
            <a:ext cx="20828000" cy="2004142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Quick Sort 3 Ways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10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75" grpId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Quick Sort 3 Ways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Quick Sort 3 Ways</a:t>
            </a:r>
          </a:p>
        </p:txBody>
      </p:sp>
      <p:sp>
        <p:nvSpPr>
          <p:cNvPr id="1078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079" name="v"/>
          <p:cNvSpPr/>
          <p:nvPr/>
        </p:nvSpPr>
        <p:spPr>
          <a:xfrm>
            <a:off x="2350583" y="7046050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1080" name="&lt; v"/>
          <p:cNvSpPr/>
          <p:nvPr/>
        </p:nvSpPr>
        <p:spPr>
          <a:xfrm>
            <a:off x="3249381" y="7046050"/>
            <a:ext cx="4163208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&lt; v</a:t>
            </a:r>
          </a:p>
        </p:txBody>
      </p:sp>
      <p:sp>
        <p:nvSpPr>
          <p:cNvPr id="1081" name="&gt; v"/>
          <p:cNvSpPr/>
          <p:nvPr/>
        </p:nvSpPr>
        <p:spPr>
          <a:xfrm>
            <a:off x="17215649" y="7046050"/>
            <a:ext cx="4815544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&gt; v</a:t>
            </a:r>
          </a:p>
        </p:txBody>
      </p:sp>
      <p:grpSp>
        <p:nvGrpSpPr>
          <p:cNvPr id="1084" name="Group"/>
          <p:cNvGrpSpPr/>
          <p:nvPr/>
        </p:nvGrpSpPr>
        <p:grpSpPr>
          <a:xfrm>
            <a:off x="21536486" y="9276200"/>
            <a:ext cx="522322" cy="1895486"/>
            <a:chOff x="0" y="0"/>
            <a:chExt cx="522320" cy="1895485"/>
          </a:xfrm>
        </p:grpSpPr>
        <p:sp>
          <p:nvSpPr>
            <p:cNvPr id="1082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83" name="r"/>
            <p:cNvSpPr/>
            <p:nvPr/>
          </p:nvSpPr>
          <p:spPr>
            <a:xfrm>
              <a:off x="12858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r</a:t>
              </a:r>
            </a:p>
          </p:txBody>
        </p:sp>
      </p:grpSp>
      <p:grpSp>
        <p:nvGrpSpPr>
          <p:cNvPr id="1087" name="Group"/>
          <p:cNvGrpSpPr/>
          <p:nvPr/>
        </p:nvGrpSpPr>
        <p:grpSpPr>
          <a:xfrm>
            <a:off x="17047353" y="9276200"/>
            <a:ext cx="878905" cy="1895486"/>
            <a:chOff x="0" y="0"/>
            <a:chExt cx="878904" cy="1895485"/>
          </a:xfrm>
        </p:grpSpPr>
        <p:sp>
          <p:nvSpPr>
            <p:cNvPr id="1085" name="Triangle"/>
            <p:cNvSpPr/>
            <p:nvPr/>
          </p:nvSpPr>
          <p:spPr>
            <a:xfrm>
              <a:off x="178292" y="0"/>
              <a:ext cx="522322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86" name="gt"/>
            <p:cNvSpPr/>
            <p:nvPr/>
          </p:nvSpPr>
          <p:spPr>
            <a:xfrm>
              <a:off x="0" y="1057285"/>
              <a:ext cx="878905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gt</a:t>
              </a:r>
            </a:p>
          </p:txBody>
        </p:sp>
      </p:grpSp>
      <p:sp>
        <p:nvSpPr>
          <p:cNvPr id="1088" name="arr[l+1…lt]&lt;v"/>
          <p:cNvSpPr/>
          <p:nvPr/>
        </p:nvSpPr>
        <p:spPr>
          <a:xfrm>
            <a:off x="2766121" y="5633599"/>
            <a:ext cx="5129729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arr[l+1…lt]&lt;v</a:t>
            </a:r>
          </a:p>
        </p:txBody>
      </p:sp>
      <p:sp>
        <p:nvSpPr>
          <p:cNvPr id="1089" name="arr[gt…r] &gt; v"/>
          <p:cNvSpPr/>
          <p:nvPr/>
        </p:nvSpPr>
        <p:spPr>
          <a:xfrm>
            <a:off x="16974142" y="5633599"/>
            <a:ext cx="5129729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arr[gt…r] &gt; v</a:t>
            </a:r>
          </a:p>
        </p:txBody>
      </p:sp>
      <p:grpSp>
        <p:nvGrpSpPr>
          <p:cNvPr id="1092" name="Group"/>
          <p:cNvGrpSpPr/>
          <p:nvPr/>
        </p:nvGrpSpPr>
        <p:grpSpPr>
          <a:xfrm>
            <a:off x="6652311" y="9276200"/>
            <a:ext cx="878905" cy="1895486"/>
            <a:chOff x="0" y="0"/>
            <a:chExt cx="878904" cy="1895485"/>
          </a:xfrm>
        </p:grpSpPr>
        <p:sp>
          <p:nvSpPr>
            <p:cNvPr id="1090" name="Triangle"/>
            <p:cNvSpPr/>
            <p:nvPr/>
          </p:nvSpPr>
          <p:spPr>
            <a:xfrm>
              <a:off x="178291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91" name="lt"/>
            <p:cNvSpPr/>
            <p:nvPr/>
          </p:nvSpPr>
          <p:spPr>
            <a:xfrm>
              <a:off x="0" y="1057285"/>
              <a:ext cx="878905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lt</a:t>
              </a:r>
            </a:p>
          </p:txBody>
        </p:sp>
      </p:grpSp>
      <p:grpSp>
        <p:nvGrpSpPr>
          <p:cNvPr id="1095" name="Group"/>
          <p:cNvGrpSpPr/>
          <p:nvPr/>
        </p:nvGrpSpPr>
        <p:grpSpPr>
          <a:xfrm>
            <a:off x="2633836" y="9403200"/>
            <a:ext cx="522322" cy="1895486"/>
            <a:chOff x="0" y="0"/>
            <a:chExt cx="522320" cy="1895485"/>
          </a:xfrm>
        </p:grpSpPr>
        <p:sp>
          <p:nvSpPr>
            <p:cNvPr id="1093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94" name="l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1096" name="== v"/>
          <p:cNvSpPr/>
          <p:nvPr/>
        </p:nvSpPr>
        <p:spPr>
          <a:xfrm>
            <a:off x="7472602" y="7046050"/>
            <a:ext cx="2281950" cy="1655900"/>
          </a:xfrm>
          <a:prstGeom prst="rect">
            <a:avLst/>
          </a:prstGeom>
          <a:solidFill>
            <a:srgbClr val="009193"/>
          </a:solidFill>
          <a:ln w="63500">
            <a:solidFill>
              <a:srgbClr val="009193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== v</a:t>
            </a:r>
          </a:p>
        </p:txBody>
      </p:sp>
      <p:sp>
        <p:nvSpPr>
          <p:cNvPr id="1097" name="e"/>
          <p:cNvSpPr/>
          <p:nvPr/>
        </p:nvSpPr>
        <p:spPr>
          <a:xfrm>
            <a:off x="9783116" y="7046050"/>
            <a:ext cx="834828" cy="1655900"/>
          </a:xfrm>
          <a:prstGeom prst="rect">
            <a:avLst/>
          </a:prstGeom>
          <a:solidFill>
            <a:srgbClr val="0096FF"/>
          </a:solidFill>
          <a:ln w="63500">
            <a:solidFill>
              <a:srgbClr val="0096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098" name="e == v"/>
          <p:cNvSpPr/>
          <p:nvPr/>
        </p:nvSpPr>
        <p:spPr>
          <a:xfrm>
            <a:off x="8996473" y="11955844"/>
            <a:ext cx="2408114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e == v</a:t>
            </a:r>
          </a:p>
        </p:txBody>
      </p:sp>
      <p:grpSp>
        <p:nvGrpSpPr>
          <p:cNvPr id="1101" name="Group"/>
          <p:cNvGrpSpPr/>
          <p:nvPr/>
        </p:nvGrpSpPr>
        <p:grpSpPr>
          <a:xfrm>
            <a:off x="9929741" y="9276200"/>
            <a:ext cx="522321" cy="1895486"/>
            <a:chOff x="0" y="0"/>
            <a:chExt cx="522320" cy="1895485"/>
          </a:xfrm>
        </p:grpSpPr>
        <p:sp>
          <p:nvSpPr>
            <p:cNvPr id="1099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00" name="i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i</a:t>
              </a:r>
            </a:p>
          </p:txBody>
        </p:sp>
      </p:grpSp>
      <p:grpSp>
        <p:nvGrpSpPr>
          <p:cNvPr id="1104" name="Group"/>
          <p:cNvGrpSpPr/>
          <p:nvPr/>
        </p:nvGrpSpPr>
        <p:grpSpPr>
          <a:xfrm>
            <a:off x="5686932" y="4203699"/>
            <a:ext cx="5853290" cy="2708700"/>
            <a:chOff x="0" y="0"/>
            <a:chExt cx="5853289" cy="2708698"/>
          </a:xfrm>
        </p:grpSpPr>
        <p:sp>
          <p:nvSpPr>
            <p:cNvPr id="1102" name="arr[lt+1…i-1]==v"/>
            <p:cNvSpPr/>
            <p:nvPr/>
          </p:nvSpPr>
          <p:spPr>
            <a:xfrm>
              <a:off x="0" y="-1"/>
              <a:ext cx="5853290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arr[lt+1…i-1]==v</a:t>
              </a:r>
            </a:p>
          </p:txBody>
        </p:sp>
        <p:sp>
          <p:nvSpPr>
            <p:cNvPr id="1103" name="Line"/>
            <p:cNvSpPr/>
            <p:nvPr/>
          </p:nvSpPr>
          <p:spPr>
            <a:xfrm flipV="1">
              <a:off x="2926644" y="989299"/>
              <a:ext cx="1" cy="17194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4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32" dur="1000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7" dur="10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89" grpId="4"/>
      <p:bldP build="whole" bldLvl="1" animBg="1" rev="0" advAuto="0" spid="1088" grpId="2"/>
      <p:bldP build="whole" bldLvl="1" animBg="1" rev="0" advAuto="0" spid="1101" grpId="5"/>
      <p:bldP build="whole" bldLvl="1" animBg="1" rev="0" advAuto="0" spid="1098" grpId="7"/>
      <p:bldP build="whole" bldLvl="1" animBg="1" rev="0" advAuto="0" spid="1087" grpId="3"/>
      <p:bldP build="whole" bldLvl="1" animBg="1" rev="0" advAuto="0" spid="1104" grpId="6"/>
      <p:bldP build="whole" bldLvl="1" animBg="1" rev="0" advAuto="0" spid="1092" grpId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Quick Sort 3 Ways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Quick Sort 3 Ways</a:t>
            </a:r>
          </a:p>
        </p:txBody>
      </p:sp>
      <p:sp>
        <p:nvSpPr>
          <p:cNvPr id="1107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108" name="v"/>
          <p:cNvSpPr/>
          <p:nvPr/>
        </p:nvSpPr>
        <p:spPr>
          <a:xfrm>
            <a:off x="2350583" y="7046050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1109" name="&lt; v"/>
          <p:cNvSpPr/>
          <p:nvPr/>
        </p:nvSpPr>
        <p:spPr>
          <a:xfrm>
            <a:off x="3249381" y="7046050"/>
            <a:ext cx="4163208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&lt; v</a:t>
            </a:r>
          </a:p>
        </p:txBody>
      </p:sp>
      <p:sp>
        <p:nvSpPr>
          <p:cNvPr id="1110" name="&gt; v"/>
          <p:cNvSpPr/>
          <p:nvPr/>
        </p:nvSpPr>
        <p:spPr>
          <a:xfrm>
            <a:off x="17215649" y="7046050"/>
            <a:ext cx="4815544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&gt; v</a:t>
            </a:r>
          </a:p>
        </p:txBody>
      </p:sp>
      <p:grpSp>
        <p:nvGrpSpPr>
          <p:cNvPr id="1113" name="Group"/>
          <p:cNvGrpSpPr/>
          <p:nvPr/>
        </p:nvGrpSpPr>
        <p:grpSpPr>
          <a:xfrm>
            <a:off x="21536486" y="9276200"/>
            <a:ext cx="522322" cy="1895486"/>
            <a:chOff x="0" y="0"/>
            <a:chExt cx="522320" cy="1895485"/>
          </a:xfrm>
        </p:grpSpPr>
        <p:sp>
          <p:nvSpPr>
            <p:cNvPr id="1111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2" name="r"/>
            <p:cNvSpPr/>
            <p:nvPr/>
          </p:nvSpPr>
          <p:spPr>
            <a:xfrm>
              <a:off x="12858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r</a:t>
              </a:r>
            </a:p>
          </p:txBody>
        </p:sp>
      </p:grpSp>
      <p:grpSp>
        <p:nvGrpSpPr>
          <p:cNvPr id="1116" name="Group"/>
          <p:cNvGrpSpPr/>
          <p:nvPr/>
        </p:nvGrpSpPr>
        <p:grpSpPr>
          <a:xfrm>
            <a:off x="17047353" y="9276200"/>
            <a:ext cx="878905" cy="1895486"/>
            <a:chOff x="0" y="0"/>
            <a:chExt cx="878904" cy="1895485"/>
          </a:xfrm>
        </p:grpSpPr>
        <p:sp>
          <p:nvSpPr>
            <p:cNvPr id="1114" name="Triangle"/>
            <p:cNvSpPr/>
            <p:nvPr/>
          </p:nvSpPr>
          <p:spPr>
            <a:xfrm>
              <a:off x="178292" y="0"/>
              <a:ext cx="522322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5" name="gt"/>
            <p:cNvSpPr/>
            <p:nvPr/>
          </p:nvSpPr>
          <p:spPr>
            <a:xfrm>
              <a:off x="0" y="1057285"/>
              <a:ext cx="878905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gt</a:t>
              </a:r>
            </a:p>
          </p:txBody>
        </p:sp>
      </p:grpSp>
      <p:sp>
        <p:nvSpPr>
          <p:cNvPr id="1117" name="arr[l+1…lt]&lt;v"/>
          <p:cNvSpPr/>
          <p:nvPr/>
        </p:nvSpPr>
        <p:spPr>
          <a:xfrm>
            <a:off x="2766121" y="5633599"/>
            <a:ext cx="5129729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arr[l+1…lt]&lt;v</a:t>
            </a:r>
          </a:p>
        </p:txBody>
      </p:sp>
      <p:sp>
        <p:nvSpPr>
          <p:cNvPr id="1118" name="arr[gt…r] &gt; v"/>
          <p:cNvSpPr/>
          <p:nvPr/>
        </p:nvSpPr>
        <p:spPr>
          <a:xfrm>
            <a:off x="16974142" y="5633599"/>
            <a:ext cx="5129729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arr[gt…r] &gt; v</a:t>
            </a:r>
          </a:p>
        </p:txBody>
      </p:sp>
      <p:grpSp>
        <p:nvGrpSpPr>
          <p:cNvPr id="1121" name="Group"/>
          <p:cNvGrpSpPr/>
          <p:nvPr/>
        </p:nvGrpSpPr>
        <p:grpSpPr>
          <a:xfrm>
            <a:off x="6652311" y="9276200"/>
            <a:ext cx="878905" cy="1895486"/>
            <a:chOff x="0" y="0"/>
            <a:chExt cx="878904" cy="1895485"/>
          </a:xfrm>
        </p:grpSpPr>
        <p:sp>
          <p:nvSpPr>
            <p:cNvPr id="1119" name="Triangle"/>
            <p:cNvSpPr/>
            <p:nvPr/>
          </p:nvSpPr>
          <p:spPr>
            <a:xfrm>
              <a:off x="178291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0" name="lt"/>
            <p:cNvSpPr/>
            <p:nvPr/>
          </p:nvSpPr>
          <p:spPr>
            <a:xfrm>
              <a:off x="0" y="1057285"/>
              <a:ext cx="878905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lt</a:t>
              </a:r>
            </a:p>
          </p:txBody>
        </p:sp>
      </p:grpSp>
      <p:grpSp>
        <p:nvGrpSpPr>
          <p:cNvPr id="1124" name="Group"/>
          <p:cNvGrpSpPr/>
          <p:nvPr/>
        </p:nvGrpSpPr>
        <p:grpSpPr>
          <a:xfrm>
            <a:off x="2633836" y="9403200"/>
            <a:ext cx="522322" cy="1895486"/>
            <a:chOff x="0" y="0"/>
            <a:chExt cx="522320" cy="1895485"/>
          </a:xfrm>
        </p:grpSpPr>
        <p:sp>
          <p:nvSpPr>
            <p:cNvPr id="1122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3" name="l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1125" name="== v"/>
          <p:cNvSpPr/>
          <p:nvPr/>
        </p:nvSpPr>
        <p:spPr>
          <a:xfrm>
            <a:off x="7472602" y="7046050"/>
            <a:ext cx="2281950" cy="1655900"/>
          </a:xfrm>
          <a:prstGeom prst="rect">
            <a:avLst/>
          </a:prstGeom>
          <a:solidFill>
            <a:srgbClr val="009193"/>
          </a:solidFill>
          <a:ln w="63500">
            <a:solidFill>
              <a:srgbClr val="009193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== v</a:t>
            </a:r>
          </a:p>
        </p:txBody>
      </p:sp>
      <p:sp>
        <p:nvSpPr>
          <p:cNvPr id="1126" name="e"/>
          <p:cNvSpPr/>
          <p:nvPr/>
        </p:nvSpPr>
        <p:spPr>
          <a:xfrm>
            <a:off x="9783116" y="7046050"/>
            <a:ext cx="834828" cy="1655900"/>
          </a:xfrm>
          <a:prstGeom prst="rect">
            <a:avLst/>
          </a:prstGeom>
          <a:solidFill>
            <a:srgbClr val="009193"/>
          </a:solidFill>
          <a:ln w="63500">
            <a:solidFill>
              <a:srgbClr val="009193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127" name="e == v"/>
          <p:cNvSpPr/>
          <p:nvPr/>
        </p:nvSpPr>
        <p:spPr>
          <a:xfrm>
            <a:off x="8996473" y="11955844"/>
            <a:ext cx="2408114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e == v</a:t>
            </a:r>
          </a:p>
        </p:txBody>
      </p:sp>
      <p:grpSp>
        <p:nvGrpSpPr>
          <p:cNvPr id="1130" name="Group"/>
          <p:cNvGrpSpPr/>
          <p:nvPr/>
        </p:nvGrpSpPr>
        <p:grpSpPr>
          <a:xfrm>
            <a:off x="9929741" y="9276200"/>
            <a:ext cx="522321" cy="1895486"/>
            <a:chOff x="0" y="0"/>
            <a:chExt cx="522320" cy="1895485"/>
          </a:xfrm>
        </p:grpSpPr>
        <p:sp>
          <p:nvSpPr>
            <p:cNvPr id="1128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9" name="i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i</a:t>
              </a:r>
            </a:p>
          </p:txBody>
        </p:sp>
      </p:grpSp>
      <p:grpSp>
        <p:nvGrpSpPr>
          <p:cNvPr id="1133" name="Group"/>
          <p:cNvGrpSpPr/>
          <p:nvPr/>
        </p:nvGrpSpPr>
        <p:grpSpPr>
          <a:xfrm>
            <a:off x="5686932" y="4203699"/>
            <a:ext cx="5853290" cy="2708700"/>
            <a:chOff x="0" y="0"/>
            <a:chExt cx="5853289" cy="2708698"/>
          </a:xfrm>
        </p:grpSpPr>
        <p:sp>
          <p:nvSpPr>
            <p:cNvPr id="1131" name="arr[lt+1…i-1]==v"/>
            <p:cNvSpPr/>
            <p:nvPr/>
          </p:nvSpPr>
          <p:spPr>
            <a:xfrm>
              <a:off x="0" y="-1"/>
              <a:ext cx="5853290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arr[lt+1…i-1]==v</a:t>
              </a:r>
            </a:p>
          </p:txBody>
        </p:sp>
        <p:sp>
          <p:nvSpPr>
            <p:cNvPr id="1132" name="Line"/>
            <p:cNvSpPr/>
            <p:nvPr/>
          </p:nvSpPr>
          <p:spPr>
            <a:xfrm flipV="1">
              <a:off x="2926644" y="989299"/>
              <a:ext cx="1" cy="17194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35593 -0.000000" origin="layout" pathEditMode="relative">
                                      <p:cBhvr>
                                        <p:cTn id="6" dur="1000" fill="hold"/>
                                        <p:tgtEl>
                                          <p:spTgt spid="1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136" name="== v"/>
          <p:cNvSpPr/>
          <p:nvPr/>
        </p:nvSpPr>
        <p:spPr>
          <a:xfrm>
            <a:off x="7472602" y="7046050"/>
            <a:ext cx="3145342" cy="1655900"/>
          </a:xfrm>
          <a:prstGeom prst="rect">
            <a:avLst/>
          </a:prstGeom>
          <a:solidFill>
            <a:srgbClr val="009193"/>
          </a:solidFill>
          <a:ln w="63500">
            <a:solidFill>
              <a:srgbClr val="009193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== v</a:t>
            </a:r>
          </a:p>
        </p:txBody>
      </p:sp>
      <p:sp>
        <p:nvSpPr>
          <p:cNvPr id="1137" name="Rectangle"/>
          <p:cNvSpPr/>
          <p:nvPr/>
        </p:nvSpPr>
        <p:spPr>
          <a:xfrm>
            <a:off x="7490559" y="7046050"/>
            <a:ext cx="834828" cy="1655900"/>
          </a:xfrm>
          <a:prstGeom prst="rect">
            <a:avLst/>
          </a:prstGeom>
          <a:solidFill>
            <a:srgbClr val="009193"/>
          </a:solidFill>
          <a:ln w="635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38" name="Quick Sort 3 Ways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Quick Sort 3 Ways</a:t>
            </a:r>
          </a:p>
        </p:txBody>
      </p:sp>
      <p:sp>
        <p:nvSpPr>
          <p:cNvPr id="1139" name="v"/>
          <p:cNvSpPr/>
          <p:nvPr/>
        </p:nvSpPr>
        <p:spPr>
          <a:xfrm>
            <a:off x="2350583" y="7046050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1140" name="&lt; v"/>
          <p:cNvSpPr/>
          <p:nvPr/>
        </p:nvSpPr>
        <p:spPr>
          <a:xfrm>
            <a:off x="3249381" y="7046050"/>
            <a:ext cx="4163208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&lt; v</a:t>
            </a:r>
          </a:p>
        </p:txBody>
      </p:sp>
      <p:sp>
        <p:nvSpPr>
          <p:cNvPr id="1141" name="&gt; v"/>
          <p:cNvSpPr/>
          <p:nvPr/>
        </p:nvSpPr>
        <p:spPr>
          <a:xfrm>
            <a:off x="17215649" y="7046050"/>
            <a:ext cx="4815544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&gt; v</a:t>
            </a:r>
          </a:p>
        </p:txBody>
      </p:sp>
      <p:grpSp>
        <p:nvGrpSpPr>
          <p:cNvPr id="1144" name="Group"/>
          <p:cNvGrpSpPr/>
          <p:nvPr/>
        </p:nvGrpSpPr>
        <p:grpSpPr>
          <a:xfrm>
            <a:off x="21536486" y="9276200"/>
            <a:ext cx="522322" cy="1895486"/>
            <a:chOff x="0" y="0"/>
            <a:chExt cx="522320" cy="1895485"/>
          </a:xfrm>
        </p:grpSpPr>
        <p:sp>
          <p:nvSpPr>
            <p:cNvPr id="1142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3" name="r"/>
            <p:cNvSpPr/>
            <p:nvPr/>
          </p:nvSpPr>
          <p:spPr>
            <a:xfrm>
              <a:off x="12858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r</a:t>
              </a:r>
            </a:p>
          </p:txBody>
        </p:sp>
      </p:grpSp>
      <p:grpSp>
        <p:nvGrpSpPr>
          <p:cNvPr id="1147" name="Group"/>
          <p:cNvGrpSpPr/>
          <p:nvPr/>
        </p:nvGrpSpPr>
        <p:grpSpPr>
          <a:xfrm>
            <a:off x="17047353" y="9276200"/>
            <a:ext cx="878905" cy="1895486"/>
            <a:chOff x="0" y="0"/>
            <a:chExt cx="878904" cy="1895485"/>
          </a:xfrm>
        </p:grpSpPr>
        <p:sp>
          <p:nvSpPr>
            <p:cNvPr id="1145" name="Triangle"/>
            <p:cNvSpPr/>
            <p:nvPr/>
          </p:nvSpPr>
          <p:spPr>
            <a:xfrm>
              <a:off x="178292" y="0"/>
              <a:ext cx="522322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6" name="gt"/>
            <p:cNvSpPr/>
            <p:nvPr/>
          </p:nvSpPr>
          <p:spPr>
            <a:xfrm>
              <a:off x="0" y="1057285"/>
              <a:ext cx="878905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gt</a:t>
              </a:r>
            </a:p>
          </p:txBody>
        </p:sp>
      </p:grpSp>
      <p:sp>
        <p:nvSpPr>
          <p:cNvPr id="1148" name="arr[l+1…lt]&lt;v"/>
          <p:cNvSpPr/>
          <p:nvPr/>
        </p:nvSpPr>
        <p:spPr>
          <a:xfrm>
            <a:off x="2766121" y="5633599"/>
            <a:ext cx="5129729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arr[l+1…lt]&lt;v</a:t>
            </a:r>
          </a:p>
        </p:txBody>
      </p:sp>
      <p:sp>
        <p:nvSpPr>
          <p:cNvPr id="1149" name="arr[gt…r] &gt; v"/>
          <p:cNvSpPr/>
          <p:nvPr/>
        </p:nvSpPr>
        <p:spPr>
          <a:xfrm>
            <a:off x="16974142" y="5633599"/>
            <a:ext cx="5129729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arr[gt…r] &gt; v</a:t>
            </a:r>
          </a:p>
        </p:txBody>
      </p:sp>
      <p:grpSp>
        <p:nvGrpSpPr>
          <p:cNvPr id="1152" name="Group"/>
          <p:cNvGrpSpPr/>
          <p:nvPr/>
        </p:nvGrpSpPr>
        <p:grpSpPr>
          <a:xfrm>
            <a:off x="6652311" y="9276200"/>
            <a:ext cx="878905" cy="1895486"/>
            <a:chOff x="0" y="0"/>
            <a:chExt cx="878904" cy="1895485"/>
          </a:xfrm>
        </p:grpSpPr>
        <p:sp>
          <p:nvSpPr>
            <p:cNvPr id="1150" name="Triangle"/>
            <p:cNvSpPr/>
            <p:nvPr/>
          </p:nvSpPr>
          <p:spPr>
            <a:xfrm>
              <a:off x="178291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51" name="lt"/>
            <p:cNvSpPr/>
            <p:nvPr/>
          </p:nvSpPr>
          <p:spPr>
            <a:xfrm>
              <a:off x="0" y="1057285"/>
              <a:ext cx="878905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lt</a:t>
              </a:r>
            </a:p>
          </p:txBody>
        </p:sp>
      </p:grpSp>
      <p:grpSp>
        <p:nvGrpSpPr>
          <p:cNvPr id="1155" name="Group"/>
          <p:cNvGrpSpPr/>
          <p:nvPr/>
        </p:nvGrpSpPr>
        <p:grpSpPr>
          <a:xfrm>
            <a:off x="2633836" y="9403200"/>
            <a:ext cx="522322" cy="1895486"/>
            <a:chOff x="0" y="0"/>
            <a:chExt cx="522320" cy="1895485"/>
          </a:xfrm>
        </p:grpSpPr>
        <p:sp>
          <p:nvSpPr>
            <p:cNvPr id="1153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54" name="l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l</a:t>
              </a:r>
            </a:p>
          </p:txBody>
        </p:sp>
      </p:grpSp>
      <p:grpSp>
        <p:nvGrpSpPr>
          <p:cNvPr id="1158" name="Group"/>
          <p:cNvGrpSpPr/>
          <p:nvPr/>
        </p:nvGrpSpPr>
        <p:grpSpPr>
          <a:xfrm>
            <a:off x="10749777" y="9276200"/>
            <a:ext cx="522321" cy="1895486"/>
            <a:chOff x="0" y="0"/>
            <a:chExt cx="522320" cy="1895485"/>
          </a:xfrm>
        </p:grpSpPr>
        <p:sp>
          <p:nvSpPr>
            <p:cNvPr id="1156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57" name="i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i</a:t>
              </a:r>
            </a:p>
          </p:txBody>
        </p:sp>
      </p:grpSp>
      <p:grpSp>
        <p:nvGrpSpPr>
          <p:cNvPr id="1161" name="Group"/>
          <p:cNvGrpSpPr/>
          <p:nvPr/>
        </p:nvGrpSpPr>
        <p:grpSpPr>
          <a:xfrm>
            <a:off x="6118628" y="4155462"/>
            <a:ext cx="5853290" cy="2708700"/>
            <a:chOff x="0" y="0"/>
            <a:chExt cx="5853289" cy="2708698"/>
          </a:xfrm>
        </p:grpSpPr>
        <p:sp>
          <p:nvSpPr>
            <p:cNvPr id="1159" name="arr[lt+1…i-1]==v"/>
            <p:cNvSpPr/>
            <p:nvPr/>
          </p:nvSpPr>
          <p:spPr>
            <a:xfrm>
              <a:off x="0" y="-1"/>
              <a:ext cx="5853290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arr[lt+1…i-1]==v</a:t>
              </a:r>
            </a:p>
          </p:txBody>
        </p:sp>
        <p:sp>
          <p:nvSpPr>
            <p:cNvPr id="1160" name="Line"/>
            <p:cNvSpPr/>
            <p:nvPr/>
          </p:nvSpPr>
          <p:spPr>
            <a:xfrm flipV="1">
              <a:off x="2926644" y="989299"/>
              <a:ext cx="1" cy="17194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1162" name="e &lt; v"/>
          <p:cNvSpPr/>
          <p:nvPr/>
        </p:nvSpPr>
        <p:spPr>
          <a:xfrm>
            <a:off x="9998031" y="11979963"/>
            <a:ext cx="20258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e &lt; v</a:t>
            </a:r>
          </a:p>
        </p:txBody>
      </p:sp>
      <p:sp>
        <p:nvSpPr>
          <p:cNvPr id="1163" name="e"/>
          <p:cNvSpPr/>
          <p:nvPr/>
        </p:nvSpPr>
        <p:spPr>
          <a:xfrm>
            <a:off x="10682423" y="7046050"/>
            <a:ext cx="834828" cy="1655900"/>
          </a:xfrm>
          <a:prstGeom prst="rect">
            <a:avLst/>
          </a:prstGeom>
          <a:solidFill>
            <a:srgbClr val="0096FF"/>
          </a:solidFill>
          <a:ln w="63500">
            <a:solidFill>
              <a:srgbClr val="0096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25797 -0.087812 -0.009902 -0.193002 -0.065627 -0.193373 C -0.121598 -0.193746 -0.157766 -0.088282 -0.131942 -0.000000" origin="layout" pathEditMode="relative">
                                      <p:cBhvr>
                                        <p:cTn id="16" dur="1000" fill="hold"/>
                                        <p:tgtEl>
                                          <p:spTgt spid="1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path" nodeType="with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28846 0.092010 0.010268 0.204603 0.069461 0.199953 C 0.125706 0.195535 0.159120 0.086351 0.130654 0.000000" origin="layout" pathEditMode="relative">
                                      <p:cBhvr>
                                        <p:cTn id="19" dur="1000" fill="hold"/>
                                        <p:tgtEl>
                                          <p:spTgt spid="1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62" grpId="2"/>
      <p:bldP build="whole" bldLvl="1" animBg="1" rev="0" advAuto="0" spid="1163" grpId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e"/>
          <p:cNvSpPr/>
          <p:nvPr/>
        </p:nvSpPr>
        <p:spPr>
          <a:xfrm>
            <a:off x="10682423" y="7046050"/>
            <a:ext cx="834828" cy="1655900"/>
          </a:xfrm>
          <a:prstGeom prst="rect">
            <a:avLst/>
          </a:prstGeom>
          <a:solidFill>
            <a:srgbClr val="0096FF"/>
          </a:solidFill>
          <a:ln w="63500">
            <a:solidFill>
              <a:srgbClr val="0096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166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167" name="== v"/>
          <p:cNvSpPr/>
          <p:nvPr/>
        </p:nvSpPr>
        <p:spPr>
          <a:xfrm>
            <a:off x="8389866" y="7046050"/>
            <a:ext cx="3121223" cy="1655900"/>
          </a:xfrm>
          <a:prstGeom prst="rect">
            <a:avLst/>
          </a:prstGeom>
          <a:solidFill>
            <a:srgbClr val="009193"/>
          </a:solidFill>
          <a:ln w="63500">
            <a:solidFill>
              <a:srgbClr val="009193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== v</a:t>
            </a:r>
          </a:p>
        </p:txBody>
      </p:sp>
      <p:sp>
        <p:nvSpPr>
          <p:cNvPr id="1168" name="Rectangle"/>
          <p:cNvSpPr/>
          <p:nvPr/>
        </p:nvSpPr>
        <p:spPr>
          <a:xfrm>
            <a:off x="7490559" y="7046050"/>
            <a:ext cx="834828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69" name="Quick Sort 3 Ways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Quick Sort 3 Ways</a:t>
            </a:r>
          </a:p>
        </p:txBody>
      </p:sp>
      <p:sp>
        <p:nvSpPr>
          <p:cNvPr id="1170" name="v"/>
          <p:cNvSpPr/>
          <p:nvPr/>
        </p:nvSpPr>
        <p:spPr>
          <a:xfrm>
            <a:off x="2350583" y="7046050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1171" name="&lt; v"/>
          <p:cNvSpPr/>
          <p:nvPr/>
        </p:nvSpPr>
        <p:spPr>
          <a:xfrm>
            <a:off x="3249381" y="7046050"/>
            <a:ext cx="5066229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&lt; v</a:t>
            </a:r>
          </a:p>
        </p:txBody>
      </p:sp>
      <p:sp>
        <p:nvSpPr>
          <p:cNvPr id="1172" name="&gt; v"/>
          <p:cNvSpPr/>
          <p:nvPr/>
        </p:nvSpPr>
        <p:spPr>
          <a:xfrm>
            <a:off x="17215649" y="7046050"/>
            <a:ext cx="4815544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&gt; v</a:t>
            </a:r>
          </a:p>
        </p:txBody>
      </p:sp>
      <p:grpSp>
        <p:nvGrpSpPr>
          <p:cNvPr id="1175" name="Group"/>
          <p:cNvGrpSpPr/>
          <p:nvPr/>
        </p:nvGrpSpPr>
        <p:grpSpPr>
          <a:xfrm>
            <a:off x="21536486" y="9276200"/>
            <a:ext cx="522322" cy="1895486"/>
            <a:chOff x="0" y="0"/>
            <a:chExt cx="522320" cy="1895485"/>
          </a:xfrm>
        </p:grpSpPr>
        <p:sp>
          <p:nvSpPr>
            <p:cNvPr id="1173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4" name="r"/>
            <p:cNvSpPr/>
            <p:nvPr/>
          </p:nvSpPr>
          <p:spPr>
            <a:xfrm>
              <a:off x="12858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r</a:t>
              </a:r>
            </a:p>
          </p:txBody>
        </p:sp>
      </p:grpSp>
      <p:grpSp>
        <p:nvGrpSpPr>
          <p:cNvPr id="1178" name="Group"/>
          <p:cNvGrpSpPr/>
          <p:nvPr/>
        </p:nvGrpSpPr>
        <p:grpSpPr>
          <a:xfrm>
            <a:off x="17047353" y="9276200"/>
            <a:ext cx="878905" cy="1895486"/>
            <a:chOff x="0" y="0"/>
            <a:chExt cx="878904" cy="1895485"/>
          </a:xfrm>
        </p:grpSpPr>
        <p:sp>
          <p:nvSpPr>
            <p:cNvPr id="1176" name="Triangle"/>
            <p:cNvSpPr/>
            <p:nvPr/>
          </p:nvSpPr>
          <p:spPr>
            <a:xfrm>
              <a:off x="178292" y="0"/>
              <a:ext cx="522322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7" name="gt"/>
            <p:cNvSpPr/>
            <p:nvPr/>
          </p:nvSpPr>
          <p:spPr>
            <a:xfrm>
              <a:off x="0" y="1057285"/>
              <a:ext cx="878905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gt</a:t>
              </a:r>
            </a:p>
          </p:txBody>
        </p:sp>
      </p:grpSp>
      <p:sp>
        <p:nvSpPr>
          <p:cNvPr id="1179" name="arr[l+1…lt]&lt;v"/>
          <p:cNvSpPr/>
          <p:nvPr/>
        </p:nvSpPr>
        <p:spPr>
          <a:xfrm>
            <a:off x="2766121" y="5633599"/>
            <a:ext cx="5129729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arr[l+1…lt]&lt;v</a:t>
            </a:r>
          </a:p>
        </p:txBody>
      </p:sp>
      <p:sp>
        <p:nvSpPr>
          <p:cNvPr id="1180" name="arr[gt…r] &gt; v"/>
          <p:cNvSpPr/>
          <p:nvPr/>
        </p:nvSpPr>
        <p:spPr>
          <a:xfrm>
            <a:off x="16974142" y="5633599"/>
            <a:ext cx="5129729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arr[gt…r] &gt; v</a:t>
            </a:r>
          </a:p>
        </p:txBody>
      </p:sp>
      <p:grpSp>
        <p:nvGrpSpPr>
          <p:cNvPr id="1183" name="Group"/>
          <p:cNvGrpSpPr/>
          <p:nvPr/>
        </p:nvGrpSpPr>
        <p:grpSpPr>
          <a:xfrm>
            <a:off x="6652311" y="9276200"/>
            <a:ext cx="878905" cy="1895486"/>
            <a:chOff x="0" y="0"/>
            <a:chExt cx="878904" cy="1895485"/>
          </a:xfrm>
        </p:grpSpPr>
        <p:sp>
          <p:nvSpPr>
            <p:cNvPr id="1181" name="Triangle"/>
            <p:cNvSpPr/>
            <p:nvPr/>
          </p:nvSpPr>
          <p:spPr>
            <a:xfrm>
              <a:off x="178291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2" name="lt"/>
            <p:cNvSpPr/>
            <p:nvPr/>
          </p:nvSpPr>
          <p:spPr>
            <a:xfrm>
              <a:off x="0" y="1057285"/>
              <a:ext cx="878905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lt</a:t>
              </a:r>
            </a:p>
          </p:txBody>
        </p:sp>
      </p:grpSp>
      <p:grpSp>
        <p:nvGrpSpPr>
          <p:cNvPr id="1186" name="Group"/>
          <p:cNvGrpSpPr/>
          <p:nvPr/>
        </p:nvGrpSpPr>
        <p:grpSpPr>
          <a:xfrm>
            <a:off x="2633836" y="9403200"/>
            <a:ext cx="522322" cy="1895486"/>
            <a:chOff x="0" y="0"/>
            <a:chExt cx="522320" cy="1895485"/>
          </a:xfrm>
        </p:grpSpPr>
        <p:sp>
          <p:nvSpPr>
            <p:cNvPr id="1184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5" name="l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l</a:t>
              </a:r>
            </a:p>
          </p:txBody>
        </p:sp>
      </p:grpSp>
      <p:grpSp>
        <p:nvGrpSpPr>
          <p:cNvPr id="1189" name="Group"/>
          <p:cNvGrpSpPr/>
          <p:nvPr/>
        </p:nvGrpSpPr>
        <p:grpSpPr>
          <a:xfrm>
            <a:off x="10749777" y="9276200"/>
            <a:ext cx="522321" cy="1895486"/>
            <a:chOff x="0" y="0"/>
            <a:chExt cx="522320" cy="1895485"/>
          </a:xfrm>
        </p:grpSpPr>
        <p:sp>
          <p:nvSpPr>
            <p:cNvPr id="1187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8" name="i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i</a:t>
              </a:r>
            </a:p>
          </p:txBody>
        </p:sp>
      </p:grpSp>
      <p:grpSp>
        <p:nvGrpSpPr>
          <p:cNvPr id="1192" name="Group"/>
          <p:cNvGrpSpPr/>
          <p:nvPr/>
        </p:nvGrpSpPr>
        <p:grpSpPr>
          <a:xfrm>
            <a:off x="7023833" y="4155462"/>
            <a:ext cx="5853290" cy="2708700"/>
            <a:chOff x="0" y="0"/>
            <a:chExt cx="5853289" cy="2708698"/>
          </a:xfrm>
        </p:grpSpPr>
        <p:sp>
          <p:nvSpPr>
            <p:cNvPr id="1190" name="arr[lt+1…i-1]==v"/>
            <p:cNvSpPr/>
            <p:nvPr/>
          </p:nvSpPr>
          <p:spPr>
            <a:xfrm>
              <a:off x="0" y="-1"/>
              <a:ext cx="5853290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arr[lt+1…i-1]==v</a:t>
              </a:r>
            </a:p>
          </p:txBody>
        </p:sp>
        <p:sp>
          <p:nvSpPr>
            <p:cNvPr id="1191" name="Line"/>
            <p:cNvSpPr/>
            <p:nvPr/>
          </p:nvSpPr>
          <p:spPr>
            <a:xfrm flipV="1">
              <a:off x="2926644" y="989299"/>
              <a:ext cx="1" cy="17194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1193" name="e"/>
          <p:cNvSpPr/>
          <p:nvPr/>
        </p:nvSpPr>
        <p:spPr>
          <a:xfrm>
            <a:off x="11584086" y="7046050"/>
            <a:ext cx="834828" cy="1655900"/>
          </a:xfrm>
          <a:prstGeom prst="rect">
            <a:avLst/>
          </a:prstGeom>
          <a:solidFill>
            <a:srgbClr val="0096FF"/>
          </a:solidFill>
          <a:ln w="63500">
            <a:solidFill>
              <a:srgbClr val="0096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194" name="e &gt; v"/>
          <p:cNvSpPr/>
          <p:nvPr/>
        </p:nvSpPr>
        <p:spPr>
          <a:xfrm>
            <a:off x="10988594" y="11979963"/>
            <a:ext cx="20258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e &gt; v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41314 0.000000" origin="layout" pathEditMode="relative">
                                      <p:cBhvr>
                                        <p:cTn id="6" dur="1000" fill="hold"/>
                                        <p:tgtEl>
                                          <p:spTgt spid="1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41528 0.000000" origin="layout" pathEditMode="relative">
                                      <p:cBhvr>
                                        <p:cTn id="10" dur="1000" fill="hold"/>
                                        <p:tgtEl>
                                          <p:spTgt spid="1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1000"/>
                                        <p:tgtEl>
                                          <p:spTgt spid="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94" grpId="4"/>
      <p:bldP build="whole" bldLvl="1" animBg="1" rev="0" advAuto="0" spid="1193" grpId="3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e"/>
          <p:cNvSpPr/>
          <p:nvPr/>
        </p:nvSpPr>
        <p:spPr>
          <a:xfrm>
            <a:off x="10682423" y="7046050"/>
            <a:ext cx="834828" cy="1655900"/>
          </a:xfrm>
          <a:prstGeom prst="rect">
            <a:avLst/>
          </a:prstGeom>
          <a:solidFill>
            <a:srgbClr val="0096FF"/>
          </a:solidFill>
          <a:ln w="63500">
            <a:solidFill>
              <a:srgbClr val="0096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197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198" name="== v"/>
          <p:cNvSpPr/>
          <p:nvPr/>
        </p:nvSpPr>
        <p:spPr>
          <a:xfrm>
            <a:off x="8389866" y="7046050"/>
            <a:ext cx="3121223" cy="1655900"/>
          </a:xfrm>
          <a:prstGeom prst="rect">
            <a:avLst/>
          </a:prstGeom>
          <a:solidFill>
            <a:srgbClr val="009193"/>
          </a:solidFill>
          <a:ln w="63500">
            <a:solidFill>
              <a:srgbClr val="009193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== v</a:t>
            </a:r>
          </a:p>
        </p:txBody>
      </p:sp>
      <p:sp>
        <p:nvSpPr>
          <p:cNvPr id="1199" name="Rectangle"/>
          <p:cNvSpPr/>
          <p:nvPr/>
        </p:nvSpPr>
        <p:spPr>
          <a:xfrm>
            <a:off x="7490559" y="7046050"/>
            <a:ext cx="834828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00" name="Quick Sort 3 Ways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Quick Sort 3 Ways</a:t>
            </a:r>
          </a:p>
        </p:txBody>
      </p:sp>
      <p:sp>
        <p:nvSpPr>
          <p:cNvPr id="1201" name="v"/>
          <p:cNvSpPr/>
          <p:nvPr/>
        </p:nvSpPr>
        <p:spPr>
          <a:xfrm>
            <a:off x="2350583" y="7046050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1202" name="&lt; v"/>
          <p:cNvSpPr/>
          <p:nvPr/>
        </p:nvSpPr>
        <p:spPr>
          <a:xfrm>
            <a:off x="3249381" y="7046050"/>
            <a:ext cx="5066229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&lt; v</a:t>
            </a:r>
          </a:p>
        </p:txBody>
      </p:sp>
      <p:sp>
        <p:nvSpPr>
          <p:cNvPr id="1203" name="&gt; v"/>
          <p:cNvSpPr/>
          <p:nvPr/>
        </p:nvSpPr>
        <p:spPr>
          <a:xfrm>
            <a:off x="17215649" y="7046050"/>
            <a:ext cx="4815544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&gt; v</a:t>
            </a:r>
          </a:p>
        </p:txBody>
      </p:sp>
      <p:grpSp>
        <p:nvGrpSpPr>
          <p:cNvPr id="1206" name="Group"/>
          <p:cNvGrpSpPr/>
          <p:nvPr/>
        </p:nvGrpSpPr>
        <p:grpSpPr>
          <a:xfrm>
            <a:off x="21536486" y="9276200"/>
            <a:ext cx="522322" cy="1895486"/>
            <a:chOff x="0" y="0"/>
            <a:chExt cx="522320" cy="1895485"/>
          </a:xfrm>
        </p:grpSpPr>
        <p:sp>
          <p:nvSpPr>
            <p:cNvPr id="1204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05" name="r"/>
            <p:cNvSpPr/>
            <p:nvPr/>
          </p:nvSpPr>
          <p:spPr>
            <a:xfrm>
              <a:off x="12858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r</a:t>
              </a:r>
            </a:p>
          </p:txBody>
        </p:sp>
      </p:grpSp>
      <p:grpSp>
        <p:nvGrpSpPr>
          <p:cNvPr id="1209" name="Group"/>
          <p:cNvGrpSpPr/>
          <p:nvPr/>
        </p:nvGrpSpPr>
        <p:grpSpPr>
          <a:xfrm>
            <a:off x="17047353" y="9276200"/>
            <a:ext cx="878905" cy="1895486"/>
            <a:chOff x="0" y="0"/>
            <a:chExt cx="878904" cy="1895485"/>
          </a:xfrm>
        </p:grpSpPr>
        <p:sp>
          <p:nvSpPr>
            <p:cNvPr id="1207" name="Triangle"/>
            <p:cNvSpPr/>
            <p:nvPr/>
          </p:nvSpPr>
          <p:spPr>
            <a:xfrm>
              <a:off x="178292" y="0"/>
              <a:ext cx="522322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08" name="gt"/>
            <p:cNvSpPr/>
            <p:nvPr/>
          </p:nvSpPr>
          <p:spPr>
            <a:xfrm>
              <a:off x="0" y="1057285"/>
              <a:ext cx="878905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gt</a:t>
              </a:r>
            </a:p>
          </p:txBody>
        </p:sp>
      </p:grpSp>
      <p:sp>
        <p:nvSpPr>
          <p:cNvPr id="1210" name="arr[l+1…lt]&lt;v"/>
          <p:cNvSpPr/>
          <p:nvPr/>
        </p:nvSpPr>
        <p:spPr>
          <a:xfrm>
            <a:off x="2766121" y="5633599"/>
            <a:ext cx="5129729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arr[l+1…lt]&lt;v</a:t>
            </a:r>
          </a:p>
        </p:txBody>
      </p:sp>
      <p:sp>
        <p:nvSpPr>
          <p:cNvPr id="1211" name="arr[gt…r] &gt; v"/>
          <p:cNvSpPr/>
          <p:nvPr/>
        </p:nvSpPr>
        <p:spPr>
          <a:xfrm>
            <a:off x="16974142" y="5633599"/>
            <a:ext cx="5129729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arr[gt…r] &gt; v</a:t>
            </a:r>
          </a:p>
        </p:txBody>
      </p:sp>
      <p:grpSp>
        <p:nvGrpSpPr>
          <p:cNvPr id="1214" name="Group"/>
          <p:cNvGrpSpPr/>
          <p:nvPr/>
        </p:nvGrpSpPr>
        <p:grpSpPr>
          <a:xfrm>
            <a:off x="7468520" y="9276200"/>
            <a:ext cx="878906" cy="1895486"/>
            <a:chOff x="0" y="0"/>
            <a:chExt cx="878904" cy="1895485"/>
          </a:xfrm>
        </p:grpSpPr>
        <p:sp>
          <p:nvSpPr>
            <p:cNvPr id="1212" name="Triangle"/>
            <p:cNvSpPr/>
            <p:nvPr/>
          </p:nvSpPr>
          <p:spPr>
            <a:xfrm>
              <a:off x="178291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13" name="lt"/>
            <p:cNvSpPr/>
            <p:nvPr/>
          </p:nvSpPr>
          <p:spPr>
            <a:xfrm>
              <a:off x="0" y="1057285"/>
              <a:ext cx="878905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lt</a:t>
              </a:r>
            </a:p>
          </p:txBody>
        </p:sp>
      </p:grpSp>
      <p:grpSp>
        <p:nvGrpSpPr>
          <p:cNvPr id="1217" name="Group"/>
          <p:cNvGrpSpPr/>
          <p:nvPr/>
        </p:nvGrpSpPr>
        <p:grpSpPr>
          <a:xfrm>
            <a:off x="2633836" y="9403200"/>
            <a:ext cx="522322" cy="1895486"/>
            <a:chOff x="0" y="0"/>
            <a:chExt cx="522320" cy="1895485"/>
          </a:xfrm>
        </p:grpSpPr>
        <p:sp>
          <p:nvSpPr>
            <p:cNvPr id="1215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16" name="l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l</a:t>
              </a:r>
            </a:p>
          </p:txBody>
        </p:sp>
      </p:grpSp>
      <p:grpSp>
        <p:nvGrpSpPr>
          <p:cNvPr id="1220" name="Group"/>
          <p:cNvGrpSpPr/>
          <p:nvPr/>
        </p:nvGrpSpPr>
        <p:grpSpPr>
          <a:xfrm>
            <a:off x="11740339" y="9276200"/>
            <a:ext cx="522322" cy="1895486"/>
            <a:chOff x="0" y="0"/>
            <a:chExt cx="522320" cy="1895485"/>
          </a:xfrm>
        </p:grpSpPr>
        <p:sp>
          <p:nvSpPr>
            <p:cNvPr id="1218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19" name="i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i</a:t>
              </a:r>
            </a:p>
          </p:txBody>
        </p:sp>
      </p:grpSp>
      <p:grpSp>
        <p:nvGrpSpPr>
          <p:cNvPr id="1223" name="Group"/>
          <p:cNvGrpSpPr/>
          <p:nvPr/>
        </p:nvGrpSpPr>
        <p:grpSpPr>
          <a:xfrm>
            <a:off x="7023833" y="4155462"/>
            <a:ext cx="5853290" cy="2708700"/>
            <a:chOff x="0" y="0"/>
            <a:chExt cx="5853289" cy="2708698"/>
          </a:xfrm>
        </p:grpSpPr>
        <p:sp>
          <p:nvSpPr>
            <p:cNvPr id="1221" name="arr[lt+1…i-1]==v"/>
            <p:cNvSpPr/>
            <p:nvPr/>
          </p:nvSpPr>
          <p:spPr>
            <a:xfrm>
              <a:off x="0" y="-1"/>
              <a:ext cx="5853290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arr[lt+1…i-1]==v</a:t>
              </a:r>
            </a:p>
          </p:txBody>
        </p:sp>
        <p:sp>
          <p:nvSpPr>
            <p:cNvPr id="1222" name="Line"/>
            <p:cNvSpPr/>
            <p:nvPr/>
          </p:nvSpPr>
          <p:spPr>
            <a:xfrm flipV="1">
              <a:off x="2926644" y="989299"/>
              <a:ext cx="1" cy="17194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1224" name="e"/>
          <p:cNvSpPr/>
          <p:nvPr/>
        </p:nvSpPr>
        <p:spPr>
          <a:xfrm>
            <a:off x="11584086" y="7046050"/>
            <a:ext cx="834828" cy="1655900"/>
          </a:xfrm>
          <a:prstGeom prst="rect">
            <a:avLst/>
          </a:prstGeom>
          <a:solidFill>
            <a:srgbClr val="0096FF"/>
          </a:solidFill>
          <a:ln w="63500">
            <a:solidFill>
              <a:srgbClr val="0096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225" name="e &gt; v"/>
          <p:cNvSpPr/>
          <p:nvPr/>
        </p:nvSpPr>
        <p:spPr>
          <a:xfrm>
            <a:off x="10988594" y="11979963"/>
            <a:ext cx="20258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e &gt; v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20339 -0.135580 0.048078 -0.260674 0.124883 -0.228336 C 0.181758 -0.204388 0.214256 -0.097790 0.194493 0.000000" origin="layout" pathEditMode="relative">
                                      <p:cBhvr>
                                        <p:cTn id="6" dur="1000" fill="hold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e"/>
          <p:cNvSpPr/>
          <p:nvPr/>
        </p:nvSpPr>
        <p:spPr>
          <a:xfrm>
            <a:off x="16360869" y="7046050"/>
            <a:ext cx="834828" cy="1655900"/>
          </a:xfrm>
          <a:prstGeom prst="rect">
            <a:avLst/>
          </a:prstGeom>
          <a:solidFill>
            <a:srgbClr val="0096FF"/>
          </a:solidFill>
          <a:ln w="63500">
            <a:solidFill>
              <a:srgbClr val="0096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228" name="e"/>
          <p:cNvSpPr/>
          <p:nvPr/>
        </p:nvSpPr>
        <p:spPr>
          <a:xfrm>
            <a:off x="10682423" y="7046050"/>
            <a:ext cx="834828" cy="1655900"/>
          </a:xfrm>
          <a:prstGeom prst="rect">
            <a:avLst/>
          </a:prstGeom>
          <a:solidFill>
            <a:srgbClr val="0096FF"/>
          </a:solidFill>
          <a:ln w="63500">
            <a:solidFill>
              <a:srgbClr val="0096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229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230" name="== v"/>
          <p:cNvSpPr/>
          <p:nvPr/>
        </p:nvSpPr>
        <p:spPr>
          <a:xfrm>
            <a:off x="8389866" y="7046050"/>
            <a:ext cx="3121223" cy="1655900"/>
          </a:xfrm>
          <a:prstGeom prst="rect">
            <a:avLst/>
          </a:prstGeom>
          <a:solidFill>
            <a:srgbClr val="009193"/>
          </a:solidFill>
          <a:ln w="63500">
            <a:solidFill>
              <a:srgbClr val="009193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== v</a:t>
            </a:r>
          </a:p>
        </p:txBody>
      </p:sp>
      <p:sp>
        <p:nvSpPr>
          <p:cNvPr id="1231" name="Rectangle"/>
          <p:cNvSpPr/>
          <p:nvPr/>
        </p:nvSpPr>
        <p:spPr>
          <a:xfrm>
            <a:off x="7490559" y="7046050"/>
            <a:ext cx="834828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32" name="Quick Sort 3 Ways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Quick Sort 3 Ways</a:t>
            </a:r>
          </a:p>
        </p:txBody>
      </p:sp>
      <p:sp>
        <p:nvSpPr>
          <p:cNvPr id="1233" name="v"/>
          <p:cNvSpPr/>
          <p:nvPr/>
        </p:nvSpPr>
        <p:spPr>
          <a:xfrm>
            <a:off x="2350583" y="7046050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1234" name="&lt; v"/>
          <p:cNvSpPr/>
          <p:nvPr/>
        </p:nvSpPr>
        <p:spPr>
          <a:xfrm>
            <a:off x="3249381" y="7046050"/>
            <a:ext cx="5066229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&lt; v</a:t>
            </a:r>
          </a:p>
        </p:txBody>
      </p:sp>
      <p:sp>
        <p:nvSpPr>
          <p:cNvPr id="1235" name="&gt; v"/>
          <p:cNvSpPr/>
          <p:nvPr/>
        </p:nvSpPr>
        <p:spPr>
          <a:xfrm>
            <a:off x="16360869" y="7046050"/>
            <a:ext cx="5670324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&gt; v</a:t>
            </a:r>
          </a:p>
        </p:txBody>
      </p:sp>
      <p:grpSp>
        <p:nvGrpSpPr>
          <p:cNvPr id="1238" name="Group"/>
          <p:cNvGrpSpPr/>
          <p:nvPr/>
        </p:nvGrpSpPr>
        <p:grpSpPr>
          <a:xfrm>
            <a:off x="21536486" y="9276200"/>
            <a:ext cx="522322" cy="1895486"/>
            <a:chOff x="0" y="0"/>
            <a:chExt cx="522320" cy="1895485"/>
          </a:xfrm>
        </p:grpSpPr>
        <p:sp>
          <p:nvSpPr>
            <p:cNvPr id="1236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37" name="r"/>
            <p:cNvSpPr/>
            <p:nvPr/>
          </p:nvSpPr>
          <p:spPr>
            <a:xfrm>
              <a:off x="12858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r</a:t>
              </a:r>
            </a:p>
          </p:txBody>
        </p:sp>
      </p:grpSp>
      <p:grpSp>
        <p:nvGrpSpPr>
          <p:cNvPr id="1241" name="Group"/>
          <p:cNvGrpSpPr/>
          <p:nvPr/>
        </p:nvGrpSpPr>
        <p:grpSpPr>
          <a:xfrm>
            <a:off x="17047353" y="9276200"/>
            <a:ext cx="878905" cy="1895486"/>
            <a:chOff x="0" y="0"/>
            <a:chExt cx="878904" cy="1895485"/>
          </a:xfrm>
        </p:grpSpPr>
        <p:sp>
          <p:nvSpPr>
            <p:cNvPr id="1239" name="Triangle"/>
            <p:cNvSpPr/>
            <p:nvPr/>
          </p:nvSpPr>
          <p:spPr>
            <a:xfrm>
              <a:off x="178292" y="0"/>
              <a:ext cx="522322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40" name="gt"/>
            <p:cNvSpPr/>
            <p:nvPr/>
          </p:nvSpPr>
          <p:spPr>
            <a:xfrm>
              <a:off x="0" y="1057285"/>
              <a:ext cx="878905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gt</a:t>
              </a:r>
            </a:p>
          </p:txBody>
        </p:sp>
      </p:grpSp>
      <p:sp>
        <p:nvSpPr>
          <p:cNvPr id="1242" name="arr[l+1…lt]&lt;v"/>
          <p:cNvSpPr/>
          <p:nvPr/>
        </p:nvSpPr>
        <p:spPr>
          <a:xfrm>
            <a:off x="2766121" y="5633599"/>
            <a:ext cx="5129729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arr[l+1…lt]&lt;v</a:t>
            </a:r>
          </a:p>
        </p:txBody>
      </p:sp>
      <p:sp>
        <p:nvSpPr>
          <p:cNvPr id="1243" name="arr[gt…r] &gt; v"/>
          <p:cNvSpPr/>
          <p:nvPr/>
        </p:nvSpPr>
        <p:spPr>
          <a:xfrm>
            <a:off x="16974142" y="5633599"/>
            <a:ext cx="5129729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arr[gt…r] &gt; v</a:t>
            </a:r>
          </a:p>
        </p:txBody>
      </p:sp>
      <p:grpSp>
        <p:nvGrpSpPr>
          <p:cNvPr id="1246" name="Group"/>
          <p:cNvGrpSpPr/>
          <p:nvPr/>
        </p:nvGrpSpPr>
        <p:grpSpPr>
          <a:xfrm>
            <a:off x="7468520" y="9276200"/>
            <a:ext cx="878906" cy="1895486"/>
            <a:chOff x="0" y="0"/>
            <a:chExt cx="878904" cy="1895485"/>
          </a:xfrm>
        </p:grpSpPr>
        <p:sp>
          <p:nvSpPr>
            <p:cNvPr id="1244" name="Triangle"/>
            <p:cNvSpPr/>
            <p:nvPr/>
          </p:nvSpPr>
          <p:spPr>
            <a:xfrm>
              <a:off x="178291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45" name="lt"/>
            <p:cNvSpPr/>
            <p:nvPr/>
          </p:nvSpPr>
          <p:spPr>
            <a:xfrm>
              <a:off x="0" y="1057285"/>
              <a:ext cx="878905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lt</a:t>
              </a:r>
            </a:p>
          </p:txBody>
        </p:sp>
      </p:grpSp>
      <p:grpSp>
        <p:nvGrpSpPr>
          <p:cNvPr id="1249" name="Group"/>
          <p:cNvGrpSpPr/>
          <p:nvPr/>
        </p:nvGrpSpPr>
        <p:grpSpPr>
          <a:xfrm>
            <a:off x="2633836" y="9403200"/>
            <a:ext cx="522322" cy="1895486"/>
            <a:chOff x="0" y="0"/>
            <a:chExt cx="522320" cy="1895485"/>
          </a:xfrm>
        </p:grpSpPr>
        <p:sp>
          <p:nvSpPr>
            <p:cNvPr id="1247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48" name="l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l</a:t>
              </a:r>
            </a:p>
          </p:txBody>
        </p:sp>
      </p:grpSp>
      <p:grpSp>
        <p:nvGrpSpPr>
          <p:cNvPr id="1252" name="Group"/>
          <p:cNvGrpSpPr/>
          <p:nvPr/>
        </p:nvGrpSpPr>
        <p:grpSpPr>
          <a:xfrm>
            <a:off x="11740339" y="9276200"/>
            <a:ext cx="522322" cy="1895486"/>
            <a:chOff x="0" y="0"/>
            <a:chExt cx="522320" cy="1895485"/>
          </a:xfrm>
        </p:grpSpPr>
        <p:sp>
          <p:nvSpPr>
            <p:cNvPr id="1250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51" name="i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i</a:t>
              </a:r>
            </a:p>
          </p:txBody>
        </p:sp>
      </p:grpSp>
      <p:grpSp>
        <p:nvGrpSpPr>
          <p:cNvPr id="1255" name="Group"/>
          <p:cNvGrpSpPr/>
          <p:nvPr/>
        </p:nvGrpSpPr>
        <p:grpSpPr>
          <a:xfrm>
            <a:off x="7023833" y="4155462"/>
            <a:ext cx="5853290" cy="2708700"/>
            <a:chOff x="0" y="0"/>
            <a:chExt cx="5853289" cy="2708698"/>
          </a:xfrm>
        </p:grpSpPr>
        <p:sp>
          <p:nvSpPr>
            <p:cNvPr id="1253" name="arr[lt+1…i-1]==v"/>
            <p:cNvSpPr/>
            <p:nvPr/>
          </p:nvSpPr>
          <p:spPr>
            <a:xfrm>
              <a:off x="0" y="-1"/>
              <a:ext cx="5853290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arr[lt+1…i-1]==v</a:t>
              </a:r>
            </a:p>
          </p:txBody>
        </p:sp>
        <p:sp>
          <p:nvSpPr>
            <p:cNvPr id="1254" name="Line"/>
            <p:cNvSpPr/>
            <p:nvPr/>
          </p:nvSpPr>
          <p:spPr>
            <a:xfrm flipV="1">
              <a:off x="2926644" y="989299"/>
              <a:ext cx="1" cy="17194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30619 0.000000" origin="layout" pathEditMode="relative">
                                      <p:cBhvr>
                                        <p:cTn id="6" dur="1000" fill="hold"/>
                                        <p:tgtEl>
                                          <p:spTgt spid="1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e"/>
          <p:cNvSpPr/>
          <p:nvPr/>
        </p:nvSpPr>
        <p:spPr>
          <a:xfrm>
            <a:off x="16360869" y="7046050"/>
            <a:ext cx="834828" cy="1655900"/>
          </a:xfrm>
          <a:prstGeom prst="rect">
            <a:avLst/>
          </a:prstGeom>
          <a:solidFill>
            <a:srgbClr val="0096FF"/>
          </a:solidFill>
          <a:ln w="63500">
            <a:solidFill>
              <a:srgbClr val="0096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258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259" name="== v"/>
          <p:cNvSpPr/>
          <p:nvPr/>
        </p:nvSpPr>
        <p:spPr>
          <a:xfrm>
            <a:off x="8968715" y="7046050"/>
            <a:ext cx="6446570" cy="1655900"/>
          </a:xfrm>
          <a:prstGeom prst="rect">
            <a:avLst/>
          </a:prstGeom>
          <a:solidFill>
            <a:srgbClr val="009193"/>
          </a:solidFill>
          <a:ln w="63500">
            <a:solidFill>
              <a:srgbClr val="009193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== v</a:t>
            </a:r>
          </a:p>
        </p:txBody>
      </p:sp>
      <p:sp>
        <p:nvSpPr>
          <p:cNvPr id="1260" name="Rectangle"/>
          <p:cNvSpPr/>
          <p:nvPr/>
        </p:nvSpPr>
        <p:spPr>
          <a:xfrm>
            <a:off x="7490559" y="7046050"/>
            <a:ext cx="834828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61" name="Quick Sort 3 Ways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Quick Sort 3 Ways</a:t>
            </a:r>
          </a:p>
        </p:txBody>
      </p:sp>
      <p:sp>
        <p:nvSpPr>
          <p:cNvPr id="1262" name="&lt; v"/>
          <p:cNvSpPr/>
          <p:nvPr/>
        </p:nvSpPr>
        <p:spPr>
          <a:xfrm>
            <a:off x="3249381" y="7046050"/>
            <a:ext cx="5670324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&lt; v</a:t>
            </a:r>
          </a:p>
        </p:txBody>
      </p:sp>
      <p:sp>
        <p:nvSpPr>
          <p:cNvPr id="1263" name="&gt; v"/>
          <p:cNvSpPr/>
          <p:nvPr/>
        </p:nvSpPr>
        <p:spPr>
          <a:xfrm>
            <a:off x="15447939" y="7046050"/>
            <a:ext cx="6583253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&gt; v</a:t>
            </a:r>
          </a:p>
        </p:txBody>
      </p:sp>
      <p:grpSp>
        <p:nvGrpSpPr>
          <p:cNvPr id="1266" name="Group"/>
          <p:cNvGrpSpPr/>
          <p:nvPr/>
        </p:nvGrpSpPr>
        <p:grpSpPr>
          <a:xfrm>
            <a:off x="21536486" y="9276200"/>
            <a:ext cx="522322" cy="1895486"/>
            <a:chOff x="0" y="0"/>
            <a:chExt cx="522320" cy="1895485"/>
          </a:xfrm>
        </p:grpSpPr>
        <p:sp>
          <p:nvSpPr>
            <p:cNvPr id="1264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65" name="r"/>
            <p:cNvSpPr/>
            <p:nvPr/>
          </p:nvSpPr>
          <p:spPr>
            <a:xfrm>
              <a:off x="12858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r</a:t>
              </a:r>
            </a:p>
          </p:txBody>
        </p:sp>
      </p:grpSp>
      <p:grpSp>
        <p:nvGrpSpPr>
          <p:cNvPr id="1269" name="Group"/>
          <p:cNvGrpSpPr/>
          <p:nvPr/>
        </p:nvGrpSpPr>
        <p:grpSpPr>
          <a:xfrm>
            <a:off x="15431400" y="9276200"/>
            <a:ext cx="878906" cy="1895486"/>
            <a:chOff x="0" y="0"/>
            <a:chExt cx="878904" cy="1895485"/>
          </a:xfrm>
        </p:grpSpPr>
        <p:sp>
          <p:nvSpPr>
            <p:cNvPr id="1267" name="Triangle"/>
            <p:cNvSpPr/>
            <p:nvPr/>
          </p:nvSpPr>
          <p:spPr>
            <a:xfrm>
              <a:off x="178292" y="0"/>
              <a:ext cx="522322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68" name="gt"/>
            <p:cNvSpPr/>
            <p:nvPr/>
          </p:nvSpPr>
          <p:spPr>
            <a:xfrm>
              <a:off x="0" y="1057285"/>
              <a:ext cx="878905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gt</a:t>
              </a:r>
            </a:p>
          </p:txBody>
        </p:sp>
      </p:grpSp>
      <p:sp>
        <p:nvSpPr>
          <p:cNvPr id="1270" name="arr[l+1…lt]&lt;v"/>
          <p:cNvSpPr/>
          <p:nvPr/>
        </p:nvSpPr>
        <p:spPr>
          <a:xfrm>
            <a:off x="3519678" y="5633599"/>
            <a:ext cx="5129730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arr[l+1…lt]&lt;v</a:t>
            </a:r>
          </a:p>
        </p:txBody>
      </p:sp>
      <p:sp>
        <p:nvSpPr>
          <p:cNvPr id="1271" name="arr[gt…r] &gt; v"/>
          <p:cNvSpPr/>
          <p:nvPr/>
        </p:nvSpPr>
        <p:spPr>
          <a:xfrm>
            <a:off x="16174701" y="5633599"/>
            <a:ext cx="5129729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arr[gt…r] &gt; v</a:t>
            </a:r>
          </a:p>
        </p:txBody>
      </p:sp>
      <p:grpSp>
        <p:nvGrpSpPr>
          <p:cNvPr id="1274" name="Group"/>
          <p:cNvGrpSpPr/>
          <p:nvPr/>
        </p:nvGrpSpPr>
        <p:grpSpPr>
          <a:xfrm>
            <a:off x="8147670" y="9276200"/>
            <a:ext cx="878905" cy="1895486"/>
            <a:chOff x="0" y="0"/>
            <a:chExt cx="878904" cy="1895485"/>
          </a:xfrm>
        </p:grpSpPr>
        <p:sp>
          <p:nvSpPr>
            <p:cNvPr id="1272" name="Triangle"/>
            <p:cNvSpPr/>
            <p:nvPr/>
          </p:nvSpPr>
          <p:spPr>
            <a:xfrm>
              <a:off x="178291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73" name="lt"/>
            <p:cNvSpPr/>
            <p:nvPr/>
          </p:nvSpPr>
          <p:spPr>
            <a:xfrm>
              <a:off x="0" y="1057285"/>
              <a:ext cx="878905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lt</a:t>
              </a:r>
            </a:p>
          </p:txBody>
        </p:sp>
      </p:grpSp>
      <p:grpSp>
        <p:nvGrpSpPr>
          <p:cNvPr id="1277" name="Group"/>
          <p:cNvGrpSpPr/>
          <p:nvPr/>
        </p:nvGrpSpPr>
        <p:grpSpPr>
          <a:xfrm>
            <a:off x="2633836" y="9403200"/>
            <a:ext cx="522322" cy="1895486"/>
            <a:chOff x="0" y="0"/>
            <a:chExt cx="522320" cy="1895485"/>
          </a:xfrm>
        </p:grpSpPr>
        <p:sp>
          <p:nvSpPr>
            <p:cNvPr id="1275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76" name="l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1278" name="arr[lt+1…i-1]==v"/>
          <p:cNvSpPr/>
          <p:nvPr/>
        </p:nvSpPr>
        <p:spPr>
          <a:xfrm>
            <a:off x="9265355" y="5633599"/>
            <a:ext cx="5853290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arr[lt+1…i-1]==v</a:t>
            </a:r>
          </a:p>
        </p:txBody>
      </p:sp>
      <p:sp>
        <p:nvSpPr>
          <p:cNvPr id="1279" name="Rectangle"/>
          <p:cNvSpPr/>
          <p:nvPr/>
        </p:nvSpPr>
        <p:spPr>
          <a:xfrm>
            <a:off x="8080582" y="7046050"/>
            <a:ext cx="834828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80" name="v"/>
          <p:cNvSpPr/>
          <p:nvPr/>
        </p:nvSpPr>
        <p:spPr>
          <a:xfrm>
            <a:off x="2350583" y="7046050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</a:t>
            </a:r>
          </a:p>
        </p:txBody>
      </p:sp>
      <p:grpSp>
        <p:nvGrpSpPr>
          <p:cNvPr id="1283" name="Group"/>
          <p:cNvGrpSpPr/>
          <p:nvPr/>
        </p:nvGrpSpPr>
        <p:grpSpPr>
          <a:xfrm>
            <a:off x="15609692" y="11714186"/>
            <a:ext cx="522321" cy="1895486"/>
            <a:chOff x="0" y="0"/>
            <a:chExt cx="522320" cy="1895485"/>
          </a:xfrm>
        </p:grpSpPr>
        <p:sp>
          <p:nvSpPr>
            <p:cNvPr id="1281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82" name="i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i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05743 -0.125871 0.051679 -0.232373 0.122661 -0.227504 C 0.189855 -0.222896 0.241130 -0.119045 0.234990 0.000000" origin="layout" pathEditMode="relative">
                                      <p:cBhvr>
                                        <p:cTn id="6" dur="1000" fill="hold"/>
                                        <p:tgtEl>
                                          <p:spTgt spid="12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11984 0.130442 -0.045314 0.248401 -0.119651 0.246325 C -0.192405 0.244293 -0.247062 0.127564 -0.234990 -0.000000" origin="layout" pathEditMode="relative">
                                      <p:cBhvr>
                                        <p:cTn id="9" dur="1000" fill="hold"/>
                                        <p:tgtEl>
                                          <p:spTgt spid="1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归并排序 Merge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归并排序 Merge Sort</a:t>
            </a:r>
          </a:p>
        </p:txBody>
      </p:sp>
      <p:sp>
        <p:nvSpPr>
          <p:cNvPr id="155" name="4"/>
          <p:cNvSpPr/>
          <p:nvPr/>
        </p:nvSpPr>
        <p:spPr>
          <a:xfrm>
            <a:off x="21634186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56" name="7"/>
          <p:cNvSpPr/>
          <p:nvPr/>
        </p:nvSpPr>
        <p:spPr>
          <a:xfrm>
            <a:off x="19280406" y="4037700"/>
            <a:ext cx="1536248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57" name="5"/>
          <p:cNvSpPr/>
          <p:nvPr/>
        </p:nvSpPr>
        <p:spPr>
          <a:xfrm>
            <a:off x="16926625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58" name="1"/>
          <p:cNvSpPr/>
          <p:nvPr/>
        </p:nvSpPr>
        <p:spPr>
          <a:xfrm>
            <a:off x="14572843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9" name="3"/>
          <p:cNvSpPr/>
          <p:nvPr/>
        </p:nvSpPr>
        <p:spPr>
          <a:xfrm>
            <a:off x="12219064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0" name="2"/>
          <p:cNvSpPr/>
          <p:nvPr/>
        </p:nvSpPr>
        <p:spPr>
          <a:xfrm>
            <a:off x="9865283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1" name="6"/>
          <p:cNvSpPr/>
          <p:nvPr/>
        </p:nvSpPr>
        <p:spPr>
          <a:xfrm>
            <a:off x="7511503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62" name="8"/>
          <p:cNvSpPr/>
          <p:nvPr/>
        </p:nvSpPr>
        <p:spPr>
          <a:xfrm>
            <a:off x="5157722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63" name="3"/>
          <p:cNvSpPr/>
          <p:nvPr/>
        </p:nvSpPr>
        <p:spPr>
          <a:xfrm>
            <a:off x="12225415" y="6409945"/>
            <a:ext cx="1536248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4" name="2"/>
          <p:cNvSpPr/>
          <p:nvPr/>
        </p:nvSpPr>
        <p:spPr>
          <a:xfrm>
            <a:off x="9871634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5" name="6"/>
          <p:cNvSpPr/>
          <p:nvPr/>
        </p:nvSpPr>
        <p:spPr>
          <a:xfrm>
            <a:off x="7517854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66" name="8"/>
          <p:cNvSpPr/>
          <p:nvPr/>
        </p:nvSpPr>
        <p:spPr>
          <a:xfrm>
            <a:off x="5164073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67" name="4"/>
          <p:cNvSpPr/>
          <p:nvPr/>
        </p:nvSpPr>
        <p:spPr>
          <a:xfrm>
            <a:off x="21602438" y="6409945"/>
            <a:ext cx="1536248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68" name="7"/>
          <p:cNvSpPr/>
          <p:nvPr/>
        </p:nvSpPr>
        <p:spPr>
          <a:xfrm>
            <a:off x="19248657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69" name="5"/>
          <p:cNvSpPr/>
          <p:nvPr/>
        </p:nvSpPr>
        <p:spPr>
          <a:xfrm>
            <a:off x="16894877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70" name="1"/>
          <p:cNvSpPr/>
          <p:nvPr/>
        </p:nvSpPr>
        <p:spPr>
          <a:xfrm>
            <a:off x="14541095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171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9666987" y="8444209"/>
            <a:ext cx="8968782" cy="76201"/>
          </a:xfrm>
          <a:prstGeom prst="rect">
            <a:avLst/>
          </a:prstGeom>
        </p:spPr>
      </p:pic>
      <p:pic>
        <p:nvPicPr>
          <p:cNvPr id="173" name="Line" descr="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6145086" y="9617169"/>
            <a:ext cx="6622863" cy="76201"/>
          </a:xfrm>
          <a:prstGeom prst="rect">
            <a:avLst/>
          </a:prstGeom>
        </p:spPr>
      </p:pic>
      <p:pic>
        <p:nvPicPr>
          <p:cNvPr id="175" name="Line" descr="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15528459" y="9617169"/>
            <a:ext cx="6622863" cy="76201"/>
          </a:xfrm>
          <a:prstGeom prst="rect">
            <a:avLst/>
          </a:prstGeom>
        </p:spPr>
      </p:pic>
      <p:grpSp>
        <p:nvGrpSpPr>
          <p:cNvPr id="179" name="Group"/>
          <p:cNvGrpSpPr/>
          <p:nvPr/>
        </p:nvGrpSpPr>
        <p:grpSpPr>
          <a:xfrm>
            <a:off x="5157723" y="6397245"/>
            <a:ext cx="3890029" cy="1520638"/>
            <a:chOff x="0" y="0"/>
            <a:chExt cx="3890028" cy="1520636"/>
          </a:xfrm>
        </p:grpSpPr>
        <p:sp>
          <p:nvSpPr>
            <p:cNvPr id="177" name="6"/>
            <p:cNvSpPr/>
            <p:nvPr/>
          </p:nvSpPr>
          <p:spPr>
            <a:xfrm>
              <a:off x="2353780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78" name="8"/>
            <p:cNvSpPr/>
            <p:nvPr/>
          </p:nvSpPr>
          <p:spPr>
            <a:xfrm>
              <a:off x="0" y="0"/>
              <a:ext cx="1536248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</p:grpSp>
      <p:grpSp>
        <p:nvGrpSpPr>
          <p:cNvPr id="182" name="Group"/>
          <p:cNvGrpSpPr/>
          <p:nvPr/>
        </p:nvGrpSpPr>
        <p:grpSpPr>
          <a:xfrm>
            <a:off x="9871636" y="6397245"/>
            <a:ext cx="3890029" cy="1520638"/>
            <a:chOff x="0" y="0"/>
            <a:chExt cx="3890028" cy="1520636"/>
          </a:xfrm>
        </p:grpSpPr>
        <p:sp>
          <p:nvSpPr>
            <p:cNvPr id="180" name="3"/>
            <p:cNvSpPr/>
            <p:nvPr/>
          </p:nvSpPr>
          <p:spPr>
            <a:xfrm>
              <a:off x="2353780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81" name="2"/>
            <p:cNvSpPr/>
            <p:nvPr/>
          </p:nvSpPr>
          <p:spPr>
            <a:xfrm>
              <a:off x="0" y="0"/>
              <a:ext cx="1536248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85" name="Group"/>
          <p:cNvGrpSpPr/>
          <p:nvPr/>
        </p:nvGrpSpPr>
        <p:grpSpPr>
          <a:xfrm>
            <a:off x="14547448" y="6397245"/>
            <a:ext cx="3890031" cy="1520638"/>
            <a:chOff x="0" y="0"/>
            <a:chExt cx="3890029" cy="1520636"/>
          </a:xfrm>
        </p:grpSpPr>
        <p:sp>
          <p:nvSpPr>
            <p:cNvPr id="183" name="5"/>
            <p:cNvSpPr/>
            <p:nvPr/>
          </p:nvSpPr>
          <p:spPr>
            <a:xfrm>
              <a:off x="2353781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84" name="1"/>
            <p:cNvSpPr/>
            <p:nvPr/>
          </p:nvSpPr>
          <p:spPr>
            <a:xfrm>
              <a:off x="0" y="0"/>
              <a:ext cx="1536248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88" name="Group"/>
          <p:cNvGrpSpPr/>
          <p:nvPr/>
        </p:nvGrpSpPr>
        <p:grpSpPr>
          <a:xfrm>
            <a:off x="19248657" y="6435345"/>
            <a:ext cx="3890029" cy="1520638"/>
            <a:chOff x="0" y="0"/>
            <a:chExt cx="3890028" cy="1520636"/>
          </a:xfrm>
        </p:grpSpPr>
        <p:sp>
          <p:nvSpPr>
            <p:cNvPr id="186" name="4"/>
            <p:cNvSpPr/>
            <p:nvPr/>
          </p:nvSpPr>
          <p:spPr>
            <a:xfrm>
              <a:off x="2353780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87" name="7"/>
            <p:cNvSpPr/>
            <p:nvPr/>
          </p:nvSpPr>
          <p:spPr>
            <a:xfrm>
              <a:off x="0" y="0"/>
              <a:ext cx="1536248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path" nodeType="after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00 0.171566" origin="layout" pathEditMode="relative">
                                      <p:cBhvr>
                                        <p:cTn id="14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path" nodeType="after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0.171566" origin="layout" pathEditMode="relative">
                                      <p:cBhvr>
                                        <p:cTn id="17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path" nodeType="after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260 0.169714" origin="layout" pathEditMode="relative">
                                      <p:cBhvr>
                                        <p:cTn id="20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path" nodeType="after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00 0.168788" origin="layout" pathEditMode="relative">
                                      <p:cBhvr>
                                        <p:cTn id="23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3" grpId="1"/>
      <p:bldP build="whole" bldLvl="1" animBg="1" rev="0" advAuto="0" spid="175" grpId="2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e"/>
          <p:cNvSpPr/>
          <p:nvPr/>
        </p:nvSpPr>
        <p:spPr>
          <a:xfrm>
            <a:off x="16360869" y="7046050"/>
            <a:ext cx="834828" cy="1655900"/>
          </a:xfrm>
          <a:prstGeom prst="rect">
            <a:avLst/>
          </a:prstGeom>
          <a:solidFill>
            <a:srgbClr val="0096FF"/>
          </a:solidFill>
          <a:ln w="63500">
            <a:solidFill>
              <a:srgbClr val="0096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286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287" name="== v"/>
          <p:cNvSpPr/>
          <p:nvPr/>
        </p:nvSpPr>
        <p:spPr>
          <a:xfrm>
            <a:off x="8081223" y="7046050"/>
            <a:ext cx="7334062" cy="1655900"/>
          </a:xfrm>
          <a:prstGeom prst="rect">
            <a:avLst/>
          </a:prstGeom>
          <a:solidFill>
            <a:srgbClr val="009193"/>
          </a:solidFill>
          <a:ln w="63500">
            <a:solidFill>
              <a:srgbClr val="009193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== v</a:t>
            </a:r>
          </a:p>
        </p:txBody>
      </p:sp>
      <p:sp>
        <p:nvSpPr>
          <p:cNvPr id="1288" name="Quick Sort 3 Ways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Quick Sort 3 Ways</a:t>
            </a:r>
          </a:p>
        </p:txBody>
      </p:sp>
      <p:sp>
        <p:nvSpPr>
          <p:cNvPr id="1289" name="&lt; v"/>
          <p:cNvSpPr/>
          <p:nvPr/>
        </p:nvSpPr>
        <p:spPr>
          <a:xfrm>
            <a:off x="2352807" y="7046050"/>
            <a:ext cx="5670323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&lt; v</a:t>
            </a:r>
          </a:p>
        </p:txBody>
      </p:sp>
      <p:sp>
        <p:nvSpPr>
          <p:cNvPr id="1290" name="&gt; v"/>
          <p:cNvSpPr/>
          <p:nvPr/>
        </p:nvSpPr>
        <p:spPr>
          <a:xfrm>
            <a:off x="15447939" y="7046050"/>
            <a:ext cx="6583253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&gt; v</a:t>
            </a:r>
          </a:p>
        </p:txBody>
      </p:sp>
      <p:grpSp>
        <p:nvGrpSpPr>
          <p:cNvPr id="1293" name="Group"/>
          <p:cNvGrpSpPr/>
          <p:nvPr/>
        </p:nvGrpSpPr>
        <p:grpSpPr>
          <a:xfrm>
            <a:off x="21536486" y="9276200"/>
            <a:ext cx="522322" cy="1895486"/>
            <a:chOff x="0" y="0"/>
            <a:chExt cx="522320" cy="1895485"/>
          </a:xfrm>
        </p:grpSpPr>
        <p:sp>
          <p:nvSpPr>
            <p:cNvPr id="1291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92" name="r"/>
            <p:cNvSpPr/>
            <p:nvPr/>
          </p:nvSpPr>
          <p:spPr>
            <a:xfrm>
              <a:off x="12858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r</a:t>
              </a:r>
            </a:p>
          </p:txBody>
        </p:sp>
      </p:grpSp>
      <p:grpSp>
        <p:nvGrpSpPr>
          <p:cNvPr id="1296" name="Group"/>
          <p:cNvGrpSpPr/>
          <p:nvPr/>
        </p:nvGrpSpPr>
        <p:grpSpPr>
          <a:xfrm>
            <a:off x="15431400" y="9276200"/>
            <a:ext cx="878906" cy="1895486"/>
            <a:chOff x="0" y="0"/>
            <a:chExt cx="878904" cy="1895485"/>
          </a:xfrm>
        </p:grpSpPr>
        <p:sp>
          <p:nvSpPr>
            <p:cNvPr id="1294" name="Triangle"/>
            <p:cNvSpPr/>
            <p:nvPr/>
          </p:nvSpPr>
          <p:spPr>
            <a:xfrm>
              <a:off x="178292" y="0"/>
              <a:ext cx="522322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95" name="gt"/>
            <p:cNvSpPr/>
            <p:nvPr/>
          </p:nvSpPr>
          <p:spPr>
            <a:xfrm>
              <a:off x="0" y="1057285"/>
              <a:ext cx="878905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gt</a:t>
              </a:r>
            </a:p>
          </p:txBody>
        </p:sp>
      </p:grpSp>
      <p:sp>
        <p:nvSpPr>
          <p:cNvPr id="1297" name="arr[l…lt-1]&lt;v"/>
          <p:cNvSpPr/>
          <p:nvPr/>
        </p:nvSpPr>
        <p:spPr>
          <a:xfrm>
            <a:off x="2261323" y="5633599"/>
            <a:ext cx="585329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arr[l…lt-1]&lt;v</a:t>
            </a:r>
          </a:p>
        </p:txBody>
      </p:sp>
      <p:sp>
        <p:nvSpPr>
          <p:cNvPr id="1298" name="arr[gt…r] &gt; v"/>
          <p:cNvSpPr/>
          <p:nvPr/>
        </p:nvSpPr>
        <p:spPr>
          <a:xfrm>
            <a:off x="16174701" y="5506599"/>
            <a:ext cx="5129729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arr[gt…r] &gt; v</a:t>
            </a:r>
          </a:p>
        </p:txBody>
      </p:sp>
      <p:grpSp>
        <p:nvGrpSpPr>
          <p:cNvPr id="1301" name="Group"/>
          <p:cNvGrpSpPr/>
          <p:nvPr/>
        </p:nvGrpSpPr>
        <p:grpSpPr>
          <a:xfrm>
            <a:off x="8147670" y="9276200"/>
            <a:ext cx="878905" cy="1895486"/>
            <a:chOff x="0" y="0"/>
            <a:chExt cx="878904" cy="1895485"/>
          </a:xfrm>
        </p:grpSpPr>
        <p:sp>
          <p:nvSpPr>
            <p:cNvPr id="1299" name="Triangle"/>
            <p:cNvSpPr/>
            <p:nvPr/>
          </p:nvSpPr>
          <p:spPr>
            <a:xfrm>
              <a:off x="178291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00" name="lt"/>
            <p:cNvSpPr/>
            <p:nvPr/>
          </p:nvSpPr>
          <p:spPr>
            <a:xfrm>
              <a:off x="0" y="1057285"/>
              <a:ext cx="878905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lt</a:t>
              </a:r>
            </a:p>
          </p:txBody>
        </p:sp>
      </p:grpSp>
      <p:grpSp>
        <p:nvGrpSpPr>
          <p:cNvPr id="1304" name="Group"/>
          <p:cNvGrpSpPr/>
          <p:nvPr/>
        </p:nvGrpSpPr>
        <p:grpSpPr>
          <a:xfrm>
            <a:off x="2633836" y="9403200"/>
            <a:ext cx="522322" cy="1895486"/>
            <a:chOff x="0" y="0"/>
            <a:chExt cx="522320" cy="1895485"/>
          </a:xfrm>
        </p:grpSpPr>
        <p:sp>
          <p:nvSpPr>
            <p:cNvPr id="1302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03" name="l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1305" name="arr[lt…gt-1]==v"/>
          <p:cNvSpPr/>
          <p:nvPr/>
        </p:nvSpPr>
        <p:spPr>
          <a:xfrm>
            <a:off x="8821608" y="5506599"/>
            <a:ext cx="585329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arr[lt…gt-1]==v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e"/>
          <p:cNvSpPr/>
          <p:nvPr/>
        </p:nvSpPr>
        <p:spPr>
          <a:xfrm>
            <a:off x="16360869" y="7046050"/>
            <a:ext cx="834828" cy="1655900"/>
          </a:xfrm>
          <a:prstGeom prst="rect">
            <a:avLst/>
          </a:prstGeom>
          <a:solidFill>
            <a:srgbClr val="0096FF"/>
          </a:solidFill>
          <a:ln w="63500">
            <a:solidFill>
              <a:srgbClr val="0096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308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09" name="== v"/>
          <p:cNvSpPr/>
          <p:nvPr/>
        </p:nvSpPr>
        <p:spPr>
          <a:xfrm>
            <a:off x="8081223" y="7046050"/>
            <a:ext cx="7334062" cy="1655900"/>
          </a:xfrm>
          <a:prstGeom prst="rect">
            <a:avLst/>
          </a:prstGeom>
          <a:solidFill>
            <a:srgbClr val="009193"/>
          </a:solidFill>
          <a:ln w="63500">
            <a:solidFill>
              <a:srgbClr val="009193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== v</a:t>
            </a:r>
          </a:p>
        </p:txBody>
      </p:sp>
      <p:sp>
        <p:nvSpPr>
          <p:cNvPr id="1310" name="三路快排 Quick Sort 3 Ways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三路快排 Quick Sort 3 Ways</a:t>
            </a:r>
          </a:p>
        </p:txBody>
      </p:sp>
      <p:sp>
        <p:nvSpPr>
          <p:cNvPr id="1311" name="&lt; v"/>
          <p:cNvSpPr/>
          <p:nvPr/>
        </p:nvSpPr>
        <p:spPr>
          <a:xfrm>
            <a:off x="2352807" y="7046050"/>
            <a:ext cx="5670323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&lt; v</a:t>
            </a:r>
          </a:p>
        </p:txBody>
      </p:sp>
      <p:sp>
        <p:nvSpPr>
          <p:cNvPr id="1312" name="&gt; v"/>
          <p:cNvSpPr/>
          <p:nvPr/>
        </p:nvSpPr>
        <p:spPr>
          <a:xfrm>
            <a:off x="15447939" y="7046050"/>
            <a:ext cx="6583253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&gt; 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操作：Quick Sort 3 Ways"/>
          <p:cNvSpPr/>
          <p:nvPr>
            <p:ph type="ctrTitle"/>
          </p:nvPr>
        </p:nvSpPr>
        <p:spPr>
          <a:xfrm>
            <a:off x="1778000" y="5855929"/>
            <a:ext cx="20828000" cy="2004142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操作：Quick Sort 3 Ways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1000"/>
                                        <p:tgtEl>
                                          <p:spTgt spid="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14" grpId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操作：比较 Quick Sort 3 Ways 的性能"/>
          <p:cNvSpPr/>
          <p:nvPr>
            <p:ph type="ctrTitle"/>
          </p:nvPr>
        </p:nvSpPr>
        <p:spPr>
          <a:xfrm>
            <a:off x="1778000" y="5855929"/>
            <a:ext cx="20828000" cy="2004142"/>
          </a:xfrm>
          <a:prstGeom prst="rect">
            <a:avLst/>
          </a:prstGeom>
        </p:spPr>
        <p:txBody>
          <a:bodyPr/>
          <a:lstStyle/>
          <a:p>
            <a:pPr lvl="1" indent="219455" defTabSz="792479">
              <a:defRPr sz="96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操作：比较 Quick Sort 3 Ways 的性能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1000"/>
                                        <p:tgtEl>
                                          <p:spTgt spid="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16" grpId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Merge Sort 和 Quick Sort 的衍生问题"/>
          <p:cNvSpPr/>
          <p:nvPr>
            <p:ph type="ctrTitle"/>
          </p:nvPr>
        </p:nvSpPr>
        <p:spPr>
          <a:xfrm>
            <a:off x="1778000" y="5855929"/>
            <a:ext cx="20828000" cy="2004142"/>
          </a:xfrm>
          <a:prstGeom prst="rect">
            <a:avLst/>
          </a:prstGeom>
        </p:spPr>
        <p:txBody>
          <a:bodyPr/>
          <a:lstStyle/>
          <a:p>
            <a:pPr lvl="1" indent="224027" defTabSz="808990">
              <a:defRPr sz="98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Merge Sort 和 Quick Sort 的衍生问题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1000"/>
                                        <p:tgtEl>
                                          <p:spTgt spid="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18" grpId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Merge Sort 和 Quick Sort 都使用了分治算法"/>
          <p:cNvSpPr/>
          <p:nvPr>
            <p:ph type="ctrTitle"/>
          </p:nvPr>
        </p:nvSpPr>
        <p:spPr>
          <a:xfrm>
            <a:off x="1778000" y="5855929"/>
            <a:ext cx="20828000" cy="2004142"/>
          </a:xfrm>
          <a:prstGeom prst="rect">
            <a:avLst/>
          </a:prstGeom>
        </p:spPr>
        <p:txBody>
          <a:bodyPr/>
          <a:lstStyle/>
          <a:p>
            <a:pPr lvl="1" indent="187452" defTabSz="676909">
              <a:defRPr sz="82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Merge Sort 和 Quick Sort 都使用了分治算法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1000"/>
                                        <p:tgtEl>
                                          <p:spTgt spid="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20" grpId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逆序对"/>
          <p:cNvSpPr/>
          <p:nvPr>
            <p:ph type="ctrTitle"/>
          </p:nvPr>
        </p:nvSpPr>
        <p:spPr>
          <a:xfrm>
            <a:off x="1778000" y="5855929"/>
            <a:ext cx="20828000" cy="2004142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逆序对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1000"/>
                                        <p:tgtEl>
                                          <p:spTgt spid="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22" grpId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逆序对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逆序对</a:t>
            </a:r>
          </a:p>
        </p:txBody>
      </p:sp>
      <p:sp>
        <p:nvSpPr>
          <p:cNvPr id="1325" name="4"/>
          <p:cNvSpPr/>
          <p:nvPr/>
        </p:nvSpPr>
        <p:spPr>
          <a:xfrm>
            <a:off x="19662108" y="4327124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326" name="7"/>
          <p:cNvSpPr/>
          <p:nvPr/>
        </p:nvSpPr>
        <p:spPr>
          <a:xfrm>
            <a:off x="17308328" y="4327124"/>
            <a:ext cx="1536248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327" name="5"/>
          <p:cNvSpPr/>
          <p:nvPr/>
        </p:nvSpPr>
        <p:spPr>
          <a:xfrm>
            <a:off x="14954547" y="4327124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328" name="1"/>
          <p:cNvSpPr/>
          <p:nvPr/>
        </p:nvSpPr>
        <p:spPr>
          <a:xfrm>
            <a:off x="12600764" y="4327124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329" name="3"/>
          <p:cNvSpPr/>
          <p:nvPr/>
        </p:nvSpPr>
        <p:spPr>
          <a:xfrm>
            <a:off x="10246985" y="4327124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330" name="2"/>
          <p:cNvSpPr/>
          <p:nvPr/>
        </p:nvSpPr>
        <p:spPr>
          <a:xfrm>
            <a:off x="7893205" y="4327124"/>
            <a:ext cx="1536248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331" name="6"/>
          <p:cNvSpPr/>
          <p:nvPr/>
        </p:nvSpPr>
        <p:spPr>
          <a:xfrm>
            <a:off x="5539425" y="4327124"/>
            <a:ext cx="1536248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332" name="8"/>
          <p:cNvSpPr/>
          <p:nvPr/>
        </p:nvSpPr>
        <p:spPr>
          <a:xfrm>
            <a:off x="3185644" y="4327124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grpSp>
        <p:nvGrpSpPr>
          <p:cNvPr id="1341" name="Group"/>
          <p:cNvGrpSpPr/>
          <p:nvPr/>
        </p:nvGrpSpPr>
        <p:grpSpPr>
          <a:xfrm>
            <a:off x="3185644" y="7551155"/>
            <a:ext cx="18012712" cy="1520637"/>
            <a:chOff x="0" y="0"/>
            <a:chExt cx="18012711" cy="1520636"/>
          </a:xfrm>
        </p:grpSpPr>
        <p:sp>
          <p:nvSpPr>
            <p:cNvPr id="1333" name="4"/>
            <p:cNvSpPr/>
            <p:nvPr/>
          </p:nvSpPr>
          <p:spPr>
            <a:xfrm>
              <a:off x="16476464" y="0"/>
              <a:ext cx="1536248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334" name="7"/>
            <p:cNvSpPr/>
            <p:nvPr/>
          </p:nvSpPr>
          <p:spPr>
            <a:xfrm>
              <a:off x="14122683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335" name="5"/>
            <p:cNvSpPr/>
            <p:nvPr/>
          </p:nvSpPr>
          <p:spPr>
            <a:xfrm>
              <a:off x="11768903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336" name="1"/>
            <p:cNvSpPr/>
            <p:nvPr/>
          </p:nvSpPr>
          <p:spPr>
            <a:xfrm>
              <a:off x="9415120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337" name="3"/>
            <p:cNvSpPr/>
            <p:nvPr/>
          </p:nvSpPr>
          <p:spPr>
            <a:xfrm>
              <a:off x="7061341" y="0"/>
              <a:ext cx="1536248" cy="1520637"/>
            </a:xfrm>
            <a:prstGeom prst="roundRect">
              <a:avLst>
                <a:gd name="adj" fmla="val 15000"/>
              </a:avLst>
            </a:prstGeom>
            <a:solidFill>
              <a:srgbClr val="CA495A"/>
            </a:solidFill>
            <a:ln w="63500" cap="flat">
              <a:solidFill>
                <a:srgbClr val="CA495A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338" name="2"/>
            <p:cNvSpPr/>
            <p:nvPr/>
          </p:nvSpPr>
          <p:spPr>
            <a:xfrm>
              <a:off x="4707560" y="0"/>
              <a:ext cx="1536249" cy="1520637"/>
            </a:xfrm>
            <a:prstGeom prst="roundRect">
              <a:avLst>
                <a:gd name="adj" fmla="val 15000"/>
              </a:avLst>
            </a:prstGeom>
            <a:solidFill>
              <a:srgbClr val="CA495A"/>
            </a:solidFill>
            <a:ln w="63500" cap="flat">
              <a:solidFill>
                <a:srgbClr val="CA495A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39" name="6"/>
            <p:cNvSpPr/>
            <p:nvPr/>
          </p:nvSpPr>
          <p:spPr>
            <a:xfrm>
              <a:off x="2353780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340" name="8"/>
            <p:cNvSpPr/>
            <p:nvPr/>
          </p:nvSpPr>
          <p:spPr>
            <a:xfrm>
              <a:off x="0" y="0"/>
              <a:ext cx="1536248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</p:grpSp>
      <p:grpSp>
        <p:nvGrpSpPr>
          <p:cNvPr id="1350" name="Group"/>
          <p:cNvGrpSpPr/>
          <p:nvPr/>
        </p:nvGrpSpPr>
        <p:grpSpPr>
          <a:xfrm>
            <a:off x="3185643" y="10775186"/>
            <a:ext cx="18012713" cy="1520638"/>
            <a:chOff x="0" y="0"/>
            <a:chExt cx="18012711" cy="1520636"/>
          </a:xfrm>
        </p:grpSpPr>
        <p:sp>
          <p:nvSpPr>
            <p:cNvPr id="1342" name="4"/>
            <p:cNvSpPr/>
            <p:nvPr/>
          </p:nvSpPr>
          <p:spPr>
            <a:xfrm>
              <a:off x="16476464" y="0"/>
              <a:ext cx="1536248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343" name="7"/>
            <p:cNvSpPr/>
            <p:nvPr/>
          </p:nvSpPr>
          <p:spPr>
            <a:xfrm>
              <a:off x="14122683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344" name="5"/>
            <p:cNvSpPr/>
            <p:nvPr/>
          </p:nvSpPr>
          <p:spPr>
            <a:xfrm>
              <a:off x="11768903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345" name="1"/>
            <p:cNvSpPr/>
            <p:nvPr/>
          </p:nvSpPr>
          <p:spPr>
            <a:xfrm>
              <a:off x="9415121" y="0"/>
              <a:ext cx="1536249" cy="1520637"/>
            </a:xfrm>
            <a:prstGeom prst="roundRect">
              <a:avLst>
                <a:gd name="adj" fmla="val 15000"/>
              </a:avLst>
            </a:prstGeom>
            <a:solidFill>
              <a:srgbClr val="CA495A"/>
            </a:solidFill>
            <a:ln w="63500" cap="flat">
              <a:solidFill>
                <a:srgbClr val="CA495A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346" name="3"/>
            <p:cNvSpPr/>
            <p:nvPr/>
          </p:nvSpPr>
          <p:spPr>
            <a:xfrm>
              <a:off x="7061341" y="0"/>
              <a:ext cx="1536248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347" name="2"/>
            <p:cNvSpPr/>
            <p:nvPr/>
          </p:nvSpPr>
          <p:spPr>
            <a:xfrm>
              <a:off x="4707561" y="0"/>
              <a:ext cx="1536248" cy="1520637"/>
            </a:xfrm>
            <a:prstGeom prst="roundRect">
              <a:avLst>
                <a:gd name="adj" fmla="val 15000"/>
              </a:avLst>
            </a:prstGeom>
            <a:solidFill>
              <a:srgbClr val="CA495A"/>
            </a:solidFill>
            <a:ln w="63500" cap="flat">
              <a:solidFill>
                <a:srgbClr val="CA495A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48" name="6"/>
            <p:cNvSpPr/>
            <p:nvPr/>
          </p:nvSpPr>
          <p:spPr>
            <a:xfrm>
              <a:off x="2353780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349" name="8"/>
            <p:cNvSpPr/>
            <p:nvPr/>
          </p:nvSpPr>
          <p:spPr>
            <a:xfrm>
              <a:off x="0" y="0"/>
              <a:ext cx="1536248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3" dur="1000"/>
                                        <p:tgtEl>
                                          <p:spTgt spid="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8" dur="1000"/>
                                        <p:tgtEl>
                                          <p:spTgt spid="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50" grpId="3"/>
      <p:bldP build="whole" bldLvl="1" animBg="1" rev="0" advAuto="0" spid="1341" grpId="2"/>
      <p:bldP build="whole" bldLvl="1" animBg="1" rev="0" advAuto="0" spid="1324" grpId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逆序对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逆序对</a:t>
            </a:r>
          </a:p>
        </p:txBody>
      </p:sp>
      <p:sp>
        <p:nvSpPr>
          <p:cNvPr id="1353" name="8"/>
          <p:cNvSpPr/>
          <p:nvPr/>
        </p:nvSpPr>
        <p:spPr>
          <a:xfrm>
            <a:off x="19662108" y="543166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354" name="7"/>
          <p:cNvSpPr/>
          <p:nvPr/>
        </p:nvSpPr>
        <p:spPr>
          <a:xfrm>
            <a:off x="17308328" y="5431665"/>
            <a:ext cx="1536248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355" name="6"/>
          <p:cNvSpPr/>
          <p:nvPr/>
        </p:nvSpPr>
        <p:spPr>
          <a:xfrm>
            <a:off x="14954547" y="543166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356" name="5"/>
          <p:cNvSpPr/>
          <p:nvPr/>
        </p:nvSpPr>
        <p:spPr>
          <a:xfrm>
            <a:off x="12600764" y="543166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357" name="4"/>
          <p:cNvSpPr/>
          <p:nvPr/>
        </p:nvSpPr>
        <p:spPr>
          <a:xfrm>
            <a:off x="10246985" y="543166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358" name="3"/>
          <p:cNvSpPr/>
          <p:nvPr/>
        </p:nvSpPr>
        <p:spPr>
          <a:xfrm>
            <a:off x="7893205" y="5431665"/>
            <a:ext cx="1536248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359" name="2"/>
          <p:cNvSpPr/>
          <p:nvPr/>
        </p:nvSpPr>
        <p:spPr>
          <a:xfrm>
            <a:off x="5539424" y="543166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360" name="1"/>
          <p:cNvSpPr/>
          <p:nvPr/>
        </p:nvSpPr>
        <p:spPr>
          <a:xfrm>
            <a:off x="3185644" y="5431665"/>
            <a:ext cx="1536248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361" name="1"/>
          <p:cNvSpPr/>
          <p:nvPr/>
        </p:nvSpPr>
        <p:spPr>
          <a:xfrm>
            <a:off x="19662108" y="922962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362" name="2"/>
          <p:cNvSpPr/>
          <p:nvPr/>
        </p:nvSpPr>
        <p:spPr>
          <a:xfrm>
            <a:off x="17308328" y="9229625"/>
            <a:ext cx="1536248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363" name="3"/>
          <p:cNvSpPr/>
          <p:nvPr/>
        </p:nvSpPr>
        <p:spPr>
          <a:xfrm>
            <a:off x="14954547" y="922962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364" name="4"/>
          <p:cNvSpPr/>
          <p:nvPr/>
        </p:nvSpPr>
        <p:spPr>
          <a:xfrm>
            <a:off x="12600764" y="922962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365" name="5"/>
          <p:cNvSpPr/>
          <p:nvPr/>
        </p:nvSpPr>
        <p:spPr>
          <a:xfrm>
            <a:off x="10246985" y="922962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366" name="6"/>
          <p:cNvSpPr/>
          <p:nvPr/>
        </p:nvSpPr>
        <p:spPr>
          <a:xfrm>
            <a:off x="7893205" y="9229625"/>
            <a:ext cx="1536248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367" name="7"/>
          <p:cNvSpPr/>
          <p:nvPr/>
        </p:nvSpPr>
        <p:spPr>
          <a:xfrm>
            <a:off x="5539424" y="922962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368" name="8"/>
          <p:cNvSpPr/>
          <p:nvPr/>
        </p:nvSpPr>
        <p:spPr>
          <a:xfrm>
            <a:off x="3185644" y="9229625"/>
            <a:ext cx="1536248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52" grpId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逆序对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逆序对</a:t>
            </a:r>
          </a:p>
        </p:txBody>
      </p:sp>
      <p:sp>
        <p:nvSpPr>
          <p:cNvPr id="1371" name="4"/>
          <p:cNvSpPr/>
          <p:nvPr/>
        </p:nvSpPr>
        <p:spPr>
          <a:xfrm>
            <a:off x="19662108" y="6097681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372" name="7"/>
          <p:cNvSpPr/>
          <p:nvPr/>
        </p:nvSpPr>
        <p:spPr>
          <a:xfrm>
            <a:off x="17308328" y="6097681"/>
            <a:ext cx="1536248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373" name="5"/>
          <p:cNvSpPr/>
          <p:nvPr/>
        </p:nvSpPr>
        <p:spPr>
          <a:xfrm>
            <a:off x="14954547" y="6097681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374" name="1"/>
          <p:cNvSpPr/>
          <p:nvPr/>
        </p:nvSpPr>
        <p:spPr>
          <a:xfrm>
            <a:off x="12600764" y="6097681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375" name="3"/>
          <p:cNvSpPr/>
          <p:nvPr/>
        </p:nvSpPr>
        <p:spPr>
          <a:xfrm>
            <a:off x="10246985" y="6097681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376" name="2"/>
          <p:cNvSpPr/>
          <p:nvPr/>
        </p:nvSpPr>
        <p:spPr>
          <a:xfrm>
            <a:off x="7893205" y="6097681"/>
            <a:ext cx="1536248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377" name="6"/>
          <p:cNvSpPr/>
          <p:nvPr/>
        </p:nvSpPr>
        <p:spPr>
          <a:xfrm>
            <a:off x="5539425" y="6097681"/>
            <a:ext cx="1536248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378" name="8"/>
          <p:cNvSpPr/>
          <p:nvPr/>
        </p:nvSpPr>
        <p:spPr>
          <a:xfrm>
            <a:off x="3185644" y="6097681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379" name="暴力解法：考察每一个数对。算法复杂度：O(n^2)"/>
          <p:cNvSpPr/>
          <p:nvPr/>
        </p:nvSpPr>
        <p:spPr>
          <a:xfrm>
            <a:off x="3099600" y="8977769"/>
            <a:ext cx="20538577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暴力解法：考察每一个数对。算法复杂度：O(n^2)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7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7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Class="entr" nodeType="with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79" grpId="2"/>
      <p:bldP build="whole" bldLvl="1" animBg="1" rev="0" advAuto="0" spid="137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归并排序 Merge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归并排序 Merge Sort</a:t>
            </a:r>
          </a:p>
        </p:txBody>
      </p:sp>
      <p:sp>
        <p:nvSpPr>
          <p:cNvPr id="191" name="4"/>
          <p:cNvSpPr/>
          <p:nvPr/>
        </p:nvSpPr>
        <p:spPr>
          <a:xfrm>
            <a:off x="21634186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92" name="7"/>
          <p:cNvSpPr/>
          <p:nvPr/>
        </p:nvSpPr>
        <p:spPr>
          <a:xfrm>
            <a:off x="19280406" y="4037700"/>
            <a:ext cx="1536248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93" name="5"/>
          <p:cNvSpPr/>
          <p:nvPr/>
        </p:nvSpPr>
        <p:spPr>
          <a:xfrm>
            <a:off x="16926625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94" name="1"/>
          <p:cNvSpPr/>
          <p:nvPr/>
        </p:nvSpPr>
        <p:spPr>
          <a:xfrm>
            <a:off x="14572843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95" name="3"/>
          <p:cNvSpPr/>
          <p:nvPr/>
        </p:nvSpPr>
        <p:spPr>
          <a:xfrm>
            <a:off x="12219064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96" name="2"/>
          <p:cNvSpPr/>
          <p:nvPr/>
        </p:nvSpPr>
        <p:spPr>
          <a:xfrm>
            <a:off x="9865283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97" name="6"/>
          <p:cNvSpPr/>
          <p:nvPr/>
        </p:nvSpPr>
        <p:spPr>
          <a:xfrm>
            <a:off x="7511503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98" name="8"/>
          <p:cNvSpPr/>
          <p:nvPr/>
        </p:nvSpPr>
        <p:spPr>
          <a:xfrm>
            <a:off x="5157722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99" name="3"/>
          <p:cNvSpPr/>
          <p:nvPr/>
        </p:nvSpPr>
        <p:spPr>
          <a:xfrm>
            <a:off x="12225415" y="6409945"/>
            <a:ext cx="1536248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00" name="2"/>
          <p:cNvSpPr/>
          <p:nvPr/>
        </p:nvSpPr>
        <p:spPr>
          <a:xfrm>
            <a:off x="9871634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01" name="6"/>
          <p:cNvSpPr/>
          <p:nvPr/>
        </p:nvSpPr>
        <p:spPr>
          <a:xfrm>
            <a:off x="7517854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02" name="8"/>
          <p:cNvSpPr/>
          <p:nvPr/>
        </p:nvSpPr>
        <p:spPr>
          <a:xfrm>
            <a:off x="5164073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03" name="4"/>
          <p:cNvSpPr/>
          <p:nvPr/>
        </p:nvSpPr>
        <p:spPr>
          <a:xfrm>
            <a:off x="21602438" y="6409945"/>
            <a:ext cx="1536248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04" name="7"/>
          <p:cNvSpPr/>
          <p:nvPr/>
        </p:nvSpPr>
        <p:spPr>
          <a:xfrm>
            <a:off x="19248657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05" name="5"/>
          <p:cNvSpPr/>
          <p:nvPr/>
        </p:nvSpPr>
        <p:spPr>
          <a:xfrm>
            <a:off x="16894877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06" name="1"/>
          <p:cNvSpPr/>
          <p:nvPr/>
        </p:nvSpPr>
        <p:spPr>
          <a:xfrm>
            <a:off x="14541095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207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9666987" y="8444209"/>
            <a:ext cx="8968782" cy="76201"/>
          </a:xfrm>
          <a:prstGeom prst="rect">
            <a:avLst/>
          </a:prstGeom>
        </p:spPr>
      </p:pic>
      <p:pic>
        <p:nvPicPr>
          <p:cNvPr id="209" name="Line" descr="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6145086" y="9617169"/>
            <a:ext cx="6622863" cy="76201"/>
          </a:xfrm>
          <a:prstGeom prst="rect">
            <a:avLst/>
          </a:prstGeom>
        </p:spPr>
      </p:pic>
      <p:pic>
        <p:nvPicPr>
          <p:cNvPr id="211" name="Line" descr="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15528459" y="9617169"/>
            <a:ext cx="6622863" cy="76201"/>
          </a:xfrm>
          <a:prstGeom prst="rect">
            <a:avLst/>
          </a:prstGeom>
        </p:spPr>
      </p:pic>
      <p:grpSp>
        <p:nvGrpSpPr>
          <p:cNvPr id="215" name="Group"/>
          <p:cNvGrpSpPr/>
          <p:nvPr/>
        </p:nvGrpSpPr>
        <p:grpSpPr>
          <a:xfrm>
            <a:off x="5151370" y="8750441"/>
            <a:ext cx="3890029" cy="1520637"/>
            <a:chOff x="0" y="0"/>
            <a:chExt cx="3890028" cy="1520636"/>
          </a:xfrm>
        </p:grpSpPr>
        <p:sp>
          <p:nvSpPr>
            <p:cNvPr id="213" name="6"/>
            <p:cNvSpPr/>
            <p:nvPr/>
          </p:nvSpPr>
          <p:spPr>
            <a:xfrm>
              <a:off x="2353780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14" name="8"/>
            <p:cNvSpPr/>
            <p:nvPr/>
          </p:nvSpPr>
          <p:spPr>
            <a:xfrm>
              <a:off x="0" y="0"/>
              <a:ext cx="1536248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</p:grpSp>
      <p:grpSp>
        <p:nvGrpSpPr>
          <p:cNvPr id="218" name="Group"/>
          <p:cNvGrpSpPr/>
          <p:nvPr/>
        </p:nvGrpSpPr>
        <p:grpSpPr>
          <a:xfrm>
            <a:off x="9820833" y="8750440"/>
            <a:ext cx="3890029" cy="1520637"/>
            <a:chOff x="0" y="0"/>
            <a:chExt cx="3890028" cy="1520636"/>
          </a:xfrm>
        </p:grpSpPr>
        <p:sp>
          <p:nvSpPr>
            <p:cNvPr id="216" name="3"/>
            <p:cNvSpPr/>
            <p:nvPr/>
          </p:nvSpPr>
          <p:spPr>
            <a:xfrm>
              <a:off x="2353780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17" name="2"/>
            <p:cNvSpPr/>
            <p:nvPr/>
          </p:nvSpPr>
          <p:spPr>
            <a:xfrm>
              <a:off x="0" y="0"/>
              <a:ext cx="1536248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21" name="Group"/>
          <p:cNvGrpSpPr/>
          <p:nvPr/>
        </p:nvGrpSpPr>
        <p:grpSpPr>
          <a:xfrm>
            <a:off x="14515693" y="8750440"/>
            <a:ext cx="3890031" cy="1520637"/>
            <a:chOff x="0" y="0"/>
            <a:chExt cx="3890029" cy="1520636"/>
          </a:xfrm>
        </p:grpSpPr>
        <p:sp>
          <p:nvSpPr>
            <p:cNvPr id="219" name="5"/>
            <p:cNvSpPr/>
            <p:nvPr/>
          </p:nvSpPr>
          <p:spPr>
            <a:xfrm>
              <a:off x="2353781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20" name="1"/>
            <p:cNvSpPr/>
            <p:nvPr/>
          </p:nvSpPr>
          <p:spPr>
            <a:xfrm>
              <a:off x="0" y="0"/>
              <a:ext cx="1536248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24" name="Group"/>
          <p:cNvGrpSpPr/>
          <p:nvPr/>
        </p:nvGrpSpPr>
        <p:grpSpPr>
          <a:xfrm>
            <a:off x="19274057" y="8750440"/>
            <a:ext cx="3890029" cy="1520637"/>
            <a:chOff x="0" y="0"/>
            <a:chExt cx="3890028" cy="1520636"/>
          </a:xfrm>
        </p:grpSpPr>
        <p:sp>
          <p:nvSpPr>
            <p:cNvPr id="222" name="4"/>
            <p:cNvSpPr/>
            <p:nvPr/>
          </p:nvSpPr>
          <p:spPr>
            <a:xfrm>
              <a:off x="2353780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23" name="7"/>
            <p:cNvSpPr/>
            <p:nvPr/>
          </p:nvSpPr>
          <p:spPr>
            <a:xfrm>
              <a:off x="0" y="0"/>
              <a:ext cx="1536248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</p:grpSp>
      <p:pic>
        <p:nvPicPr>
          <p:cNvPr id="225" name="Line" descr="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4933794" y="10766010"/>
            <a:ext cx="4325180" cy="76201"/>
          </a:xfrm>
          <a:prstGeom prst="rect">
            <a:avLst/>
          </a:prstGeom>
        </p:spPr>
      </p:pic>
      <p:pic>
        <p:nvPicPr>
          <p:cNvPr id="227" name="Line" descr="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9603257" y="10766011"/>
            <a:ext cx="4325180" cy="76201"/>
          </a:xfrm>
          <a:prstGeom prst="rect">
            <a:avLst/>
          </a:prstGeom>
        </p:spPr>
      </p:pic>
      <p:pic>
        <p:nvPicPr>
          <p:cNvPr id="229" name="Line" descr="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14298119" y="10766011"/>
            <a:ext cx="4325180" cy="76201"/>
          </a:xfrm>
          <a:prstGeom prst="rect">
            <a:avLst/>
          </a:prstGeom>
        </p:spPr>
      </p:pic>
      <p:pic>
        <p:nvPicPr>
          <p:cNvPr id="231" name="Line" descr="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18992981" y="10766010"/>
            <a:ext cx="4325180" cy="76201"/>
          </a:xfrm>
          <a:prstGeom prst="rect">
            <a:avLst/>
          </a:prstGeom>
        </p:spPr>
      </p:pic>
      <p:sp>
        <p:nvSpPr>
          <p:cNvPr id="233" name="6"/>
          <p:cNvSpPr/>
          <p:nvPr/>
        </p:nvSpPr>
        <p:spPr>
          <a:xfrm>
            <a:off x="7505151" y="873774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34" name="8"/>
          <p:cNvSpPr/>
          <p:nvPr/>
        </p:nvSpPr>
        <p:spPr>
          <a:xfrm>
            <a:off x="5151372" y="8737740"/>
            <a:ext cx="1536248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35" name="3"/>
          <p:cNvSpPr/>
          <p:nvPr/>
        </p:nvSpPr>
        <p:spPr>
          <a:xfrm>
            <a:off x="12174613" y="875044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36" name="2"/>
          <p:cNvSpPr/>
          <p:nvPr/>
        </p:nvSpPr>
        <p:spPr>
          <a:xfrm>
            <a:off x="9820833" y="8750440"/>
            <a:ext cx="1536248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37" name="5"/>
          <p:cNvSpPr/>
          <p:nvPr/>
        </p:nvSpPr>
        <p:spPr>
          <a:xfrm>
            <a:off x="16869475" y="875044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38" name="1"/>
          <p:cNvSpPr/>
          <p:nvPr/>
        </p:nvSpPr>
        <p:spPr>
          <a:xfrm>
            <a:off x="14515693" y="875044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39" name="4"/>
          <p:cNvSpPr/>
          <p:nvPr/>
        </p:nvSpPr>
        <p:spPr>
          <a:xfrm>
            <a:off x="21640538" y="8750440"/>
            <a:ext cx="1536248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40" name="7"/>
          <p:cNvSpPr/>
          <p:nvPr/>
        </p:nvSpPr>
        <p:spPr>
          <a:xfrm>
            <a:off x="19286757" y="875044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Subtype="1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path" nodeType="after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781 0.169714" origin="layout" pathEditMode="relative">
                                      <p:cBhvr>
                                        <p:cTn id="22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path" nodeType="after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2344 0.169714" origin="layout" pathEditMode="relative">
                                      <p:cBhvr>
                                        <p:cTn id="25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path" nodeType="after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00 0.170640" origin="layout" pathEditMode="relative">
                                      <p:cBhvr>
                                        <p:cTn id="28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path" nodeType="after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0.170640" origin="layout" pathEditMode="relative">
                                      <p:cBhvr>
                                        <p:cTn id="31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path" nodeType="afterEffect" presetSubtype="0" presetID="-1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1302 0.170640" origin="layout" pathEditMode="relative">
                                      <p:cBhvr>
                                        <p:cTn id="34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path" nodeType="afterEffect" presetSubtype="0" presetID="-1" grpId="1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1302 0.170640" origin="layout" pathEditMode="relative">
                                      <p:cBhvr>
                                        <p:cTn id="37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path" nodeType="afterEffect" presetSubtype="0" presetID="-1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260 0.170640" origin="layout" pathEditMode="relative">
                                      <p:cBhvr>
                                        <p:cTn id="40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path" nodeType="afterEffect" presetSubtype="0" presetID="-1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0.170640" origin="layout" pathEditMode="relative">
                                      <p:cBhvr>
                                        <p:cTn id="43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5" grpId="1"/>
      <p:bldP build="whole" bldLvl="1" animBg="1" rev="0" advAuto="0" spid="229" grpId="3"/>
      <p:bldP build="whole" bldLvl="1" animBg="1" rev="0" advAuto="0" spid="231" grpId="4"/>
      <p:bldP build="whole" bldLvl="1" animBg="1" rev="0" advAuto="0" spid="227" grpId="2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Merge Sort的思路求逆序对的个数"/>
          <p:cNvSpPr/>
          <p:nvPr>
            <p:ph type="ctrTitle"/>
          </p:nvPr>
        </p:nvSpPr>
        <p:spPr>
          <a:xfrm>
            <a:off x="1778000" y="5855929"/>
            <a:ext cx="20828000" cy="2004142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Merge Sort的思路求逆序对的个数</a:t>
            </a:r>
          </a:p>
        </p:txBody>
      </p:sp>
      <p:sp>
        <p:nvSpPr>
          <p:cNvPr id="1382" name="算法复杂度：O(nlogn)"/>
          <p:cNvSpPr/>
          <p:nvPr/>
        </p:nvSpPr>
        <p:spPr>
          <a:xfrm>
            <a:off x="8158431" y="8905413"/>
            <a:ext cx="8067139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算法复杂度：O(nlogn)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1000"/>
                                        <p:tgtEl>
                                          <p:spTgt spid="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8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8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Class="entr" nodeType="with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82" grpId="2"/>
      <p:bldP build="whole" bldLvl="1" animBg="1" rev="0" advAuto="0" spid="1381" grpId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1"/>
          <p:cNvSpPr/>
          <p:nvPr/>
        </p:nvSpPr>
        <p:spPr>
          <a:xfrm>
            <a:off x="1248777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385" name="归并排序求逆数对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归并排序求逆数对</a:t>
            </a:r>
          </a:p>
        </p:txBody>
      </p:sp>
      <p:pic>
        <p:nvPicPr>
          <p:cNvPr id="1386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1075608" y="10317110"/>
            <a:ext cx="2232784" cy="76201"/>
          </a:xfrm>
          <a:prstGeom prst="rect">
            <a:avLst/>
          </a:prstGeom>
        </p:spPr>
      </p:pic>
      <p:sp>
        <p:nvSpPr>
          <p:cNvPr id="1388" name="8"/>
          <p:cNvSpPr/>
          <p:nvPr/>
        </p:nvSpPr>
        <p:spPr>
          <a:xfrm>
            <a:off x="982695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389" name="1"/>
          <p:cNvSpPr/>
          <p:nvPr/>
        </p:nvSpPr>
        <p:spPr>
          <a:xfrm>
            <a:off x="1248142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390" name="5"/>
          <p:cNvSpPr/>
          <p:nvPr/>
        </p:nvSpPr>
        <p:spPr>
          <a:xfrm>
            <a:off x="1788561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391" name="7"/>
          <p:cNvSpPr/>
          <p:nvPr/>
        </p:nvSpPr>
        <p:spPr>
          <a:xfrm>
            <a:off x="2057183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392" name="4"/>
          <p:cNvSpPr/>
          <p:nvPr/>
        </p:nvSpPr>
        <p:spPr>
          <a:xfrm>
            <a:off x="1519939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393" name="6"/>
          <p:cNvSpPr/>
          <p:nvPr/>
        </p:nvSpPr>
        <p:spPr>
          <a:xfrm>
            <a:off x="710898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394" name="2"/>
          <p:cNvSpPr/>
          <p:nvPr/>
        </p:nvSpPr>
        <p:spPr>
          <a:xfrm>
            <a:off x="1768295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395" name="3"/>
          <p:cNvSpPr/>
          <p:nvPr/>
        </p:nvSpPr>
        <p:spPr>
          <a:xfrm>
            <a:off x="445451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396" name="8"/>
          <p:cNvSpPr/>
          <p:nvPr/>
        </p:nvSpPr>
        <p:spPr>
          <a:xfrm>
            <a:off x="982695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397" name="1"/>
          <p:cNvSpPr/>
          <p:nvPr/>
        </p:nvSpPr>
        <p:spPr>
          <a:xfrm>
            <a:off x="12481423" y="93407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76200">
            <a:solidFill>
              <a:srgbClr val="CA495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398" name="5"/>
          <p:cNvSpPr/>
          <p:nvPr/>
        </p:nvSpPr>
        <p:spPr>
          <a:xfrm>
            <a:off x="1788561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399" name="7"/>
          <p:cNvSpPr/>
          <p:nvPr/>
        </p:nvSpPr>
        <p:spPr>
          <a:xfrm>
            <a:off x="2057183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400" name="4"/>
          <p:cNvSpPr/>
          <p:nvPr/>
        </p:nvSpPr>
        <p:spPr>
          <a:xfrm>
            <a:off x="1519939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401" name="6"/>
          <p:cNvSpPr/>
          <p:nvPr/>
        </p:nvSpPr>
        <p:spPr>
          <a:xfrm>
            <a:off x="710898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402" name="2"/>
          <p:cNvSpPr/>
          <p:nvPr/>
        </p:nvSpPr>
        <p:spPr>
          <a:xfrm>
            <a:off x="1768294" y="93407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76200">
            <a:solidFill>
              <a:srgbClr val="CA495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403" name="3"/>
          <p:cNvSpPr/>
          <p:nvPr/>
        </p:nvSpPr>
        <p:spPr>
          <a:xfrm>
            <a:off x="445451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404" name="Triangle"/>
          <p:cNvSpPr/>
          <p:nvPr/>
        </p:nvSpPr>
        <p:spPr>
          <a:xfrm>
            <a:off x="2529070" y="4896019"/>
            <a:ext cx="522321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A9F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05" name="Triangle"/>
          <p:cNvSpPr/>
          <p:nvPr/>
        </p:nvSpPr>
        <p:spPr>
          <a:xfrm>
            <a:off x="2529070" y="11953375"/>
            <a:ext cx="522321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06" name="Triangle"/>
          <p:cNvSpPr/>
          <p:nvPr/>
        </p:nvSpPr>
        <p:spPr>
          <a:xfrm>
            <a:off x="13242197" y="11953375"/>
            <a:ext cx="522322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439351 -0.254973" origin="layout" pathEditMode="relative">
                                      <p:cBhvr>
                                        <p:cTn id="6" dur="1000" fill="hold"/>
                                        <p:tgtEl>
                                          <p:spTgt spid="13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09777 0.001758" origin="layout" pathEditMode="relative">
                                      <p:cBhvr>
                                        <p:cTn id="10" dur="1000" fill="hold"/>
                                        <p:tgtEl>
                                          <p:spTgt spid="14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15712 0.001758" origin="layout" pathEditMode="relative">
                                      <p:cBhvr>
                                        <p:cTn id="14" dur="1000" fill="hold"/>
                                        <p:tgtEl>
                                          <p:spTgt spid="14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2"/>
          <p:cNvSpPr/>
          <p:nvPr/>
        </p:nvSpPr>
        <p:spPr>
          <a:xfrm>
            <a:off x="1806394" y="93534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409" name="1"/>
          <p:cNvSpPr/>
          <p:nvPr/>
        </p:nvSpPr>
        <p:spPr>
          <a:xfrm>
            <a:off x="1248777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410" name="归并排序求逆数对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归并排序求逆数对</a:t>
            </a:r>
          </a:p>
        </p:txBody>
      </p:sp>
      <p:pic>
        <p:nvPicPr>
          <p:cNvPr id="1411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1075608" y="10317110"/>
            <a:ext cx="2232784" cy="76201"/>
          </a:xfrm>
          <a:prstGeom prst="rect">
            <a:avLst/>
          </a:prstGeom>
        </p:spPr>
      </p:pic>
      <p:sp>
        <p:nvSpPr>
          <p:cNvPr id="1413" name="8"/>
          <p:cNvSpPr/>
          <p:nvPr/>
        </p:nvSpPr>
        <p:spPr>
          <a:xfrm>
            <a:off x="982695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414" name="1"/>
          <p:cNvSpPr/>
          <p:nvPr/>
        </p:nvSpPr>
        <p:spPr>
          <a:xfrm>
            <a:off x="1248142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415" name="5"/>
          <p:cNvSpPr/>
          <p:nvPr/>
        </p:nvSpPr>
        <p:spPr>
          <a:xfrm>
            <a:off x="1788561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416" name="7"/>
          <p:cNvSpPr/>
          <p:nvPr/>
        </p:nvSpPr>
        <p:spPr>
          <a:xfrm>
            <a:off x="2057183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417" name="4"/>
          <p:cNvSpPr/>
          <p:nvPr/>
        </p:nvSpPr>
        <p:spPr>
          <a:xfrm>
            <a:off x="1519939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418" name="6"/>
          <p:cNvSpPr/>
          <p:nvPr/>
        </p:nvSpPr>
        <p:spPr>
          <a:xfrm>
            <a:off x="710898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419" name="2"/>
          <p:cNvSpPr/>
          <p:nvPr/>
        </p:nvSpPr>
        <p:spPr>
          <a:xfrm>
            <a:off x="1768295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420" name="3"/>
          <p:cNvSpPr/>
          <p:nvPr/>
        </p:nvSpPr>
        <p:spPr>
          <a:xfrm>
            <a:off x="445451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421" name="8"/>
          <p:cNvSpPr/>
          <p:nvPr/>
        </p:nvSpPr>
        <p:spPr>
          <a:xfrm>
            <a:off x="982695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422" name="1"/>
          <p:cNvSpPr/>
          <p:nvPr/>
        </p:nvSpPr>
        <p:spPr>
          <a:xfrm>
            <a:off x="1774645" y="5843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76200">
            <a:solidFill>
              <a:srgbClr val="23A9F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423" name="5"/>
          <p:cNvSpPr/>
          <p:nvPr/>
        </p:nvSpPr>
        <p:spPr>
          <a:xfrm>
            <a:off x="1788561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424" name="7"/>
          <p:cNvSpPr/>
          <p:nvPr/>
        </p:nvSpPr>
        <p:spPr>
          <a:xfrm>
            <a:off x="2057183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425" name="4"/>
          <p:cNvSpPr/>
          <p:nvPr/>
        </p:nvSpPr>
        <p:spPr>
          <a:xfrm>
            <a:off x="1519939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426" name="6"/>
          <p:cNvSpPr/>
          <p:nvPr/>
        </p:nvSpPr>
        <p:spPr>
          <a:xfrm>
            <a:off x="710898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427" name="2"/>
          <p:cNvSpPr/>
          <p:nvPr/>
        </p:nvSpPr>
        <p:spPr>
          <a:xfrm>
            <a:off x="1793694" y="93407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76200">
            <a:solidFill>
              <a:srgbClr val="CA495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428" name="3"/>
          <p:cNvSpPr/>
          <p:nvPr/>
        </p:nvSpPr>
        <p:spPr>
          <a:xfrm>
            <a:off x="445451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429" name="Triangle"/>
          <p:cNvSpPr/>
          <p:nvPr/>
        </p:nvSpPr>
        <p:spPr>
          <a:xfrm>
            <a:off x="5215290" y="4896019"/>
            <a:ext cx="522321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A9F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30" name="Triangle"/>
          <p:cNvSpPr/>
          <p:nvPr/>
        </p:nvSpPr>
        <p:spPr>
          <a:xfrm>
            <a:off x="2529070" y="11953375"/>
            <a:ext cx="522321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31" name="Triangle"/>
          <p:cNvSpPr/>
          <p:nvPr/>
        </p:nvSpPr>
        <p:spPr>
          <a:xfrm>
            <a:off x="15960169" y="11953375"/>
            <a:ext cx="522322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32" name="4"/>
          <p:cNvSpPr/>
          <p:nvPr/>
        </p:nvSpPr>
        <p:spPr>
          <a:xfrm>
            <a:off x="15199394" y="93407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76200">
            <a:solidFill>
              <a:srgbClr val="CA495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08991 -0.254973" origin="layout" pathEditMode="relative">
                                      <p:cBhvr>
                                        <p:cTn id="11" dur="1000" fill="hold"/>
                                        <p:tgtEl>
                                          <p:spTgt spid="14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08788 -0.003517" origin="layout" pathEditMode="relative">
                                      <p:cBhvr>
                                        <p:cTn id="15" dur="1000" fill="hold"/>
                                        <p:tgtEl>
                                          <p:spTgt spid="14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path" nodeType="click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09777 0.000000" origin="layout" pathEditMode="relative">
                                      <p:cBhvr>
                                        <p:cTn id="19" dur="1000" fill="hold"/>
                                        <p:tgtEl>
                                          <p:spTgt spid="14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32" grpId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2"/>
          <p:cNvSpPr/>
          <p:nvPr/>
        </p:nvSpPr>
        <p:spPr>
          <a:xfrm>
            <a:off x="1806394" y="93534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435" name="1"/>
          <p:cNvSpPr/>
          <p:nvPr/>
        </p:nvSpPr>
        <p:spPr>
          <a:xfrm>
            <a:off x="1248777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436" name="归并排序求逆数对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归并排序求逆数对</a:t>
            </a:r>
          </a:p>
        </p:txBody>
      </p:sp>
      <p:pic>
        <p:nvPicPr>
          <p:cNvPr id="1437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1075608" y="10317110"/>
            <a:ext cx="2232784" cy="76201"/>
          </a:xfrm>
          <a:prstGeom prst="rect">
            <a:avLst/>
          </a:prstGeom>
        </p:spPr>
      </p:pic>
      <p:sp>
        <p:nvSpPr>
          <p:cNvPr id="1439" name="8"/>
          <p:cNvSpPr/>
          <p:nvPr/>
        </p:nvSpPr>
        <p:spPr>
          <a:xfrm>
            <a:off x="982695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440" name="1"/>
          <p:cNvSpPr/>
          <p:nvPr/>
        </p:nvSpPr>
        <p:spPr>
          <a:xfrm>
            <a:off x="1248142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441" name="5"/>
          <p:cNvSpPr/>
          <p:nvPr/>
        </p:nvSpPr>
        <p:spPr>
          <a:xfrm>
            <a:off x="1788561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442" name="7"/>
          <p:cNvSpPr/>
          <p:nvPr/>
        </p:nvSpPr>
        <p:spPr>
          <a:xfrm>
            <a:off x="2057183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443" name="4"/>
          <p:cNvSpPr/>
          <p:nvPr/>
        </p:nvSpPr>
        <p:spPr>
          <a:xfrm>
            <a:off x="1519939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444" name="6"/>
          <p:cNvSpPr/>
          <p:nvPr/>
        </p:nvSpPr>
        <p:spPr>
          <a:xfrm>
            <a:off x="710898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445" name="2"/>
          <p:cNvSpPr/>
          <p:nvPr/>
        </p:nvSpPr>
        <p:spPr>
          <a:xfrm>
            <a:off x="1768295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446" name="3"/>
          <p:cNvSpPr/>
          <p:nvPr/>
        </p:nvSpPr>
        <p:spPr>
          <a:xfrm>
            <a:off x="445451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447" name="8"/>
          <p:cNvSpPr/>
          <p:nvPr/>
        </p:nvSpPr>
        <p:spPr>
          <a:xfrm>
            <a:off x="982695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448" name="1"/>
          <p:cNvSpPr/>
          <p:nvPr/>
        </p:nvSpPr>
        <p:spPr>
          <a:xfrm>
            <a:off x="1774645" y="5843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76200">
            <a:solidFill>
              <a:srgbClr val="23A9F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449" name="5"/>
          <p:cNvSpPr/>
          <p:nvPr/>
        </p:nvSpPr>
        <p:spPr>
          <a:xfrm>
            <a:off x="1788561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450" name="7"/>
          <p:cNvSpPr/>
          <p:nvPr/>
        </p:nvSpPr>
        <p:spPr>
          <a:xfrm>
            <a:off x="2057183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451" name="4"/>
          <p:cNvSpPr/>
          <p:nvPr/>
        </p:nvSpPr>
        <p:spPr>
          <a:xfrm>
            <a:off x="1519939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452" name="6"/>
          <p:cNvSpPr/>
          <p:nvPr/>
        </p:nvSpPr>
        <p:spPr>
          <a:xfrm>
            <a:off x="710898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453" name="2"/>
          <p:cNvSpPr/>
          <p:nvPr/>
        </p:nvSpPr>
        <p:spPr>
          <a:xfrm>
            <a:off x="4448164" y="5843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76200">
            <a:solidFill>
              <a:srgbClr val="23A9F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454" name="3"/>
          <p:cNvSpPr/>
          <p:nvPr/>
        </p:nvSpPr>
        <p:spPr>
          <a:xfrm>
            <a:off x="445451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455" name="Triangle"/>
          <p:cNvSpPr/>
          <p:nvPr/>
        </p:nvSpPr>
        <p:spPr>
          <a:xfrm>
            <a:off x="7869759" y="4896019"/>
            <a:ext cx="522321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A9F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56" name="Triangle"/>
          <p:cNvSpPr/>
          <p:nvPr/>
        </p:nvSpPr>
        <p:spPr>
          <a:xfrm>
            <a:off x="5215290" y="11953375"/>
            <a:ext cx="522321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57" name="Triangle"/>
          <p:cNvSpPr/>
          <p:nvPr/>
        </p:nvSpPr>
        <p:spPr>
          <a:xfrm>
            <a:off x="15960169" y="11953375"/>
            <a:ext cx="522322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58" name="4"/>
          <p:cNvSpPr/>
          <p:nvPr/>
        </p:nvSpPr>
        <p:spPr>
          <a:xfrm>
            <a:off x="15199394" y="93407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76200">
            <a:solidFill>
              <a:srgbClr val="CA495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459" name="3"/>
          <p:cNvSpPr/>
          <p:nvPr/>
        </p:nvSpPr>
        <p:spPr>
          <a:xfrm>
            <a:off x="4460864" y="93407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76200">
            <a:solidFill>
              <a:srgbClr val="CA495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08601 -0.254973" origin="layout" pathEditMode="relative">
                                      <p:cBhvr>
                                        <p:cTn id="6" dur="1000" fill="hold"/>
                                        <p:tgtEl>
                                          <p:spTgt spid="14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08788 -0.001758" origin="layout" pathEditMode="relative">
                                      <p:cBhvr>
                                        <p:cTn id="10" dur="1000" fill="hold"/>
                                        <p:tgtEl>
                                          <p:spTgt spid="14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11755 -0.001758" origin="layout" pathEditMode="relative">
                                      <p:cBhvr>
                                        <p:cTn id="14" dur="1000" fill="hold"/>
                                        <p:tgtEl>
                                          <p:spTgt spid="14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2"/>
          <p:cNvSpPr/>
          <p:nvPr/>
        </p:nvSpPr>
        <p:spPr>
          <a:xfrm>
            <a:off x="1806394" y="93534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462" name="1"/>
          <p:cNvSpPr/>
          <p:nvPr/>
        </p:nvSpPr>
        <p:spPr>
          <a:xfrm>
            <a:off x="1248777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463" name="归并排序求逆数对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归并排序求逆数对</a:t>
            </a:r>
          </a:p>
        </p:txBody>
      </p:sp>
      <p:pic>
        <p:nvPicPr>
          <p:cNvPr id="1464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1075608" y="10317110"/>
            <a:ext cx="2232784" cy="76201"/>
          </a:xfrm>
          <a:prstGeom prst="rect">
            <a:avLst/>
          </a:prstGeom>
        </p:spPr>
      </p:pic>
      <p:sp>
        <p:nvSpPr>
          <p:cNvPr id="1466" name="8"/>
          <p:cNvSpPr/>
          <p:nvPr/>
        </p:nvSpPr>
        <p:spPr>
          <a:xfrm>
            <a:off x="982695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467" name="1"/>
          <p:cNvSpPr/>
          <p:nvPr/>
        </p:nvSpPr>
        <p:spPr>
          <a:xfrm>
            <a:off x="1248142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468" name="5"/>
          <p:cNvSpPr/>
          <p:nvPr/>
        </p:nvSpPr>
        <p:spPr>
          <a:xfrm>
            <a:off x="1788561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469" name="7"/>
          <p:cNvSpPr/>
          <p:nvPr/>
        </p:nvSpPr>
        <p:spPr>
          <a:xfrm>
            <a:off x="2057183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470" name="4"/>
          <p:cNvSpPr/>
          <p:nvPr/>
        </p:nvSpPr>
        <p:spPr>
          <a:xfrm>
            <a:off x="1519939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471" name="6"/>
          <p:cNvSpPr/>
          <p:nvPr/>
        </p:nvSpPr>
        <p:spPr>
          <a:xfrm>
            <a:off x="710898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472" name="2"/>
          <p:cNvSpPr/>
          <p:nvPr/>
        </p:nvSpPr>
        <p:spPr>
          <a:xfrm>
            <a:off x="1768295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473" name="3"/>
          <p:cNvSpPr/>
          <p:nvPr/>
        </p:nvSpPr>
        <p:spPr>
          <a:xfrm>
            <a:off x="445451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474" name="8"/>
          <p:cNvSpPr/>
          <p:nvPr/>
        </p:nvSpPr>
        <p:spPr>
          <a:xfrm>
            <a:off x="982695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475" name="1"/>
          <p:cNvSpPr/>
          <p:nvPr/>
        </p:nvSpPr>
        <p:spPr>
          <a:xfrm>
            <a:off x="1774645" y="5843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76200">
            <a:solidFill>
              <a:srgbClr val="23A9F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476" name="5"/>
          <p:cNvSpPr/>
          <p:nvPr/>
        </p:nvSpPr>
        <p:spPr>
          <a:xfrm>
            <a:off x="1788561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477" name="7"/>
          <p:cNvSpPr/>
          <p:nvPr/>
        </p:nvSpPr>
        <p:spPr>
          <a:xfrm>
            <a:off x="2057183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478" name="4"/>
          <p:cNvSpPr/>
          <p:nvPr/>
        </p:nvSpPr>
        <p:spPr>
          <a:xfrm>
            <a:off x="1519939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479" name="6"/>
          <p:cNvSpPr/>
          <p:nvPr/>
        </p:nvSpPr>
        <p:spPr>
          <a:xfrm>
            <a:off x="710898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480" name="2"/>
          <p:cNvSpPr/>
          <p:nvPr/>
        </p:nvSpPr>
        <p:spPr>
          <a:xfrm>
            <a:off x="4448164" y="5843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76200">
            <a:solidFill>
              <a:srgbClr val="23A9F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481" name="3"/>
          <p:cNvSpPr/>
          <p:nvPr/>
        </p:nvSpPr>
        <p:spPr>
          <a:xfrm>
            <a:off x="445451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482" name="Triangle"/>
          <p:cNvSpPr/>
          <p:nvPr/>
        </p:nvSpPr>
        <p:spPr>
          <a:xfrm>
            <a:off x="10587728" y="4847782"/>
            <a:ext cx="522322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A9F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83" name="Triangle"/>
          <p:cNvSpPr/>
          <p:nvPr/>
        </p:nvSpPr>
        <p:spPr>
          <a:xfrm>
            <a:off x="7869759" y="11953375"/>
            <a:ext cx="522321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84" name="Triangle"/>
          <p:cNvSpPr/>
          <p:nvPr/>
        </p:nvSpPr>
        <p:spPr>
          <a:xfrm>
            <a:off x="15960169" y="11953375"/>
            <a:ext cx="522322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85" name="4"/>
          <p:cNvSpPr/>
          <p:nvPr/>
        </p:nvSpPr>
        <p:spPr>
          <a:xfrm>
            <a:off x="15199394" y="93407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76200">
            <a:solidFill>
              <a:srgbClr val="CA495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486" name="3"/>
          <p:cNvSpPr/>
          <p:nvPr/>
        </p:nvSpPr>
        <p:spPr>
          <a:xfrm>
            <a:off x="7108983" y="5843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76200">
            <a:solidFill>
              <a:srgbClr val="23A9F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487" name="6"/>
          <p:cNvSpPr/>
          <p:nvPr/>
        </p:nvSpPr>
        <p:spPr>
          <a:xfrm>
            <a:off x="7108983" y="93407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76200">
            <a:solidFill>
              <a:srgbClr val="CA495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219515 -0.253215" origin="layout" pathEditMode="relative">
                                      <p:cBhvr>
                                        <p:cTn id="6" dur="1000" fill="hold"/>
                                        <p:tgtEl>
                                          <p:spTgt spid="14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09777 -0.001758" origin="layout" pathEditMode="relative">
                                      <p:cBhvr>
                                        <p:cTn id="10" dur="1000" fill="hold"/>
                                        <p:tgtEl>
                                          <p:spTgt spid="14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14722 -0.001758" origin="layout" pathEditMode="relative">
                                      <p:cBhvr>
                                        <p:cTn id="14" dur="1000" fill="hold"/>
                                        <p:tgtEl>
                                          <p:spTgt spid="14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取数组中第n大的元素"/>
          <p:cNvSpPr/>
          <p:nvPr>
            <p:ph type="ctrTitle"/>
          </p:nvPr>
        </p:nvSpPr>
        <p:spPr>
          <a:xfrm>
            <a:off x="1778000" y="5855929"/>
            <a:ext cx="20828000" cy="2004142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取数组中第n大的元素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1000"/>
                                        <p:tgtEl>
                                          <p:spTgt spid="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89" grpId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取数组中的最大值，最小值"/>
          <p:cNvSpPr/>
          <p:nvPr>
            <p:ph type="ctrTitle"/>
          </p:nvPr>
        </p:nvSpPr>
        <p:spPr>
          <a:xfrm>
            <a:off x="1778000" y="5855929"/>
            <a:ext cx="20828000" cy="2004142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取数组中的最大值，最小值</a:t>
            </a:r>
          </a:p>
        </p:txBody>
      </p:sp>
      <p:sp>
        <p:nvSpPr>
          <p:cNvPr id="1492" name="遍历。算法复杂度：O(n)"/>
          <p:cNvSpPr/>
          <p:nvPr/>
        </p:nvSpPr>
        <p:spPr>
          <a:xfrm>
            <a:off x="7602806" y="8953650"/>
            <a:ext cx="9178389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遍历。算法复杂度：O(n)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1000"/>
                                        <p:tgtEl>
                                          <p:spTgt spid="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9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9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Class="entr" nodeType="with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91" grpId="1"/>
      <p:bldP build="p" bldLvl="5" animBg="1" rev="0" advAuto="0" spid="1492" grpId="2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取数组中的第n大的元素"/>
          <p:cNvSpPr/>
          <p:nvPr>
            <p:ph type="ctrTitle"/>
          </p:nvPr>
        </p:nvSpPr>
        <p:spPr>
          <a:xfrm>
            <a:off x="1778000" y="5855929"/>
            <a:ext cx="20828000" cy="2004142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取数组中的第n大的元素</a:t>
            </a:r>
          </a:p>
        </p:txBody>
      </p:sp>
      <p:sp>
        <p:nvSpPr>
          <p:cNvPr id="1495" name="排序。算法复杂度：O(nlogn)"/>
          <p:cNvSpPr/>
          <p:nvPr/>
        </p:nvSpPr>
        <p:spPr>
          <a:xfrm>
            <a:off x="7048075" y="8977769"/>
            <a:ext cx="10287850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排序。算法复杂度：O(nlogn)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1000"/>
                                        <p:tgtEl>
                                          <p:spTgt spid="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9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9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Class="entr" nodeType="with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95" grpId="2"/>
      <p:bldP build="whole" bldLvl="1" animBg="1" rev="0" advAuto="0" spid="1494" grpId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Quick Sort的思路求数组中第n大元素"/>
          <p:cNvSpPr/>
          <p:nvPr>
            <p:ph type="ctrTitle"/>
          </p:nvPr>
        </p:nvSpPr>
        <p:spPr>
          <a:xfrm>
            <a:off x="1778000" y="5855929"/>
            <a:ext cx="20828000" cy="2004142"/>
          </a:xfrm>
          <a:prstGeom prst="rect">
            <a:avLst/>
          </a:prstGeom>
        </p:spPr>
        <p:txBody>
          <a:bodyPr/>
          <a:lstStyle/>
          <a:p>
            <a:pPr lvl="1" indent="226313" defTabSz="817244">
              <a:defRPr sz="99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Quick Sort的思路求数组中第n大元素</a:t>
            </a:r>
          </a:p>
        </p:txBody>
      </p:sp>
      <p:sp>
        <p:nvSpPr>
          <p:cNvPr id="1498" name="算法复杂度：O(n)"/>
          <p:cNvSpPr/>
          <p:nvPr/>
        </p:nvSpPr>
        <p:spPr>
          <a:xfrm>
            <a:off x="8158431" y="8905413"/>
            <a:ext cx="8067139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算法复杂度：O(n)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1000"/>
                                        <p:tgtEl>
                                          <p:spTgt spid="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9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9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Class="entr" nodeType="with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97" grpId="1"/>
      <p:bldP build="p" bldLvl="5" animBg="1" rev="0" advAuto="0" spid="1498" grpId="2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Quick Sort的思路求数组中第n大元素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6313" defTabSz="817244">
              <a:defRPr sz="99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Quick Sort的思路求数组中第n大元素</a:t>
            </a:r>
          </a:p>
        </p:txBody>
      </p:sp>
      <p:sp>
        <p:nvSpPr>
          <p:cNvPr id="1501" name="8"/>
          <p:cNvSpPr/>
          <p:nvPr/>
        </p:nvSpPr>
        <p:spPr>
          <a:xfrm>
            <a:off x="19652246" y="5894839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502" name="7"/>
          <p:cNvSpPr/>
          <p:nvPr/>
        </p:nvSpPr>
        <p:spPr>
          <a:xfrm>
            <a:off x="17298466" y="5894839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503" name="5"/>
          <p:cNvSpPr/>
          <p:nvPr/>
        </p:nvSpPr>
        <p:spPr>
          <a:xfrm>
            <a:off x="14944686" y="5894839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504" name="1"/>
          <p:cNvSpPr/>
          <p:nvPr/>
        </p:nvSpPr>
        <p:spPr>
          <a:xfrm>
            <a:off x="12590903" y="5894839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05" name="3"/>
          <p:cNvSpPr/>
          <p:nvPr/>
        </p:nvSpPr>
        <p:spPr>
          <a:xfrm>
            <a:off x="10237123" y="5894839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506" name="2"/>
          <p:cNvSpPr/>
          <p:nvPr/>
        </p:nvSpPr>
        <p:spPr>
          <a:xfrm>
            <a:off x="7883343" y="5894839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07" name="6"/>
          <p:cNvSpPr/>
          <p:nvPr/>
        </p:nvSpPr>
        <p:spPr>
          <a:xfrm>
            <a:off x="5529564" y="5894839"/>
            <a:ext cx="1536248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508" name="4"/>
          <p:cNvSpPr/>
          <p:nvPr/>
        </p:nvSpPr>
        <p:spPr>
          <a:xfrm>
            <a:off x="3175783" y="5894839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509" name="4"/>
          <p:cNvSpPr/>
          <p:nvPr/>
        </p:nvSpPr>
        <p:spPr>
          <a:xfrm>
            <a:off x="3175783" y="5894839"/>
            <a:ext cx="1536249" cy="1520638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grpSp>
        <p:nvGrpSpPr>
          <p:cNvPr id="1513" name="Group"/>
          <p:cNvGrpSpPr/>
          <p:nvPr/>
        </p:nvGrpSpPr>
        <p:grpSpPr>
          <a:xfrm>
            <a:off x="3195504" y="9348995"/>
            <a:ext cx="17992992" cy="1520637"/>
            <a:chOff x="0" y="0"/>
            <a:chExt cx="17992991" cy="1520636"/>
          </a:xfrm>
        </p:grpSpPr>
        <p:sp>
          <p:nvSpPr>
            <p:cNvPr id="1510" name="&lt; 4"/>
            <p:cNvSpPr/>
            <p:nvPr/>
          </p:nvSpPr>
          <p:spPr>
            <a:xfrm>
              <a:off x="0" y="0"/>
              <a:ext cx="6243812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&lt; 4</a:t>
              </a:r>
            </a:p>
          </p:txBody>
        </p:sp>
        <p:sp>
          <p:nvSpPr>
            <p:cNvPr id="1511" name="&gt; 4"/>
            <p:cNvSpPr/>
            <p:nvPr/>
          </p:nvSpPr>
          <p:spPr>
            <a:xfrm>
              <a:off x="9415121" y="0"/>
              <a:ext cx="8577871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&gt; 4</a:t>
              </a:r>
            </a:p>
          </p:txBody>
        </p:sp>
        <p:sp>
          <p:nvSpPr>
            <p:cNvPr id="1512" name="4"/>
            <p:cNvSpPr/>
            <p:nvPr/>
          </p:nvSpPr>
          <p:spPr>
            <a:xfrm>
              <a:off x="7061342" y="0"/>
              <a:ext cx="1536249" cy="1520637"/>
            </a:xfrm>
            <a:prstGeom prst="roundRect">
              <a:avLst>
                <a:gd name="adj" fmla="val 15000"/>
              </a:avLst>
            </a:prstGeom>
            <a:solidFill>
              <a:srgbClr val="CA495A"/>
            </a:solidFill>
            <a:ln w="63500" cap="flat">
              <a:solidFill>
                <a:srgbClr val="CA495A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1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归并排序 Merge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归并排序 Merge Sort</a:t>
            </a:r>
          </a:p>
        </p:txBody>
      </p:sp>
      <p:sp>
        <p:nvSpPr>
          <p:cNvPr id="243" name="4"/>
          <p:cNvSpPr/>
          <p:nvPr/>
        </p:nvSpPr>
        <p:spPr>
          <a:xfrm>
            <a:off x="21634186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44" name="7"/>
          <p:cNvSpPr/>
          <p:nvPr/>
        </p:nvSpPr>
        <p:spPr>
          <a:xfrm>
            <a:off x="19280406" y="4037700"/>
            <a:ext cx="1536248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45" name="5"/>
          <p:cNvSpPr/>
          <p:nvPr/>
        </p:nvSpPr>
        <p:spPr>
          <a:xfrm>
            <a:off x="16926625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46" name="1"/>
          <p:cNvSpPr/>
          <p:nvPr/>
        </p:nvSpPr>
        <p:spPr>
          <a:xfrm>
            <a:off x="14572843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47" name="3"/>
          <p:cNvSpPr/>
          <p:nvPr/>
        </p:nvSpPr>
        <p:spPr>
          <a:xfrm>
            <a:off x="12219064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48" name="2"/>
          <p:cNvSpPr/>
          <p:nvPr/>
        </p:nvSpPr>
        <p:spPr>
          <a:xfrm>
            <a:off x="9865283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49" name="6"/>
          <p:cNvSpPr/>
          <p:nvPr/>
        </p:nvSpPr>
        <p:spPr>
          <a:xfrm>
            <a:off x="7511503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50" name="8"/>
          <p:cNvSpPr/>
          <p:nvPr/>
        </p:nvSpPr>
        <p:spPr>
          <a:xfrm>
            <a:off x="5157722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51" name="3"/>
          <p:cNvSpPr/>
          <p:nvPr/>
        </p:nvSpPr>
        <p:spPr>
          <a:xfrm>
            <a:off x="12225415" y="6409945"/>
            <a:ext cx="1536248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52" name="2"/>
          <p:cNvSpPr/>
          <p:nvPr/>
        </p:nvSpPr>
        <p:spPr>
          <a:xfrm>
            <a:off x="9871634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53" name="6"/>
          <p:cNvSpPr/>
          <p:nvPr/>
        </p:nvSpPr>
        <p:spPr>
          <a:xfrm>
            <a:off x="7517854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54" name="8"/>
          <p:cNvSpPr/>
          <p:nvPr/>
        </p:nvSpPr>
        <p:spPr>
          <a:xfrm>
            <a:off x="5164073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55" name="4"/>
          <p:cNvSpPr/>
          <p:nvPr/>
        </p:nvSpPr>
        <p:spPr>
          <a:xfrm>
            <a:off x="21602438" y="6409945"/>
            <a:ext cx="1536248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56" name="7"/>
          <p:cNvSpPr/>
          <p:nvPr/>
        </p:nvSpPr>
        <p:spPr>
          <a:xfrm>
            <a:off x="19248657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57" name="5"/>
          <p:cNvSpPr/>
          <p:nvPr/>
        </p:nvSpPr>
        <p:spPr>
          <a:xfrm>
            <a:off x="16894877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58" name="1"/>
          <p:cNvSpPr/>
          <p:nvPr/>
        </p:nvSpPr>
        <p:spPr>
          <a:xfrm>
            <a:off x="14541095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259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9666987" y="8444209"/>
            <a:ext cx="8968782" cy="76201"/>
          </a:xfrm>
          <a:prstGeom prst="rect">
            <a:avLst/>
          </a:prstGeom>
        </p:spPr>
      </p:pic>
      <p:pic>
        <p:nvPicPr>
          <p:cNvPr id="261" name="Line" descr="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6145086" y="9617169"/>
            <a:ext cx="6622863" cy="76201"/>
          </a:xfrm>
          <a:prstGeom prst="rect">
            <a:avLst/>
          </a:prstGeom>
        </p:spPr>
      </p:pic>
      <p:pic>
        <p:nvPicPr>
          <p:cNvPr id="263" name="Line" descr="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15528459" y="9617169"/>
            <a:ext cx="6622863" cy="76201"/>
          </a:xfrm>
          <a:prstGeom prst="rect">
            <a:avLst/>
          </a:prstGeom>
        </p:spPr>
      </p:pic>
      <p:grpSp>
        <p:nvGrpSpPr>
          <p:cNvPr id="267" name="Group"/>
          <p:cNvGrpSpPr/>
          <p:nvPr/>
        </p:nvGrpSpPr>
        <p:grpSpPr>
          <a:xfrm>
            <a:off x="5151370" y="8750441"/>
            <a:ext cx="3890029" cy="1520637"/>
            <a:chOff x="0" y="0"/>
            <a:chExt cx="3890028" cy="1520636"/>
          </a:xfrm>
        </p:grpSpPr>
        <p:sp>
          <p:nvSpPr>
            <p:cNvPr id="265" name="6"/>
            <p:cNvSpPr/>
            <p:nvPr/>
          </p:nvSpPr>
          <p:spPr>
            <a:xfrm>
              <a:off x="2353780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66" name="8"/>
            <p:cNvSpPr/>
            <p:nvPr/>
          </p:nvSpPr>
          <p:spPr>
            <a:xfrm>
              <a:off x="0" y="0"/>
              <a:ext cx="1536248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</p:grpSp>
      <p:grpSp>
        <p:nvGrpSpPr>
          <p:cNvPr id="270" name="Group"/>
          <p:cNvGrpSpPr/>
          <p:nvPr/>
        </p:nvGrpSpPr>
        <p:grpSpPr>
          <a:xfrm>
            <a:off x="9820833" y="8750440"/>
            <a:ext cx="3890029" cy="1520637"/>
            <a:chOff x="0" y="0"/>
            <a:chExt cx="3890028" cy="1520636"/>
          </a:xfrm>
        </p:grpSpPr>
        <p:sp>
          <p:nvSpPr>
            <p:cNvPr id="268" name="3"/>
            <p:cNvSpPr/>
            <p:nvPr/>
          </p:nvSpPr>
          <p:spPr>
            <a:xfrm>
              <a:off x="2353780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69" name="2"/>
            <p:cNvSpPr/>
            <p:nvPr/>
          </p:nvSpPr>
          <p:spPr>
            <a:xfrm>
              <a:off x="0" y="0"/>
              <a:ext cx="1536248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73" name="Group"/>
          <p:cNvGrpSpPr/>
          <p:nvPr/>
        </p:nvGrpSpPr>
        <p:grpSpPr>
          <a:xfrm>
            <a:off x="14515693" y="8750440"/>
            <a:ext cx="3890031" cy="1520637"/>
            <a:chOff x="0" y="0"/>
            <a:chExt cx="3890029" cy="1520636"/>
          </a:xfrm>
        </p:grpSpPr>
        <p:sp>
          <p:nvSpPr>
            <p:cNvPr id="271" name="5"/>
            <p:cNvSpPr/>
            <p:nvPr/>
          </p:nvSpPr>
          <p:spPr>
            <a:xfrm>
              <a:off x="2353781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72" name="1"/>
            <p:cNvSpPr/>
            <p:nvPr/>
          </p:nvSpPr>
          <p:spPr>
            <a:xfrm>
              <a:off x="0" y="0"/>
              <a:ext cx="1536248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76" name="Group"/>
          <p:cNvGrpSpPr/>
          <p:nvPr/>
        </p:nvGrpSpPr>
        <p:grpSpPr>
          <a:xfrm>
            <a:off x="19274057" y="8750440"/>
            <a:ext cx="3890029" cy="1520637"/>
            <a:chOff x="0" y="0"/>
            <a:chExt cx="3890028" cy="1520636"/>
          </a:xfrm>
        </p:grpSpPr>
        <p:sp>
          <p:nvSpPr>
            <p:cNvPr id="274" name="4"/>
            <p:cNvSpPr/>
            <p:nvPr/>
          </p:nvSpPr>
          <p:spPr>
            <a:xfrm>
              <a:off x="2353780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75" name="7"/>
            <p:cNvSpPr/>
            <p:nvPr/>
          </p:nvSpPr>
          <p:spPr>
            <a:xfrm>
              <a:off x="0" y="0"/>
              <a:ext cx="1536248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</p:grpSp>
      <p:pic>
        <p:nvPicPr>
          <p:cNvPr id="277" name="Line" descr="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4933794" y="10766010"/>
            <a:ext cx="4325180" cy="76201"/>
          </a:xfrm>
          <a:prstGeom prst="rect">
            <a:avLst/>
          </a:prstGeom>
        </p:spPr>
      </p:pic>
      <p:pic>
        <p:nvPicPr>
          <p:cNvPr id="279" name="Line" descr="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9603257" y="10766011"/>
            <a:ext cx="4325180" cy="76201"/>
          </a:xfrm>
          <a:prstGeom prst="rect">
            <a:avLst/>
          </a:prstGeom>
        </p:spPr>
      </p:pic>
      <p:pic>
        <p:nvPicPr>
          <p:cNvPr id="281" name="Line" descr="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14298119" y="10766011"/>
            <a:ext cx="4325180" cy="76201"/>
          </a:xfrm>
          <a:prstGeom prst="rect">
            <a:avLst/>
          </a:prstGeom>
        </p:spPr>
      </p:pic>
      <p:pic>
        <p:nvPicPr>
          <p:cNvPr id="283" name="Line" descr="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18992981" y="10766010"/>
            <a:ext cx="4325180" cy="76201"/>
          </a:xfrm>
          <a:prstGeom prst="rect">
            <a:avLst/>
          </a:prstGeom>
        </p:spPr>
      </p:pic>
      <p:sp>
        <p:nvSpPr>
          <p:cNvPr id="285" name="6"/>
          <p:cNvSpPr/>
          <p:nvPr/>
        </p:nvSpPr>
        <p:spPr>
          <a:xfrm>
            <a:off x="7505150" y="11090934"/>
            <a:ext cx="1536249" cy="1520638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86" name="8"/>
          <p:cNvSpPr/>
          <p:nvPr/>
        </p:nvSpPr>
        <p:spPr>
          <a:xfrm>
            <a:off x="5151371" y="11090934"/>
            <a:ext cx="1536249" cy="1520638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87" name="3"/>
          <p:cNvSpPr/>
          <p:nvPr/>
        </p:nvSpPr>
        <p:spPr>
          <a:xfrm>
            <a:off x="12142863" y="11090934"/>
            <a:ext cx="1536249" cy="1520638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88" name="2"/>
          <p:cNvSpPr/>
          <p:nvPr/>
        </p:nvSpPr>
        <p:spPr>
          <a:xfrm>
            <a:off x="9820833" y="11090934"/>
            <a:ext cx="1536248" cy="1520638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89" name="5"/>
          <p:cNvSpPr/>
          <p:nvPr/>
        </p:nvSpPr>
        <p:spPr>
          <a:xfrm>
            <a:off x="16894877" y="11090934"/>
            <a:ext cx="1536249" cy="1520638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90" name="1"/>
          <p:cNvSpPr/>
          <p:nvPr/>
        </p:nvSpPr>
        <p:spPr>
          <a:xfrm>
            <a:off x="14509345" y="11090934"/>
            <a:ext cx="1536249" cy="1520638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91" name="4"/>
          <p:cNvSpPr/>
          <p:nvPr/>
        </p:nvSpPr>
        <p:spPr>
          <a:xfrm>
            <a:off x="21646891" y="11090934"/>
            <a:ext cx="1536248" cy="1520638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92" name="7"/>
          <p:cNvSpPr/>
          <p:nvPr/>
        </p:nvSpPr>
        <p:spPr>
          <a:xfrm>
            <a:off x="19293107" y="11090934"/>
            <a:ext cx="1536249" cy="1520638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6" dur="1000" fill="hold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xit" nodeType="afterEffect" presetSubtype="4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10" dur="1000" fill="hold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Class="exit" nodeType="afterEffect" presetSubtype="4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14" dur="1000" fill="hold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Class="exit" nodeType="afterEffect" presetSubtype="4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18" dur="1000" fill="hold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path" nodeType="click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95748 -0.170640" origin="layout" pathEditMode="relative">
                                      <p:cBhvr>
                                        <p:cTn id="2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path" nodeType="with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96790 -0.170640" origin="layout" pathEditMode="relative">
                                      <p:cBhvr>
                                        <p:cTn id="26" dur="1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path" nodeType="with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96530 -0.170640" origin="layout" pathEditMode="relative">
                                      <p:cBhvr>
                                        <p:cTn id="29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path" nodeType="with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2083 -0.170640" origin="layout" pathEditMode="relative">
                                      <p:cBhvr>
                                        <p:cTn id="32" dur="1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path" nodeType="withEffect" presetSubtype="0" presetID="-1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1953 -0.170640" origin="layout" pathEditMode="relative">
                                      <p:cBhvr>
                                        <p:cTn id="35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path" nodeType="withEffect" presetSubtype="0" presetID="-1" grpId="1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781 -0.170640" origin="layout" pathEditMode="relative">
                                      <p:cBhvr>
                                        <p:cTn id="38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path" nodeType="withEffect" presetSubtype="0" presetID="-1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23 -0.170568" origin="layout" pathEditMode="relative">
                                      <p:cBhvr>
                                        <p:cTn id="41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path" nodeType="withEffect" presetSubtype="0" presetID="-1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96269 -0.170640" origin="layout" pathEditMode="relative">
                                      <p:cBhvr>
                                        <p:cTn id="44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Class="exit" nodeType="afterEffect" presetSubtype="4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47" dur="1000" fill="hold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Class="exit" nodeType="afterEffect" presetSubtype="4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51" dur="1000" fill="hold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Class="exit" nodeType="afterEffect" presetSubtype="4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55" dur="1000" fill="hold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Class="exit" nodeType="afterEffect" presetSubtype="4" presetID="2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59" dur="1000" fill="hold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1" grpId="4"/>
      <p:bldP build="whole" bldLvl="1" animBg="1" rev="0" advAuto="0" spid="276" grpId="15"/>
      <p:bldP build="whole" bldLvl="1" animBg="1" rev="0" advAuto="0" spid="267" grpId="16"/>
      <p:bldP build="whole" bldLvl="1" animBg="1" rev="0" advAuto="0" spid="283" grpId="2"/>
      <p:bldP build="whole" bldLvl="1" animBg="1" rev="0" advAuto="0" spid="273" grpId="14"/>
      <p:bldP build="whole" bldLvl="1" animBg="1" rev="0" advAuto="0" spid="270" grpId="13"/>
      <p:bldP build="whole" bldLvl="1" animBg="1" rev="0" advAuto="0" spid="277" grpId="1"/>
      <p:bldP build="whole" bldLvl="1" animBg="1" rev="0" advAuto="0" spid="279" grpId="3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Quick Sort的思路求数组中第n大元素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6313" defTabSz="817244">
              <a:defRPr sz="99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Quick Sort的思路求数组中第n大元素</a:t>
            </a:r>
          </a:p>
        </p:txBody>
      </p:sp>
      <p:sp>
        <p:nvSpPr>
          <p:cNvPr id="1516" name="8"/>
          <p:cNvSpPr/>
          <p:nvPr/>
        </p:nvSpPr>
        <p:spPr>
          <a:xfrm>
            <a:off x="19662108" y="3917107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517" name="7"/>
          <p:cNvSpPr/>
          <p:nvPr/>
        </p:nvSpPr>
        <p:spPr>
          <a:xfrm>
            <a:off x="17308328" y="3917107"/>
            <a:ext cx="1536248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518" name="5"/>
          <p:cNvSpPr/>
          <p:nvPr/>
        </p:nvSpPr>
        <p:spPr>
          <a:xfrm>
            <a:off x="14954547" y="3917107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519" name="1"/>
          <p:cNvSpPr/>
          <p:nvPr/>
        </p:nvSpPr>
        <p:spPr>
          <a:xfrm>
            <a:off x="12600764" y="3917107"/>
            <a:ext cx="1536248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20" name="3"/>
          <p:cNvSpPr/>
          <p:nvPr/>
        </p:nvSpPr>
        <p:spPr>
          <a:xfrm>
            <a:off x="10246984" y="3917107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521" name="2"/>
          <p:cNvSpPr/>
          <p:nvPr/>
        </p:nvSpPr>
        <p:spPr>
          <a:xfrm>
            <a:off x="7893204" y="3917107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22" name="6"/>
          <p:cNvSpPr/>
          <p:nvPr/>
        </p:nvSpPr>
        <p:spPr>
          <a:xfrm>
            <a:off x="5539425" y="3917107"/>
            <a:ext cx="1536248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523" name="4"/>
          <p:cNvSpPr/>
          <p:nvPr/>
        </p:nvSpPr>
        <p:spPr>
          <a:xfrm>
            <a:off x="3185644" y="3917107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524" name="4"/>
          <p:cNvSpPr/>
          <p:nvPr/>
        </p:nvSpPr>
        <p:spPr>
          <a:xfrm>
            <a:off x="3185644" y="3917107"/>
            <a:ext cx="1536249" cy="1520637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grpSp>
        <p:nvGrpSpPr>
          <p:cNvPr id="1528" name="Group"/>
          <p:cNvGrpSpPr/>
          <p:nvPr/>
        </p:nvGrpSpPr>
        <p:grpSpPr>
          <a:xfrm>
            <a:off x="3195504" y="6168758"/>
            <a:ext cx="17992992" cy="1520637"/>
            <a:chOff x="0" y="0"/>
            <a:chExt cx="17992991" cy="1520636"/>
          </a:xfrm>
        </p:grpSpPr>
        <p:sp>
          <p:nvSpPr>
            <p:cNvPr id="1525" name="&lt; 4"/>
            <p:cNvSpPr/>
            <p:nvPr/>
          </p:nvSpPr>
          <p:spPr>
            <a:xfrm>
              <a:off x="0" y="0"/>
              <a:ext cx="6243812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&lt; 4</a:t>
              </a:r>
            </a:p>
          </p:txBody>
        </p:sp>
        <p:sp>
          <p:nvSpPr>
            <p:cNvPr id="1526" name="&gt; 4"/>
            <p:cNvSpPr/>
            <p:nvPr/>
          </p:nvSpPr>
          <p:spPr>
            <a:xfrm>
              <a:off x="9415121" y="0"/>
              <a:ext cx="8577871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&gt; 4</a:t>
              </a:r>
            </a:p>
          </p:txBody>
        </p:sp>
        <p:sp>
          <p:nvSpPr>
            <p:cNvPr id="1527" name="4"/>
            <p:cNvSpPr/>
            <p:nvPr/>
          </p:nvSpPr>
          <p:spPr>
            <a:xfrm>
              <a:off x="7061342" y="0"/>
              <a:ext cx="1536249" cy="1520637"/>
            </a:xfrm>
            <a:prstGeom prst="roundRect">
              <a:avLst>
                <a:gd name="adj" fmla="val 15000"/>
              </a:avLst>
            </a:prstGeom>
            <a:solidFill>
              <a:srgbClr val="CA495A"/>
            </a:solidFill>
            <a:ln w="63500" cap="flat">
              <a:solidFill>
                <a:srgbClr val="CA495A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529" name="算法复杂度 =  n  + n/2 + n/4 + n/8 + … + 1…"/>
          <p:cNvSpPr/>
          <p:nvPr/>
        </p:nvSpPr>
        <p:spPr>
          <a:xfrm>
            <a:off x="3099599" y="8977769"/>
            <a:ext cx="20538577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算法复杂度 =  n  + n/2 + n/4 + n/8 + … + 1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       =  O(2n)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2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2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29" grpId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算法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算法</a:t>
            </a:r>
          </a:p>
        </p:txBody>
      </p:sp>
      <p:sp>
        <p:nvSpPr>
          <p:cNvPr id="1532" name="liuyubobobo"/>
          <p:cNvSpPr/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liuyubobobo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