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算法"/>
          <p:cNvSpPr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120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优先队列的实现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优先队列的实现</a:t>
            </a:r>
          </a:p>
        </p:txBody>
      </p:sp>
      <p:graphicFrame>
        <p:nvGraphicFramePr>
          <p:cNvPr id="164" name="Table"/>
          <p:cNvGraphicFramePr/>
          <p:nvPr/>
        </p:nvGraphicFramePr>
        <p:xfrm>
          <a:off x="1829629" y="4069276"/>
          <a:ext cx="20724742" cy="90030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6908247"/>
                <a:gridCol w="6908247"/>
                <a:gridCol w="6908247"/>
              </a:tblGrid>
              <a:tr h="2250764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入队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出队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076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普通数组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076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顺序数组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O(1)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0764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堆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O(lgn)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Index Max Hea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Index Max Heap</a:t>
            </a:r>
          </a:p>
        </p:txBody>
      </p:sp>
      <p:sp>
        <p:nvSpPr>
          <p:cNvPr id="1914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5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6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7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8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9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0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1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2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3" name="1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24" name="2"/>
          <p:cNvSpPr/>
          <p:nvPr/>
        </p:nvSpPr>
        <p:spPr>
          <a:xfrm>
            <a:off x="7619306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25" name="3"/>
          <p:cNvSpPr/>
          <p:nvPr/>
        </p:nvSpPr>
        <p:spPr>
          <a:xfrm>
            <a:off x="18001085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26" name="4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27" name="5"/>
          <p:cNvSpPr/>
          <p:nvPr/>
        </p:nvSpPr>
        <p:spPr>
          <a:xfrm>
            <a:off x="8841056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28" name="8"/>
          <p:cNvSpPr/>
          <p:nvPr/>
        </p:nvSpPr>
        <p:spPr>
          <a:xfrm>
            <a:off x="3638746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929" name="9"/>
          <p:cNvSpPr/>
          <p:nvPr/>
        </p:nvSpPr>
        <p:spPr>
          <a:xfrm>
            <a:off x="6421449" y="5642200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930" name="10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931" name="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32" name="7"/>
          <p:cNvSpPr/>
          <p:nvPr/>
        </p:nvSpPr>
        <p:spPr>
          <a:xfrm>
            <a:off x="15623274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33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34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35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36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37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38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39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40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941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942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943" name="Table"/>
          <p:cNvGraphicFramePr/>
          <p:nvPr/>
        </p:nvGraphicFramePr>
        <p:xfrm>
          <a:off x="10535667" y="10648950"/>
          <a:ext cx="13003611" cy="27622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690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0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index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0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90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Index Max Hea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Index Max Heap</a:t>
            </a:r>
          </a:p>
        </p:txBody>
      </p:sp>
      <p:graphicFrame>
        <p:nvGraphicFramePr>
          <p:cNvPr id="1946" name="Table"/>
          <p:cNvGraphicFramePr/>
          <p:nvPr/>
        </p:nvGraphicFramePr>
        <p:xfrm>
          <a:off x="3068067" y="3232150"/>
          <a:ext cx="18247866" cy="4711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658896"/>
                <a:gridCol w="1658896"/>
                <a:gridCol w="1658896"/>
                <a:gridCol w="1658896"/>
                <a:gridCol w="1658896"/>
                <a:gridCol w="1658896"/>
                <a:gridCol w="1658896"/>
                <a:gridCol w="1658896"/>
                <a:gridCol w="1658896"/>
                <a:gridCol w="1658896"/>
                <a:gridCol w="1658896"/>
              </a:tblGrid>
              <a:tr h="11779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779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index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779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779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47" name="reverse[i] 表示索引i在indexes(堆)中的位置…"/>
          <p:cNvSpPr/>
          <p:nvPr/>
        </p:nvSpPr>
        <p:spPr>
          <a:xfrm>
            <a:off x="3068068" y="8195998"/>
            <a:ext cx="18247865" cy="5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reverse[i] 表示索引i在indexes(堆)中的位置</a:t>
            </a: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indexes[i] = j</a:t>
            </a: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reverse[j] = i</a:t>
            </a: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indexes[reverse[i]] = i</a:t>
            </a: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reverse[indexes[i]] = 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操作：编写拥有reverse反向查找的Index Max Heap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44018" defTabSz="520065">
              <a:defRPr sz="7056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操作：编写拥有reverse反向查找的Index Max 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和堆相关的问题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和堆相关的问题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使用堆实现优先队列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使用堆实现优先队列</a:t>
            </a:r>
          </a:p>
        </p:txBody>
      </p:sp>
      <p:pic>
        <p:nvPicPr>
          <p:cNvPr id="195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10300" y="3674087"/>
            <a:ext cx="10792797" cy="9809881"/>
          </a:xfrm>
          <a:prstGeom prst="rect">
            <a:avLst/>
          </a:prstGeom>
          <a:ln w="12700">
            <a:miter lim="400000"/>
          </a:ln>
        </p:spPr>
      </p:pic>
      <p:sp>
        <p:nvSpPr>
          <p:cNvPr id="1955" name="动态选择优先级最高的任务执行"/>
          <p:cNvSpPr/>
          <p:nvPr/>
        </p:nvSpPr>
        <p:spPr>
          <a:xfrm>
            <a:off x="777215" y="7994827"/>
            <a:ext cx="1173497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动态选择优先级最高的任务执行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55" grpId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使用堆实现优先队列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使用堆实现优先队列</a:t>
            </a:r>
          </a:p>
        </p:txBody>
      </p:sp>
      <p:pic>
        <p:nvPicPr>
          <p:cNvPr id="1958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4508" y="5748995"/>
            <a:ext cx="5314985" cy="4250010"/>
          </a:xfrm>
          <a:prstGeom prst="rect">
            <a:avLst/>
          </a:prstGeom>
          <a:ln w="12700">
            <a:miter lim="400000"/>
          </a:ln>
        </p:spPr>
      </p:pic>
      <p:sp>
        <p:nvSpPr>
          <p:cNvPr id="1959" name="Circle"/>
          <p:cNvSpPr/>
          <p:nvPr/>
        </p:nvSpPr>
        <p:spPr>
          <a:xfrm>
            <a:off x="8382000" y="4064000"/>
            <a:ext cx="7620000" cy="7620000"/>
          </a:xfrm>
          <a:prstGeom prst="ellipse">
            <a:avLst/>
          </a:prstGeom>
          <a:blipFill>
            <a:blip r:embed="rId3">
              <a:alphaModFix amt="25174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60" name="enemy"/>
          <p:cNvSpPr/>
          <p:nvPr/>
        </p:nvSpPr>
        <p:spPr>
          <a:xfrm>
            <a:off x="13736539" y="4153139"/>
            <a:ext cx="2041800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enemy</a:t>
            </a:r>
          </a:p>
        </p:txBody>
      </p:sp>
      <p:sp>
        <p:nvSpPr>
          <p:cNvPr id="1961" name="enemy"/>
          <p:cNvSpPr/>
          <p:nvPr/>
        </p:nvSpPr>
        <p:spPr>
          <a:xfrm>
            <a:off x="14997118" y="6859587"/>
            <a:ext cx="2041799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enemy</a:t>
            </a:r>
          </a:p>
        </p:txBody>
      </p:sp>
      <p:sp>
        <p:nvSpPr>
          <p:cNvPr id="1962" name="enemy"/>
          <p:cNvSpPr/>
          <p:nvPr/>
        </p:nvSpPr>
        <p:spPr>
          <a:xfrm>
            <a:off x="7737391" y="8959165"/>
            <a:ext cx="2041799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enemy</a:t>
            </a:r>
          </a:p>
        </p:txBody>
      </p:sp>
      <p:sp>
        <p:nvSpPr>
          <p:cNvPr id="1963" name="enemy"/>
          <p:cNvSpPr/>
          <p:nvPr/>
        </p:nvSpPr>
        <p:spPr>
          <a:xfrm>
            <a:off x="1056513" y="4617800"/>
            <a:ext cx="2041799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enemy</a:t>
            </a:r>
          </a:p>
        </p:txBody>
      </p:sp>
      <p:sp>
        <p:nvSpPr>
          <p:cNvPr id="1964" name="enemy"/>
          <p:cNvSpPr/>
          <p:nvPr/>
        </p:nvSpPr>
        <p:spPr>
          <a:xfrm>
            <a:off x="21123267" y="10792186"/>
            <a:ext cx="2041799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enemy</a:t>
            </a:r>
          </a:p>
        </p:txBody>
      </p:sp>
      <p:sp>
        <p:nvSpPr>
          <p:cNvPr id="1965" name="enemy"/>
          <p:cNvSpPr/>
          <p:nvPr/>
        </p:nvSpPr>
        <p:spPr>
          <a:xfrm>
            <a:off x="20254993" y="3339510"/>
            <a:ext cx="2041799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enemy</a:t>
            </a:r>
          </a:p>
        </p:txBody>
      </p:sp>
      <p:sp>
        <p:nvSpPr>
          <p:cNvPr id="1966" name="enemy"/>
          <p:cNvSpPr/>
          <p:nvPr/>
        </p:nvSpPr>
        <p:spPr>
          <a:xfrm>
            <a:off x="2841296" y="8959165"/>
            <a:ext cx="2041799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enemy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4" grpId="5"/>
      <p:bldP build="whole" bldLvl="1" animBg="1" rev="0" advAuto="0" spid="1966" grpId="7"/>
      <p:bldP build="whole" bldLvl="1" animBg="1" rev="0" advAuto="0" spid="1965" grpId="6"/>
      <p:bldP build="whole" bldLvl="1" animBg="1" rev="0" advAuto="0" spid="1963" grpId="4"/>
      <p:bldP build="whole" bldLvl="1" animBg="1" rev="0" advAuto="0" spid="1960" grpId="1"/>
      <p:bldP build="whole" bldLvl="1" animBg="1" rev="0" advAuto="0" spid="1961" grpId="2"/>
      <p:bldP build="whole" bldLvl="1" animBg="1" rev="0" advAuto="0" spid="1962" grpId="3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使用堆实现优先队列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使用堆实现优先队列</a:t>
            </a:r>
          </a:p>
        </p:txBody>
      </p:sp>
      <p:sp>
        <p:nvSpPr>
          <p:cNvPr id="1969" name="在1,000,000个元素中选出前100名？"/>
          <p:cNvSpPr/>
          <p:nvPr/>
        </p:nvSpPr>
        <p:spPr>
          <a:xfrm>
            <a:off x="5359767" y="4876640"/>
            <a:ext cx="1366446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在1,000,000个元素中选出前100名？</a:t>
            </a:r>
          </a:p>
        </p:txBody>
      </p:sp>
      <p:sp>
        <p:nvSpPr>
          <p:cNvPr id="1970" name="在N个元素中选出前M个元素"/>
          <p:cNvSpPr/>
          <p:nvPr/>
        </p:nvSpPr>
        <p:spPr>
          <a:xfrm>
            <a:off x="7011897" y="6674705"/>
            <a:ext cx="103602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在N个元素中选出前M个元素</a:t>
            </a:r>
          </a:p>
        </p:txBody>
      </p:sp>
      <p:sp>
        <p:nvSpPr>
          <p:cNvPr id="1971" name="使用优先队列？ NlogM"/>
          <p:cNvSpPr/>
          <p:nvPr/>
        </p:nvSpPr>
        <p:spPr>
          <a:xfrm>
            <a:off x="8374604" y="9753758"/>
            <a:ext cx="763479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使用优先队列？ NlogM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0" grpId="1"/>
      <p:bldP build="whole" bldLvl="1" animBg="1" rev="0" advAuto="0" spid="1971" grpId="2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多路归并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多路归并排序</a:t>
            </a:r>
          </a:p>
        </p:txBody>
      </p:sp>
      <p:sp>
        <p:nvSpPr>
          <p:cNvPr id="1974" name="Rectangle"/>
          <p:cNvSpPr/>
          <p:nvPr/>
        </p:nvSpPr>
        <p:spPr>
          <a:xfrm>
            <a:off x="2350583" y="4633050"/>
            <a:ext cx="19682834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979" name="Group"/>
          <p:cNvGrpSpPr/>
          <p:nvPr/>
        </p:nvGrpSpPr>
        <p:grpSpPr>
          <a:xfrm>
            <a:off x="623383" y="7110872"/>
            <a:ext cx="23340434" cy="4486678"/>
            <a:chOff x="0" y="0"/>
            <a:chExt cx="23340432" cy="4486676"/>
          </a:xfrm>
        </p:grpSpPr>
        <p:sp>
          <p:nvSpPr>
            <p:cNvPr id="1975" name="Rectangle"/>
            <p:cNvSpPr/>
            <p:nvPr/>
          </p:nvSpPr>
          <p:spPr>
            <a:xfrm>
              <a:off x="0" y="2830777"/>
              <a:ext cx="9802233" cy="1655900"/>
            </a:xfrm>
            <a:prstGeom prst="rect">
              <a:avLst/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Rectangle"/>
            <p:cNvSpPr/>
            <p:nvPr/>
          </p:nvSpPr>
          <p:spPr>
            <a:xfrm>
              <a:off x="13538200" y="2830777"/>
              <a:ext cx="9802233" cy="1655900"/>
            </a:xfrm>
            <a:prstGeom prst="rect">
              <a:avLst/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 flipH="1">
              <a:off x="1484816" y="-1"/>
              <a:ext cx="2641601" cy="201894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19391816" y="10310"/>
              <a:ext cx="2540002" cy="20180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多路归并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多路归并排序</a:t>
            </a:r>
          </a:p>
        </p:txBody>
      </p:sp>
      <p:sp>
        <p:nvSpPr>
          <p:cNvPr id="1982" name="Rectangle"/>
          <p:cNvSpPr/>
          <p:nvPr/>
        </p:nvSpPr>
        <p:spPr>
          <a:xfrm>
            <a:off x="2350583" y="4633050"/>
            <a:ext cx="19682834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991" name="Group"/>
          <p:cNvGrpSpPr/>
          <p:nvPr/>
        </p:nvGrpSpPr>
        <p:grpSpPr>
          <a:xfrm>
            <a:off x="623383" y="7110872"/>
            <a:ext cx="23238834" cy="4486678"/>
            <a:chOff x="0" y="0"/>
            <a:chExt cx="23238832" cy="4486676"/>
          </a:xfrm>
        </p:grpSpPr>
        <p:sp>
          <p:nvSpPr>
            <p:cNvPr id="1983" name="Rectangle"/>
            <p:cNvSpPr/>
            <p:nvPr/>
          </p:nvSpPr>
          <p:spPr>
            <a:xfrm>
              <a:off x="0" y="2830777"/>
              <a:ext cx="4087233" cy="1655900"/>
            </a:xfrm>
            <a:prstGeom prst="rect">
              <a:avLst/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 flipH="1">
              <a:off x="1484816" y="-1"/>
              <a:ext cx="2641601" cy="2018947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19391816" y="10310"/>
              <a:ext cx="2540002" cy="20180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86" name="Rectangle"/>
            <p:cNvSpPr/>
            <p:nvPr/>
          </p:nvSpPr>
          <p:spPr>
            <a:xfrm>
              <a:off x="6191250" y="2821347"/>
              <a:ext cx="4087234" cy="1655900"/>
            </a:xfrm>
            <a:prstGeom prst="rect">
              <a:avLst/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Rectangle"/>
            <p:cNvSpPr/>
            <p:nvPr/>
          </p:nvSpPr>
          <p:spPr>
            <a:xfrm>
              <a:off x="12671425" y="2821347"/>
              <a:ext cx="4087233" cy="1655900"/>
            </a:xfrm>
            <a:prstGeom prst="rect">
              <a:avLst/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Rectangle"/>
            <p:cNvSpPr/>
            <p:nvPr/>
          </p:nvSpPr>
          <p:spPr>
            <a:xfrm>
              <a:off x="19151600" y="2821348"/>
              <a:ext cx="4087233" cy="1655900"/>
            </a:xfrm>
            <a:prstGeom prst="rect">
              <a:avLst/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 flipH="1">
              <a:off x="7631616" y="237568"/>
              <a:ext cx="1173389" cy="200997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13297385" y="238895"/>
              <a:ext cx="1640782" cy="201219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1996" name="Group"/>
          <p:cNvGrpSpPr/>
          <p:nvPr/>
        </p:nvGrpSpPr>
        <p:grpSpPr>
          <a:xfrm>
            <a:off x="623383" y="9921470"/>
            <a:ext cx="19986428" cy="1685511"/>
            <a:chOff x="0" y="0"/>
            <a:chExt cx="19986426" cy="1685509"/>
          </a:xfrm>
        </p:grpSpPr>
        <p:sp>
          <p:nvSpPr>
            <p:cNvPr id="1992" name="Rectangle"/>
            <p:cNvSpPr/>
            <p:nvPr/>
          </p:nvSpPr>
          <p:spPr>
            <a:xfrm>
              <a:off x="0" y="10749"/>
              <a:ext cx="834827" cy="1674761"/>
            </a:xfrm>
            <a:prstGeom prst="rect">
              <a:avLst/>
            </a:prstGeom>
            <a:solidFill>
              <a:srgbClr val="23A9F6"/>
            </a:solidFill>
            <a:ln w="63500" cap="flat">
              <a:solidFill>
                <a:srgbClr val="23A9F6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Rectangle"/>
            <p:cNvSpPr/>
            <p:nvPr/>
          </p:nvSpPr>
          <p:spPr>
            <a:xfrm>
              <a:off x="6146800" y="10749"/>
              <a:ext cx="834827" cy="1674761"/>
            </a:xfrm>
            <a:prstGeom prst="rect">
              <a:avLst/>
            </a:prstGeom>
            <a:solidFill>
              <a:srgbClr val="23A9F6"/>
            </a:solidFill>
            <a:ln w="63500" cap="flat">
              <a:solidFill>
                <a:srgbClr val="23A9F6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Rectangle"/>
            <p:cNvSpPr/>
            <p:nvPr/>
          </p:nvSpPr>
          <p:spPr>
            <a:xfrm>
              <a:off x="12671425" y="10749"/>
              <a:ext cx="834827" cy="1674761"/>
            </a:xfrm>
            <a:prstGeom prst="rect">
              <a:avLst/>
            </a:prstGeom>
            <a:solidFill>
              <a:srgbClr val="23A9F6"/>
            </a:solidFill>
            <a:ln w="63500" cap="flat">
              <a:solidFill>
                <a:srgbClr val="23A9F6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Rectangle"/>
            <p:cNvSpPr/>
            <p:nvPr/>
          </p:nvSpPr>
          <p:spPr>
            <a:xfrm>
              <a:off x="19151600" y="0"/>
              <a:ext cx="834827" cy="1674760"/>
            </a:xfrm>
            <a:prstGeom prst="rect">
              <a:avLst/>
            </a:prstGeom>
            <a:solidFill>
              <a:srgbClr val="23A9F6"/>
            </a:solidFill>
            <a:ln w="63500" cap="flat">
              <a:solidFill>
                <a:srgbClr val="23A9F6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1" grpId="1"/>
      <p:bldP build="whole" bldLvl="1" animBg="1" rev="0" advAuto="0" spid="1996" grpId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99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0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1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2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3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4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5" name="Line"/>
          <p:cNvSpPr/>
          <p:nvPr/>
        </p:nvSpPr>
        <p:spPr>
          <a:xfrm flipH="1" flipV="1">
            <a:off x="7106675" y="62383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6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7" name="二叉堆 Binary Hea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二叉堆 Binary Heap</a:t>
            </a:r>
          </a:p>
        </p:txBody>
      </p:sp>
      <p:sp>
        <p:nvSpPr>
          <p:cNvPr id="2008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2009" name="41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2010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011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012" name="16"/>
          <p:cNvSpPr/>
          <p:nvPr/>
        </p:nvSpPr>
        <p:spPr>
          <a:xfrm>
            <a:off x="8659379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013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2014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2015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016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017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使用堆实现优先队列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使用堆实现优先队列</a:t>
            </a:r>
          </a:p>
        </p:txBody>
      </p:sp>
      <p:sp>
        <p:nvSpPr>
          <p:cNvPr id="167" name="对于总共N个请求：…"/>
          <p:cNvSpPr/>
          <p:nvPr/>
        </p:nvSpPr>
        <p:spPr>
          <a:xfrm>
            <a:off x="3924705" y="5689599"/>
            <a:ext cx="16534590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对于总共N个请求：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使用普通数组或者顺序数组，最差情况：O(n^2)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使用堆：O(nlgn)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Line"/>
          <p:cNvSpPr/>
          <p:nvPr/>
        </p:nvSpPr>
        <p:spPr>
          <a:xfrm flipV="1">
            <a:off x="18769724" y="8163944"/>
            <a:ext cx="1" cy="315946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20" name="Line"/>
          <p:cNvSpPr/>
          <p:nvPr/>
        </p:nvSpPr>
        <p:spPr>
          <a:xfrm flipH="1" flipV="1">
            <a:off x="18870718" y="8022836"/>
            <a:ext cx="2251952" cy="31189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21" name="Line"/>
          <p:cNvSpPr/>
          <p:nvPr/>
        </p:nvSpPr>
        <p:spPr>
          <a:xfrm flipV="1">
            <a:off x="16591246" y="7928981"/>
            <a:ext cx="2076510" cy="33066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22" name="16"/>
          <p:cNvSpPr/>
          <p:nvPr/>
        </p:nvSpPr>
        <p:spPr>
          <a:xfrm>
            <a:off x="15784289" y="10537449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023" name="12"/>
          <p:cNvSpPr/>
          <p:nvPr/>
        </p:nvSpPr>
        <p:spPr>
          <a:xfrm>
            <a:off x="18054595" y="10537449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024" name="3"/>
          <p:cNvSpPr/>
          <p:nvPr/>
        </p:nvSpPr>
        <p:spPr>
          <a:xfrm>
            <a:off x="20324903" y="10537449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25" name="Line"/>
          <p:cNvSpPr/>
          <p:nvPr/>
        </p:nvSpPr>
        <p:spPr>
          <a:xfrm flipV="1">
            <a:off x="12238872" y="8138545"/>
            <a:ext cx="1" cy="288752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26" name="Line"/>
          <p:cNvSpPr/>
          <p:nvPr/>
        </p:nvSpPr>
        <p:spPr>
          <a:xfrm flipH="1" flipV="1">
            <a:off x="12352883" y="7620475"/>
            <a:ext cx="2126747" cy="348666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27" name="Line"/>
          <p:cNvSpPr/>
          <p:nvPr/>
        </p:nvSpPr>
        <p:spPr>
          <a:xfrm flipV="1">
            <a:off x="9989910" y="7714789"/>
            <a:ext cx="1999829" cy="329803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28" name="Line"/>
          <p:cNvSpPr/>
          <p:nvPr/>
        </p:nvSpPr>
        <p:spPr>
          <a:xfrm flipV="1">
            <a:off x="5695851" y="8209813"/>
            <a:ext cx="1" cy="315946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29" name="Line"/>
          <p:cNvSpPr/>
          <p:nvPr/>
        </p:nvSpPr>
        <p:spPr>
          <a:xfrm flipV="1">
            <a:off x="12232695" y="4706198"/>
            <a:ext cx="1" cy="26416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30" name="Line"/>
          <p:cNvSpPr/>
          <p:nvPr/>
        </p:nvSpPr>
        <p:spPr>
          <a:xfrm flipH="1" flipV="1">
            <a:off x="12334799" y="4685428"/>
            <a:ext cx="6310824" cy="26831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31" name="Line"/>
          <p:cNvSpPr/>
          <p:nvPr/>
        </p:nvSpPr>
        <p:spPr>
          <a:xfrm flipV="1">
            <a:off x="5596144" y="4685733"/>
            <a:ext cx="6526705" cy="268253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32" name="Line"/>
          <p:cNvSpPr/>
          <p:nvPr/>
        </p:nvSpPr>
        <p:spPr>
          <a:xfrm flipH="1" flipV="1">
            <a:off x="5420171" y="7493461"/>
            <a:ext cx="2565936" cy="374068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33" name="Line"/>
          <p:cNvSpPr/>
          <p:nvPr/>
        </p:nvSpPr>
        <p:spPr>
          <a:xfrm flipV="1">
            <a:off x="3368366" y="7735258"/>
            <a:ext cx="2400282" cy="369409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34" name="d 叉堆 d-ary hea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 叉堆 d-ary heap</a:t>
            </a:r>
          </a:p>
        </p:txBody>
      </p:sp>
      <p:sp>
        <p:nvSpPr>
          <p:cNvPr id="2035" name="62"/>
          <p:cNvSpPr/>
          <p:nvPr/>
        </p:nvSpPr>
        <p:spPr>
          <a:xfrm>
            <a:off x="11430000" y="3860800"/>
            <a:ext cx="1524000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2036" name="41"/>
          <p:cNvSpPr/>
          <p:nvPr/>
        </p:nvSpPr>
        <p:spPr>
          <a:xfrm>
            <a:off x="4933666" y="684446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2037" name="30"/>
          <p:cNvSpPr/>
          <p:nvPr/>
        </p:nvSpPr>
        <p:spPr>
          <a:xfrm>
            <a:off x="11470695" y="684446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038" name="28"/>
          <p:cNvSpPr/>
          <p:nvPr/>
        </p:nvSpPr>
        <p:spPr>
          <a:xfrm>
            <a:off x="18007724" y="6844466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039" name="26"/>
          <p:cNvSpPr/>
          <p:nvPr/>
        </p:nvSpPr>
        <p:spPr>
          <a:xfrm>
            <a:off x="2628840" y="1058331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2040" name="22"/>
          <p:cNvSpPr/>
          <p:nvPr/>
        </p:nvSpPr>
        <p:spPr>
          <a:xfrm>
            <a:off x="4980723" y="1058331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041" name="13"/>
          <p:cNvSpPr/>
          <p:nvPr/>
        </p:nvSpPr>
        <p:spPr>
          <a:xfrm>
            <a:off x="7117079" y="1058331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042" name="29"/>
          <p:cNvSpPr/>
          <p:nvPr/>
        </p:nvSpPr>
        <p:spPr>
          <a:xfrm>
            <a:off x="9253436" y="10512049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2043" name="25"/>
          <p:cNvSpPr/>
          <p:nvPr/>
        </p:nvSpPr>
        <p:spPr>
          <a:xfrm>
            <a:off x="11523743" y="10512049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2044" name="20"/>
          <p:cNvSpPr/>
          <p:nvPr/>
        </p:nvSpPr>
        <p:spPr>
          <a:xfrm>
            <a:off x="13794051" y="10512049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最大堆 最大索引堆"/>
          <p:cNvSpPr/>
          <p:nvPr>
            <p:ph type="ctrTitle"/>
          </p:nvPr>
        </p:nvSpPr>
        <p:spPr>
          <a:xfrm>
            <a:off x="1778000" y="41465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最大堆 最大索引堆</a:t>
            </a:r>
          </a:p>
        </p:txBody>
      </p:sp>
      <p:sp>
        <p:nvSpPr>
          <p:cNvPr id="2047" name="最小堆 最小索引堆"/>
          <p:cNvSpPr/>
          <p:nvPr/>
        </p:nvSpPr>
        <p:spPr>
          <a:xfrm>
            <a:off x="1778000" y="73977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最小堆 最小索引堆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堆的实现细节优化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堆的实现细节优化</a:t>
            </a:r>
          </a:p>
        </p:txBody>
      </p:sp>
      <p:sp>
        <p:nvSpPr>
          <p:cNvPr id="2050" name="ShiftUp 和 ShiftDown 中使用赋值操作替换swap操作…"/>
          <p:cNvSpPr/>
          <p:nvPr/>
        </p:nvSpPr>
        <p:spPr>
          <a:xfrm>
            <a:off x="2590026" y="5689599"/>
            <a:ext cx="1920394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ShiftUp 和 ShiftDown 中使用赋值操作替换swap操作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表示堆的数组从0开始索引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没有capacity的限制，动态的调整堆中数组的大小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最大最小队列"/>
          <p:cNvSpPr/>
          <p:nvPr/>
        </p:nvSpPr>
        <p:spPr>
          <a:xfrm>
            <a:off x="1778000" y="57721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最大最小队列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二项堆"/>
          <p:cNvSpPr/>
          <p:nvPr>
            <p:ph type="ctrTitle"/>
          </p:nvPr>
        </p:nvSpPr>
        <p:spPr>
          <a:xfrm>
            <a:off x="1778000" y="41465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二项堆</a:t>
            </a:r>
          </a:p>
        </p:txBody>
      </p:sp>
      <p:sp>
        <p:nvSpPr>
          <p:cNvPr id="2055" name="斐波那契堆"/>
          <p:cNvSpPr/>
          <p:nvPr/>
        </p:nvSpPr>
        <p:spPr>
          <a:xfrm>
            <a:off x="1778000" y="73977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1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斐波那契堆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算法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2058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堆的基本实现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堆的基本实现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ne"/>
          <p:cNvSpPr/>
          <p:nvPr/>
        </p:nvSpPr>
        <p:spPr>
          <a:xfrm flipH="1" flipV="1">
            <a:off x="12278677" y="4400719"/>
            <a:ext cx="3194815" cy="3484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2" name="Line"/>
          <p:cNvSpPr/>
          <p:nvPr/>
        </p:nvSpPr>
        <p:spPr>
          <a:xfrm flipV="1">
            <a:off x="9056287" y="4273719"/>
            <a:ext cx="3047153" cy="37382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" name="Line"/>
          <p:cNvSpPr/>
          <p:nvPr/>
        </p:nvSpPr>
        <p:spPr>
          <a:xfrm flipV="1">
            <a:off x="13368459" y="79132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4" name="Line"/>
          <p:cNvSpPr/>
          <p:nvPr/>
        </p:nvSpPr>
        <p:spPr>
          <a:xfrm flipH="1" flipV="1">
            <a:off x="9000356" y="7973534"/>
            <a:ext cx="2046983" cy="33063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5" name="Line"/>
          <p:cNvSpPr/>
          <p:nvPr/>
        </p:nvSpPr>
        <p:spPr>
          <a:xfrm flipH="1" flipV="1">
            <a:off x="15277624" y="7811110"/>
            <a:ext cx="2022864" cy="363118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6" name="Line"/>
          <p:cNvSpPr/>
          <p:nvPr/>
        </p:nvSpPr>
        <p:spPr>
          <a:xfrm flipV="1">
            <a:off x="7128124" y="7913237"/>
            <a:ext cx="1933358" cy="34269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7" name="二叉堆 Binary Hea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二叉堆 Binary Heap</a:t>
            </a:r>
          </a:p>
        </p:txBody>
      </p:sp>
      <p:sp>
        <p:nvSpPr>
          <p:cNvPr id="178" name="62"/>
          <p:cNvSpPr/>
          <p:nvPr/>
        </p:nvSpPr>
        <p:spPr>
          <a:xfrm>
            <a:off x="11430000" y="3632506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79" name="41"/>
          <p:cNvSpPr/>
          <p:nvPr/>
        </p:nvSpPr>
        <p:spPr>
          <a:xfrm>
            <a:off x="8318688" y="7069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80" name="30"/>
          <p:cNvSpPr/>
          <p:nvPr/>
        </p:nvSpPr>
        <p:spPr>
          <a:xfrm>
            <a:off x="14541310" y="7069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81" name="28"/>
          <p:cNvSpPr/>
          <p:nvPr/>
        </p:nvSpPr>
        <p:spPr>
          <a:xfrm>
            <a:off x="6349811" y="105299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82" name="16"/>
          <p:cNvSpPr/>
          <p:nvPr/>
        </p:nvSpPr>
        <p:spPr>
          <a:xfrm>
            <a:off x="10287565" y="105299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83" name="22"/>
          <p:cNvSpPr/>
          <p:nvPr/>
        </p:nvSpPr>
        <p:spPr>
          <a:xfrm>
            <a:off x="12559782" y="105299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84" name="13"/>
          <p:cNvSpPr/>
          <p:nvPr/>
        </p:nvSpPr>
        <p:spPr>
          <a:xfrm>
            <a:off x="16522839" y="1052990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0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3" name="Line"/>
          <p:cNvSpPr/>
          <p:nvPr/>
        </p:nvSpPr>
        <p:spPr>
          <a:xfrm flipH="1" flipV="1">
            <a:off x="7106675" y="62383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4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" name="二叉堆 是一棵 完全二叉树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二叉堆 是一棵 完全二叉树</a:t>
            </a:r>
          </a:p>
        </p:txBody>
      </p:sp>
      <p:sp>
        <p:nvSpPr>
          <p:cNvPr id="196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97" name="41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98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99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00" name="16"/>
          <p:cNvSpPr/>
          <p:nvPr/>
        </p:nvSpPr>
        <p:spPr>
          <a:xfrm>
            <a:off x="8659379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01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202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203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04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05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06" name="堆中某个节点的值总是不大于其父节点的值；…"/>
          <p:cNvSpPr/>
          <p:nvPr/>
        </p:nvSpPr>
        <p:spPr>
          <a:xfrm>
            <a:off x="11113761" y="11363747"/>
            <a:ext cx="12990725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堆中某个节点的值总是不大于其父节点的值；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堆总是一棵完全二叉树。（最大堆）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用数组存储二叉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用数组存储二叉堆</a:t>
            </a:r>
          </a:p>
        </p:txBody>
      </p:sp>
      <p:sp>
        <p:nvSpPr>
          <p:cNvPr id="209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0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1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2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3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4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5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6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8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219" name="41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220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21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22" name="16"/>
          <p:cNvSpPr/>
          <p:nvPr/>
        </p:nvSpPr>
        <p:spPr>
          <a:xfrm>
            <a:off x="8659379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23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224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225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26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27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grpSp>
        <p:nvGrpSpPr>
          <p:cNvPr id="238" name="Group"/>
          <p:cNvGrpSpPr/>
          <p:nvPr/>
        </p:nvGrpSpPr>
        <p:grpSpPr>
          <a:xfrm>
            <a:off x="2958106" y="3914468"/>
            <a:ext cx="17528317" cy="7704636"/>
            <a:chOff x="0" y="0"/>
            <a:chExt cx="17528316" cy="7704635"/>
          </a:xfrm>
        </p:grpSpPr>
        <p:sp>
          <p:nvSpPr>
            <p:cNvPr id="228" name="1"/>
            <p:cNvSpPr/>
            <p:nvPr/>
          </p:nvSpPr>
          <p:spPr>
            <a:xfrm>
              <a:off x="10092365" y="-1"/>
              <a:ext cx="46745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9" name="2"/>
            <p:cNvSpPr/>
            <p:nvPr/>
          </p:nvSpPr>
          <p:spPr>
            <a:xfrm>
              <a:off x="5189471" y="2035384"/>
              <a:ext cx="46745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0" name="3"/>
            <p:cNvSpPr/>
            <p:nvPr/>
          </p:nvSpPr>
          <p:spPr>
            <a:xfrm>
              <a:off x="14417343" y="2035384"/>
              <a:ext cx="46745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1" name="4"/>
            <p:cNvSpPr/>
            <p:nvPr/>
          </p:nvSpPr>
          <p:spPr>
            <a:xfrm>
              <a:off x="2463137" y="4936035"/>
              <a:ext cx="46745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2" name="5"/>
            <p:cNvSpPr/>
            <p:nvPr/>
          </p:nvSpPr>
          <p:spPr>
            <a:xfrm>
              <a:off x="7574305" y="4936035"/>
              <a:ext cx="46745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33" name="6"/>
            <p:cNvSpPr/>
            <p:nvPr/>
          </p:nvSpPr>
          <p:spPr>
            <a:xfrm>
              <a:off x="12057059" y="4936035"/>
              <a:ext cx="46745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4" name="7"/>
            <p:cNvSpPr/>
            <p:nvPr/>
          </p:nvSpPr>
          <p:spPr>
            <a:xfrm>
              <a:off x="17060859" y="4936035"/>
              <a:ext cx="46745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35" name="8"/>
            <p:cNvSpPr/>
            <p:nvPr/>
          </p:nvSpPr>
          <p:spPr>
            <a:xfrm>
              <a:off x="-1" y="6841035"/>
              <a:ext cx="467458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36" name="9"/>
            <p:cNvSpPr/>
            <p:nvPr/>
          </p:nvSpPr>
          <p:spPr>
            <a:xfrm>
              <a:off x="2463137" y="6841035"/>
              <a:ext cx="46745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237" name="10"/>
            <p:cNvSpPr/>
            <p:nvPr/>
          </p:nvSpPr>
          <p:spPr>
            <a:xfrm>
              <a:off x="4749695" y="6841035"/>
              <a:ext cx="820615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10</a:t>
              </a:r>
            </a:p>
          </p:txBody>
        </p:sp>
      </p:grpSp>
      <p:graphicFrame>
        <p:nvGraphicFramePr>
          <p:cNvPr id="239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1"/>
      <p:bldP build="whole" bldLvl="1" animBg="1" rev="0" advAuto="0" spid="239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用数组存储二叉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用数组存储二叉堆</a:t>
            </a:r>
          </a:p>
        </p:txBody>
      </p:sp>
      <p:sp>
        <p:nvSpPr>
          <p:cNvPr id="242" name="Line"/>
          <p:cNvSpPr/>
          <p:nvPr/>
        </p:nvSpPr>
        <p:spPr>
          <a:xfrm flipV="1">
            <a:off x="6083114" y="8085732"/>
            <a:ext cx="1015927" cy="24683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3" name="Line"/>
          <p:cNvSpPr/>
          <p:nvPr/>
        </p:nvSpPr>
        <p:spPr>
          <a:xfrm flipH="1" flipV="1">
            <a:off x="7077639" y="8071936"/>
            <a:ext cx="943539" cy="24958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4" name="Line"/>
          <p:cNvSpPr/>
          <p:nvPr/>
        </p:nvSpPr>
        <p:spPr>
          <a:xfrm flipV="1">
            <a:off x="9957661" y="8085732"/>
            <a:ext cx="1015927" cy="24683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" name="Line"/>
          <p:cNvSpPr/>
          <p:nvPr/>
        </p:nvSpPr>
        <p:spPr>
          <a:xfrm flipH="1" flipV="1">
            <a:off x="13114681" y="4180889"/>
            <a:ext cx="3164763" cy="1615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6" name="Line"/>
          <p:cNvSpPr/>
          <p:nvPr/>
        </p:nvSpPr>
        <p:spPr>
          <a:xfrm flipV="1">
            <a:off x="9120633" y="4181126"/>
            <a:ext cx="3895127" cy="171377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7" name="Line"/>
          <p:cNvSpPr/>
          <p:nvPr/>
        </p:nvSpPr>
        <p:spPr>
          <a:xfrm flipV="1">
            <a:off x="14511307" y="5790920"/>
            <a:ext cx="1908932" cy="238897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8" name="Line"/>
          <p:cNvSpPr/>
          <p:nvPr/>
        </p:nvSpPr>
        <p:spPr>
          <a:xfrm flipH="1" flipV="1">
            <a:off x="16328539" y="5835792"/>
            <a:ext cx="1951345" cy="22992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9" name="Line"/>
          <p:cNvSpPr/>
          <p:nvPr/>
        </p:nvSpPr>
        <p:spPr>
          <a:xfrm flipH="1" flipV="1">
            <a:off x="9123750" y="5711372"/>
            <a:ext cx="1985635" cy="25480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" name="Line"/>
          <p:cNvSpPr/>
          <p:nvPr/>
        </p:nvSpPr>
        <p:spPr>
          <a:xfrm flipV="1">
            <a:off x="6968425" y="5863972"/>
            <a:ext cx="2049168" cy="224286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1" name="62"/>
          <p:cNvSpPr/>
          <p:nvPr/>
        </p:nvSpPr>
        <p:spPr>
          <a:xfrm>
            <a:off x="12491213" y="3644109"/>
            <a:ext cx="1187054" cy="1187053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252" name="41"/>
          <p:cNvSpPr/>
          <p:nvPr/>
        </p:nvSpPr>
        <p:spPr>
          <a:xfrm>
            <a:off x="8527326" y="5229482"/>
            <a:ext cx="1187054" cy="1187053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253" name="30"/>
          <p:cNvSpPr/>
          <p:nvPr/>
        </p:nvSpPr>
        <p:spPr>
          <a:xfrm>
            <a:off x="15769539" y="5229482"/>
            <a:ext cx="1187054" cy="1187053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54" name="28"/>
          <p:cNvSpPr/>
          <p:nvPr/>
        </p:nvSpPr>
        <p:spPr>
          <a:xfrm>
            <a:off x="6440207" y="7488815"/>
            <a:ext cx="1187053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55" name="16"/>
          <p:cNvSpPr/>
          <p:nvPr/>
        </p:nvSpPr>
        <p:spPr>
          <a:xfrm>
            <a:off x="10333160" y="7488815"/>
            <a:ext cx="1187054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56" name="19"/>
          <p:cNvSpPr/>
          <p:nvPr/>
        </p:nvSpPr>
        <p:spPr>
          <a:xfrm>
            <a:off x="5480931" y="9842079"/>
            <a:ext cx="1187053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257" name="17"/>
          <p:cNvSpPr/>
          <p:nvPr/>
        </p:nvSpPr>
        <p:spPr>
          <a:xfrm>
            <a:off x="7399483" y="9842079"/>
            <a:ext cx="1187053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258" name="15"/>
          <p:cNvSpPr/>
          <p:nvPr/>
        </p:nvSpPr>
        <p:spPr>
          <a:xfrm>
            <a:off x="9318034" y="9842079"/>
            <a:ext cx="1187053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59" name="22"/>
          <p:cNvSpPr/>
          <p:nvPr/>
        </p:nvSpPr>
        <p:spPr>
          <a:xfrm>
            <a:off x="13823061" y="7488815"/>
            <a:ext cx="1187054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60" name="13"/>
          <p:cNvSpPr/>
          <p:nvPr/>
        </p:nvSpPr>
        <p:spPr>
          <a:xfrm>
            <a:off x="17716016" y="7488815"/>
            <a:ext cx="1187053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61" name="1"/>
          <p:cNvSpPr/>
          <p:nvPr/>
        </p:nvSpPr>
        <p:spPr>
          <a:xfrm>
            <a:off x="13753408" y="3901304"/>
            <a:ext cx="364106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2" name="2"/>
          <p:cNvSpPr/>
          <p:nvPr/>
        </p:nvSpPr>
        <p:spPr>
          <a:xfrm>
            <a:off x="9934514" y="5486677"/>
            <a:ext cx="364106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3" name="3"/>
          <p:cNvSpPr/>
          <p:nvPr/>
        </p:nvSpPr>
        <p:spPr>
          <a:xfrm>
            <a:off x="17122159" y="5486677"/>
            <a:ext cx="364106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4" name="4"/>
          <p:cNvSpPr/>
          <p:nvPr/>
        </p:nvSpPr>
        <p:spPr>
          <a:xfrm>
            <a:off x="7810957" y="7746010"/>
            <a:ext cx="364106" cy="67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5" name="5"/>
          <p:cNvSpPr/>
          <p:nvPr/>
        </p:nvSpPr>
        <p:spPr>
          <a:xfrm>
            <a:off x="11792076" y="7746010"/>
            <a:ext cx="364106" cy="67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6" name="6"/>
          <p:cNvSpPr/>
          <p:nvPr/>
        </p:nvSpPr>
        <p:spPr>
          <a:xfrm>
            <a:off x="15283719" y="7746010"/>
            <a:ext cx="364106" cy="67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67" name="7"/>
          <p:cNvSpPr/>
          <p:nvPr/>
        </p:nvSpPr>
        <p:spPr>
          <a:xfrm>
            <a:off x="19128871" y="7746010"/>
            <a:ext cx="364105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68" name="8"/>
          <p:cNvSpPr/>
          <p:nvPr/>
        </p:nvSpPr>
        <p:spPr>
          <a:xfrm>
            <a:off x="5892405" y="9229826"/>
            <a:ext cx="364105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69" name="9"/>
          <p:cNvSpPr/>
          <p:nvPr/>
        </p:nvSpPr>
        <p:spPr>
          <a:xfrm>
            <a:off x="7810957" y="9229826"/>
            <a:ext cx="364106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70" name="10"/>
          <p:cNvSpPr/>
          <p:nvPr/>
        </p:nvSpPr>
        <p:spPr>
          <a:xfrm>
            <a:off x="9591971" y="9229826"/>
            <a:ext cx="639181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271" name="Table"/>
          <p:cNvGraphicFramePr/>
          <p:nvPr/>
        </p:nvGraphicFramePr>
        <p:xfrm>
          <a:off x="915973" y="11487150"/>
          <a:ext cx="13003611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2" name="parent(i) = i/2…"/>
          <p:cNvSpPr/>
          <p:nvPr/>
        </p:nvSpPr>
        <p:spPr>
          <a:xfrm>
            <a:off x="15025361" y="10376607"/>
            <a:ext cx="8926725" cy="299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parent(i) = i/2</a:t>
            </a: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left child  (i) = 2*i</a:t>
            </a: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right child (i) = 2*i 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操作：堆的基本框架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操作：堆的基本框架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ift Up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Up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52"/>
          <p:cNvSpPr/>
          <p:nvPr/>
        </p:nvSpPr>
        <p:spPr>
          <a:xfrm>
            <a:off x="9819244" y="115923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  <p:sp>
        <p:nvSpPr>
          <p:cNvPr id="279" name="Shift U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Up</a:t>
            </a:r>
          </a:p>
        </p:txBody>
      </p:sp>
      <p:sp>
        <p:nvSpPr>
          <p:cNvPr id="280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1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2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3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4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5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6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7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8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9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290" name="41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291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92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93" name="16"/>
          <p:cNvSpPr/>
          <p:nvPr/>
        </p:nvSpPr>
        <p:spPr>
          <a:xfrm>
            <a:off x="8659379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94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295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296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97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98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99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0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1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2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3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04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05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06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07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08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309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堆排序 Heap Sort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堆排序 Heap Sort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oup"/>
          <p:cNvGrpSpPr/>
          <p:nvPr/>
        </p:nvGrpSpPr>
        <p:grpSpPr>
          <a:xfrm>
            <a:off x="9438272" y="9268945"/>
            <a:ext cx="1529871" cy="3204360"/>
            <a:chOff x="0" y="0"/>
            <a:chExt cx="1529869" cy="3204359"/>
          </a:xfrm>
        </p:grpSpPr>
        <p:sp>
          <p:nvSpPr>
            <p:cNvPr id="311" name="Line"/>
            <p:cNvSpPr/>
            <p:nvPr/>
          </p:nvSpPr>
          <p:spPr>
            <a:xfrm flipH="1" flipV="1">
              <a:off x="-1" y="0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12" name="11"/>
            <p:cNvSpPr/>
            <p:nvPr/>
          </p:nvSpPr>
          <p:spPr>
            <a:xfrm>
              <a:off x="756074" y="1537358"/>
              <a:ext cx="773796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314" name="Shift U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Up</a:t>
            </a:r>
          </a:p>
        </p:txBody>
      </p:sp>
      <p:sp>
        <p:nvSpPr>
          <p:cNvPr id="315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6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7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8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9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0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1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2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4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325" name="41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326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27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28" name="16"/>
          <p:cNvSpPr/>
          <p:nvPr/>
        </p:nvSpPr>
        <p:spPr>
          <a:xfrm>
            <a:off x="8659379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29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330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331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332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33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34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5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6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7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38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9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40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41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42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43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344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5" name="52"/>
          <p:cNvSpPr/>
          <p:nvPr/>
        </p:nvSpPr>
        <p:spPr>
          <a:xfrm>
            <a:off x="9819244" y="115923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Line"/>
          <p:cNvSpPr/>
          <p:nvPr/>
        </p:nvSpPr>
        <p:spPr>
          <a:xfrm flipH="1" flipV="1">
            <a:off x="9438272" y="92689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8" name="11"/>
          <p:cNvSpPr/>
          <p:nvPr/>
        </p:nvSpPr>
        <p:spPr>
          <a:xfrm>
            <a:off x="10194346" y="10755503"/>
            <a:ext cx="7737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349" name="Shift U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Up</a:t>
            </a:r>
          </a:p>
        </p:txBody>
      </p:sp>
      <p:sp>
        <p:nvSpPr>
          <p:cNvPr id="350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1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2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3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4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5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6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7" name="Line"/>
          <p:cNvSpPr/>
          <p:nvPr/>
        </p:nvSpPr>
        <p:spPr>
          <a:xfrm flipH="1" flipV="1">
            <a:off x="7106676" y="6238329"/>
            <a:ext cx="2549259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8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9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360" name="41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361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62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63" name="16"/>
          <p:cNvSpPr/>
          <p:nvPr/>
        </p:nvSpPr>
        <p:spPr>
          <a:xfrm>
            <a:off x="8736423" y="8520303"/>
            <a:ext cx="1524001" cy="1524001"/>
          </a:xfrm>
          <a:prstGeom prst="ellipse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64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365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366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367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68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369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0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1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2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3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4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75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76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77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378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379" name="52"/>
          <p:cNvSpPr/>
          <p:nvPr/>
        </p:nvSpPr>
        <p:spPr>
          <a:xfrm>
            <a:off x="9819244" y="115923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  <p:graphicFrame>
        <p:nvGraphicFramePr>
          <p:cNvPr id="380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48918 -0.077666 0.126551 -0.017549 0.127877 0.099025 C 0.128752 0.175983 0.090358 0.235719 0.047567 0.223975" origin="layout" pathEditMode="relative">
                                      <p:cBhvr>
                                        <p:cTn id="6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41638 0.049247 -0.098093 0.008315 -0.108482 -0.078654 C -0.116934 -0.149409 -0.088734 -0.217408 -0.048215 -0.223975" origin="layout" pathEditMode="relative">
                                      <p:cBhvr>
                                        <p:cTn id="9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Line"/>
          <p:cNvSpPr/>
          <p:nvPr/>
        </p:nvSpPr>
        <p:spPr>
          <a:xfrm flipH="1" flipV="1">
            <a:off x="9438272" y="92689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3" name="11"/>
          <p:cNvSpPr/>
          <p:nvPr/>
        </p:nvSpPr>
        <p:spPr>
          <a:xfrm>
            <a:off x="10379242" y="10755503"/>
            <a:ext cx="7737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384" name="Shift U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Up</a:t>
            </a:r>
          </a:p>
        </p:txBody>
      </p:sp>
      <p:sp>
        <p:nvSpPr>
          <p:cNvPr id="385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6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7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8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9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0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1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" name="Line"/>
          <p:cNvSpPr/>
          <p:nvPr/>
        </p:nvSpPr>
        <p:spPr>
          <a:xfrm flipH="1" flipV="1">
            <a:off x="7106676" y="6238329"/>
            <a:ext cx="2549259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3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4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395" name="41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396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397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398" name="16"/>
          <p:cNvSpPr/>
          <p:nvPr/>
        </p:nvSpPr>
        <p:spPr>
          <a:xfrm>
            <a:off x="10004139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399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400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401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02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03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04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5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6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7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08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9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10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11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12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13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14" name="52"/>
          <p:cNvSpPr/>
          <p:nvPr/>
        </p:nvSpPr>
        <p:spPr>
          <a:xfrm>
            <a:off x="8736423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  <p:graphicFrame>
        <p:nvGraphicFramePr>
          <p:cNvPr id="415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Line"/>
          <p:cNvSpPr/>
          <p:nvPr/>
        </p:nvSpPr>
        <p:spPr>
          <a:xfrm flipH="1" flipV="1">
            <a:off x="9438272" y="92689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8" name="11"/>
          <p:cNvSpPr/>
          <p:nvPr/>
        </p:nvSpPr>
        <p:spPr>
          <a:xfrm>
            <a:off x="10379242" y="10755503"/>
            <a:ext cx="7737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419" name="Shift U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Up</a:t>
            </a:r>
          </a:p>
        </p:txBody>
      </p:sp>
      <p:sp>
        <p:nvSpPr>
          <p:cNvPr id="420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1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2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3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4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5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6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7" name="Line"/>
          <p:cNvSpPr/>
          <p:nvPr/>
        </p:nvSpPr>
        <p:spPr>
          <a:xfrm flipH="1" flipV="1">
            <a:off x="7106676" y="6238329"/>
            <a:ext cx="2549259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8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430" name="41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31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432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433" name="16"/>
          <p:cNvSpPr/>
          <p:nvPr/>
        </p:nvSpPr>
        <p:spPr>
          <a:xfrm>
            <a:off x="10004139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434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435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436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37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38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39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0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1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2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3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4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5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46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47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48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49" name="52"/>
          <p:cNvSpPr/>
          <p:nvPr/>
        </p:nvSpPr>
        <p:spPr>
          <a:xfrm>
            <a:off x="8736423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  <p:graphicFrame>
        <p:nvGraphicFramePr>
          <p:cNvPr id="450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40335 -0.131441 0.150965 -0.101985 0.167870 0.044697 C 0.177251 0.126098 0.144779 0.203941 0.098239 0.211616" origin="layout" pathEditMode="relative">
                                      <p:cBhvr>
                                        <p:cTn id="6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36131 0.110662 -0.127959 0.099608 -0.155370 -0.018703 C -0.174338 -0.100576 -0.146949 -0.192995 -0.098239 -0.211479" origin="layout" pathEditMode="relative">
                                      <p:cBhvr>
                                        <p:cTn id="9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Line"/>
          <p:cNvSpPr/>
          <p:nvPr/>
        </p:nvSpPr>
        <p:spPr>
          <a:xfrm flipH="1" flipV="1">
            <a:off x="9438272" y="92689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3" name="11"/>
          <p:cNvSpPr/>
          <p:nvPr/>
        </p:nvSpPr>
        <p:spPr>
          <a:xfrm>
            <a:off x="10379242" y="10755503"/>
            <a:ext cx="7737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454" name="Shift U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Up</a:t>
            </a:r>
          </a:p>
        </p:txBody>
      </p:sp>
      <p:sp>
        <p:nvSpPr>
          <p:cNvPr id="455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6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7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8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9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0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1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2" name="Line"/>
          <p:cNvSpPr/>
          <p:nvPr/>
        </p:nvSpPr>
        <p:spPr>
          <a:xfrm flipH="1" flipV="1">
            <a:off x="7106676" y="6238329"/>
            <a:ext cx="2549259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3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4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465" name="41"/>
          <p:cNvSpPr/>
          <p:nvPr/>
        </p:nvSpPr>
        <p:spPr>
          <a:xfrm>
            <a:off x="8643580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466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467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468" name="16"/>
          <p:cNvSpPr/>
          <p:nvPr/>
        </p:nvSpPr>
        <p:spPr>
          <a:xfrm>
            <a:off x="10004139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469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470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471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472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73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474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5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6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7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8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9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80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1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82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483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84" name="52"/>
          <p:cNvSpPr/>
          <p:nvPr/>
        </p:nvSpPr>
        <p:spPr>
          <a:xfrm>
            <a:off x="6408980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  <p:graphicFrame>
        <p:nvGraphicFramePr>
          <p:cNvPr id="485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Line"/>
          <p:cNvSpPr/>
          <p:nvPr/>
        </p:nvSpPr>
        <p:spPr>
          <a:xfrm flipH="1" flipV="1">
            <a:off x="9438272" y="92689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8" name="11"/>
          <p:cNvSpPr/>
          <p:nvPr/>
        </p:nvSpPr>
        <p:spPr>
          <a:xfrm>
            <a:off x="10379242" y="10755503"/>
            <a:ext cx="7737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489" name="Shift U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Up</a:t>
            </a:r>
          </a:p>
        </p:txBody>
      </p:sp>
      <p:sp>
        <p:nvSpPr>
          <p:cNvPr id="490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1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2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3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4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5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6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7" name="Line"/>
          <p:cNvSpPr/>
          <p:nvPr/>
        </p:nvSpPr>
        <p:spPr>
          <a:xfrm flipH="1" flipV="1">
            <a:off x="7106676" y="6238329"/>
            <a:ext cx="2549259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8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9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500" name="41"/>
          <p:cNvSpPr/>
          <p:nvPr/>
        </p:nvSpPr>
        <p:spPr>
          <a:xfrm>
            <a:off x="8643580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501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502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503" name="16"/>
          <p:cNvSpPr/>
          <p:nvPr/>
        </p:nvSpPr>
        <p:spPr>
          <a:xfrm>
            <a:off x="10004139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504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505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506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507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508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509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0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1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2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3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4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5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16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17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518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519" name="52"/>
          <p:cNvSpPr/>
          <p:nvPr/>
        </p:nvSpPr>
        <p:spPr>
          <a:xfrm>
            <a:off x="6408980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  <p:graphicFrame>
        <p:nvGraphicFramePr>
          <p:cNvPr id="520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Line"/>
          <p:cNvSpPr/>
          <p:nvPr/>
        </p:nvSpPr>
        <p:spPr>
          <a:xfrm flipH="1" flipV="1">
            <a:off x="9438272" y="92689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3" name="11"/>
          <p:cNvSpPr/>
          <p:nvPr/>
        </p:nvSpPr>
        <p:spPr>
          <a:xfrm>
            <a:off x="10379242" y="10755503"/>
            <a:ext cx="7737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524" name="Shift U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Up</a:t>
            </a:r>
          </a:p>
        </p:txBody>
      </p:sp>
      <p:sp>
        <p:nvSpPr>
          <p:cNvPr id="525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6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7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8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9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0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1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2" name="Line"/>
          <p:cNvSpPr/>
          <p:nvPr/>
        </p:nvSpPr>
        <p:spPr>
          <a:xfrm flipH="1" flipV="1">
            <a:off x="7106676" y="6238329"/>
            <a:ext cx="2549259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3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4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535" name="41"/>
          <p:cNvSpPr/>
          <p:nvPr/>
        </p:nvSpPr>
        <p:spPr>
          <a:xfrm>
            <a:off x="8643580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536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537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538" name="16"/>
          <p:cNvSpPr/>
          <p:nvPr/>
        </p:nvSpPr>
        <p:spPr>
          <a:xfrm>
            <a:off x="10004139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539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540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541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542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543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544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5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6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47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48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49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50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51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52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553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554" name="52"/>
          <p:cNvSpPr/>
          <p:nvPr/>
        </p:nvSpPr>
        <p:spPr>
          <a:xfrm>
            <a:off x="6408980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  <p:graphicFrame>
        <p:nvGraphicFramePr>
          <p:cNvPr id="555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操作： Shift Up 和 insert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 Shift Up 和 insert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ift Down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Down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2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3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D6D6D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564" name="Line"/>
          <p:cNvSpPr/>
          <p:nvPr/>
        </p:nvSpPr>
        <p:spPr>
          <a:xfrm flipH="1" flipV="1">
            <a:off x="9438272" y="92689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5" name="11"/>
          <p:cNvSpPr/>
          <p:nvPr/>
        </p:nvSpPr>
        <p:spPr>
          <a:xfrm>
            <a:off x="10379242" y="10755503"/>
            <a:ext cx="7737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566" name="Shift Dow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Down</a:t>
            </a:r>
          </a:p>
        </p:txBody>
      </p:sp>
      <p:sp>
        <p:nvSpPr>
          <p:cNvPr id="567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8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9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0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1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2" name="Line"/>
          <p:cNvSpPr/>
          <p:nvPr/>
        </p:nvSpPr>
        <p:spPr>
          <a:xfrm flipH="1" flipV="1">
            <a:off x="7106676" y="6238329"/>
            <a:ext cx="2549259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3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4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575" name="41"/>
          <p:cNvSpPr/>
          <p:nvPr/>
        </p:nvSpPr>
        <p:spPr>
          <a:xfrm>
            <a:off x="8643580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576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577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578" name="16"/>
          <p:cNvSpPr/>
          <p:nvPr/>
        </p:nvSpPr>
        <p:spPr>
          <a:xfrm>
            <a:off x="10004139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579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580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581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582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583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584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85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86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87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88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89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90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91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92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593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594" name="52"/>
          <p:cNvSpPr/>
          <p:nvPr/>
        </p:nvSpPr>
        <p:spPr>
          <a:xfrm>
            <a:off x="6408980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  <p:graphicFrame>
        <p:nvGraphicFramePr>
          <p:cNvPr id="595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39583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堆和优先队列 Heap and Priority Queue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6596" defTabSz="709930">
              <a:defRPr sz="963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堆和优先队列 Heap and Priority Queue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8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9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D6D6D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600" name="Line"/>
          <p:cNvSpPr/>
          <p:nvPr/>
        </p:nvSpPr>
        <p:spPr>
          <a:xfrm flipH="1" flipV="1">
            <a:off x="9438272" y="92689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1" name="11"/>
          <p:cNvSpPr/>
          <p:nvPr/>
        </p:nvSpPr>
        <p:spPr>
          <a:xfrm>
            <a:off x="10379242" y="10755503"/>
            <a:ext cx="7737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602" name="Shift Dow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Down</a:t>
            </a:r>
          </a:p>
        </p:txBody>
      </p:sp>
      <p:sp>
        <p:nvSpPr>
          <p:cNvPr id="603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4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5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6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7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8" name="Line"/>
          <p:cNvSpPr/>
          <p:nvPr/>
        </p:nvSpPr>
        <p:spPr>
          <a:xfrm flipH="1" flipV="1">
            <a:off x="7106676" y="6238329"/>
            <a:ext cx="2549259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9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0" name="41"/>
          <p:cNvSpPr/>
          <p:nvPr/>
        </p:nvSpPr>
        <p:spPr>
          <a:xfrm>
            <a:off x="8643580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611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612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613" name="16"/>
          <p:cNvSpPr/>
          <p:nvPr/>
        </p:nvSpPr>
        <p:spPr>
          <a:xfrm>
            <a:off x="10004139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614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615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616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617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618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619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20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21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22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23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24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25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26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27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28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629" name="52"/>
          <p:cNvSpPr/>
          <p:nvPr/>
        </p:nvSpPr>
        <p:spPr>
          <a:xfrm>
            <a:off x="6408980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  <p:graphicFrame>
        <p:nvGraphicFramePr>
          <p:cNvPr id="630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58475 -0.580146" origin="layout" pathEditMode="relative">
                                      <p:cBhvr>
                                        <p:cTn id="6" dur="1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3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636" name="Group"/>
          <p:cNvGrpSpPr/>
          <p:nvPr/>
        </p:nvGrpSpPr>
        <p:grpSpPr>
          <a:xfrm>
            <a:off x="9438272" y="9268945"/>
            <a:ext cx="1714766" cy="3204360"/>
            <a:chOff x="0" y="0"/>
            <a:chExt cx="1714764" cy="3204359"/>
          </a:xfrm>
        </p:grpSpPr>
        <p:sp>
          <p:nvSpPr>
            <p:cNvPr id="634" name="Line"/>
            <p:cNvSpPr/>
            <p:nvPr/>
          </p:nvSpPr>
          <p:spPr>
            <a:xfrm flipH="1" flipV="1">
              <a:off x="-1" y="0"/>
              <a:ext cx="1211364" cy="3204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635" name="11"/>
            <p:cNvSpPr/>
            <p:nvPr/>
          </p:nvSpPr>
          <p:spPr>
            <a:xfrm>
              <a:off x="940969" y="1486558"/>
              <a:ext cx="773796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637" name="Shift Dow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Down</a:t>
            </a:r>
          </a:p>
        </p:txBody>
      </p:sp>
      <p:sp>
        <p:nvSpPr>
          <p:cNvPr id="638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9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0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1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2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3" name="Line"/>
          <p:cNvSpPr/>
          <p:nvPr/>
        </p:nvSpPr>
        <p:spPr>
          <a:xfrm flipH="1" flipV="1">
            <a:off x="7106676" y="6238329"/>
            <a:ext cx="2549259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4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5" name="41"/>
          <p:cNvSpPr/>
          <p:nvPr/>
        </p:nvSpPr>
        <p:spPr>
          <a:xfrm>
            <a:off x="8643580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646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647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648" name="16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649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650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651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652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653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654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5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56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57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58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59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60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61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62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63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664" name="52"/>
          <p:cNvSpPr/>
          <p:nvPr/>
        </p:nvSpPr>
        <p:spPr>
          <a:xfrm>
            <a:off x="6408980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  <p:graphicFrame>
        <p:nvGraphicFramePr>
          <p:cNvPr id="665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66" name="Triangle"/>
          <p:cNvSpPr/>
          <p:nvPr/>
        </p:nvSpPr>
        <p:spPr>
          <a:xfrm>
            <a:off x="23338386" y="10820626"/>
            <a:ext cx="522321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67" name="count"/>
          <p:cNvSpPr/>
          <p:nvPr/>
        </p:nvSpPr>
        <p:spPr>
          <a:xfrm>
            <a:off x="22317126" y="9681038"/>
            <a:ext cx="202581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count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8996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28019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13" dur="1000" fill="hold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6" grpId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0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1" name="Shift Dow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Down</a:t>
            </a:r>
          </a:p>
        </p:txBody>
      </p:sp>
      <p:sp>
        <p:nvSpPr>
          <p:cNvPr id="672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3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4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5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6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7" name="Line"/>
          <p:cNvSpPr/>
          <p:nvPr/>
        </p:nvSpPr>
        <p:spPr>
          <a:xfrm flipH="1" flipV="1">
            <a:off x="7106676" y="6238329"/>
            <a:ext cx="2549259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8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9" name="41"/>
          <p:cNvSpPr/>
          <p:nvPr/>
        </p:nvSpPr>
        <p:spPr>
          <a:xfrm>
            <a:off x="8643580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680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681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682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683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684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685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686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687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88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89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90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91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92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93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94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95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96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697" name="52"/>
          <p:cNvSpPr/>
          <p:nvPr/>
        </p:nvSpPr>
        <p:spPr>
          <a:xfrm>
            <a:off x="6408980" y="5619653"/>
            <a:ext cx="1524001" cy="1524001"/>
          </a:xfrm>
          <a:prstGeom prst="ellipse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  <p:graphicFrame>
        <p:nvGraphicFramePr>
          <p:cNvPr id="698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699" name="16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12706 -0.077978 0.003480 -0.161745 0.040457 -0.209383 C 0.094956 -0.279594 0.171610 -0.251339 0.205915 -0.148395" origin="layout" pathEditMode="relative">
                                      <p:cBhvr>
                                        <p:cTn id="6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9242 0.073900 -0.006557 0.150604 -0.040457 0.196420 C -0.093162 0.267650 -0.168690 0.245727 -0.205915 0.148395" origin="layout" pathEditMode="relative">
                                      <p:cBhvr>
                                        <p:cTn id="9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2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3" name="Shift Dow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Down</a:t>
            </a:r>
          </a:p>
        </p:txBody>
      </p:sp>
      <p:sp>
        <p:nvSpPr>
          <p:cNvPr id="704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5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6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7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8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9" name="Line"/>
          <p:cNvSpPr/>
          <p:nvPr/>
        </p:nvSpPr>
        <p:spPr>
          <a:xfrm flipH="1" flipV="1">
            <a:off x="7106676" y="6238329"/>
            <a:ext cx="2549259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0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1" name="41"/>
          <p:cNvSpPr/>
          <p:nvPr/>
        </p:nvSpPr>
        <p:spPr>
          <a:xfrm>
            <a:off x="8643580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712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713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714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715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716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717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718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719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20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21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22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23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24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25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26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727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28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729" name="5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  <p:graphicFrame>
        <p:nvGraphicFramePr>
          <p:cNvPr id="730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731" name="16"/>
          <p:cNvSpPr/>
          <p:nvPr/>
        </p:nvSpPr>
        <p:spPr>
          <a:xfrm>
            <a:off x="6400800" y="5619653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4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5" name="Shift Dow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Down</a:t>
            </a:r>
          </a:p>
        </p:txBody>
      </p:sp>
      <p:sp>
        <p:nvSpPr>
          <p:cNvPr id="736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7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8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9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0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1" name="Line"/>
          <p:cNvSpPr/>
          <p:nvPr/>
        </p:nvSpPr>
        <p:spPr>
          <a:xfrm flipH="1" flipV="1">
            <a:off x="7106676" y="6238329"/>
            <a:ext cx="2549259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2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3" name="41"/>
          <p:cNvSpPr/>
          <p:nvPr/>
        </p:nvSpPr>
        <p:spPr>
          <a:xfrm>
            <a:off x="8643580" y="8520303"/>
            <a:ext cx="1524001" cy="1524001"/>
          </a:xfrm>
          <a:prstGeom prst="ellipse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744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745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746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747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748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749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750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751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52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53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54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55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56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57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58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759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60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761" name="5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  <p:graphicFrame>
        <p:nvGraphicFramePr>
          <p:cNvPr id="762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763" name="16"/>
          <p:cNvSpPr/>
          <p:nvPr/>
        </p:nvSpPr>
        <p:spPr>
          <a:xfrm>
            <a:off x="6400800" y="5619653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39332 0.033869 -0.054130 0.120084 -0.032136 0.187221 C -0.005866 0.267411 0.056535 0.279607 0.091978 0.211479" origin="layout" pathEditMode="relative">
                                      <p:cBhvr>
                                        <p:cTn id="6" dur="10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55129 -0.022908 0.080404 -0.136675 0.048958 -0.220370 C 0.014773 -0.311358 -0.061361 -0.306345 -0.091667 -0.211111" origin="layout" pathEditMode="relative">
                                      <p:cBhvr>
                                        <p:cTn id="9" dur="10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6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7" name="Shift Dow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Down</a:t>
            </a:r>
          </a:p>
        </p:txBody>
      </p:sp>
      <p:sp>
        <p:nvSpPr>
          <p:cNvPr id="768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9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0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1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2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3" name="Line"/>
          <p:cNvSpPr/>
          <p:nvPr/>
        </p:nvSpPr>
        <p:spPr>
          <a:xfrm flipH="1" flipV="1">
            <a:off x="7106676" y="6238329"/>
            <a:ext cx="2549259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4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5" name="41"/>
          <p:cNvSpPr/>
          <p:nvPr/>
        </p:nvSpPr>
        <p:spPr>
          <a:xfrm>
            <a:off x="6400800" y="5619653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776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777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778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779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780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781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782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783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84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85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86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87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88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89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90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791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92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793" name="5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  <p:graphicFrame>
        <p:nvGraphicFramePr>
          <p:cNvPr id="794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795" name="16"/>
          <p:cNvSpPr/>
          <p:nvPr/>
        </p:nvSpPr>
        <p:spPr>
          <a:xfrm>
            <a:off x="8736423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7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798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9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0" name="Shift Dow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Down</a:t>
            </a:r>
          </a:p>
        </p:txBody>
      </p:sp>
      <p:sp>
        <p:nvSpPr>
          <p:cNvPr id="801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2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3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4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5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6" name="Line"/>
          <p:cNvSpPr/>
          <p:nvPr/>
        </p:nvSpPr>
        <p:spPr>
          <a:xfrm flipH="1" flipV="1">
            <a:off x="7106676" y="6238329"/>
            <a:ext cx="2549259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7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8" name="41"/>
          <p:cNvSpPr/>
          <p:nvPr/>
        </p:nvSpPr>
        <p:spPr>
          <a:xfrm>
            <a:off x="6400800" y="5619653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809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810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811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812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813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814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815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816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17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8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9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20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21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22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23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24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825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826" name="5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  <p:sp>
        <p:nvSpPr>
          <p:cNvPr id="827" name="16"/>
          <p:cNvSpPr/>
          <p:nvPr/>
        </p:nvSpPr>
        <p:spPr>
          <a:xfrm>
            <a:off x="8736423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30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31" name="Shift Down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Shift Down</a:t>
            </a:r>
          </a:p>
        </p:txBody>
      </p:sp>
      <p:sp>
        <p:nvSpPr>
          <p:cNvPr id="832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33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34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35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36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37" name="Line"/>
          <p:cNvSpPr/>
          <p:nvPr/>
        </p:nvSpPr>
        <p:spPr>
          <a:xfrm flipH="1" flipV="1">
            <a:off x="7106676" y="6238329"/>
            <a:ext cx="2549259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38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39" name="41"/>
          <p:cNvSpPr/>
          <p:nvPr/>
        </p:nvSpPr>
        <p:spPr>
          <a:xfrm>
            <a:off x="6400800" y="5619653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840" name="30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841" name="28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842" name="16"/>
          <p:cNvSpPr/>
          <p:nvPr/>
        </p:nvSpPr>
        <p:spPr>
          <a:xfrm>
            <a:off x="8643580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843" name="19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844" name="17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845" name="15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846" name="22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847" name="13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848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49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50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51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52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53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54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55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56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857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858" name="5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52</a:t>
            </a:r>
          </a:p>
        </p:txBody>
      </p:sp>
      <p:graphicFrame>
        <p:nvGraphicFramePr>
          <p:cNvPr id="859" name="Table"/>
          <p:cNvGraphicFramePr/>
          <p:nvPr/>
        </p:nvGraphicFramePr>
        <p:xfrm>
          <a:off x="12254251" y="11509797"/>
          <a:ext cx="11905719" cy="158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  <a:gridCol w="992143"/>
              </a:tblGrid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93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操作：Shift Down 和 extract Max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操作：Shift Down 和 extract Max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操作：Basic Heap Sort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操作：Basic Heap Sort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什么是优先队列？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什么是优先队列？</a:t>
            </a:r>
          </a:p>
        </p:txBody>
      </p:sp>
      <p:sp>
        <p:nvSpPr>
          <p:cNvPr id="127" name="普通队列：先进先出；后进后出…"/>
          <p:cNvSpPr/>
          <p:nvPr/>
        </p:nvSpPr>
        <p:spPr>
          <a:xfrm>
            <a:off x="2586117" y="5473699"/>
            <a:ext cx="19211766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普通队列：先进先出；后进后出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优先队列：出队顺序和入队顺序无关；和优先级相关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操作：Basic Heap Sort 和 Merge Sort, Quick Sort 的比较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30302" defTabSz="470534">
              <a:defRPr sz="638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操作：Basic Heap Sort 和 Merge Sort, Quick Sort 的比较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Heapify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Heapif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</a:t>
            </a:r>
          </a:p>
        </p:txBody>
      </p:sp>
      <p:sp>
        <p:nvSpPr>
          <p:cNvPr id="870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1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2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3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4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5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6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7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8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9" name="15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880" name="17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881" name="19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882" name="13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883" name="22"/>
          <p:cNvSpPr/>
          <p:nvPr/>
        </p:nvSpPr>
        <p:spPr>
          <a:xfrm>
            <a:off x="8659379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884" name="30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885" name="41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886" name="62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887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888" name="28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889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90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91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92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93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94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95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96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97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898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899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Heapif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</a:t>
            </a:r>
          </a:p>
        </p:txBody>
      </p:sp>
      <p:sp>
        <p:nvSpPr>
          <p:cNvPr id="902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3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4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5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6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7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8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9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0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1" name="15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912" name="17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913" name="19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914" name="13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915" name="22"/>
          <p:cNvSpPr/>
          <p:nvPr/>
        </p:nvSpPr>
        <p:spPr>
          <a:xfrm>
            <a:off x="8659379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916" name="30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917" name="41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918" name="62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919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920" name="28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921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22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23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24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25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26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27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928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29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930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931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Heapif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</a:t>
            </a:r>
          </a:p>
        </p:txBody>
      </p:sp>
      <p:sp>
        <p:nvSpPr>
          <p:cNvPr id="934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5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6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7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8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9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0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1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2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3" name="15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944" name="17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945" name="19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946" name="13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947" name="22"/>
          <p:cNvSpPr/>
          <p:nvPr/>
        </p:nvSpPr>
        <p:spPr>
          <a:xfrm>
            <a:off x="8659379" y="8520303"/>
            <a:ext cx="1524001" cy="1524001"/>
          </a:xfrm>
          <a:prstGeom prst="ellipse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948" name="30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949" name="41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950" name="62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951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952" name="28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953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54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55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56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57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58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59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960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61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962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963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34444 0.013234 0.056997 0.072165 0.051276 0.133981 C 0.043229 0.220918 -0.011439 0.266334 -0.054114 0.221535" origin="layout" pathEditMode="relative">
                                      <p:cBhvr>
                                        <p:cTn id="6" dur="100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38118 -0.012844 -0.062197 -0.080283 -0.052511 -0.147070 C -0.040437 -0.230322 0.014318 -0.267326 0.054451 -0.219358" origin="layout" pathEditMode="relative">
                                      <p:cBhvr>
                                        <p:cTn id="9" dur="100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Heapif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</a:t>
            </a:r>
          </a:p>
        </p:txBody>
      </p:sp>
      <p:sp>
        <p:nvSpPr>
          <p:cNvPr id="966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67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68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69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0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1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2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3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4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75" name="15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976" name="17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977" name="19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978" name="13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979" name="22"/>
          <p:cNvSpPr/>
          <p:nvPr/>
        </p:nvSpPr>
        <p:spPr>
          <a:xfrm>
            <a:off x="7356108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980" name="30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981" name="41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982" name="62"/>
          <p:cNvSpPr/>
          <p:nvPr/>
        </p:nvSpPr>
        <p:spPr>
          <a:xfrm>
            <a:off x="8643580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983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984" name="28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985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86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87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88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89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90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91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992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93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994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995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Heapif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</a:t>
            </a:r>
          </a:p>
        </p:txBody>
      </p:sp>
      <p:sp>
        <p:nvSpPr>
          <p:cNvPr id="998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9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0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1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2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3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4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5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6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07" name="15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008" name="17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1009" name="19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010" name="13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011" name="22"/>
          <p:cNvSpPr/>
          <p:nvPr/>
        </p:nvSpPr>
        <p:spPr>
          <a:xfrm>
            <a:off x="7356108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012" name="30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013" name="41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014" name="62"/>
          <p:cNvSpPr/>
          <p:nvPr/>
        </p:nvSpPr>
        <p:spPr>
          <a:xfrm>
            <a:off x="8643580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015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016" name="28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017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18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19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20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21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22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23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24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025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026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027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31698 0.011231 -0.053739 0.062646 -0.051426 0.119958 C -0.047841 0.208792 0.005821 0.261925 0.050191 0.220573" origin="layout" pathEditMode="relative">
                                      <p:cBhvr>
                                        <p:cTn id="6" dur="10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42535 0.001691 0.075583 -0.065407 0.069023 -0.140140 C 0.060218 -0.240432 -0.007085 -0.284613 -0.050439 -0.218562" origin="layout" pathEditMode="relative">
                                      <p:cBhvr>
                                        <p:cTn id="9" dur="10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Heapif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</a:t>
            </a:r>
          </a:p>
        </p:txBody>
      </p:sp>
      <p:sp>
        <p:nvSpPr>
          <p:cNvPr id="1030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1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2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3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4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5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6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7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8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9" name="15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040" name="17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1041" name="19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042" name="13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043" name="22"/>
          <p:cNvSpPr/>
          <p:nvPr/>
        </p:nvSpPr>
        <p:spPr>
          <a:xfrm>
            <a:off x="7356108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044" name="30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045" name="41"/>
          <p:cNvSpPr/>
          <p:nvPr/>
        </p:nvSpPr>
        <p:spPr>
          <a:xfrm>
            <a:off x="3627449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046" name="62"/>
          <p:cNvSpPr/>
          <p:nvPr/>
        </p:nvSpPr>
        <p:spPr>
          <a:xfrm>
            <a:off x="8643580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047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048" name="28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049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50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51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52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53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54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55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56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057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058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059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Heapif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</a:t>
            </a:r>
          </a:p>
        </p:txBody>
      </p:sp>
      <p:sp>
        <p:nvSpPr>
          <p:cNvPr id="1062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3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4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5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6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7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8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69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0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1" name="15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072" name="17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1073" name="19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074" name="13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075" name="22"/>
          <p:cNvSpPr/>
          <p:nvPr/>
        </p:nvSpPr>
        <p:spPr>
          <a:xfrm>
            <a:off x="7356108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076" name="30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077" name="41"/>
          <p:cNvSpPr/>
          <p:nvPr/>
        </p:nvSpPr>
        <p:spPr>
          <a:xfrm>
            <a:off x="3627449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078" name="62"/>
          <p:cNvSpPr/>
          <p:nvPr/>
        </p:nvSpPr>
        <p:spPr>
          <a:xfrm>
            <a:off x="8643580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079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080" name="28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081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82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83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84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85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86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87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88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089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090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091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42441 -0.112250 0.139797 -0.080100 0.156731 0.051759 C 0.165800 0.122368 0.141836 0.193085 0.102485 0.211836" origin="layout" pathEditMode="relative">
                                      <p:cBhvr>
                                        <p:cTn id="6" dur="10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35544 0.079419 -0.104735 0.071485 -0.134245 -0.015394 C -0.157615 -0.084197 -0.143431 -0.173791 -0.103304 -0.210822" origin="layout" pathEditMode="relative">
                                      <p:cBhvr>
                                        <p:cTn id="9" dur="10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Heapif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</a:t>
            </a:r>
          </a:p>
        </p:txBody>
      </p:sp>
      <p:sp>
        <p:nvSpPr>
          <p:cNvPr id="1094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95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96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97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98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99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00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01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02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03" name="15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104" name="17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1105" name="19"/>
          <p:cNvSpPr/>
          <p:nvPr/>
        </p:nvSpPr>
        <p:spPr>
          <a:xfrm>
            <a:off x="18001085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106" name="13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107" name="22"/>
          <p:cNvSpPr/>
          <p:nvPr/>
        </p:nvSpPr>
        <p:spPr>
          <a:xfrm>
            <a:off x="7356108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108" name="30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109" name="41"/>
          <p:cNvSpPr/>
          <p:nvPr/>
        </p:nvSpPr>
        <p:spPr>
          <a:xfrm>
            <a:off x="3627449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110" name="62"/>
          <p:cNvSpPr/>
          <p:nvPr/>
        </p:nvSpPr>
        <p:spPr>
          <a:xfrm>
            <a:off x="8643580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111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112" name="28"/>
          <p:cNvSpPr/>
          <p:nvPr/>
        </p:nvSpPr>
        <p:spPr>
          <a:xfrm>
            <a:off x="15623274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113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14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15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16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17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18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19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20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21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122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123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为什么使用优先队列？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为什么使用优先队列？</a:t>
            </a:r>
          </a:p>
        </p:txBody>
      </p:sp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10300" y="3674087"/>
            <a:ext cx="10792797" cy="980988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动态选择优先级最高的任务执行"/>
          <p:cNvSpPr/>
          <p:nvPr/>
        </p:nvSpPr>
        <p:spPr>
          <a:xfrm>
            <a:off x="777215" y="7994827"/>
            <a:ext cx="1173497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动态选择优先级最高的任务执行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Heapif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</a:t>
            </a:r>
          </a:p>
        </p:txBody>
      </p:sp>
      <p:sp>
        <p:nvSpPr>
          <p:cNvPr id="1126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7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8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9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0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1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2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3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4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35" name="15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136" name="17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1137" name="19"/>
          <p:cNvSpPr/>
          <p:nvPr/>
        </p:nvSpPr>
        <p:spPr>
          <a:xfrm>
            <a:off x="18001085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138" name="13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139" name="22"/>
          <p:cNvSpPr/>
          <p:nvPr/>
        </p:nvSpPr>
        <p:spPr>
          <a:xfrm>
            <a:off x="7356108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140" name="30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141" name="41"/>
          <p:cNvSpPr/>
          <p:nvPr/>
        </p:nvSpPr>
        <p:spPr>
          <a:xfrm>
            <a:off x="3627449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142" name="62"/>
          <p:cNvSpPr/>
          <p:nvPr/>
        </p:nvSpPr>
        <p:spPr>
          <a:xfrm>
            <a:off x="8643580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143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144" name="28"/>
          <p:cNvSpPr/>
          <p:nvPr/>
        </p:nvSpPr>
        <p:spPr>
          <a:xfrm>
            <a:off x="15623274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145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46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47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48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49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50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51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52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53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154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155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42666 0.036533 -0.056751 0.132338 -0.029596 0.201313 C 0.000135 0.276831 0.062223 0.280931 0.095024 0.209541" origin="layout" pathEditMode="relative">
                                      <p:cBhvr>
                                        <p:cTn id="6" dur="1000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44499 -0.015164 0.071726 -0.095681 0.058386 -0.172660 C 0.037272 -0.294498 -0.054273 -0.317008 -0.093197 -0.209932" origin="layout" pathEditMode="relative">
                                      <p:cBhvr>
                                        <p:cTn id="9" dur="1000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Heapif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</a:t>
            </a:r>
          </a:p>
        </p:txBody>
      </p:sp>
      <p:sp>
        <p:nvSpPr>
          <p:cNvPr id="1158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59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0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1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2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3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4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5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6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7" name="15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168" name="17"/>
          <p:cNvSpPr/>
          <p:nvPr/>
        </p:nvSpPr>
        <p:spPr>
          <a:xfrm>
            <a:off x="8736423" y="8520303"/>
            <a:ext cx="1524001" cy="1524001"/>
          </a:xfrm>
          <a:prstGeom prst="ellipse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1169" name="19"/>
          <p:cNvSpPr/>
          <p:nvPr/>
        </p:nvSpPr>
        <p:spPr>
          <a:xfrm>
            <a:off x="18001085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170" name="13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171" name="22"/>
          <p:cNvSpPr/>
          <p:nvPr/>
        </p:nvSpPr>
        <p:spPr>
          <a:xfrm>
            <a:off x="7356108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172" name="30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173" name="41"/>
          <p:cNvSpPr/>
          <p:nvPr/>
        </p:nvSpPr>
        <p:spPr>
          <a:xfrm>
            <a:off x="3627449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174" name="62"/>
          <p:cNvSpPr/>
          <p:nvPr/>
        </p:nvSpPr>
        <p:spPr>
          <a:xfrm>
            <a:off x="6357580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175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176" name="28"/>
          <p:cNvSpPr/>
          <p:nvPr/>
        </p:nvSpPr>
        <p:spPr>
          <a:xfrm>
            <a:off x="15623274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177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78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79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80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81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82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83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84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85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186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187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43775 0.014050 0.069076 0.096361 0.052083 0.169444 C 0.034310 0.245889 -0.019545 0.271206 -0.056250 0.220370" origin="layout" pathEditMode="relative">
                                      <p:cBhvr>
                                        <p:cTn id="6" dur="1000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48781 0.002038 -0.084805 -0.080283 -0.071696 -0.163839 C -0.055832 -0.264964 0.016050 -0.296580 0.056607 -0.220271" origin="layout" pathEditMode="relative">
                                      <p:cBhvr>
                                        <p:cTn id="9" dur="1000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Heapif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</a:t>
            </a:r>
          </a:p>
        </p:txBody>
      </p:sp>
      <p:sp>
        <p:nvSpPr>
          <p:cNvPr id="1190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91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92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93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94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95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96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97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98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99" name="15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200" name="17"/>
          <p:cNvSpPr/>
          <p:nvPr/>
        </p:nvSpPr>
        <p:spPr>
          <a:xfrm>
            <a:off x="7619306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1201" name="19"/>
          <p:cNvSpPr/>
          <p:nvPr/>
        </p:nvSpPr>
        <p:spPr>
          <a:xfrm>
            <a:off x="18001085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202" name="13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203" name="22"/>
          <p:cNvSpPr/>
          <p:nvPr/>
        </p:nvSpPr>
        <p:spPr>
          <a:xfrm>
            <a:off x="8841056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204" name="30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205" name="41"/>
          <p:cNvSpPr/>
          <p:nvPr/>
        </p:nvSpPr>
        <p:spPr>
          <a:xfrm>
            <a:off x="3627449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206" name="62"/>
          <p:cNvSpPr/>
          <p:nvPr/>
        </p:nvSpPr>
        <p:spPr>
          <a:xfrm>
            <a:off x="6357580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207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208" name="28"/>
          <p:cNvSpPr/>
          <p:nvPr/>
        </p:nvSpPr>
        <p:spPr>
          <a:xfrm>
            <a:off x="15623274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209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10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11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12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13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14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15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216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17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218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219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Heapif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</a:t>
            </a:r>
          </a:p>
        </p:txBody>
      </p:sp>
      <p:sp>
        <p:nvSpPr>
          <p:cNvPr id="1222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23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24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25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26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27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28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29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30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31" name="15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232" name="17"/>
          <p:cNvSpPr/>
          <p:nvPr/>
        </p:nvSpPr>
        <p:spPr>
          <a:xfrm>
            <a:off x="7619306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1233" name="19"/>
          <p:cNvSpPr/>
          <p:nvPr/>
        </p:nvSpPr>
        <p:spPr>
          <a:xfrm>
            <a:off x="18001085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234" name="13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235" name="22"/>
          <p:cNvSpPr/>
          <p:nvPr/>
        </p:nvSpPr>
        <p:spPr>
          <a:xfrm>
            <a:off x="8841056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236" name="30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237" name="41"/>
          <p:cNvSpPr/>
          <p:nvPr/>
        </p:nvSpPr>
        <p:spPr>
          <a:xfrm>
            <a:off x="3627449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238" name="62"/>
          <p:cNvSpPr/>
          <p:nvPr/>
        </p:nvSpPr>
        <p:spPr>
          <a:xfrm>
            <a:off x="6357580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239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240" name="28"/>
          <p:cNvSpPr/>
          <p:nvPr/>
        </p:nvSpPr>
        <p:spPr>
          <a:xfrm>
            <a:off x="15623274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241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42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43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44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45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46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47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248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49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250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251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03049 0.075915 -0.017727 0.148620 -0.054011 0.189012 C -0.103982 0.244642 -0.169288 0.227419 -0.208022 0.148395" origin="layout" pathEditMode="relative">
                                      <p:cBhvr>
                                        <p:cTn id="6" dur="100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09083 -0.074849 0.007192 -0.152247 0.041667 -0.198148 C 0.095050 -0.269225 0.171026 -0.246432 0.208333 -0.148148" origin="layout" pathEditMode="relative">
                                      <p:cBhvr>
                                        <p:cTn id="9" dur="10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Heapif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</a:t>
            </a:r>
          </a:p>
        </p:txBody>
      </p:sp>
      <p:sp>
        <p:nvSpPr>
          <p:cNvPr id="1254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5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6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7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8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9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60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61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62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63" name="15"/>
          <p:cNvSpPr/>
          <p:nvPr/>
        </p:nvSpPr>
        <p:spPr>
          <a:xfrm>
            <a:off x="6299200" y="5619653"/>
            <a:ext cx="1524000" cy="1524001"/>
          </a:xfrm>
          <a:prstGeom prst="ellipse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264" name="17"/>
          <p:cNvSpPr/>
          <p:nvPr/>
        </p:nvSpPr>
        <p:spPr>
          <a:xfrm>
            <a:off x="7619306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1265" name="19"/>
          <p:cNvSpPr/>
          <p:nvPr/>
        </p:nvSpPr>
        <p:spPr>
          <a:xfrm>
            <a:off x="18001085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266" name="13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267" name="22"/>
          <p:cNvSpPr/>
          <p:nvPr/>
        </p:nvSpPr>
        <p:spPr>
          <a:xfrm>
            <a:off x="8841056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268" name="30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269" name="41"/>
          <p:cNvSpPr/>
          <p:nvPr/>
        </p:nvSpPr>
        <p:spPr>
          <a:xfrm>
            <a:off x="3627449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270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271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272" name="28"/>
          <p:cNvSpPr/>
          <p:nvPr/>
        </p:nvSpPr>
        <p:spPr>
          <a:xfrm>
            <a:off x="15623274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273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74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75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76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77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78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79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280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281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282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283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37664 0.055077 0.040162 0.156046 0.005364 0.216790 C -0.026923 0.273150 -0.078919 0.271574 -0.110106 0.213289" origin="layout" pathEditMode="relative">
                                      <p:cBhvr>
                                        <p:cTn id="6" dur="1000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37195 -0.042930 -0.047498 -0.131605 -0.022917 -0.197222 C 0.007999 -0.279747 0.074957 -0.285792 0.110417 -0.209259" origin="layout" pathEditMode="relative">
                                      <p:cBhvr>
                                        <p:cTn id="9" dur="1000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Heapif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</a:t>
            </a:r>
          </a:p>
        </p:txBody>
      </p:sp>
      <p:sp>
        <p:nvSpPr>
          <p:cNvPr id="1286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87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88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89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0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1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2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3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4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5" name="15"/>
          <p:cNvSpPr/>
          <p:nvPr/>
        </p:nvSpPr>
        <p:spPr>
          <a:xfrm>
            <a:off x="3638746" y="8520303"/>
            <a:ext cx="1524001" cy="1524001"/>
          </a:xfrm>
          <a:prstGeom prst="ellipse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296" name="17"/>
          <p:cNvSpPr/>
          <p:nvPr/>
        </p:nvSpPr>
        <p:spPr>
          <a:xfrm>
            <a:off x="7619306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1297" name="19"/>
          <p:cNvSpPr/>
          <p:nvPr/>
        </p:nvSpPr>
        <p:spPr>
          <a:xfrm>
            <a:off x="18001085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298" name="13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299" name="22"/>
          <p:cNvSpPr/>
          <p:nvPr/>
        </p:nvSpPr>
        <p:spPr>
          <a:xfrm>
            <a:off x="8841056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300" name="30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301" name="41"/>
          <p:cNvSpPr/>
          <p:nvPr/>
        </p:nvSpPr>
        <p:spPr>
          <a:xfrm>
            <a:off x="6421449" y="5642200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302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303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304" name="28"/>
          <p:cNvSpPr/>
          <p:nvPr/>
        </p:nvSpPr>
        <p:spPr>
          <a:xfrm>
            <a:off x="15623274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305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06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07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08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09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10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11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12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13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314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315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50150 0.042165 0.053238 0.166960 0.005364 0.216790 C -0.011475 0.234317 -0.032118 0.235782 -0.049689 0.220697" origin="layout" pathEditMode="relative">
                                      <p:cBhvr>
                                        <p:cTn id="6" dur="10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38715 -0.014204 -0.061988 -0.084885 -0.050000 -0.151852 C -0.036660 -0.226375 0.012386 -0.259072 0.050000 -0.218519" origin="layout" pathEditMode="relative">
                                      <p:cBhvr>
                                        <p:cTn id="9" dur="100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Heapif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</a:t>
            </a:r>
          </a:p>
        </p:txBody>
      </p:sp>
      <p:sp>
        <p:nvSpPr>
          <p:cNvPr id="1318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19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0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1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2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3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4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5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6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7" name="15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328" name="17"/>
          <p:cNvSpPr/>
          <p:nvPr/>
        </p:nvSpPr>
        <p:spPr>
          <a:xfrm>
            <a:off x="7619306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1329" name="19"/>
          <p:cNvSpPr/>
          <p:nvPr/>
        </p:nvSpPr>
        <p:spPr>
          <a:xfrm>
            <a:off x="18001085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330" name="13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331" name="22"/>
          <p:cNvSpPr/>
          <p:nvPr/>
        </p:nvSpPr>
        <p:spPr>
          <a:xfrm>
            <a:off x="8841056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332" name="30"/>
          <p:cNvSpPr/>
          <p:nvPr/>
        </p:nvSpPr>
        <p:spPr>
          <a:xfrm>
            <a:off x="3638746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333" name="41"/>
          <p:cNvSpPr/>
          <p:nvPr/>
        </p:nvSpPr>
        <p:spPr>
          <a:xfrm>
            <a:off x="6421449" y="5642200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334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335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336" name="28"/>
          <p:cNvSpPr/>
          <p:nvPr/>
        </p:nvSpPr>
        <p:spPr>
          <a:xfrm>
            <a:off x="15623274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337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38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39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40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41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42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43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44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45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346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347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操作：Heapify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操作：Heapify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操作：使用Heapify的Heap Sort 和 Basic Heap Sort 的比较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25730" defTabSz="454025">
              <a:defRPr sz="616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操作：使用Heapify的Heap Sort 和 Basic Heap Sort 的比较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Heapify 的算法复杂度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Heapify 的算法复杂度</a:t>
            </a:r>
          </a:p>
        </p:txBody>
      </p:sp>
      <p:sp>
        <p:nvSpPr>
          <p:cNvPr id="1354" name="将n个元素逐个插入到一个空堆中，算法复杂度是O(nlogn)…"/>
          <p:cNvSpPr/>
          <p:nvPr/>
        </p:nvSpPr>
        <p:spPr>
          <a:xfrm>
            <a:off x="1922711" y="5892799"/>
            <a:ext cx="20538577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将n个元素逐个插入到一个空堆中，算法复杂度是O(nlogn)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heapify的过程，算法复杂度为O(n)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任务处理中心"/>
          <p:cNvSpPr/>
          <p:nvPr/>
        </p:nvSpPr>
        <p:spPr>
          <a:xfrm>
            <a:off x="9084833" y="4905072"/>
            <a:ext cx="7033333" cy="703436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任务处理中心</a:t>
            </a:r>
          </a:p>
        </p:txBody>
      </p:sp>
      <p:sp>
        <p:nvSpPr>
          <p:cNvPr id="134" name="为什么使用优先队列？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为什么使用优先队列？</a:t>
            </a:r>
          </a:p>
        </p:txBody>
      </p:sp>
      <p:sp>
        <p:nvSpPr>
          <p:cNvPr id="135" name="关键词：动态"/>
          <p:cNvSpPr/>
          <p:nvPr/>
        </p:nvSpPr>
        <p:spPr>
          <a:xfrm>
            <a:off x="1138996" y="7838056"/>
            <a:ext cx="563294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关键词：动态</a:t>
            </a:r>
          </a:p>
        </p:txBody>
      </p:sp>
      <p:sp>
        <p:nvSpPr>
          <p:cNvPr id="136" name="Request"/>
          <p:cNvSpPr/>
          <p:nvPr/>
        </p:nvSpPr>
        <p:spPr>
          <a:xfrm>
            <a:off x="16703138" y="3960189"/>
            <a:ext cx="2041799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137" name="Request"/>
          <p:cNvSpPr/>
          <p:nvPr/>
        </p:nvSpPr>
        <p:spPr>
          <a:xfrm>
            <a:off x="18759633" y="6859587"/>
            <a:ext cx="2041799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138" name="Request"/>
          <p:cNvSpPr/>
          <p:nvPr/>
        </p:nvSpPr>
        <p:spPr>
          <a:xfrm>
            <a:off x="16703138" y="10309234"/>
            <a:ext cx="2041799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139" name="Request"/>
          <p:cNvSpPr/>
          <p:nvPr/>
        </p:nvSpPr>
        <p:spPr>
          <a:xfrm>
            <a:off x="16703138" y="3960189"/>
            <a:ext cx="2041799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140" name="Request"/>
          <p:cNvSpPr/>
          <p:nvPr/>
        </p:nvSpPr>
        <p:spPr>
          <a:xfrm>
            <a:off x="20116686" y="10309234"/>
            <a:ext cx="2041800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Request</a:t>
            </a:r>
          </a:p>
        </p:txBody>
      </p:sp>
      <p:sp>
        <p:nvSpPr>
          <p:cNvPr id="141" name="Request"/>
          <p:cNvSpPr/>
          <p:nvPr/>
        </p:nvSpPr>
        <p:spPr>
          <a:xfrm>
            <a:off x="20116686" y="3960189"/>
            <a:ext cx="2041800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Request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19600 0.253215" origin="layout" pathEditMode="relative">
                                      <p:cBhvr>
                                        <p:cTn id="1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mph" nodeType="after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0" dur="indefinite" fill="hold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Class="entr" nodeType="after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3"/>
      <p:bldP build="whole" bldLvl="1" animBg="1" rev="0" advAuto="0" spid="140" grpId="5"/>
      <p:bldP build="whole" bldLvl="1" animBg="1" rev="0" advAuto="0" spid="141" grpId="6"/>
      <p:bldP build="p" bldLvl="5" animBg="1" rev="0" advAuto="0" spid="135" grpId="1"/>
      <p:bldP build="whole" bldLvl="1" animBg="1" rev="0" advAuto="0" spid="139" grpId="4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原地堆排序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原地堆排序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原地堆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原地堆排序</a:t>
            </a:r>
          </a:p>
        </p:txBody>
      </p:sp>
      <p:sp>
        <p:nvSpPr>
          <p:cNvPr id="1359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60" name="Max Heap"/>
          <p:cNvSpPr/>
          <p:nvPr/>
        </p:nvSpPr>
        <p:spPr>
          <a:xfrm>
            <a:off x="2350583" y="7046050"/>
            <a:ext cx="19682834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Max Heap</a:t>
            </a:r>
          </a:p>
        </p:txBody>
      </p:sp>
      <p:grpSp>
        <p:nvGrpSpPr>
          <p:cNvPr id="1364" name="Group"/>
          <p:cNvGrpSpPr/>
          <p:nvPr/>
        </p:nvGrpSpPr>
        <p:grpSpPr>
          <a:xfrm>
            <a:off x="1731089" y="4909696"/>
            <a:ext cx="2073816" cy="3792254"/>
            <a:chOff x="0" y="0"/>
            <a:chExt cx="2073815" cy="3792253"/>
          </a:xfrm>
        </p:grpSpPr>
        <p:sp>
          <p:nvSpPr>
            <p:cNvPr id="1361" name="v"/>
            <p:cNvSpPr/>
            <p:nvPr/>
          </p:nvSpPr>
          <p:spPr>
            <a:xfrm>
              <a:off x="619494" y="2136354"/>
              <a:ext cx="834828" cy="1655900"/>
            </a:xfrm>
            <a:prstGeom prst="rect">
              <a:avLst/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1362" name="Triangle"/>
            <p:cNvSpPr/>
            <p:nvPr/>
          </p:nvSpPr>
          <p:spPr>
            <a:xfrm>
              <a:off x="775747" y="1030286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A9F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3" name="max"/>
            <p:cNvSpPr/>
            <p:nvPr/>
          </p:nvSpPr>
          <p:spPr>
            <a:xfrm>
              <a:off x="0" y="-1"/>
              <a:ext cx="2073816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max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4" grpId="2"/>
      <p:bldP build="whole" bldLvl="1" animBg="1" rev="0" advAuto="0" spid="1360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原地堆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原地堆排序</a:t>
            </a:r>
          </a:p>
        </p:txBody>
      </p:sp>
      <p:sp>
        <p:nvSpPr>
          <p:cNvPr id="1367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68" name="Max Heap"/>
          <p:cNvSpPr/>
          <p:nvPr/>
        </p:nvSpPr>
        <p:spPr>
          <a:xfrm>
            <a:off x="2350583" y="7046050"/>
            <a:ext cx="19682834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Max Heap</a:t>
            </a:r>
          </a:p>
        </p:txBody>
      </p:sp>
      <p:sp>
        <p:nvSpPr>
          <p:cNvPr id="1369" name="v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370" name="Triangle"/>
          <p:cNvSpPr/>
          <p:nvPr/>
        </p:nvSpPr>
        <p:spPr>
          <a:xfrm>
            <a:off x="2506836" y="5939982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71" name="max"/>
          <p:cNvSpPr/>
          <p:nvPr/>
        </p:nvSpPr>
        <p:spPr>
          <a:xfrm>
            <a:off x="1731089" y="4909696"/>
            <a:ext cx="207381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max</a:t>
            </a:r>
          </a:p>
        </p:txBody>
      </p:sp>
      <p:sp>
        <p:nvSpPr>
          <p:cNvPr id="1372" name="w"/>
          <p:cNvSpPr/>
          <p:nvPr/>
        </p:nvSpPr>
        <p:spPr>
          <a:xfrm>
            <a:off x="212227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102309 -0.158915 0.232436 -0.249880 0.368229 -0.257407 C 0.516893 -0.265649 0.661817 -0.173704 0.773958 0.000000" origin="layout" pathEditMode="relative">
                                      <p:cBhvr>
                                        <p:cTn id="11" dur="100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100561 0.201842 -0.245824 0.315206 -0.397465 0.310185 C -0.541719 0.305409 -0.678278 0.193614 -0.774097 0.001852" origin="layout" pathEditMode="relative">
                                      <p:cBhvr>
                                        <p:cTn id="14" dur="100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2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原地堆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原地堆排序</a:t>
            </a:r>
          </a:p>
        </p:txBody>
      </p:sp>
      <p:sp>
        <p:nvSpPr>
          <p:cNvPr id="1375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76" name="Max Heap"/>
          <p:cNvSpPr/>
          <p:nvPr/>
        </p:nvSpPr>
        <p:spPr>
          <a:xfrm>
            <a:off x="2350583" y="7046050"/>
            <a:ext cx="19682834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Max Heap</a:t>
            </a:r>
          </a:p>
        </p:txBody>
      </p:sp>
      <p:sp>
        <p:nvSpPr>
          <p:cNvPr id="1377" name="v"/>
          <p:cNvSpPr/>
          <p:nvPr/>
        </p:nvSpPr>
        <p:spPr>
          <a:xfrm>
            <a:off x="21222783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378" name="Triangle"/>
          <p:cNvSpPr/>
          <p:nvPr/>
        </p:nvSpPr>
        <p:spPr>
          <a:xfrm>
            <a:off x="2506836" y="5939982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79" name="max"/>
          <p:cNvSpPr/>
          <p:nvPr/>
        </p:nvSpPr>
        <p:spPr>
          <a:xfrm>
            <a:off x="1731089" y="4909696"/>
            <a:ext cx="207381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max</a:t>
            </a:r>
          </a:p>
        </p:txBody>
      </p:sp>
      <p:sp>
        <p:nvSpPr>
          <p:cNvPr id="1380" name="w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原地堆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原地堆排序</a:t>
            </a:r>
          </a:p>
        </p:txBody>
      </p:sp>
      <p:sp>
        <p:nvSpPr>
          <p:cNvPr id="1383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84" name="Rectangle"/>
          <p:cNvSpPr/>
          <p:nvPr/>
        </p:nvSpPr>
        <p:spPr>
          <a:xfrm>
            <a:off x="2350583" y="7046050"/>
            <a:ext cx="19682834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85" name="v"/>
          <p:cNvSpPr/>
          <p:nvPr/>
        </p:nvSpPr>
        <p:spPr>
          <a:xfrm>
            <a:off x="21222783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grpSp>
        <p:nvGrpSpPr>
          <p:cNvPr id="1388" name="Group"/>
          <p:cNvGrpSpPr/>
          <p:nvPr/>
        </p:nvGrpSpPr>
        <p:grpSpPr>
          <a:xfrm>
            <a:off x="1731089" y="4909696"/>
            <a:ext cx="2073816" cy="1545070"/>
            <a:chOff x="0" y="0"/>
            <a:chExt cx="2073815" cy="1545069"/>
          </a:xfrm>
        </p:grpSpPr>
        <p:sp>
          <p:nvSpPr>
            <p:cNvPr id="1386" name="Triangle"/>
            <p:cNvSpPr/>
            <p:nvPr/>
          </p:nvSpPr>
          <p:spPr>
            <a:xfrm>
              <a:off x="775747" y="1030286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A9F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7" name="max"/>
            <p:cNvSpPr/>
            <p:nvPr/>
          </p:nvSpPr>
          <p:spPr>
            <a:xfrm>
              <a:off x="0" y="-1"/>
              <a:ext cx="2073816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max</a:t>
              </a:r>
            </a:p>
          </p:txBody>
        </p:sp>
      </p:grpSp>
      <p:sp>
        <p:nvSpPr>
          <p:cNvPr id="1389" name="w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8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原地堆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原地堆排序</a:t>
            </a:r>
          </a:p>
        </p:txBody>
      </p:sp>
      <p:sp>
        <p:nvSpPr>
          <p:cNvPr id="1392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93" name="Max Heap"/>
          <p:cNvSpPr/>
          <p:nvPr/>
        </p:nvSpPr>
        <p:spPr>
          <a:xfrm>
            <a:off x="2350583" y="7046050"/>
            <a:ext cx="18821416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Max Heap</a:t>
            </a:r>
          </a:p>
        </p:txBody>
      </p:sp>
      <p:sp>
        <p:nvSpPr>
          <p:cNvPr id="1394" name="Rectangle"/>
          <p:cNvSpPr/>
          <p:nvPr/>
        </p:nvSpPr>
        <p:spPr>
          <a:xfrm>
            <a:off x="21222783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398" name="Group"/>
          <p:cNvGrpSpPr/>
          <p:nvPr/>
        </p:nvGrpSpPr>
        <p:grpSpPr>
          <a:xfrm>
            <a:off x="1718389" y="4936473"/>
            <a:ext cx="2073816" cy="3792254"/>
            <a:chOff x="0" y="0"/>
            <a:chExt cx="2073815" cy="3792253"/>
          </a:xfrm>
        </p:grpSpPr>
        <p:sp>
          <p:nvSpPr>
            <p:cNvPr id="1395" name="v"/>
            <p:cNvSpPr/>
            <p:nvPr/>
          </p:nvSpPr>
          <p:spPr>
            <a:xfrm>
              <a:off x="619494" y="2136354"/>
              <a:ext cx="834828" cy="1655900"/>
            </a:xfrm>
            <a:prstGeom prst="rect">
              <a:avLst/>
            </a:prstGeom>
            <a:solidFill>
              <a:srgbClr val="CA495A"/>
            </a:solidFill>
            <a:ln w="63500" cap="flat">
              <a:solidFill>
                <a:srgbClr val="CA495A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1396" name="Triangle"/>
            <p:cNvSpPr/>
            <p:nvPr/>
          </p:nvSpPr>
          <p:spPr>
            <a:xfrm>
              <a:off x="775747" y="1030286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A9F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7" name="max"/>
            <p:cNvSpPr/>
            <p:nvPr/>
          </p:nvSpPr>
          <p:spPr>
            <a:xfrm>
              <a:off x="0" y="-1"/>
              <a:ext cx="2073816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max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8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原地堆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原地堆排序</a:t>
            </a:r>
          </a:p>
        </p:txBody>
      </p:sp>
      <p:sp>
        <p:nvSpPr>
          <p:cNvPr id="1401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02" name="Max Heap"/>
          <p:cNvSpPr/>
          <p:nvPr/>
        </p:nvSpPr>
        <p:spPr>
          <a:xfrm>
            <a:off x="2350583" y="7046050"/>
            <a:ext cx="18821416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Max Heap</a:t>
            </a:r>
          </a:p>
        </p:txBody>
      </p:sp>
      <p:sp>
        <p:nvSpPr>
          <p:cNvPr id="1403" name="Rectangle"/>
          <p:cNvSpPr/>
          <p:nvPr/>
        </p:nvSpPr>
        <p:spPr>
          <a:xfrm>
            <a:off x="21222783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04" name="v"/>
          <p:cNvSpPr/>
          <p:nvPr/>
        </p:nvSpPr>
        <p:spPr>
          <a:xfrm>
            <a:off x="2337883" y="7072827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405" name="Triangle"/>
          <p:cNvSpPr/>
          <p:nvPr/>
        </p:nvSpPr>
        <p:spPr>
          <a:xfrm>
            <a:off x="2494136" y="5966759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06" name="max"/>
          <p:cNvSpPr/>
          <p:nvPr/>
        </p:nvSpPr>
        <p:spPr>
          <a:xfrm>
            <a:off x="1718389" y="4936473"/>
            <a:ext cx="207381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max</a:t>
            </a:r>
          </a:p>
        </p:txBody>
      </p:sp>
      <p:sp>
        <p:nvSpPr>
          <p:cNvPr id="1407" name="w"/>
          <p:cNvSpPr/>
          <p:nvPr/>
        </p:nvSpPr>
        <p:spPr>
          <a:xfrm>
            <a:off x="203083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96631 0.211219 -0.244601 0.326696 -0.397465 0.310185 C -0.529682 0.295904 -0.652406 0.183310 -0.735555 0.000000" origin="layout" pathEditMode="relative">
                                      <p:cBhvr>
                                        <p:cTn id="11" dur="1000" fill="hold"/>
                                        <p:tgtEl>
                                          <p:spTgt spid="14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93508 -0.161584 0.217350 -0.255916 0.347656 -0.264815 C 0.492321 -0.274694 0.632970 -0.179025 0.736979 0.000000" origin="layout" pathEditMode="relative">
                                      <p:cBhvr>
                                        <p:cTn id="14" dur="1000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7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原地堆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原地堆排序</a:t>
            </a:r>
          </a:p>
        </p:txBody>
      </p:sp>
      <p:sp>
        <p:nvSpPr>
          <p:cNvPr id="1410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11" name="Max Heap"/>
          <p:cNvSpPr/>
          <p:nvPr/>
        </p:nvSpPr>
        <p:spPr>
          <a:xfrm>
            <a:off x="2350583" y="7046050"/>
            <a:ext cx="18821416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Max Heap</a:t>
            </a:r>
          </a:p>
        </p:txBody>
      </p:sp>
      <p:sp>
        <p:nvSpPr>
          <p:cNvPr id="1412" name="Rectangle"/>
          <p:cNvSpPr/>
          <p:nvPr/>
        </p:nvSpPr>
        <p:spPr>
          <a:xfrm>
            <a:off x="21222783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13" name="v"/>
          <p:cNvSpPr/>
          <p:nvPr/>
        </p:nvSpPr>
        <p:spPr>
          <a:xfrm>
            <a:off x="20321083" y="7046050"/>
            <a:ext cx="834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1414" name="Triangle"/>
          <p:cNvSpPr/>
          <p:nvPr/>
        </p:nvSpPr>
        <p:spPr>
          <a:xfrm>
            <a:off x="2494136" y="5966759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15" name="max"/>
          <p:cNvSpPr/>
          <p:nvPr/>
        </p:nvSpPr>
        <p:spPr>
          <a:xfrm>
            <a:off x="1718389" y="4936473"/>
            <a:ext cx="207381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max</a:t>
            </a:r>
          </a:p>
        </p:txBody>
      </p:sp>
      <p:sp>
        <p:nvSpPr>
          <p:cNvPr id="1416" name="w"/>
          <p:cNvSpPr/>
          <p:nvPr/>
        </p:nvSpPr>
        <p:spPr>
          <a:xfrm>
            <a:off x="2337883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原地堆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原地堆排序</a:t>
            </a:r>
          </a:p>
        </p:txBody>
      </p:sp>
      <p:sp>
        <p:nvSpPr>
          <p:cNvPr id="1419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20" name="Rectangle"/>
          <p:cNvSpPr/>
          <p:nvPr/>
        </p:nvSpPr>
        <p:spPr>
          <a:xfrm>
            <a:off x="2350583" y="7046050"/>
            <a:ext cx="17907016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1" name="Rectangle"/>
          <p:cNvSpPr/>
          <p:nvPr/>
        </p:nvSpPr>
        <p:spPr>
          <a:xfrm>
            <a:off x="20333783" y="7046050"/>
            <a:ext cx="1723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2" name="w"/>
          <p:cNvSpPr/>
          <p:nvPr/>
        </p:nvSpPr>
        <p:spPr>
          <a:xfrm>
            <a:off x="2350583" y="7046050"/>
            <a:ext cx="83482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原地堆排序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原地堆排序</a:t>
            </a:r>
          </a:p>
        </p:txBody>
      </p:sp>
      <p:sp>
        <p:nvSpPr>
          <p:cNvPr id="1425" name="Rectangle"/>
          <p:cNvSpPr/>
          <p:nvPr/>
        </p:nvSpPr>
        <p:spPr>
          <a:xfrm>
            <a:off x="23441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26" name="Max Heap"/>
          <p:cNvSpPr/>
          <p:nvPr/>
        </p:nvSpPr>
        <p:spPr>
          <a:xfrm>
            <a:off x="2350583" y="7046050"/>
            <a:ext cx="17907016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Max Heap</a:t>
            </a:r>
          </a:p>
        </p:txBody>
      </p:sp>
      <p:sp>
        <p:nvSpPr>
          <p:cNvPr id="1427" name="Rectangle"/>
          <p:cNvSpPr/>
          <p:nvPr/>
        </p:nvSpPr>
        <p:spPr>
          <a:xfrm>
            <a:off x="20333783" y="7046050"/>
            <a:ext cx="1723828" cy="1655900"/>
          </a:xfrm>
          <a:prstGeom prst="rect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为什么使用优先队列？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为什么使用优先队列？</a:t>
            </a:r>
          </a:p>
        </p:txBody>
      </p:sp>
      <p:pic>
        <p:nvPicPr>
          <p:cNvPr id="144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4508" y="5748995"/>
            <a:ext cx="5314985" cy="425001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Circle"/>
          <p:cNvSpPr/>
          <p:nvPr/>
        </p:nvSpPr>
        <p:spPr>
          <a:xfrm>
            <a:off x="8382000" y="4064000"/>
            <a:ext cx="7620000" cy="7620000"/>
          </a:xfrm>
          <a:prstGeom prst="ellipse">
            <a:avLst/>
          </a:prstGeom>
          <a:blipFill>
            <a:blip r:embed="rId3">
              <a:alphaModFix amt="25174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6" name="enemy"/>
          <p:cNvSpPr/>
          <p:nvPr/>
        </p:nvSpPr>
        <p:spPr>
          <a:xfrm>
            <a:off x="13736539" y="4153139"/>
            <a:ext cx="2041800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enemy</a:t>
            </a:r>
          </a:p>
        </p:txBody>
      </p:sp>
      <p:sp>
        <p:nvSpPr>
          <p:cNvPr id="147" name="enemy"/>
          <p:cNvSpPr/>
          <p:nvPr/>
        </p:nvSpPr>
        <p:spPr>
          <a:xfrm>
            <a:off x="14997118" y="6859587"/>
            <a:ext cx="2041799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enemy</a:t>
            </a:r>
          </a:p>
        </p:txBody>
      </p:sp>
      <p:sp>
        <p:nvSpPr>
          <p:cNvPr id="148" name="enemy"/>
          <p:cNvSpPr/>
          <p:nvPr/>
        </p:nvSpPr>
        <p:spPr>
          <a:xfrm>
            <a:off x="7737391" y="8959165"/>
            <a:ext cx="2041799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enemy</a:t>
            </a:r>
          </a:p>
        </p:txBody>
      </p:sp>
      <p:sp>
        <p:nvSpPr>
          <p:cNvPr id="149" name="enemy"/>
          <p:cNvSpPr/>
          <p:nvPr/>
        </p:nvSpPr>
        <p:spPr>
          <a:xfrm>
            <a:off x="1056513" y="4617800"/>
            <a:ext cx="2041799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enemy</a:t>
            </a:r>
          </a:p>
        </p:txBody>
      </p:sp>
      <p:sp>
        <p:nvSpPr>
          <p:cNvPr id="150" name="enemy"/>
          <p:cNvSpPr/>
          <p:nvPr/>
        </p:nvSpPr>
        <p:spPr>
          <a:xfrm>
            <a:off x="21123267" y="10792186"/>
            <a:ext cx="2041799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enemy</a:t>
            </a:r>
          </a:p>
        </p:txBody>
      </p:sp>
      <p:sp>
        <p:nvSpPr>
          <p:cNvPr id="151" name="enemy"/>
          <p:cNvSpPr/>
          <p:nvPr/>
        </p:nvSpPr>
        <p:spPr>
          <a:xfrm>
            <a:off x="20254993" y="3339510"/>
            <a:ext cx="2041799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enemy</a:t>
            </a:r>
          </a:p>
        </p:txBody>
      </p:sp>
      <p:sp>
        <p:nvSpPr>
          <p:cNvPr id="152" name="enemy"/>
          <p:cNvSpPr/>
          <p:nvPr/>
        </p:nvSpPr>
        <p:spPr>
          <a:xfrm>
            <a:off x="2841296" y="8959165"/>
            <a:ext cx="2041799" cy="2028826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enemy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1"/>
      <p:bldP build="whole" bldLvl="1" animBg="1" rev="0" advAuto="0" spid="151" grpId="6"/>
      <p:bldP build="whole" bldLvl="1" animBg="1" rev="0" advAuto="0" spid="149" grpId="4"/>
      <p:bldP build="whole" bldLvl="1" animBg="1" rev="0" advAuto="0" spid="150" grpId="5"/>
      <p:bldP build="whole" bldLvl="1" animBg="1" rev="0" advAuto="0" spid="152" grpId="7"/>
      <p:bldP build="whole" bldLvl="1" animBg="1" rev="0" advAuto="0" spid="147" grpId="2"/>
      <p:bldP build="whole" bldLvl="1" animBg="1" rev="0" advAuto="0" spid="148" grpId="3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用数组存储二叉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用数组存储二叉堆</a:t>
            </a:r>
          </a:p>
        </p:txBody>
      </p:sp>
      <p:sp>
        <p:nvSpPr>
          <p:cNvPr id="1430" name="Line"/>
          <p:cNvSpPr/>
          <p:nvPr/>
        </p:nvSpPr>
        <p:spPr>
          <a:xfrm flipV="1">
            <a:off x="6083114" y="8085732"/>
            <a:ext cx="1015927" cy="24683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1" name="Line"/>
          <p:cNvSpPr/>
          <p:nvPr/>
        </p:nvSpPr>
        <p:spPr>
          <a:xfrm flipH="1" flipV="1">
            <a:off x="7077639" y="8071936"/>
            <a:ext cx="943539" cy="24958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2" name="Line"/>
          <p:cNvSpPr/>
          <p:nvPr/>
        </p:nvSpPr>
        <p:spPr>
          <a:xfrm flipV="1">
            <a:off x="9957661" y="8085732"/>
            <a:ext cx="1015927" cy="24683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3" name="Line"/>
          <p:cNvSpPr/>
          <p:nvPr/>
        </p:nvSpPr>
        <p:spPr>
          <a:xfrm flipH="1" flipV="1">
            <a:off x="13114681" y="4180889"/>
            <a:ext cx="3164763" cy="1615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4" name="Line"/>
          <p:cNvSpPr/>
          <p:nvPr/>
        </p:nvSpPr>
        <p:spPr>
          <a:xfrm flipV="1">
            <a:off x="9120633" y="4181126"/>
            <a:ext cx="3895127" cy="171377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5" name="Line"/>
          <p:cNvSpPr/>
          <p:nvPr/>
        </p:nvSpPr>
        <p:spPr>
          <a:xfrm flipV="1">
            <a:off x="14511307" y="5790920"/>
            <a:ext cx="1908932" cy="238897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6" name="Line"/>
          <p:cNvSpPr/>
          <p:nvPr/>
        </p:nvSpPr>
        <p:spPr>
          <a:xfrm flipH="1" flipV="1">
            <a:off x="16328539" y="5835792"/>
            <a:ext cx="1951345" cy="22992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7" name="Line"/>
          <p:cNvSpPr/>
          <p:nvPr/>
        </p:nvSpPr>
        <p:spPr>
          <a:xfrm flipH="1" flipV="1">
            <a:off x="9123750" y="5711372"/>
            <a:ext cx="1985635" cy="25480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8" name="Line"/>
          <p:cNvSpPr/>
          <p:nvPr/>
        </p:nvSpPr>
        <p:spPr>
          <a:xfrm flipV="1">
            <a:off x="6968425" y="5863972"/>
            <a:ext cx="2049168" cy="224286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9" name="62"/>
          <p:cNvSpPr/>
          <p:nvPr/>
        </p:nvSpPr>
        <p:spPr>
          <a:xfrm>
            <a:off x="12491213" y="3644109"/>
            <a:ext cx="1187054" cy="1187053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440" name="41"/>
          <p:cNvSpPr/>
          <p:nvPr/>
        </p:nvSpPr>
        <p:spPr>
          <a:xfrm>
            <a:off x="8527326" y="5229482"/>
            <a:ext cx="1187054" cy="1187053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441" name="30"/>
          <p:cNvSpPr/>
          <p:nvPr/>
        </p:nvSpPr>
        <p:spPr>
          <a:xfrm>
            <a:off x="15769539" y="5229482"/>
            <a:ext cx="1187054" cy="1187053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442" name="28"/>
          <p:cNvSpPr/>
          <p:nvPr/>
        </p:nvSpPr>
        <p:spPr>
          <a:xfrm>
            <a:off x="6440207" y="7488815"/>
            <a:ext cx="1187053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443" name="16"/>
          <p:cNvSpPr/>
          <p:nvPr/>
        </p:nvSpPr>
        <p:spPr>
          <a:xfrm>
            <a:off x="10333160" y="7488815"/>
            <a:ext cx="1187054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444" name="19"/>
          <p:cNvSpPr/>
          <p:nvPr/>
        </p:nvSpPr>
        <p:spPr>
          <a:xfrm>
            <a:off x="5480931" y="9842079"/>
            <a:ext cx="1187053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445" name="17"/>
          <p:cNvSpPr/>
          <p:nvPr/>
        </p:nvSpPr>
        <p:spPr>
          <a:xfrm>
            <a:off x="7399483" y="9842079"/>
            <a:ext cx="1187053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1446" name="15"/>
          <p:cNvSpPr/>
          <p:nvPr/>
        </p:nvSpPr>
        <p:spPr>
          <a:xfrm>
            <a:off x="9318034" y="9842079"/>
            <a:ext cx="1187053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447" name="22"/>
          <p:cNvSpPr/>
          <p:nvPr/>
        </p:nvSpPr>
        <p:spPr>
          <a:xfrm>
            <a:off x="13823061" y="7488815"/>
            <a:ext cx="1187054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448" name="13"/>
          <p:cNvSpPr/>
          <p:nvPr/>
        </p:nvSpPr>
        <p:spPr>
          <a:xfrm>
            <a:off x="17716016" y="7488815"/>
            <a:ext cx="1187053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449" name="0"/>
          <p:cNvSpPr/>
          <p:nvPr/>
        </p:nvSpPr>
        <p:spPr>
          <a:xfrm>
            <a:off x="13753408" y="3901304"/>
            <a:ext cx="364106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50" name="1"/>
          <p:cNvSpPr/>
          <p:nvPr/>
        </p:nvSpPr>
        <p:spPr>
          <a:xfrm>
            <a:off x="9934514" y="5486677"/>
            <a:ext cx="364106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51" name="2"/>
          <p:cNvSpPr/>
          <p:nvPr/>
        </p:nvSpPr>
        <p:spPr>
          <a:xfrm>
            <a:off x="17122159" y="5486677"/>
            <a:ext cx="364106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52" name="3"/>
          <p:cNvSpPr/>
          <p:nvPr/>
        </p:nvSpPr>
        <p:spPr>
          <a:xfrm>
            <a:off x="7810957" y="7746010"/>
            <a:ext cx="364106" cy="67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53" name="4"/>
          <p:cNvSpPr/>
          <p:nvPr/>
        </p:nvSpPr>
        <p:spPr>
          <a:xfrm>
            <a:off x="11792076" y="7746010"/>
            <a:ext cx="364106" cy="67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54" name="5"/>
          <p:cNvSpPr/>
          <p:nvPr/>
        </p:nvSpPr>
        <p:spPr>
          <a:xfrm>
            <a:off x="15283719" y="7746010"/>
            <a:ext cx="364106" cy="67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55" name="6"/>
          <p:cNvSpPr/>
          <p:nvPr/>
        </p:nvSpPr>
        <p:spPr>
          <a:xfrm>
            <a:off x="19128871" y="7746010"/>
            <a:ext cx="364105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56" name="7"/>
          <p:cNvSpPr/>
          <p:nvPr/>
        </p:nvSpPr>
        <p:spPr>
          <a:xfrm>
            <a:off x="5892405" y="9229826"/>
            <a:ext cx="364105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57" name="8"/>
          <p:cNvSpPr/>
          <p:nvPr/>
        </p:nvSpPr>
        <p:spPr>
          <a:xfrm>
            <a:off x="7810957" y="9229826"/>
            <a:ext cx="364106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58" name="9"/>
          <p:cNvSpPr/>
          <p:nvPr/>
        </p:nvSpPr>
        <p:spPr>
          <a:xfrm>
            <a:off x="9591971" y="9229826"/>
            <a:ext cx="639181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graphicFrame>
        <p:nvGraphicFramePr>
          <p:cNvPr id="1459" name="Table"/>
          <p:cNvGraphicFramePr/>
          <p:nvPr/>
        </p:nvGraphicFramePr>
        <p:xfrm>
          <a:off x="915973" y="11487150"/>
          <a:ext cx="13003611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300361"/>
                <a:gridCol w="1300361"/>
                <a:gridCol w="1300361"/>
                <a:gridCol w="1300361"/>
                <a:gridCol w="1300361"/>
                <a:gridCol w="1300361"/>
                <a:gridCol w="1300361"/>
                <a:gridCol w="1300361"/>
                <a:gridCol w="1300361"/>
                <a:gridCol w="1300361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60" name="parent(i) = (i-1)/2…"/>
          <p:cNvSpPr/>
          <p:nvPr/>
        </p:nvSpPr>
        <p:spPr>
          <a:xfrm>
            <a:off x="15025361" y="10376607"/>
            <a:ext cx="8926725" cy="299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parent(i) = (i-1)/2</a:t>
            </a: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left child  (i) = 2*i + 1</a:t>
            </a: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right child (i) = 2*i + 2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用数组存储二叉堆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用数组存储二叉堆</a:t>
            </a:r>
          </a:p>
        </p:txBody>
      </p:sp>
      <p:sp>
        <p:nvSpPr>
          <p:cNvPr id="1463" name="Line"/>
          <p:cNvSpPr/>
          <p:nvPr/>
        </p:nvSpPr>
        <p:spPr>
          <a:xfrm flipV="1">
            <a:off x="6083114" y="8085732"/>
            <a:ext cx="1015927" cy="24683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64" name="Line"/>
          <p:cNvSpPr/>
          <p:nvPr/>
        </p:nvSpPr>
        <p:spPr>
          <a:xfrm flipH="1" flipV="1">
            <a:off x="7077639" y="8071936"/>
            <a:ext cx="943539" cy="249589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65" name="Line"/>
          <p:cNvSpPr/>
          <p:nvPr/>
        </p:nvSpPr>
        <p:spPr>
          <a:xfrm flipV="1">
            <a:off x="9957661" y="8085732"/>
            <a:ext cx="1015927" cy="24683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66" name="Line"/>
          <p:cNvSpPr/>
          <p:nvPr/>
        </p:nvSpPr>
        <p:spPr>
          <a:xfrm flipH="1" flipV="1">
            <a:off x="13114681" y="4180889"/>
            <a:ext cx="3164763" cy="1615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67" name="Line"/>
          <p:cNvSpPr/>
          <p:nvPr/>
        </p:nvSpPr>
        <p:spPr>
          <a:xfrm flipV="1">
            <a:off x="9120633" y="4181126"/>
            <a:ext cx="3895127" cy="171377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68" name="Line"/>
          <p:cNvSpPr/>
          <p:nvPr/>
        </p:nvSpPr>
        <p:spPr>
          <a:xfrm flipV="1">
            <a:off x="14511307" y="5790920"/>
            <a:ext cx="1908932" cy="238897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69" name="Line"/>
          <p:cNvSpPr/>
          <p:nvPr/>
        </p:nvSpPr>
        <p:spPr>
          <a:xfrm flipH="1" flipV="1">
            <a:off x="16328539" y="5835792"/>
            <a:ext cx="1951345" cy="22992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0" name="Line"/>
          <p:cNvSpPr/>
          <p:nvPr/>
        </p:nvSpPr>
        <p:spPr>
          <a:xfrm flipH="1" flipV="1">
            <a:off x="9123750" y="5711372"/>
            <a:ext cx="1985635" cy="25480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1" name="Line"/>
          <p:cNvSpPr/>
          <p:nvPr/>
        </p:nvSpPr>
        <p:spPr>
          <a:xfrm flipV="1">
            <a:off x="6968425" y="5863972"/>
            <a:ext cx="2049168" cy="224286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2" name="62"/>
          <p:cNvSpPr/>
          <p:nvPr/>
        </p:nvSpPr>
        <p:spPr>
          <a:xfrm>
            <a:off x="12491213" y="3644109"/>
            <a:ext cx="1187054" cy="1187053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473" name="41"/>
          <p:cNvSpPr/>
          <p:nvPr/>
        </p:nvSpPr>
        <p:spPr>
          <a:xfrm>
            <a:off x="8527326" y="5229482"/>
            <a:ext cx="1187054" cy="1187053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474" name="30"/>
          <p:cNvSpPr/>
          <p:nvPr/>
        </p:nvSpPr>
        <p:spPr>
          <a:xfrm>
            <a:off x="15769539" y="5229482"/>
            <a:ext cx="1187054" cy="1187053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475" name="28"/>
          <p:cNvSpPr/>
          <p:nvPr/>
        </p:nvSpPr>
        <p:spPr>
          <a:xfrm>
            <a:off x="6440207" y="7488815"/>
            <a:ext cx="1187053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476" name="16"/>
          <p:cNvSpPr/>
          <p:nvPr/>
        </p:nvSpPr>
        <p:spPr>
          <a:xfrm>
            <a:off x="10333160" y="7488815"/>
            <a:ext cx="1187054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477" name="19"/>
          <p:cNvSpPr/>
          <p:nvPr/>
        </p:nvSpPr>
        <p:spPr>
          <a:xfrm>
            <a:off x="5480931" y="9842079"/>
            <a:ext cx="1187053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478" name="17"/>
          <p:cNvSpPr/>
          <p:nvPr/>
        </p:nvSpPr>
        <p:spPr>
          <a:xfrm>
            <a:off x="7399483" y="9842079"/>
            <a:ext cx="1187053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1479" name="15"/>
          <p:cNvSpPr/>
          <p:nvPr/>
        </p:nvSpPr>
        <p:spPr>
          <a:xfrm>
            <a:off x="9318034" y="9842079"/>
            <a:ext cx="1187053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480" name="22"/>
          <p:cNvSpPr/>
          <p:nvPr/>
        </p:nvSpPr>
        <p:spPr>
          <a:xfrm>
            <a:off x="13823061" y="7488815"/>
            <a:ext cx="1187054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481" name="13"/>
          <p:cNvSpPr/>
          <p:nvPr/>
        </p:nvSpPr>
        <p:spPr>
          <a:xfrm>
            <a:off x="17716016" y="7488815"/>
            <a:ext cx="1187053" cy="1187054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482" name="0"/>
          <p:cNvSpPr/>
          <p:nvPr/>
        </p:nvSpPr>
        <p:spPr>
          <a:xfrm>
            <a:off x="13753408" y="3901304"/>
            <a:ext cx="364106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83" name="1"/>
          <p:cNvSpPr/>
          <p:nvPr/>
        </p:nvSpPr>
        <p:spPr>
          <a:xfrm>
            <a:off x="9934514" y="5486677"/>
            <a:ext cx="364106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84" name="2"/>
          <p:cNvSpPr/>
          <p:nvPr/>
        </p:nvSpPr>
        <p:spPr>
          <a:xfrm>
            <a:off x="17122159" y="5486677"/>
            <a:ext cx="364106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85" name="3"/>
          <p:cNvSpPr/>
          <p:nvPr/>
        </p:nvSpPr>
        <p:spPr>
          <a:xfrm>
            <a:off x="7810957" y="7746010"/>
            <a:ext cx="364106" cy="67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86" name="4"/>
          <p:cNvSpPr/>
          <p:nvPr/>
        </p:nvSpPr>
        <p:spPr>
          <a:xfrm>
            <a:off x="11792076" y="7746010"/>
            <a:ext cx="364106" cy="67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87" name="5"/>
          <p:cNvSpPr/>
          <p:nvPr/>
        </p:nvSpPr>
        <p:spPr>
          <a:xfrm>
            <a:off x="15283719" y="7746010"/>
            <a:ext cx="364106" cy="67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88" name="6"/>
          <p:cNvSpPr/>
          <p:nvPr/>
        </p:nvSpPr>
        <p:spPr>
          <a:xfrm>
            <a:off x="19128871" y="7746010"/>
            <a:ext cx="364105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89" name="7"/>
          <p:cNvSpPr/>
          <p:nvPr/>
        </p:nvSpPr>
        <p:spPr>
          <a:xfrm>
            <a:off x="5892405" y="9229826"/>
            <a:ext cx="364105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90" name="8"/>
          <p:cNvSpPr/>
          <p:nvPr/>
        </p:nvSpPr>
        <p:spPr>
          <a:xfrm>
            <a:off x="7810957" y="9229826"/>
            <a:ext cx="364106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91" name="9"/>
          <p:cNvSpPr/>
          <p:nvPr/>
        </p:nvSpPr>
        <p:spPr>
          <a:xfrm>
            <a:off x="9591971" y="9229826"/>
            <a:ext cx="639181" cy="6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graphicFrame>
        <p:nvGraphicFramePr>
          <p:cNvPr id="1492" name="Table"/>
          <p:cNvGraphicFramePr/>
          <p:nvPr/>
        </p:nvGraphicFramePr>
        <p:xfrm>
          <a:off x="915973" y="11487150"/>
          <a:ext cx="13003611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300361"/>
                <a:gridCol w="1300361"/>
                <a:gridCol w="1300361"/>
                <a:gridCol w="1300361"/>
                <a:gridCol w="1300361"/>
                <a:gridCol w="1300361"/>
                <a:gridCol w="1300361"/>
                <a:gridCol w="1300361"/>
                <a:gridCol w="1300361"/>
                <a:gridCol w="1300361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93" name="最后一个非叶子节点的索引…"/>
          <p:cNvSpPr/>
          <p:nvPr/>
        </p:nvSpPr>
        <p:spPr>
          <a:xfrm>
            <a:off x="15025361" y="10681407"/>
            <a:ext cx="8926725" cy="238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最后一个非叶子节点的索引</a:t>
            </a: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(count-2)/2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操作：原地堆排序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操作：原地堆排序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排序算法总结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排序算法总结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排序算法总结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排序算法总结</a:t>
            </a:r>
          </a:p>
        </p:txBody>
      </p:sp>
      <p:graphicFrame>
        <p:nvGraphicFramePr>
          <p:cNvPr id="1500" name="Table"/>
          <p:cNvGraphicFramePr/>
          <p:nvPr/>
        </p:nvGraphicFramePr>
        <p:xfrm>
          <a:off x="1778000" y="3276600"/>
          <a:ext cx="20828000" cy="101473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165600"/>
                <a:gridCol w="4165600"/>
                <a:gridCol w="4165600"/>
                <a:gridCol w="4165600"/>
                <a:gridCol w="4165600"/>
              </a:tblGrid>
              <a:tr h="202946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平均时间复杂度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插入排序
Insertion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O(n^2)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归并排序
Merge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快速排序
Quick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堆排序
Heap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排序算法总结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排序算法总结</a:t>
            </a:r>
          </a:p>
        </p:txBody>
      </p:sp>
      <p:graphicFrame>
        <p:nvGraphicFramePr>
          <p:cNvPr id="1503" name="Table"/>
          <p:cNvGraphicFramePr/>
          <p:nvPr/>
        </p:nvGraphicFramePr>
        <p:xfrm>
          <a:off x="1778000" y="3276600"/>
          <a:ext cx="20828000" cy="101473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165600"/>
                <a:gridCol w="4165600"/>
                <a:gridCol w="4165600"/>
                <a:gridCol w="4165600"/>
                <a:gridCol w="4165600"/>
              </a:tblGrid>
              <a:tr h="202946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平均时间复杂度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原地排序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插入排序
Insertion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O(n^2)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归并排序
Merge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快速排序
Quick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堆排序
Heap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排序算法总结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排序算法总结</a:t>
            </a:r>
          </a:p>
        </p:txBody>
      </p:sp>
      <p:graphicFrame>
        <p:nvGraphicFramePr>
          <p:cNvPr id="1506" name="Table"/>
          <p:cNvGraphicFramePr/>
          <p:nvPr/>
        </p:nvGraphicFramePr>
        <p:xfrm>
          <a:off x="1778000" y="3276600"/>
          <a:ext cx="20828000" cy="101473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165600"/>
                <a:gridCol w="4165600"/>
                <a:gridCol w="4165600"/>
                <a:gridCol w="4165600"/>
                <a:gridCol w="4165600"/>
              </a:tblGrid>
              <a:tr h="202946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平均时间复杂度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原地排序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额外空间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插入排序
Insertion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O(n^2)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归并排序
Merge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快速排序
Quick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堆排序
Heap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排序算法总结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排序算法总结</a:t>
            </a:r>
          </a:p>
        </p:txBody>
      </p:sp>
      <p:graphicFrame>
        <p:nvGraphicFramePr>
          <p:cNvPr id="1509" name="Table"/>
          <p:cNvGraphicFramePr/>
          <p:nvPr/>
        </p:nvGraphicFramePr>
        <p:xfrm>
          <a:off x="1778000" y="3276600"/>
          <a:ext cx="20828000" cy="101473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165600"/>
                <a:gridCol w="4165600"/>
                <a:gridCol w="4165600"/>
                <a:gridCol w="4165600"/>
                <a:gridCol w="4165600"/>
              </a:tblGrid>
              <a:tr h="202946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平均时间复杂度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原地排序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额外空间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稳定排序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插入排序
Insertion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O(n^2)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归并排序
Merge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快速排序
Quick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✕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堆排序
Heap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✕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排序算法的稳定性 Stabl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排序算法的稳定性 Stable</a:t>
            </a:r>
          </a:p>
        </p:txBody>
      </p:sp>
      <p:sp>
        <p:nvSpPr>
          <p:cNvPr id="1512" name="稳定排序：对于相等的元素，在排序后，原来靠前的元素依然靠前。…"/>
          <p:cNvSpPr/>
          <p:nvPr/>
        </p:nvSpPr>
        <p:spPr>
          <a:xfrm>
            <a:off x="2519802" y="4324350"/>
            <a:ext cx="19344396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稳定排序：对于相等的元素，在排序后，原来靠前的元素依然靠前。</a:t>
            </a: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相等元素的相对位置没有发生改变。</a:t>
            </a:r>
          </a:p>
        </p:txBody>
      </p:sp>
      <p:grpSp>
        <p:nvGrpSpPr>
          <p:cNvPr id="1522" name="Group"/>
          <p:cNvGrpSpPr/>
          <p:nvPr/>
        </p:nvGrpSpPr>
        <p:grpSpPr>
          <a:xfrm>
            <a:off x="3185644" y="8123258"/>
            <a:ext cx="18012713" cy="1520637"/>
            <a:chOff x="0" y="0"/>
            <a:chExt cx="18012711" cy="1520636"/>
          </a:xfrm>
        </p:grpSpPr>
        <p:sp>
          <p:nvSpPr>
            <p:cNvPr id="1513" name="6"/>
            <p:cNvSpPr/>
            <p:nvPr/>
          </p:nvSpPr>
          <p:spPr>
            <a:xfrm>
              <a:off x="16476464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14" name="3"/>
            <p:cNvSpPr/>
            <p:nvPr/>
          </p:nvSpPr>
          <p:spPr>
            <a:xfrm>
              <a:off x="14122683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0096FF"/>
            </a:solidFill>
            <a:ln w="63500" cap="flat">
              <a:solidFill>
                <a:srgbClr val="0096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15" name="5"/>
            <p:cNvSpPr/>
            <p:nvPr/>
          </p:nvSpPr>
          <p:spPr>
            <a:xfrm>
              <a:off x="11768903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16" name="1"/>
            <p:cNvSpPr/>
            <p:nvPr/>
          </p:nvSpPr>
          <p:spPr>
            <a:xfrm>
              <a:off x="9415119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17" name="3"/>
            <p:cNvSpPr/>
            <p:nvPr/>
          </p:nvSpPr>
          <p:spPr>
            <a:xfrm>
              <a:off x="7061340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008F00"/>
            </a:solidFill>
            <a:ln w="63500" cap="flat">
              <a:solidFill>
                <a:srgbClr val="008F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18" name="2"/>
            <p:cNvSpPr/>
            <p:nvPr/>
          </p:nvSpPr>
          <p:spPr>
            <a:xfrm>
              <a:off x="4707559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19" name="3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FF2600"/>
            </a:solidFill>
            <a:ln w="63500" cap="flat">
              <a:solidFill>
                <a:srgbClr val="FF26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20" name="4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21" name="4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531" name="Group"/>
          <p:cNvGrpSpPr/>
          <p:nvPr/>
        </p:nvGrpSpPr>
        <p:grpSpPr>
          <a:xfrm>
            <a:off x="3185644" y="10845652"/>
            <a:ext cx="18012713" cy="1520638"/>
            <a:chOff x="0" y="0"/>
            <a:chExt cx="18012711" cy="1520636"/>
          </a:xfrm>
        </p:grpSpPr>
        <p:sp>
          <p:nvSpPr>
            <p:cNvPr id="1523" name="6"/>
            <p:cNvSpPr/>
            <p:nvPr/>
          </p:nvSpPr>
          <p:spPr>
            <a:xfrm>
              <a:off x="16476464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24" name="5"/>
            <p:cNvSpPr/>
            <p:nvPr/>
          </p:nvSpPr>
          <p:spPr>
            <a:xfrm>
              <a:off x="14122683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25" name="1"/>
            <p:cNvSpPr/>
            <p:nvPr/>
          </p:nvSpPr>
          <p:spPr>
            <a:xfrm>
              <a:off x="0" y="0"/>
              <a:ext cx="1536248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26" name="2"/>
            <p:cNvSpPr/>
            <p:nvPr/>
          </p:nvSpPr>
          <p:spPr>
            <a:xfrm>
              <a:off x="2353780" y="0"/>
              <a:ext cx="1536249" cy="152063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27" name="4"/>
            <p:cNvSpPr/>
            <p:nvPr/>
          </p:nvSpPr>
          <p:spPr>
            <a:xfrm>
              <a:off x="11768903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635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28" name="3"/>
            <p:cNvSpPr/>
            <p:nvPr/>
          </p:nvSpPr>
          <p:spPr>
            <a:xfrm>
              <a:off x="4707559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FF2600"/>
            </a:solidFill>
            <a:ln w="63500" cap="flat">
              <a:solidFill>
                <a:srgbClr val="FF26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29" name="3"/>
            <p:cNvSpPr/>
            <p:nvPr/>
          </p:nvSpPr>
          <p:spPr>
            <a:xfrm>
              <a:off x="7061342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008F00"/>
            </a:solidFill>
            <a:ln w="63500" cap="flat">
              <a:solidFill>
                <a:srgbClr val="008F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30" name="3"/>
            <p:cNvSpPr/>
            <p:nvPr/>
          </p:nvSpPr>
          <p:spPr>
            <a:xfrm>
              <a:off x="9415123" y="0"/>
              <a:ext cx="1536249" cy="1520637"/>
            </a:xfrm>
            <a:prstGeom prst="roundRect">
              <a:avLst>
                <a:gd name="adj" fmla="val 15000"/>
              </a:avLst>
            </a:prstGeom>
            <a:solidFill>
              <a:srgbClr val="0096FF"/>
            </a:solidFill>
            <a:ln w="63500" cap="flat">
              <a:solidFill>
                <a:srgbClr val="0096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2" grpId="1"/>
      <p:bldP build="whole" bldLvl="1" animBg="1" rev="0" advAuto="0" spid="1531" grpId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1534" name="8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35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36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37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38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39" name="6"/>
          <p:cNvSpPr/>
          <p:nvPr/>
        </p:nvSpPr>
        <p:spPr>
          <a:xfrm>
            <a:off x="448626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40" name="3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41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为什么使用优先队列？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为什么使用优先队列？</a:t>
            </a:r>
          </a:p>
        </p:txBody>
      </p:sp>
      <p:sp>
        <p:nvSpPr>
          <p:cNvPr id="155" name="在1,000,000个元素中选出前100名？"/>
          <p:cNvSpPr/>
          <p:nvPr/>
        </p:nvSpPr>
        <p:spPr>
          <a:xfrm>
            <a:off x="5359767" y="4876640"/>
            <a:ext cx="1366446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在1,000,000个元素中选出前100名？</a:t>
            </a:r>
          </a:p>
        </p:txBody>
      </p:sp>
      <p:sp>
        <p:nvSpPr>
          <p:cNvPr id="156" name="在N个元素中选出前M个元素"/>
          <p:cNvSpPr/>
          <p:nvPr/>
        </p:nvSpPr>
        <p:spPr>
          <a:xfrm>
            <a:off x="7011897" y="6674705"/>
            <a:ext cx="103602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在N个元素中选出前M个元素</a:t>
            </a:r>
          </a:p>
        </p:txBody>
      </p:sp>
      <p:sp>
        <p:nvSpPr>
          <p:cNvPr id="157" name="排序？ NlogN"/>
          <p:cNvSpPr/>
          <p:nvPr/>
        </p:nvSpPr>
        <p:spPr>
          <a:xfrm>
            <a:off x="9182579" y="9551237"/>
            <a:ext cx="527116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排序？ NlogN</a:t>
            </a:r>
          </a:p>
        </p:txBody>
      </p:sp>
      <p:sp>
        <p:nvSpPr>
          <p:cNvPr id="158" name="使用优先队列？ NlogM"/>
          <p:cNvSpPr/>
          <p:nvPr/>
        </p:nvSpPr>
        <p:spPr>
          <a:xfrm>
            <a:off x="8000764" y="11125358"/>
            <a:ext cx="763479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使用优先队列？ NlogM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1"/>
      <p:bldP build="whole" bldLvl="1" animBg="1" rev="0" advAuto="0" spid="157" grpId="2"/>
      <p:bldP build="whole" bldLvl="1" animBg="1" rev="0" advAuto="0" spid="158" grpId="3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1544" name="8"/>
          <p:cNvSpPr/>
          <p:nvPr/>
        </p:nvSpPr>
        <p:spPr>
          <a:xfrm>
            <a:off x="714073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45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46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47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48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49" name="6"/>
          <p:cNvSpPr/>
          <p:nvPr/>
        </p:nvSpPr>
        <p:spPr>
          <a:xfrm>
            <a:off x="448626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50" name="3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51" name="3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5441 0.077202 -0.007104 0.173913 -0.057398 0.170568 C -0.105583 0.167363 -0.134013 0.073137 -0.108861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28663 -0.076375 0.001322 -0.178936 0.052953 -0.181119 C 0.105977 -0.183360 0.138739 -0.079092 0.109862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1554" name="8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55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56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57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58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59" name="6"/>
          <p:cNvSpPr/>
          <p:nvPr/>
        </p:nvSpPr>
        <p:spPr>
          <a:xfrm>
            <a:off x="448626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60" name="3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61" name="3"/>
          <p:cNvSpPr/>
          <p:nvPr/>
        </p:nvSpPr>
        <p:spPr>
          <a:xfrm>
            <a:off x="717248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5441 0.077202 -0.007104 0.173913 -0.057398 0.170568 C -0.105583 0.167363 -0.134013 0.073137 -0.108861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-0.028754 -0.077073 0.001923 -0.180151 0.053942 -0.181249 C 0.106657 -0.182363 0.138723 -0.078431 0.109862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1564" name="8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65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66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67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68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69" name="6"/>
          <p:cNvSpPr/>
          <p:nvPr/>
        </p:nvSpPr>
        <p:spPr>
          <a:xfrm>
            <a:off x="717248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70" name="3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71" name="3"/>
          <p:cNvSpPr/>
          <p:nvPr/>
        </p:nvSpPr>
        <p:spPr>
          <a:xfrm>
            <a:off x="45180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插入排序 Insertion Sort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 Insertion Sort</a:t>
            </a:r>
          </a:p>
        </p:txBody>
      </p:sp>
      <p:sp>
        <p:nvSpPr>
          <p:cNvPr id="1574" name="8"/>
          <p:cNvSpPr/>
          <p:nvPr/>
        </p:nvSpPr>
        <p:spPr>
          <a:xfrm>
            <a:off x="982695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75" name="1"/>
          <p:cNvSpPr/>
          <p:nvPr/>
        </p:nvSpPr>
        <p:spPr>
          <a:xfrm>
            <a:off x="12513174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76" name="5"/>
          <p:cNvSpPr/>
          <p:nvPr/>
        </p:nvSpPr>
        <p:spPr>
          <a:xfrm>
            <a:off x="1519939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77" name="7"/>
          <p:cNvSpPr/>
          <p:nvPr/>
        </p:nvSpPr>
        <p:spPr>
          <a:xfrm>
            <a:off x="17885613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78" name="4"/>
          <p:cNvSpPr/>
          <p:nvPr/>
        </p:nvSpPr>
        <p:spPr>
          <a:xfrm>
            <a:off x="20571832" y="6859587"/>
            <a:ext cx="2043872" cy="2028826"/>
          </a:xfrm>
          <a:prstGeom prst="roundRect">
            <a:avLst>
              <a:gd name="adj" fmla="val 15000"/>
            </a:avLst>
          </a:prstGeom>
          <a:ln w="635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79" name="6"/>
          <p:cNvSpPr/>
          <p:nvPr/>
        </p:nvSpPr>
        <p:spPr>
          <a:xfrm>
            <a:off x="717248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80" name="3"/>
          <p:cNvSpPr/>
          <p:nvPr/>
        </p:nvSpPr>
        <p:spPr>
          <a:xfrm>
            <a:off x="1800045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81" name="3"/>
          <p:cNvSpPr/>
          <p:nvPr/>
        </p:nvSpPr>
        <p:spPr>
          <a:xfrm>
            <a:off x="4518014" y="6859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1584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1586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87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88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89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90" name="3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91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92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93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1602" name="Group"/>
          <p:cNvGrpSpPr/>
          <p:nvPr/>
        </p:nvGrpSpPr>
        <p:grpSpPr>
          <a:xfrm>
            <a:off x="1768294" y="9340798"/>
            <a:ext cx="20847412" cy="2028826"/>
            <a:chOff x="0" y="0"/>
            <a:chExt cx="20847410" cy="2028825"/>
          </a:xfrm>
        </p:grpSpPr>
        <p:sp>
          <p:nvSpPr>
            <p:cNvPr id="1594" name="8"/>
            <p:cNvSpPr/>
            <p:nvPr/>
          </p:nvSpPr>
          <p:spPr>
            <a:xfrm>
              <a:off x="805865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95" name="1"/>
            <p:cNvSpPr/>
            <p:nvPr/>
          </p:nvSpPr>
          <p:spPr>
            <a:xfrm>
              <a:off x="1071312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96" name="5"/>
            <p:cNvSpPr/>
            <p:nvPr/>
          </p:nvSpPr>
          <p:spPr>
            <a:xfrm>
              <a:off x="1611731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97" name="7"/>
            <p:cNvSpPr/>
            <p:nvPr/>
          </p:nvSpPr>
          <p:spPr>
            <a:xfrm>
              <a:off x="1880353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98" name="3"/>
            <p:cNvSpPr/>
            <p:nvPr/>
          </p:nvSpPr>
          <p:spPr>
            <a:xfrm>
              <a:off x="1343109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99" name="6"/>
            <p:cNvSpPr/>
            <p:nvPr/>
          </p:nvSpPr>
          <p:spPr>
            <a:xfrm>
              <a:off x="5340688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00" name="2"/>
            <p:cNvSpPr/>
            <p:nvPr/>
          </p:nvSpPr>
          <p:spPr>
            <a:xfrm>
              <a:off x="0" y="0"/>
              <a:ext cx="2043871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01" name="3"/>
            <p:cNvSpPr/>
            <p:nvPr/>
          </p:nvSpPr>
          <p:spPr>
            <a:xfrm>
              <a:off x="2686219" y="0"/>
              <a:ext cx="2043872" cy="2028825"/>
            </a:xfrm>
            <a:prstGeom prst="roundRect">
              <a:avLst>
                <a:gd name="adj" fmla="val 15000"/>
              </a:avLst>
            </a:prstGeom>
            <a:noFill/>
            <a:ln w="76200" cap="flat">
              <a:solidFill>
                <a:srgbClr val="21212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8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603" name="Triangle"/>
          <p:cNvSpPr/>
          <p:nvPr/>
        </p:nvSpPr>
        <p:spPr>
          <a:xfrm>
            <a:off x="2529070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04" name="Triangle"/>
          <p:cNvSpPr/>
          <p:nvPr/>
        </p:nvSpPr>
        <p:spPr>
          <a:xfrm>
            <a:off x="252907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05" name="Triangle"/>
          <p:cNvSpPr/>
          <p:nvPr/>
        </p:nvSpPr>
        <p:spPr>
          <a:xfrm>
            <a:off x="13242197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08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1609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1611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12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13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14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15" name="3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16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17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18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19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20" name="1"/>
          <p:cNvSpPr/>
          <p:nvPr/>
        </p:nvSpPr>
        <p:spPr>
          <a:xfrm>
            <a:off x="12481423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21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22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23" name="3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24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25" name="2"/>
          <p:cNvSpPr/>
          <p:nvPr/>
        </p:nvSpPr>
        <p:spPr>
          <a:xfrm>
            <a:off x="17682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26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27" name="Triangle"/>
          <p:cNvSpPr/>
          <p:nvPr/>
        </p:nvSpPr>
        <p:spPr>
          <a:xfrm>
            <a:off x="2529070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28" name="Triangle"/>
          <p:cNvSpPr/>
          <p:nvPr/>
        </p:nvSpPr>
        <p:spPr>
          <a:xfrm>
            <a:off x="252907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29" name="Triangle"/>
          <p:cNvSpPr/>
          <p:nvPr/>
        </p:nvSpPr>
        <p:spPr>
          <a:xfrm>
            <a:off x="13242197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39351 -0.254973" origin="layout" pathEditMode="relative">
                                      <p:cBhvr>
                                        <p:cTn id="6" dur="1000" fill="hold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9777 0.001758" origin="layout" pathEditMode="relative">
                                      <p:cBhvr>
                                        <p:cTn id="10" dur="10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5712 0.001758" origin="layout" pathEditMode="relative">
                                      <p:cBhvr>
                                        <p:cTn id="14" dur="1000" fill="hold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32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33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1634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1636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37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38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39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40" name="3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41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42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43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44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45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6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47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48" name="3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49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50" name="2"/>
          <p:cNvSpPr/>
          <p:nvPr/>
        </p:nvSpPr>
        <p:spPr>
          <a:xfrm>
            <a:off x="17936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51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52" name="Triangle"/>
          <p:cNvSpPr/>
          <p:nvPr/>
        </p:nvSpPr>
        <p:spPr>
          <a:xfrm>
            <a:off x="5215290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53" name="Triangle"/>
          <p:cNvSpPr/>
          <p:nvPr/>
        </p:nvSpPr>
        <p:spPr>
          <a:xfrm>
            <a:off x="252907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54" name="Triangle"/>
          <p:cNvSpPr/>
          <p:nvPr/>
        </p:nvSpPr>
        <p:spPr>
          <a:xfrm>
            <a:off x="15960169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55" name="3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8991 -0.254973" origin="layout" pathEditMode="relative">
                                      <p:cBhvr>
                                        <p:cTn id="11" dur="10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8788 -0.003517" origin="layout" pathEditMode="relative">
                                      <p:cBhvr>
                                        <p:cTn id="15" dur="10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9777 0.000000" origin="layout" pathEditMode="relative">
                                      <p:cBhvr>
                                        <p:cTn id="19" dur="1000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5" grpId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58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59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1660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1662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63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64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65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66" name="3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67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68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69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70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71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72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73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74" name="3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75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76" name="2"/>
          <p:cNvSpPr/>
          <p:nvPr/>
        </p:nvSpPr>
        <p:spPr>
          <a:xfrm>
            <a:off x="4448164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77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78" name="Triangle"/>
          <p:cNvSpPr/>
          <p:nvPr/>
        </p:nvSpPr>
        <p:spPr>
          <a:xfrm>
            <a:off x="7869759" y="4896019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79" name="Triangle"/>
          <p:cNvSpPr/>
          <p:nvPr/>
        </p:nvSpPr>
        <p:spPr>
          <a:xfrm>
            <a:off x="5215290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80" name="Triangle"/>
          <p:cNvSpPr/>
          <p:nvPr/>
        </p:nvSpPr>
        <p:spPr>
          <a:xfrm>
            <a:off x="15960169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81" name="3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82" name="3"/>
          <p:cNvSpPr/>
          <p:nvPr/>
        </p:nvSpPr>
        <p:spPr>
          <a:xfrm>
            <a:off x="446086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8601 -0.254973" origin="layout" pathEditMode="relative">
                                      <p:cBhvr>
                                        <p:cTn id="6" dur="1000" fill="hold"/>
                                        <p:tgtEl>
                                          <p:spTgt spid="16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8788 -0.001758" origin="layout" pathEditMode="relative">
                                      <p:cBhvr>
                                        <p:cTn id="10" dur="1000" fill="hold"/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1755 -0.001758" origin="layout" pathEditMode="relative">
                                      <p:cBhvr>
                                        <p:cTn id="14" dur="1000" fill="hold"/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85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86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1687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1689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90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91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92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93" name="3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94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95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96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97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698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99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00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01" name="3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02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03" name="2"/>
          <p:cNvSpPr/>
          <p:nvPr/>
        </p:nvSpPr>
        <p:spPr>
          <a:xfrm>
            <a:off x="4448164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04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05" name="Triangle"/>
          <p:cNvSpPr/>
          <p:nvPr/>
        </p:nvSpPr>
        <p:spPr>
          <a:xfrm>
            <a:off x="10587728" y="4847782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06" name="Triangle"/>
          <p:cNvSpPr/>
          <p:nvPr/>
        </p:nvSpPr>
        <p:spPr>
          <a:xfrm>
            <a:off x="7869759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07" name="Triangle"/>
          <p:cNvSpPr/>
          <p:nvPr/>
        </p:nvSpPr>
        <p:spPr>
          <a:xfrm>
            <a:off x="15960169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08" name="3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09" name="3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10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19515 -0.253215" origin="layout" pathEditMode="relative">
                                      <p:cBhvr>
                                        <p:cTn id="6" dur="10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09777 -0.001758" origin="layout" pathEditMode="relative">
                                      <p:cBhvr>
                                        <p:cTn id="10" dur="10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14722 -0.001758" origin="layout" pathEditMode="relative">
                                      <p:cBhvr>
                                        <p:cTn id="14" dur="1000" fill="hold"/>
                                        <p:tgtEl>
                                          <p:spTgt spid="1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2"/>
          <p:cNvSpPr/>
          <p:nvPr/>
        </p:nvSpPr>
        <p:spPr>
          <a:xfrm>
            <a:off x="1806394" y="93534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13" name="1"/>
          <p:cNvSpPr/>
          <p:nvPr/>
        </p:nvSpPr>
        <p:spPr>
          <a:xfrm>
            <a:off x="1248777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14" name="归并过程 Merg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归并过程 Merge</a:t>
            </a:r>
          </a:p>
        </p:txBody>
      </p:sp>
      <p:pic>
        <p:nvPicPr>
          <p:cNvPr id="1715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075608" y="10317110"/>
            <a:ext cx="2232784" cy="76201"/>
          </a:xfrm>
          <a:prstGeom prst="rect">
            <a:avLst/>
          </a:prstGeom>
        </p:spPr>
      </p:pic>
      <p:sp>
        <p:nvSpPr>
          <p:cNvPr id="1717" name="8"/>
          <p:cNvSpPr/>
          <p:nvPr/>
        </p:nvSpPr>
        <p:spPr>
          <a:xfrm>
            <a:off x="982695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718" name="1"/>
          <p:cNvSpPr/>
          <p:nvPr/>
        </p:nvSpPr>
        <p:spPr>
          <a:xfrm>
            <a:off x="1248142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19" name="5"/>
          <p:cNvSpPr/>
          <p:nvPr/>
        </p:nvSpPr>
        <p:spPr>
          <a:xfrm>
            <a:off x="1788561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20" name="7"/>
          <p:cNvSpPr/>
          <p:nvPr/>
        </p:nvSpPr>
        <p:spPr>
          <a:xfrm>
            <a:off x="2057183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21" name="3"/>
          <p:cNvSpPr/>
          <p:nvPr/>
        </p:nvSpPr>
        <p:spPr>
          <a:xfrm>
            <a:off x="1519939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22" name="6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23" name="2"/>
          <p:cNvSpPr/>
          <p:nvPr/>
        </p:nvSpPr>
        <p:spPr>
          <a:xfrm>
            <a:off x="1768295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24" name="3"/>
          <p:cNvSpPr/>
          <p:nvPr/>
        </p:nvSpPr>
        <p:spPr>
          <a:xfrm>
            <a:off x="4454514" y="5843587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25" name="8"/>
          <p:cNvSpPr/>
          <p:nvPr/>
        </p:nvSpPr>
        <p:spPr>
          <a:xfrm>
            <a:off x="982695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726" name="1"/>
          <p:cNvSpPr/>
          <p:nvPr/>
        </p:nvSpPr>
        <p:spPr>
          <a:xfrm>
            <a:off x="177464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27" name="5"/>
          <p:cNvSpPr/>
          <p:nvPr/>
        </p:nvSpPr>
        <p:spPr>
          <a:xfrm>
            <a:off x="17885613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28" name="7"/>
          <p:cNvSpPr/>
          <p:nvPr/>
        </p:nvSpPr>
        <p:spPr>
          <a:xfrm>
            <a:off x="2057183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29" name="3"/>
          <p:cNvSpPr/>
          <p:nvPr/>
        </p:nvSpPr>
        <p:spPr>
          <a:xfrm>
            <a:off x="1519939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30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31" name="2"/>
          <p:cNvSpPr/>
          <p:nvPr/>
        </p:nvSpPr>
        <p:spPr>
          <a:xfrm>
            <a:off x="4448164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32" name="3"/>
          <p:cNvSpPr/>
          <p:nvPr/>
        </p:nvSpPr>
        <p:spPr>
          <a:xfrm>
            <a:off x="4454514" y="9340798"/>
            <a:ext cx="2043872" cy="2028826"/>
          </a:xfrm>
          <a:prstGeom prst="roundRect">
            <a:avLst>
              <a:gd name="adj" fmla="val 15000"/>
            </a:avLst>
          </a:prstGeom>
          <a:ln w="76200">
            <a:solidFill>
              <a:srgbClr val="21212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33" name="Triangle"/>
          <p:cNvSpPr/>
          <p:nvPr/>
        </p:nvSpPr>
        <p:spPr>
          <a:xfrm>
            <a:off x="13242197" y="4775426"/>
            <a:ext cx="522322" cy="51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A9F6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34" name="Triangle"/>
          <p:cNvSpPr/>
          <p:nvPr/>
        </p:nvSpPr>
        <p:spPr>
          <a:xfrm>
            <a:off x="7869759" y="11953375"/>
            <a:ext cx="522321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35" name="Triangle"/>
          <p:cNvSpPr/>
          <p:nvPr/>
        </p:nvSpPr>
        <p:spPr>
          <a:xfrm>
            <a:off x="18646388" y="11953375"/>
            <a:ext cx="522322" cy="5147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36" name="3"/>
          <p:cNvSpPr/>
          <p:nvPr/>
        </p:nvSpPr>
        <p:spPr>
          <a:xfrm>
            <a:off x="9826955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37" name="3"/>
          <p:cNvSpPr/>
          <p:nvPr/>
        </p:nvSpPr>
        <p:spPr>
          <a:xfrm>
            <a:off x="7108983" y="5843587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23A9F6"/>
          </a:solidFill>
          <a:ln w="76200">
            <a:solidFill>
              <a:srgbClr val="23A9F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38" name="6"/>
          <p:cNvSpPr/>
          <p:nvPr/>
        </p:nvSpPr>
        <p:spPr>
          <a:xfrm>
            <a:off x="7108983" y="9340798"/>
            <a:ext cx="2043872" cy="2028826"/>
          </a:xfrm>
          <a:prstGeom prst="roundRect">
            <a:avLst>
              <a:gd name="adj" fmla="val 15000"/>
            </a:avLst>
          </a:prstGeom>
          <a:solidFill>
            <a:srgbClr val="CA495A"/>
          </a:solidFill>
          <a:ln w="76200">
            <a:solidFill>
              <a:srgbClr val="CA495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优先队列主要操作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优先队列主要操作</a:t>
            </a:r>
          </a:p>
        </p:txBody>
      </p:sp>
      <p:sp>
        <p:nvSpPr>
          <p:cNvPr id="161" name="入队…"/>
          <p:cNvSpPr/>
          <p:nvPr/>
        </p:nvSpPr>
        <p:spPr>
          <a:xfrm>
            <a:off x="6746592" y="6489699"/>
            <a:ext cx="10890816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入队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出队（取出优先级最高的元素）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排序算法的稳定性 Stabl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排序算法的稳定性 Stable</a:t>
            </a:r>
          </a:p>
        </p:txBody>
      </p:sp>
      <p:sp>
        <p:nvSpPr>
          <p:cNvPr id="1741" name="可以通过自定义比较函数，让排序算法不存在稳定性的问题。…"/>
          <p:cNvSpPr/>
          <p:nvPr/>
        </p:nvSpPr>
        <p:spPr>
          <a:xfrm>
            <a:off x="2519802" y="4435760"/>
            <a:ext cx="19344396" cy="687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可以通过自定义比较函数，让排序算法不存在稳定性的问题。</a:t>
            </a: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bool operator&lt;(const Student&amp; otherStudent){</a:t>
            </a: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    return score != otherStudent.score ?</a:t>
            </a: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score &gt; otherStudent.score : </a:t>
            </a:r>
          </a:p>
          <a:p>
            <a:pPr lvl="8"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          name &lt; otherStudent.name;</a:t>
            </a:r>
          </a:p>
          <a:p>
            <a:pPr algn="l">
              <a:defRPr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3" name="Table"/>
          <p:cNvGraphicFramePr/>
          <p:nvPr/>
        </p:nvGraphicFramePr>
        <p:xfrm>
          <a:off x="1778000" y="1041400"/>
          <a:ext cx="20828000" cy="101473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165600"/>
                <a:gridCol w="4165600"/>
                <a:gridCol w="4165600"/>
                <a:gridCol w="4165600"/>
                <a:gridCol w="4165600"/>
              </a:tblGrid>
              <a:tr h="202946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平均时间复杂度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原地排序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额外空间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稳定排序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插入排序
Insertion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O(n^2)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归并排序
Merge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快速排序
Quick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✕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堆排序
Heap 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✕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744" name="Table"/>
          <p:cNvGraphicFramePr/>
          <p:nvPr/>
        </p:nvGraphicFramePr>
        <p:xfrm>
          <a:off x="1778000" y="11283950"/>
          <a:ext cx="20828000" cy="21272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165600"/>
                <a:gridCol w="4165600"/>
                <a:gridCol w="4165600"/>
                <a:gridCol w="4165600"/>
                <a:gridCol w="4165600"/>
              </a:tblGrid>
              <a:tr h="212725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✓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45" name="神秘的排序算法？"/>
          <p:cNvSpPr/>
          <p:nvPr/>
        </p:nvSpPr>
        <p:spPr>
          <a:xfrm>
            <a:off x="1644650" y="11941175"/>
            <a:ext cx="4178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神秘的排序算法？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5" grpId="1"/>
      <p:bldP build="whole" bldLvl="1" animBg="1" rev="0" advAuto="0" spid="1744" grpId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索引堆 Index Heap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索引堆 Index 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Hea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</a:t>
            </a:r>
          </a:p>
        </p:txBody>
      </p:sp>
      <p:sp>
        <p:nvSpPr>
          <p:cNvPr id="1750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51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52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53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54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55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56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57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58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59" name="15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60" name="17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1761" name="19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762" name="13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763" name="22"/>
          <p:cNvSpPr/>
          <p:nvPr/>
        </p:nvSpPr>
        <p:spPr>
          <a:xfrm>
            <a:off x="8659379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764" name="30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765" name="41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766" name="62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767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768" name="28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769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70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71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72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73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74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75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76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777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78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779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Hea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Heap</a:t>
            </a:r>
          </a:p>
        </p:txBody>
      </p:sp>
      <p:sp>
        <p:nvSpPr>
          <p:cNvPr id="1782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3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4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5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6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7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8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9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90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91" name="15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92" name="17"/>
          <p:cNvSpPr/>
          <p:nvPr/>
        </p:nvSpPr>
        <p:spPr>
          <a:xfrm>
            <a:off x="7619306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1793" name="19"/>
          <p:cNvSpPr/>
          <p:nvPr/>
        </p:nvSpPr>
        <p:spPr>
          <a:xfrm>
            <a:off x="18001085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794" name="13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795" name="22"/>
          <p:cNvSpPr/>
          <p:nvPr/>
        </p:nvSpPr>
        <p:spPr>
          <a:xfrm>
            <a:off x="8841056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796" name="30"/>
          <p:cNvSpPr/>
          <p:nvPr/>
        </p:nvSpPr>
        <p:spPr>
          <a:xfrm>
            <a:off x="3638746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797" name="41"/>
          <p:cNvSpPr/>
          <p:nvPr/>
        </p:nvSpPr>
        <p:spPr>
          <a:xfrm>
            <a:off x="6421449" y="5642200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41</a:t>
            </a:r>
          </a:p>
        </p:txBody>
      </p:sp>
      <p:sp>
        <p:nvSpPr>
          <p:cNvPr id="1798" name="62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62</a:t>
            </a:r>
          </a:p>
        </p:txBody>
      </p:sp>
      <p:sp>
        <p:nvSpPr>
          <p:cNvPr id="1799" name="1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800" name="28"/>
          <p:cNvSpPr/>
          <p:nvPr/>
        </p:nvSpPr>
        <p:spPr>
          <a:xfrm>
            <a:off x="15623274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801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02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03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04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05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06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07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08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809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810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811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85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Index Max Hea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Index Max Heap</a:t>
            </a:r>
          </a:p>
        </p:txBody>
      </p:sp>
      <p:sp>
        <p:nvSpPr>
          <p:cNvPr id="1814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15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16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17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18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19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0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1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2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3" name="1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24" name="2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25" name="3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26" name="4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27" name="5"/>
          <p:cNvSpPr/>
          <p:nvPr/>
        </p:nvSpPr>
        <p:spPr>
          <a:xfrm>
            <a:off x="8659379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28" name="8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829" name="9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830" name="10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831" name="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32" name="7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FFFFFF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33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34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35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36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37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38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39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40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841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842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843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599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9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index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9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Index Max Hea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Index Max Heap</a:t>
            </a:r>
          </a:p>
        </p:txBody>
      </p:sp>
      <p:sp>
        <p:nvSpPr>
          <p:cNvPr id="1846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47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48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49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0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1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2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3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4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5" name="1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56" name="2"/>
          <p:cNvSpPr/>
          <p:nvPr/>
        </p:nvSpPr>
        <p:spPr>
          <a:xfrm>
            <a:off x="7619306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57" name="3"/>
          <p:cNvSpPr/>
          <p:nvPr/>
        </p:nvSpPr>
        <p:spPr>
          <a:xfrm>
            <a:off x="18001085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58" name="4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59" name="5"/>
          <p:cNvSpPr/>
          <p:nvPr/>
        </p:nvSpPr>
        <p:spPr>
          <a:xfrm>
            <a:off x="8841056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60" name="8"/>
          <p:cNvSpPr/>
          <p:nvPr/>
        </p:nvSpPr>
        <p:spPr>
          <a:xfrm>
            <a:off x="3638746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861" name="9"/>
          <p:cNvSpPr/>
          <p:nvPr/>
        </p:nvSpPr>
        <p:spPr>
          <a:xfrm>
            <a:off x="6421449" y="5642200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862" name="10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863" name="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64" name="7"/>
          <p:cNvSpPr/>
          <p:nvPr/>
        </p:nvSpPr>
        <p:spPr>
          <a:xfrm>
            <a:off x="15623274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65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66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67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68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69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70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71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72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873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874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875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599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9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index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9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操作：编写基础 Index Max Heap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操作：编写基础 Index Max 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使用reverse数组反向查找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使用reverse数组反向查找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Index Max Heap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Index Max Heap</a:t>
            </a:r>
          </a:p>
        </p:txBody>
      </p:sp>
      <p:sp>
        <p:nvSpPr>
          <p:cNvPr id="1882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3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4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5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6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7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8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9" name="Line"/>
          <p:cNvSpPr/>
          <p:nvPr/>
        </p:nvSpPr>
        <p:spPr>
          <a:xfrm flipH="1" flipV="1">
            <a:off x="7106676" y="6238329"/>
            <a:ext cx="2549260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0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1" name="1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92" name="2"/>
          <p:cNvSpPr/>
          <p:nvPr/>
        </p:nvSpPr>
        <p:spPr>
          <a:xfrm>
            <a:off x="7619306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93" name="3"/>
          <p:cNvSpPr/>
          <p:nvPr/>
        </p:nvSpPr>
        <p:spPr>
          <a:xfrm>
            <a:off x="18001085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94" name="4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95" name="5"/>
          <p:cNvSpPr/>
          <p:nvPr/>
        </p:nvSpPr>
        <p:spPr>
          <a:xfrm>
            <a:off x="8841056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96" name="8"/>
          <p:cNvSpPr/>
          <p:nvPr/>
        </p:nvSpPr>
        <p:spPr>
          <a:xfrm>
            <a:off x="3638746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897" name="9"/>
          <p:cNvSpPr/>
          <p:nvPr/>
        </p:nvSpPr>
        <p:spPr>
          <a:xfrm>
            <a:off x="6421449" y="5642200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898" name="10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899" name="6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00" name="7"/>
          <p:cNvSpPr/>
          <p:nvPr/>
        </p:nvSpPr>
        <p:spPr>
          <a:xfrm>
            <a:off x="15623274" y="5619653"/>
            <a:ext cx="1524001" cy="1524001"/>
          </a:xfrm>
          <a:prstGeom prst="ellipse">
            <a:avLst/>
          </a:prstGeom>
          <a:solidFill>
            <a:srgbClr val="23A9F6"/>
          </a:solidFill>
          <a:ln w="63500">
            <a:solidFill>
              <a:srgbClr val="23A9F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01" name="1"/>
          <p:cNvSpPr/>
          <p:nvPr/>
        </p:nvSpPr>
        <p:spPr>
          <a:xfrm>
            <a:off x="13050471" y="3914468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02" name="2"/>
          <p:cNvSpPr/>
          <p:nvPr/>
        </p:nvSpPr>
        <p:spPr>
          <a:xfrm>
            <a:off x="8147577" y="594985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03" name="3"/>
          <p:cNvSpPr/>
          <p:nvPr/>
        </p:nvSpPr>
        <p:spPr>
          <a:xfrm>
            <a:off x="17375449" y="594985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04" name="4"/>
          <p:cNvSpPr/>
          <p:nvPr/>
        </p:nvSpPr>
        <p:spPr>
          <a:xfrm>
            <a:off x="5421243" y="8850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05" name="5"/>
          <p:cNvSpPr/>
          <p:nvPr/>
        </p:nvSpPr>
        <p:spPr>
          <a:xfrm>
            <a:off x="10532411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06" name="6"/>
          <p:cNvSpPr/>
          <p:nvPr/>
        </p:nvSpPr>
        <p:spPr>
          <a:xfrm>
            <a:off x="150151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07" name="7"/>
          <p:cNvSpPr/>
          <p:nvPr/>
        </p:nvSpPr>
        <p:spPr>
          <a:xfrm>
            <a:off x="20018965" y="8850503"/>
            <a:ext cx="467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08" name="8"/>
          <p:cNvSpPr/>
          <p:nvPr/>
        </p:nvSpPr>
        <p:spPr>
          <a:xfrm>
            <a:off x="2958106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909" name="9"/>
          <p:cNvSpPr/>
          <p:nvPr/>
        </p:nvSpPr>
        <p:spPr>
          <a:xfrm>
            <a:off x="5421243" y="10755503"/>
            <a:ext cx="46745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910" name="10"/>
          <p:cNvSpPr/>
          <p:nvPr/>
        </p:nvSpPr>
        <p:spPr>
          <a:xfrm>
            <a:off x="7707801" y="10755503"/>
            <a:ext cx="8206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aphicFrame>
        <p:nvGraphicFramePr>
          <p:cNvPr id="1911" name="Table"/>
          <p:cNvGraphicFramePr/>
          <p:nvPr/>
        </p:nvGraphicFramePr>
        <p:xfrm>
          <a:off x="10515600" y="11156950"/>
          <a:ext cx="13003610" cy="17970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  <a:gridCol w="1182146"/>
              </a:tblGrid>
              <a:tr h="599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9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index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990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