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"/>
          <p:cNvSpPr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0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最小生成树问题 Minimum Span Tre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sp>
        <p:nvSpPr>
          <p:cNvPr id="247" name="Line"/>
          <p:cNvSpPr/>
          <p:nvPr/>
        </p:nvSpPr>
        <p:spPr>
          <a:xfrm>
            <a:off x="77368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8" name="Line"/>
          <p:cNvSpPr/>
          <p:nvPr/>
        </p:nvSpPr>
        <p:spPr>
          <a:xfrm flipV="1">
            <a:off x="77488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" name="Line"/>
          <p:cNvSpPr/>
          <p:nvPr/>
        </p:nvSpPr>
        <p:spPr>
          <a:xfrm flipH="1" flipV="1">
            <a:off x="118025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" name="Line"/>
          <p:cNvSpPr/>
          <p:nvPr/>
        </p:nvSpPr>
        <p:spPr>
          <a:xfrm>
            <a:off x="145564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1" name="Line"/>
          <p:cNvSpPr/>
          <p:nvPr/>
        </p:nvSpPr>
        <p:spPr>
          <a:xfrm flipH="1">
            <a:off x="79549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2" name="Line"/>
          <p:cNvSpPr/>
          <p:nvPr/>
        </p:nvSpPr>
        <p:spPr>
          <a:xfrm flipV="1">
            <a:off x="118870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3" name="Line"/>
          <p:cNvSpPr/>
          <p:nvPr/>
        </p:nvSpPr>
        <p:spPr>
          <a:xfrm>
            <a:off x="97982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" name="Line"/>
          <p:cNvSpPr/>
          <p:nvPr/>
        </p:nvSpPr>
        <p:spPr>
          <a:xfrm flipH="1">
            <a:off x="145573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" name="Line"/>
          <p:cNvSpPr/>
          <p:nvPr/>
        </p:nvSpPr>
        <p:spPr>
          <a:xfrm flipV="1">
            <a:off x="101179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6" name="Line"/>
          <p:cNvSpPr/>
          <p:nvPr/>
        </p:nvSpPr>
        <p:spPr>
          <a:xfrm flipH="1" flipV="1">
            <a:off x="101216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7" name="Line"/>
          <p:cNvSpPr/>
          <p:nvPr/>
        </p:nvSpPr>
        <p:spPr>
          <a:xfrm>
            <a:off x="116439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" name="Line"/>
          <p:cNvSpPr/>
          <p:nvPr/>
        </p:nvSpPr>
        <p:spPr>
          <a:xfrm>
            <a:off x="158984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" name="Line"/>
          <p:cNvSpPr/>
          <p:nvPr/>
        </p:nvSpPr>
        <p:spPr>
          <a:xfrm flipH="1">
            <a:off x="76942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0" name="Line"/>
          <p:cNvSpPr/>
          <p:nvPr/>
        </p:nvSpPr>
        <p:spPr>
          <a:xfrm>
            <a:off x="80371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1" name="Line"/>
          <p:cNvSpPr/>
          <p:nvPr/>
        </p:nvSpPr>
        <p:spPr>
          <a:xfrm>
            <a:off x="119879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2" name="Line"/>
          <p:cNvSpPr/>
          <p:nvPr/>
        </p:nvSpPr>
        <p:spPr>
          <a:xfrm>
            <a:off x="78974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" name="5"/>
          <p:cNvSpPr/>
          <p:nvPr/>
        </p:nvSpPr>
        <p:spPr>
          <a:xfrm>
            <a:off x="67417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4" name="1"/>
          <p:cNvSpPr/>
          <p:nvPr/>
        </p:nvSpPr>
        <p:spPr>
          <a:xfrm>
            <a:off x="108438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5" name="7"/>
          <p:cNvSpPr/>
          <p:nvPr/>
        </p:nvSpPr>
        <p:spPr>
          <a:xfrm>
            <a:off x="90531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66" name="2"/>
          <p:cNvSpPr/>
          <p:nvPr/>
        </p:nvSpPr>
        <p:spPr>
          <a:xfrm>
            <a:off x="135743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7" name="4"/>
          <p:cNvSpPr/>
          <p:nvPr/>
        </p:nvSpPr>
        <p:spPr>
          <a:xfrm>
            <a:off x="6741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8" name="0"/>
          <p:cNvSpPr/>
          <p:nvPr/>
        </p:nvSpPr>
        <p:spPr>
          <a:xfrm>
            <a:off x="108438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9" name="3"/>
          <p:cNvSpPr/>
          <p:nvPr/>
        </p:nvSpPr>
        <p:spPr>
          <a:xfrm>
            <a:off x="149205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0" name="6"/>
          <p:cNvSpPr/>
          <p:nvPr/>
        </p:nvSpPr>
        <p:spPr>
          <a:xfrm>
            <a:off x="158603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287" name="Group"/>
          <p:cNvGrpSpPr/>
          <p:nvPr/>
        </p:nvGrpSpPr>
        <p:grpSpPr>
          <a:xfrm>
            <a:off x="6618658" y="4419148"/>
            <a:ext cx="10822027" cy="8783485"/>
            <a:chOff x="0" y="0"/>
            <a:chExt cx="10822026" cy="8783484"/>
          </a:xfrm>
        </p:grpSpPr>
        <p:sp>
          <p:nvSpPr>
            <p:cNvPr id="271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0.16</a:t>
              </a:r>
            </a:p>
          </p:txBody>
        </p:sp>
        <p:sp>
          <p:nvSpPr>
            <p:cNvPr id="272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0.38</a:t>
              </a:r>
            </a:p>
          </p:txBody>
        </p:sp>
        <p:sp>
          <p:nvSpPr>
            <p:cNvPr id="273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0.26</a:t>
              </a:r>
            </a:p>
          </p:txBody>
        </p:sp>
        <p:sp>
          <p:nvSpPr>
            <p:cNvPr id="274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0.58</a:t>
              </a:r>
            </a:p>
          </p:txBody>
        </p:sp>
        <p:sp>
          <p:nvSpPr>
            <p:cNvPr id="275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0.32</a:t>
              </a:r>
            </a:p>
          </p:txBody>
        </p:sp>
        <p:sp>
          <p:nvSpPr>
            <p:cNvPr id="276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0.19</a:t>
              </a:r>
            </a:p>
          </p:txBody>
        </p:sp>
        <p:sp>
          <p:nvSpPr>
            <p:cNvPr id="277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0.36</a:t>
              </a:r>
            </a:p>
          </p:txBody>
        </p:sp>
        <p:sp>
          <p:nvSpPr>
            <p:cNvPr id="278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  <p:sp>
          <p:nvSpPr>
            <p:cNvPr id="279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0.17</a:t>
              </a:r>
            </a:p>
          </p:txBody>
        </p:sp>
        <p:sp>
          <p:nvSpPr>
            <p:cNvPr id="280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0.40</a:t>
              </a:r>
            </a:p>
          </p:txBody>
        </p:sp>
        <p:sp>
          <p:nvSpPr>
            <p:cNvPr id="281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0.52</a:t>
              </a:r>
            </a:p>
          </p:txBody>
        </p:sp>
        <p:sp>
          <p:nvSpPr>
            <p:cNvPr id="282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0.37</a:t>
              </a:r>
            </a:p>
          </p:txBody>
        </p:sp>
        <p:sp>
          <p:nvSpPr>
            <p:cNvPr id="283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284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285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0.34</a:t>
              </a:r>
            </a:p>
          </p:txBody>
        </p:sp>
        <p:sp>
          <p:nvSpPr>
            <p:cNvPr id="286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96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6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6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6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6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7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7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7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7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7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7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7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7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7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7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8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8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8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8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98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8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98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8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8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8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99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99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99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99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99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99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99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99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99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99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00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00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00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00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00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00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00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4007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0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401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2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2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2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03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3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3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3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3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3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03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03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03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03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04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04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04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04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04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04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04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04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04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04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05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05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05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4053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05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405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5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5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6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7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7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7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7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7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7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07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07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7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07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8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08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08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08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08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08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08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08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08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08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09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09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09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09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09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09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09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09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09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4099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10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410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0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1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2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2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12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2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2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2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2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2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12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12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13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13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13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13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13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13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13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13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13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13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14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14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14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14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14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4145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414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Prim 的时间复杂度O(ElogV)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 的时间复杂度O(ElogV)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操作：实现Prim算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操作：实现Prim算法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2" name="操作：比较 Lazy Prim 和 Prim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操作：比较 Lazy Prim 和 Prim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Kruskal 算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 算法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15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5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5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6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7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7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17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7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7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7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8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8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18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18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18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18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18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18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18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18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19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19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19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19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19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19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19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197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198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20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0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1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1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2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2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2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2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2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2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22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22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22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22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23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23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23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23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23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23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23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23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23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23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24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241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242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最小生成树问题 Minimum Span Tre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grpSp>
        <p:nvGrpSpPr>
          <p:cNvPr id="331" name="Group"/>
          <p:cNvGrpSpPr/>
          <p:nvPr/>
        </p:nvGrpSpPr>
        <p:grpSpPr>
          <a:xfrm>
            <a:off x="6618658" y="4038600"/>
            <a:ext cx="11146684" cy="9164033"/>
            <a:chOff x="0" y="0"/>
            <a:chExt cx="11146683" cy="9164032"/>
          </a:xfrm>
        </p:grpSpPr>
        <p:sp>
          <p:nvSpPr>
            <p:cNvPr id="290" name="Line"/>
            <p:cNvSpPr/>
            <p:nvPr/>
          </p:nvSpPr>
          <p:spPr>
            <a:xfrm>
              <a:off x="1118168" y="8390811"/>
              <a:ext cx="9077571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1" name="Line"/>
            <p:cNvSpPr/>
            <p:nvPr/>
          </p:nvSpPr>
          <p:spPr>
            <a:xfrm flipV="1">
              <a:off x="1130200" y="6795147"/>
              <a:ext cx="3912981" cy="1490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2" name="Line"/>
            <p:cNvSpPr/>
            <p:nvPr/>
          </p:nvSpPr>
          <p:spPr>
            <a:xfrm flipH="1" flipV="1">
              <a:off x="5183859" y="6624147"/>
              <a:ext cx="5017262" cy="1832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7937751" y="4822838"/>
              <a:ext cx="2235245" cy="3594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4" name="Line"/>
            <p:cNvSpPr/>
            <p:nvPr/>
          </p:nvSpPr>
          <p:spPr>
            <a:xfrm flipH="1">
              <a:off x="1336268" y="3875916"/>
              <a:ext cx="1925148" cy="443771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5" name="Line"/>
            <p:cNvSpPr/>
            <p:nvPr/>
          </p:nvSpPr>
          <p:spPr>
            <a:xfrm flipV="1">
              <a:off x="5268377" y="4983026"/>
              <a:ext cx="2434814" cy="184249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3179573" y="3965751"/>
              <a:ext cx="2144845" cy="2832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7" name="Line"/>
            <p:cNvSpPr/>
            <p:nvPr/>
          </p:nvSpPr>
          <p:spPr>
            <a:xfrm flipH="1">
              <a:off x="7938660" y="889673"/>
              <a:ext cx="1183963" cy="405671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8" name="Line"/>
            <p:cNvSpPr/>
            <p:nvPr/>
          </p:nvSpPr>
          <p:spPr>
            <a:xfrm flipV="1">
              <a:off x="3499247" y="937312"/>
              <a:ext cx="1704817" cy="2887379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9" name="Line"/>
            <p:cNvSpPr/>
            <p:nvPr/>
          </p:nvSpPr>
          <p:spPr>
            <a:xfrm flipH="1" flipV="1">
              <a:off x="3503030" y="3880947"/>
              <a:ext cx="4307848" cy="96900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5025261" y="1120951"/>
              <a:ext cx="2921045" cy="359415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9279784" y="999684"/>
              <a:ext cx="990600" cy="715126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2" name="Line"/>
            <p:cNvSpPr/>
            <p:nvPr/>
          </p:nvSpPr>
          <p:spPr>
            <a:xfrm flipH="1">
              <a:off x="1075583" y="942410"/>
              <a:ext cx="1" cy="7161628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1418462" y="1040595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5369261" y="996596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1278783" y="1329425"/>
              <a:ext cx="2040118" cy="2827550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6" name="5"/>
            <p:cNvSpPr/>
            <p:nvPr/>
          </p:nvSpPr>
          <p:spPr>
            <a:xfrm>
              <a:off x="123083" y="88095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07" name="1"/>
            <p:cNvSpPr/>
            <p:nvPr/>
          </p:nvSpPr>
          <p:spPr>
            <a:xfrm>
              <a:off x="4225183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8" name="7"/>
            <p:cNvSpPr/>
            <p:nvPr/>
          </p:nvSpPr>
          <p:spPr>
            <a:xfrm>
              <a:off x="2434483" y="2833708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09" name="2"/>
            <p:cNvSpPr/>
            <p:nvPr/>
          </p:nvSpPr>
          <p:spPr>
            <a:xfrm>
              <a:off x="6955683" y="3843385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10" name="4"/>
            <p:cNvSpPr/>
            <p:nvPr/>
          </p:nvSpPr>
          <p:spPr>
            <a:xfrm>
              <a:off x="1230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1" name="0"/>
            <p:cNvSpPr/>
            <p:nvPr/>
          </p:nvSpPr>
          <p:spPr>
            <a:xfrm>
              <a:off x="4225183" y="5667416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2" name="3"/>
            <p:cNvSpPr/>
            <p:nvPr/>
          </p:nvSpPr>
          <p:spPr>
            <a:xfrm>
              <a:off x="8301883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3" name="6"/>
            <p:cNvSpPr/>
            <p:nvPr/>
          </p:nvSpPr>
          <p:spPr>
            <a:xfrm>
              <a:off x="92416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grpSp>
          <p:nvGrpSpPr>
            <p:cNvPr id="330" name="Group"/>
            <p:cNvGrpSpPr/>
            <p:nvPr/>
          </p:nvGrpSpPr>
          <p:grpSpPr>
            <a:xfrm>
              <a:off x="0" y="380548"/>
              <a:ext cx="10822027" cy="8783485"/>
              <a:chOff x="0" y="0"/>
              <a:chExt cx="10822026" cy="8783484"/>
            </a:xfrm>
          </p:grpSpPr>
          <p:sp>
            <p:nvSpPr>
              <p:cNvPr id="314" name="0.16"/>
              <p:cNvSpPr/>
              <p:nvPr/>
            </p:nvSpPr>
            <p:spPr>
              <a:xfrm>
                <a:off x="3719369" y="4541120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0.16</a:t>
                </a:r>
              </a:p>
            </p:txBody>
          </p:sp>
          <p:sp>
            <p:nvSpPr>
              <p:cNvPr id="315" name="0.38"/>
              <p:cNvSpPr/>
              <p:nvPr/>
            </p:nvSpPr>
            <p:spPr>
              <a:xfrm>
                <a:off x="2835476" y="680441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0.38</a:t>
                </a:r>
              </a:p>
            </p:txBody>
          </p:sp>
          <p:sp>
            <p:nvSpPr>
              <p:cNvPr id="316" name="0.26"/>
              <p:cNvSpPr/>
              <p:nvPr/>
            </p:nvSpPr>
            <p:spPr>
              <a:xfrm>
                <a:off x="6078587" y="5283199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0.26</a:t>
                </a:r>
              </a:p>
            </p:txBody>
          </p:sp>
          <p:sp>
            <p:nvSpPr>
              <p:cNvPr id="317" name="0.58"/>
              <p:cNvSpPr/>
              <p:nvPr/>
            </p:nvSpPr>
            <p:spPr>
              <a:xfrm>
                <a:off x="7059000" y="6627681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0.58</a:t>
                </a:r>
              </a:p>
            </p:txBody>
          </p:sp>
          <p:sp>
            <p:nvSpPr>
              <p:cNvPr id="318" name="0.32"/>
              <p:cNvSpPr/>
              <p:nvPr/>
            </p:nvSpPr>
            <p:spPr>
              <a:xfrm>
                <a:off x="2689965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0.32</a:t>
                </a:r>
              </a:p>
            </p:txBody>
          </p:sp>
          <p:sp>
            <p:nvSpPr>
              <p:cNvPr id="319" name="0.19"/>
              <p:cNvSpPr/>
              <p:nvPr/>
            </p:nvSpPr>
            <p:spPr>
              <a:xfrm>
                <a:off x="3958032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0.19</a:t>
                </a:r>
              </a:p>
            </p:txBody>
          </p:sp>
          <p:sp>
            <p:nvSpPr>
              <p:cNvPr id="320" name="0.36"/>
              <p:cNvSpPr/>
              <p:nvPr/>
            </p:nvSpPr>
            <p:spPr>
              <a:xfrm>
                <a:off x="6239256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0.36</a:t>
                </a:r>
              </a:p>
            </p:txBody>
          </p:sp>
          <p:sp>
            <p:nvSpPr>
              <p:cNvPr id="321" name="0.29"/>
              <p:cNvSpPr/>
              <p:nvPr/>
            </p:nvSpPr>
            <p:spPr>
              <a:xfrm>
                <a:off x="6712774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0.29</a:t>
                </a:r>
              </a:p>
            </p:txBody>
          </p:sp>
          <p:sp>
            <p:nvSpPr>
              <p:cNvPr id="322" name="0.17"/>
              <p:cNvSpPr/>
              <p:nvPr/>
            </p:nvSpPr>
            <p:spPr>
              <a:xfrm>
                <a:off x="8057450" y="2303612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0.17</a:t>
                </a:r>
              </a:p>
            </p:txBody>
          </p:sp>
          <p:sp>
            <p:nvSpPr>
              <p:cNvPr id="323" name="0.40"/>
              <p:cNvSpPr/>
              <p:nvPr/>
            </p:nvSpPr>
            <p:spPr>
              <a:xfrm>
                <a:off x="8327283" y="543222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0.40</a:t>
                </a:r>
              </a:p>
            </p:txBody>
          </p:sp>
          <p:sp>
            <p:nvSpPr>
              <p:cNvPr id="324" name="0.52"/>
              <p:cNvSpPr/>
              <p:nvPr/>
            </p:nvSpPr>
            <p:spPr>
              <a:xfrm>
                <a:off x="9719011" y="378707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0.52</a:t>
                </a:r>
              </a:p>
            </p:txBody>
          </p:sp>
          <p:sp>
            <p:nvSpPr>
              <p:cNvPr id="325" name="0.37"/>
              <p:cNvSpPr/>
              <p:nvPr/>
            </p:nvSpPr>
            <p:spPr>
              <a:xfrm>
                <a:off x="2193352" y="552984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0.37</a:t>
                </a:r>
              </a:p>
            </p:txBody>
          </p:sp>
          <p:sp>
            <p:nvSpPr>
              <p:cNvPr id="326" name="0.28"/>
              <p:cNvSpPr/>
              <p:nvPr/>
            </p:nvSpPr>
            <p:spPr>
              <a:xfrm>
                <a:off x="1984350" y="1558999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0.28</a:t>
                </a:r>
              </a:p>
            </p:txBody>
          </p:sp>
          <p:sp>
            <p:nvSpPr>
              <p:cNvPr id="327" name="0.35"/>
              <p:cNvSpPr/>
              <p:nvPr/>
            </p:nvSpPr>
            <p:spPr>
              <a:xfrm>
                <a:off x="0" y="3629300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0.35</a:t>
                </a:r>
              </a:p>
            </p:txBody>
          </p:sp>
          <p:sp>
            <p:nvSpPr>
              <p:cNvPr id="328" name="0.34"/>
              <p:cNvSpPr/>
              <p:nvPr/>
            </p:nvSpPr>
            <p:spPr>
              <a:xfrm>
                <a:off x="5105446" y="317333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0.34</a:t>
                </a:r>
              </a:p>
            </p:txBody>
          </p:sp>
          <p:sp>
            <p:nvSpPr>
              <p:cNvPr id="329" name="0.29"/>
              <p:cNvSpPr/>
              <p:nvPr/>
            </p:nvSpPr>
            <p:spPr>
              <a:xfrm>
                <a:off x="4626176" y="807228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0.29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4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24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4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4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4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4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5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6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6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6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6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6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6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6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6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6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6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27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27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27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27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27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27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27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27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27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27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28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28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28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28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28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285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286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8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28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0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0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0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0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0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0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0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0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0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0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1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1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1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1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31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31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31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31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31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31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32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32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32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32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32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32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32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32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32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329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330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33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4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5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5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5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5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5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5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5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5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35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35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36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36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36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36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36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36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36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36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36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36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37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37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37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373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374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37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7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7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8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9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9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9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9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9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9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9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9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9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9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0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0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40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40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40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40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40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40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40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40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41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41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41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41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41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41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41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417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418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0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42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2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3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3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4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4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4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4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4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4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44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44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44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44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45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45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45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45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45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45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45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45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45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45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46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46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46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46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6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6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6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6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8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8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8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8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8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8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8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48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8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48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49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49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49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49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49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49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49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49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49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49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50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50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50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50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50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505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506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50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2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2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2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2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2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2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52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2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52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2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3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3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3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53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53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53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53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53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53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53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54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54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54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54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54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54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54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54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54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549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550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2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55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5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6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57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57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57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7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7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7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57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57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57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57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58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58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58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58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58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58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58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58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58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58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59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59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59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593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594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6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59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9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9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0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1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1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1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1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1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1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1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1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1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1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2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62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62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62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62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62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62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62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62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62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63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63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63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63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63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63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63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637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638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0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64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4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5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5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6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6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6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6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6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66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66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66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66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66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67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67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67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67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67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67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67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67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67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67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68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68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68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最小生成树问题 Minimum Span Tre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grpSp>
        <p:nvGrpSpPr>
          <p:cNvPr id="375" name="Group"/>
          <p:cNvGrpSpPr/>
          <p:nvPr/>
        </p:nvGrpSpPr>
        <p:grpSpPr>
          <a:xfrm>
            <a:off x="1614858" y="4013200"/>
            <a:ext cx="11146684" cy="9164033"/>
            <a:chOff x="0" y="0"/>
            <a:chExt cx="11146683" cy="9164032"/>
          </a:xfrm>
        </p:grpSpPr>
        <p:sp>
          <p:nvSpPr>
            <p:cNvPr id="334" name="Line"/>
            <p:cNvSpPr/>
            <p:nvPr/>
          </p:nvSpPr>
          <p:spPr>
            <a:xfrm>
              <a:off x="1118168" y="8390811"/>
              <a:ext cx="9077571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5" name="Line"/>
            <p:cNvSpPr/>
            <p:nvPr/>
          </p:nvSpPr>
          <p:spPr>
            <a:xfrm flipV="1">
              <a:off x="1130200" y="6795147"/>
              <a:ext cx="3912981" cy="1490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6" name="Line"/>
            <p:cNvSpPr/>
            <p:nvPr/>
          </p:nvSpPr>
          <p:spPr>
            <a:xfrm flipH="1" flipV="1">
              <a:off x="5183859" y="6624147"/>
              <a:ext cx="5017262" cy="1832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7937751" y="4822838"/>
              <a:ext cx="2235245" cy="3594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8" name="Line"/>
            <p:cNvSpPr/>
            <p:nvPr/>
          </p:nvSpPr>
          <p:spPr>
            <a:xfrm flipH="1">
              <a:off x="1336268" y="3875916"/>
              <a:ext cx="1925148" cy="443771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5268377" y="4983026"/>
              <a:ext cx="2434814" cy="184249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3179573" y="3965751"/>
              <a:ext cx="2144845" cy="2832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1" name="Line"/>
            <p:cNvSpPr/>
            <p:nvPr/>
          </p:nvSpPr>
          <p:spPr>
            <a:xfrm flipH="1">
              <a:off x="7938660" y="889673"/>
              <a:ext cx="1183963" cy="405671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2" name="Line"/>
            <p:cNvSpPr/>
            <p:nvPr/>
          </p:nvSpPr>
          <p:spPr>
            <a:xfrm flipV="1">
              <a:off x="3499247" y="937312"/>
              <a:ext cx="1704817" cy="2887379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3" name="Line"/>
            <p:cNvSpPr/>
            <p:nvPr/>
          </p:nvSpPr>
          <p:spPr>
            <a:xfrm flipH="1" flipV="1">
              <a:off x="3503030" y="3880947"/>
              <a:ext cx="4307848" cy="96900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5025261" y="1120951"/>
              <a:ext cx="2921045" cy="359415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9279784" y="999684"/>
              <a:ext cx="990600" cy="715126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6" name="Line"/>
            <p:cNvSpPr/>
            <p:nvPr/>
          </p:nvSpPr>
          <p:spPr>
            <a:xfrm flipH="1">
              <a:off x="1075583" y="942410"/>
              <a:ext cx="1" cy="7161628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1418462" y="1040595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5369261" y="996596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1278783" y="1329425"/>
              <a:ext cx="2040118" cy="2827550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0" name="5"/>
            <p:cNvSpPr/>
            <p:nvPr/>
          </p:nvSpPr>
          <p:spPr>
            <a:xfrm>
              <a:off x="123083" y="88095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51" name="1"/>
            <p:cNvSpPr/>
            <p:nvPr/>
          </p:nvSpPr>
          <p:spPr>
            <a:xfrm>
              <a:off x="4225183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52" name="7"/>
            <p:cNvSpPr/>
            <p:nvPr/>
          </p:nvSpPr>
          <p:spPr>
            <a:xfrm>
              <a:off x="2434483" y="2833708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53" name="2"/>
            <p:cNvSpPr/>
            <p:nvPr/>
          </p:nvSpPr>
          <p:spPr>
            <a:xfrm>
              <a:off x="6955683" y="3843385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54" name="4"/>
            <p:cNvSpPr/>
            <p:nvPr/>
          </p:nvSpPr>
          <p:spPr>
            <a:xfrm>
              <a:off x="1230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55" name="0"/>
            <p:cNvSpPr/>
            <p:nvPr/>
          </p:nvSpPr>
          <p:spPr>
            <a:xfrm>
              <a:off x="4225183" y="5667416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56" name="3"/>
            <p:cNvSpPr/>
            <p:nvPr/>
          </p:nvSpPr>
          <p:spPr>
            <a:xfrm>
              <a:off x="8301883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57" name="6"/>
            <p:cNvSpPr/>
            <p:nvPr/>
          </p:nvSpPr>
          <p:spPr>
            <a:xfrm>
              <a:off x="92416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grpSp>
          <p:nvGrpSpPr>
            <p:cNvPr id="374" name="Group"/>
            <p:cNvGrpSpPr/>
            <p:nvPr/>
          </p:nvGrpSpPr>
          <p:grpSpPr>
            <a:xfrm>
              <a:off x="0" y="380548"/>
              <a:ext cx="10822027" cy="8783485"/>
              <a:chOff x="0" y="0"/>
              <a:chExt cx="10822026" cy="8783484"/>
            </a:xfrm>
          </p:grpSpPr>
          <p:sp>
            <p:nvSpPr>
              <p:cNvPr id="358" name="0.16"/>
              <p:cNvSpPr/>
              <p:nvPr/>
            </p:nvSpPr>
            <p:spPr>
              <a:xfrm>
                <a:off x="3719369" y="4541120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0.16</a:t>
                </a:r>
              </a:p>
            </p:txBody>
          </p:sp>
          <p:sp>
            <p:nvSpPr>
              <p:cNvPr id="359" name="0.38"/>
              <p:cNvSpPr/>
              <p:nvPr/>
            </p:nvSpPr>
            <p:spPr>
              <a:xfrm>
                <a:off x="2835476" y="680441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0.38</a:t>
                </a:r>
              </a:p>
            </p:txBody>
          </p:sp>
          <p:sp>
            <p:nvSpPr>
              <p:cNvPr id="360" name="0.26"/>
              <p:cNvSpPr/>
              <p:nvPr/>
            </p:nvSpPr>
            <p:spPr>
              <a:xfrm>
                <a:off x="6078587" y="5283199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0.26</a:t>
                </a:r>
              </a:p>
            </p:txBody>
          </p:sp>
          <p:sp>
            <p:nvSpPr>
              <p:cNvPr id="361" name="0.58"/>
              <p:cNvSpPr/>
              <p:nvPr/>
            </p:nvSpPr>
            <p:spPr>
              <a:xfrm>
                <a:off x="7059000" y="6627681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0.58</a:t>
                </a:r>
              </a:p>
            </p:txBody>
          </p:sp>
          <p:sp>
            <p:nvSpPr>
              <p:cNvPr id="362" name="0.32"/>
              <p:cNvSpPr/>
              <p:nvPr/>
            </p:nvSpPr>
            <p:spPr>
              <a:xfrm>
                <a:off x="2689965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0.32</a:t>
                </a:r>
              </a:p>
            </p:txBody>
          </p:sp>
          <p:sp>
            <p:nvSpPr>
              <p:cNvPr id="363" name="0.19"/>
              <p:cNvSpPr/>
              <p:nvPr/>
            </p:nvSpPr>
            <p:spPr>
              <a:xfrm>
                <a:off x="3958032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0.19</a:t>
                </a:r>
              </a:p>
            </p:txBody>
          </p:sp>
          <p:sp>
            <p:nvSpPr>
              <p:cNvPr id="364" name="0.36"/>
              <p:cNvSpPr/>
              <p:nvPr/>
            </p:nvSpPr>
            <p:spPr>
              <a:xfrm>
                <a:off x="6239256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0.36</a:t>
                </a:r>
              </a:p>
            </p:txBody>
          </p:sp>
          <p:sp>
            <p:nvSpPr>
              <p:cNvPr id="365" name="0.29"/>
              <p:cNvSpPr/>
              <p:nvPr/>
            </p:nvSpPr>
            <p:spPr>
              <a:xfrm>
                <a:off x="6712774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0.29</a:t>
                </a:r>
              </a:p>
            </p:txBody>
          </p:sp>
          <p:sp>
            <p:nvSpPr>
              <p:cNvPr id="366" name="0.17"/>
              <p:cNvSpPr/>
              <p:nvPr/>
            </p:nvSpPr>
            <p:spPr>
              <a:xfrm>
                <a:off x="8057450" y="2303612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0.17</a:t>
                </a:r>
              </a:p>
            </p:txBody>
          </p:sp>
          <p:sp>
            <p:nvSpPr>
              <p:cNvPr id="367" name="0.40"/>
              <p:cNvSpPr/>
              <p:nvPr/>
            </p:nvSpPr>
            <p:spPr>
              <a:xfrm>
                <a:off x="8327283" y="543222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0.40</a:t>
                </a:r>
              </a:p>
            </p:txBody>
          </p:sp>
          <p:sp>
            <p:nvSpPr>
              <p:cNvPr id="368" name="0.52"/>
              <p:cNvSpPr/>
              <p:nvPr/>
            </p:nvSpPr>
            <p:spPr>
              <a:xfrm>
                <a:off x="9719011" y="378707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0.52</a:t>
                </a:r>
              </a:p>
            </p:txBody>
          </p:sp>
          <p:sp>
            <p:nvSpPr>
              <p:cNvPr id="369" name="0.37"/>
              <p:cNvSpPr/>
              <p:nvPr/>
            </p:nvSpPr>
            <p:spPr>
              <a:xfrm>
                <a:off x="2193352" y="552984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0.37</a:t>
                </a:r>
              </a:p>
            </p:txBody>
          </p:sp>
          <p:sp>
            <p:nvSpPr>
              <p:cNvPr id="370" name="0.28"/>
              <p:cNvSpPr/>
              <p:nvPr/>
            </p:nvSpPr>
            <p:spPr>
              <a:xfrm>
                <a:off x="1984350" y="1558999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0.28</a:t>
                </a:r>
              </a:p>
            </p:txBody>
          </p:sp>
          <p:sp>
            <p:nvSpPr>
              <p:cNvPr id="371" name="0.35"/>
              <p:cNvSpPr/>
              <p:nvPr/>
            </p:nvSpPr>
            <p:spPr>
              <a:xfrm>
                <a:off x="0" y="3629300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0.35</a:t>
                </a:r>
              </a:p>
            </p:txBody>
          </p:sp>
          <p:sp>
            <p:nvSpPr>
              <p:cNvPr id="372" name="0.34"/>
              <p:cNvSpPr/>
              <p:nvPr/>
            </p:nvSpPr>
            <p:spPr>
              <a:xfrm>
                <a:off x="5105446" y="317333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0.34</a:t>
                </a:r>
              </a:p>
            </p:txBody>
          </p:sp>
          <p:sp>
            <p:nvSpPr>
              <p:cNvPr id="373" name="0.29"/>
              <p:cNvSpPr/>
              <p:nvPr/>
            </p:nvSpPr>
            <p:spPr>
              <a:xfrm>
                <a:off x="4626176" y="807228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0.29</a:t>
                </a:r>
              </a:p>
            </p:txBody>
          </p:sp>
        </p:grpSp>
      </p:grpSp>
      <p:sp>
        <p:nvSpPr>
          <p:cNvPr id="376" name="电缆布线设计…"/>
          <p:cNvSpPr/>
          <p:nvPr/>
        </p:nvSpPr>
        <p:spPr>
          <a:xfrm>
            <a:off x="14041516" y="5689599"/>
            <a:ext cx="81119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电缆布线设计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网络设计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电路设计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6" grpId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4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68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8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8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8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8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0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0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0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0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0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0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0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0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0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70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71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71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71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71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71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71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71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71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71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71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72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72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72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72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72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725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726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8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72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4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4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4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4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4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4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4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4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4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4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5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5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5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75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75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75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75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75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75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75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76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76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76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76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76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76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76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76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76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769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770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77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7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7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7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7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7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7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9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79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9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9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9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9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9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79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79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79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80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80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80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80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80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80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80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80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80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80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81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81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81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813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814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81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1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1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3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3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3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3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3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3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3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3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3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83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4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4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84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84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84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84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84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84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84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84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85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85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85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85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85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85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85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857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858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86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6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6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6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6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6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6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6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6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7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7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7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7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7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7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7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7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7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7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8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8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8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88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8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88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88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88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88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88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89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89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89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89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89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89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89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89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89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89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90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90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90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90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0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0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0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0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1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2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2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92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2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92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2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2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92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2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92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93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93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93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93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93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93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93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93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93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93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94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94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94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94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94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945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946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8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94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5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6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6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6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6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6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6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96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6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96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96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7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97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7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97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497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497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497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497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497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497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498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498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498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98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498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498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498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498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498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4989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990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99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9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9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9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9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9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99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0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0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0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0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0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0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0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0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0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0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1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1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1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1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1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1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1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1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01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01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02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02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02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02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02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02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02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02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02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02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03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03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03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033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034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6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03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3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3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4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4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4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4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4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4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4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4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4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4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5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5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5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5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5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5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5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5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5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05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6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6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06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06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06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06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06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06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06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06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07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07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07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07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07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07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07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077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078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0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08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8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8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8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8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8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8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8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8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09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9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9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0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0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0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0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0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0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10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10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10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10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11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11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11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11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11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11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11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11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11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11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12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12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12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最小生成树问题 Minimum Span Tre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grpSp>
        <p:nvGrpSpPr>
          <p:cNvPr id="420" name="Group"/>
          <p:cNvGrpSpPr/>
          <p:nvPr/>
        </p:nvGrpSpPr>
        <p:grpSpPr>
          <a:xfrm>
            <a:off x="1614858" y="4013200"/>
            <a:ext cx="11146684" cy="9164033"/>
            <a:chOff x="0" y="0"/>
            <a:chExt cx="11146683" cy="9164032"/>
          </a:xfrm>
        </p:grpSpPr>
        <p:sp>
          <p:nvSpPr>
            <p:cNvPr id="379" name="Line"/>
            <p:cNvSpPr/>
            <p:nvPr/>
          </p:nvSpPr>
          <p:spPr>
            <a:xfrm>
              <a:off x="1118168" y="8390811"/>
              <a:ext cx="9077571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0" name="Line"/>
            <p:cNvSpPr/>
            <p:nvPr/>
          </p:nvSpPr>
          <p:spPr>
            <a:xfrm flipV="1">
              <a:off x="1130200" y="6795147"/>
              <a:ext cx="3912981" cy="1490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1" name="Line"/>
            <p:cNvSpPr/>
            <p:nvPr/>
          </p:nvSpPr>
          <p:spPr>
            <a:xfrm flipH="1" flipV="1">
              <a:off x="5183859" y="6624147"/>
              <a:ext cx="5017262" cy="1832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7937751" y="4822838"/>
              <a:ext cx="2235245" cy="3594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3" name="Line"/>
            <p:cNvSpPr/>
            <p:nvPr/>
          </p:nvSpPr>
          <p:spPr>
            <a:xfrm flipH="1">
              <a:off x="1336268" y="3875916"/>
              <a:ext cx="1925148" cy="443771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4" name="Line"/>
            <p:cNvSpPr/>
            <p:nvPr/>
          </p:nvSpPr>
          <p:spPr>
            <a:xfrm flipV="1">
              <a:off x="5268377" y="4983026"/>
              <a:ext cx="2434814" cy="184249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3179573" y="3965751"/>
              <a:ext cx="2144845" cy="2832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6" name="Line"/>
            <p:cNvSpPr/>
            <p:nvPr/>
          </p:nvSpPr>
          <p:spPr>
            <a:xfrm flipH="1">
              <a:off x="7938660" y="889673"/>
              <a:ext cx="1183963" cy="405671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7" name="Line"/>
            <p:cNvSpPr/>
            <p:nvPr/>
          </p:nvSpPr>
          <p:spPr>
            <a:xfrm flipV="1">
              <a:off x="3499247" y="937312"/>
              <a:ext cx="1704817" cy="2887379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8" name="Line"/>
            <p:cNvSpPr/>
            <p:nvPr/>
          </p:nvSpPr>
          <p:spPr>
            <a:xfrm flipH="1" flipV="1">
              <a:off x="3503030" y="3880947"/>
              <a:ext cx="4307848" cy="96900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5025261" y="1120951"/>
              <a:ext cx="2921045" cy="359415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9279784" y="999684"/>
              <a:ext cx="990600" cy="715126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1" name="Line"/>
            <p:cNvSpPr/>
            <p:nvPr/>
          </p:nvSpPr>
          <p:spPr>
            <a:xfrm flipH="1">
              <a:off x="1075583" y="942410"/>
              <a:ext cx="1" cy="7161628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1418462" y="1040595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5369261" y="996596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1278783" y="1329425"/>
              <a:ext cx="2040118" cy="2827550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5" name="5"/>
            <p:cNvSpPr/>
            <p:nvPr/>
          </p:nvSpPr>
          <p:spPr>
            <a:xfrm>
              <a:off x="123083" y="88095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96" name="1"/>
            <p:cNvSpPr/>
            <p:nvPr/>
          </p:nvSpPr>
          <p:spPr>
            <a:xfrm>
              <a:off x="4225183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97" name="7"/>
            <p:cNvSpPr/>
            <p:nvPr/>
          </p:nvSpPr>
          <p:spPr>
            <a:xfrm>
              <a:off x="2434483" y="2833708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98" name="2"/>
            <p:cNvSpPr/>
            <p:nvPr/>
          </p:nvSpPr>
          <p:spPr>
            <a:xfrm>
              <a:off x="6955683" y="3843385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99" name="4"/>
            <p:cNvSpPr/>
            <p:nvPr/>
          </p:nvSpPr>
          <p:spPr>
            <a:xfrm>
              <a:off x="1230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0" name="0"/>
            <p:cNvSpPr/>
            <p:nvPr/>
          </p:nvSpPr>
          <p:spPr>
            <a:xfrm>
              <a:off x="4225183" y="5667416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01" name="3"/>
            <p:cNvSpPr/>
            <p:nvPr/>
          </p:nvSpPr>
          <p:spPr>
            <a:xfrm>
              <a:off x="8301883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02" name="6"/>
            <p:cNvSpPr/>
            <p:nvPr/>
          </p:nvSpPr>
          <p:spPr>
            <a:xfrm>
              <a:off x="92416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grpSp>
          <p:nvGrpSpPr>
            <p:cNvPr id="419" name="Group"/>
            <p:cNvGrpSpPr/>
            <p:nvPr/>
          </p:nvGrpSpPr>
          <p:grpSpPr>
            <a:xfrm>
              <a:off x="0" y="380548"/>
              <a:ext cx="10822027" cy="8783485"/>
              <a:chOff x="0" y="0"/>
              <a:chExt cx="10822026" cy="8783484"/>
            </a:xfrm>
          </p:grpSpPr>
          <p:sp>
            <p:nvSpPr>
              <p:cNvPr id="403" name="0.16"/>
              <p:cNvSpPr/>
              <p:nvPr/>
            </p:nvSpPr>
            <p:spPr>
              <a:xfrm>
                <a:off x="3719369" y="4541120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0.16</a:t>
                </a:r>
              </a:p>
            </p:txBody>
          </p:sp>
          <p:sp>
            <p:nvSpPr>
              <p:cNvPr id="404" name="0.38"/>
              <p:cNvSpPr/>
              <p:nvPr/>
            </p:nvSpPr>
            <p:spPr>
              <a:xfrm>
                <a:off x="2835476" y="680441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0.38</a:t>
                </a:r>
              </a:p>
            </p:txBody>
          </p:sp>
          <p:sp>
            <p:nvSpPr>
              <p:cNvPr id="405" name="0.26"/>
              <p:cNvSpPr/>
              <p:nvPr/>
            </p:nvSpPr>
            <p:spPr>
              <a:xfrm>
                <a:off x="6078587" y="5283199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0.26</a:t>
                </a:r>
              </a:p>
            </p:txBody>
          </p:sp>
          <p:sp>
            <p:nvSpPr>
              <p:cNvPr id="406" name="0.58"/>
              <p:cNvSpPr/>
              <p:nvPr/>
            </p:nvSpPr>
            <p:spPr>
              <a:xfrm>
                <a:off x="7059000" y="6627681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0.58</a:t>
                </a:r>
              </a:p>
            </p:txBody>
          </p:sp>
          <p:sp>
            <p:nvSpPr>
              <p:cNvPr id="407" name="0.32"/>
              <p:cNvSpPr/>
              <p:nvPr/>
            </p:nvSpPr>
            <p:spPr>
              <a:xfrm>
                <a:off x="2689965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0.32</a:t>
                </a:r>
              </a:p>
            </p:txBody>
          </p:sp>
          <p:sp>
            <p:nvSpPr>
              <p:cNvPr id="408" name="0.19"/>
              <p:cNvSpPr/>
              <p:nvPr/>
            </p:nvSpPr>
            <p:spPr>
              <a:xfrm>
                <a:off x="3958032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0.19</a:t>
                </a:r>
              </a:p>
            </p:txBody>
          </p:sp>
          <p:sp>
            <p:nvSpPr>
              <p:cNvPr id="409" name="0.36"/>
              <p:cNvSpPr/>
              <p:nvPr/>
            </p:nvSpPr>
            <p:spPr>
              <a:xfrm>
                <a:off x="6239256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0.36</a:t>
                </a:r>
              </a:p>
            </p:txBody>
          </p:sp>
          <p:sp>
            <p:nvSpPr>
              <p:cNvPr id="410" name="0.29"/>
              <p:cNvSpPr/>
              <p:nvPr/>
            </p:nvSpPr>
            <p:spPr>
              <a:xfrm>
                <a:off x="6712774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0.29</a:t>
                </a:r>
              </a:p>
            </p:txBody>
          </p:sp>
          <p:sp>
            <p:nvSpPr>
              <p:cNvPr id="411" name="0.17"/>
              <p:cNvSpPr/>
              <p:nvPr/>
            </p:nvSpPr>
            <p:spPr>
              <a:xfrm>
                <a:off x="8057450" y="2303612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0.17</a:t>
                </a:r>
              </a:p>
            </p:txBody>
          </p:sp>
          <p:sp>
            <p:nvSpPr>
              <p:cNvPr id="412" name="0.40"/>
              <p:cNvSpPr/>
              <p:nvPr/>
            </p:nvSpPr>
            <p:spPr>
              <a:xfrm>
                <a:off x="8327283" y="543222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0.40</a:t>
                </a:r>
              </a:p>
            </p:txBody>
          </p:sp>
          <p:sp>
            <p:nvSpPr>
              <p:cNvPr id="413" name="0.52"/>
              <p:cNvSpPr/>
              <p:nvPr/>
            </p:nvSpPr>
            <p:spPr>
              <a:xfrm>
                <a:off x="9719011" y="378707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0.52</a:t>
                </a:r>
              </a:p>
            </p:txBody>
          </p:sp>
          <p:sp>
            <p:nvSpPr>
              <p:cNvPr id="414" name="0.37"/>
              <p:cNvSpPr/>
              <p:nvPr/>
            </p:nvSpPr>
            <p:spPr>
              <a:xfrm>
                <a:off x="2193352" y="552984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0.37</a:t>
                </a:r>
              </a:p>
            </p:txBody>
          </p:sp>
          <p:sp>
            <p:nvSpPr>
              <p:cNvPr id="415" name="0.28"/>
              <p:cNvSpPr/>
              <p:nvPr/>
            </p:nvSpPr>
            <p:spPr>
              <a:xfrm>
                <a:off x="1984350" y="1558999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0.28</a:t>
                </a:r>
              </a:p>
            </p:txBody>
          </p:sp>
          <p:sp>
            <p:nvSpPr>
              <p:cNvPr id="416" name="0.35"/>
              <p:cNvSpPr/>
              <p:nvPr/>
            </p:nvSpPr>
            <p:spPr>
              <a:xfrm>
                <a:off x="0" y="3629300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0.35</a:t>
                </a:r>
              </a:p>
            </p:txBody>
          </p:sp>
          <p:sp>
            <p:nvSpPr>
              <p:cNvPr id="417" name="0.34"/>
              <p:cNvSpPr/>
              <p:nvPr/>
            </p:nvSpPr>
            <p:spPr>
              <a:xfrm>
                <a:off x="5105446" y="317333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0.34</a:t>
                </a:r>
              </a:p>
            </p:txBody>
          </p:sp>
          <p:sp>
            <p:nvSpPr>
              <p:cNvPr id="418" name="0.29"/>
              <p:cNvSpPr/>
              <p:nvPr/>
            </p:nvSpPr>
            <p:spPr>
              <a:xfrm>
                <a:off x="4626176" y="807228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0.29</a:t>
                </a:r>
              </a:p>
            </p:txBody>
          </p:sp>
        </p:grpSp>
      </p:grpSp>
      <p:sp>
        <p:nvSpPr>
          <p:cNvPr id="421" name="针对带权无向图…"/>
          <p:cNvSpPr/>
          <p:nvPr/>
        </p:nvSpPr>
        <p:spPr>
          <a:xfrm>
            <a:off x="14041516" y="6489699"/>
            <a:ext cx="811196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针对带权无向图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针对连通图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1" grpId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12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2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2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2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2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4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4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4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4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4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4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4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4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4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4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15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15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15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15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15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15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15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15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15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15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16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16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16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16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16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165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166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8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16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8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8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8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8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8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8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8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8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18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8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9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9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9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9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19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19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19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19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19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19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20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20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20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20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20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20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20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20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20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209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210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21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1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1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1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1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1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1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3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3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23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3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3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3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3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23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23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23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24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24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24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24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24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24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24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24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24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24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25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25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25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253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254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25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5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5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7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7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7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7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7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7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27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27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27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7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28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28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28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28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28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28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28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28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28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28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29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29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29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29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29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29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29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297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298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0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30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0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0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0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0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0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0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0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0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1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1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1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1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1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1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1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1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1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1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32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2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2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32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2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32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32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32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32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32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33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33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33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33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33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33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33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33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33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33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34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34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34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4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34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4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4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4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4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5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5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5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5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5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5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5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5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5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5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6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6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6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6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36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6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6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36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6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36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37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37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37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37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37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37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37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37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37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37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38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38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38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38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38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385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386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8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38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40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0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40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0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1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1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1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41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41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41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41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41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41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41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42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42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42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42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42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42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42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42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42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429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430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43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3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3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3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3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3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3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4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4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4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4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4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4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4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4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4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4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45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5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45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5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5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5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5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45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45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45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46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46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46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46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46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46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46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46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46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46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47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47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47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473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474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6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47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7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7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8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9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9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9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9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49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9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49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9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49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49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0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50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50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50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50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50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50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50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50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50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51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51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51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51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51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51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51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517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518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0" name="Kruskal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52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3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3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3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3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3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3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3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3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3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3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4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4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4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54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4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54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554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554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554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554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555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555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555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555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555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555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555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555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555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555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556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556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56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最小生成树问题 Minimum Span Tre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grpSp>
        <p:nvGrpSpPr>
          <p:cNvPr id="465" name="Group"/>
          <p:cNvGrpSpPr/>
          <p:nvPr/>
        </p:nvGrpSpPr>
        <p:grpSpPr>
          <a:xfrm>
            <a:off x="1614858" y="4013200"/>
            <a:ext cx="11146684" cy="9164033"/>
            <a:chOff x="0" y="0"/>
            <a:chExt cx="11146683" cy="9164032"/>
          </a:xfrm>
        </p:grpSpPr>
        <p:sp>
          <p:nvSpPr>
            <p:cNvPr id="424" name="Line"/>
            <p:cNvSpPr/>
            <p:nvPr/>
          </p:nvSpPr>
          <p:spPr>
            <a:xfrm>
              <a:off x="1118168" y="8390811"/>
              <a:ext cx="9077571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1130200" y="6795147"/>
              <a:ext cx="3912981" cy="1490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6" name="Line"/>
            <p:cNvSpPr/>
            <p:nvPr/>
          </p:nvSpPr>
          <p:spPr>
            <a:xfrm flipH="1" flipV="1">
              <a:off x="5183859" y="6624147"/>
              <a:ext cx="5017262" cy="1832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7937751" y="4822838"/>
              <a:ext cx="2235245" cy="3594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8" name="Line"/>
            <p:cNvSpPr/>
            <p:nvPr/>
          </p:nvSpPr>
          <p:spPr>
            <a:xfrm flipH="1">
              <a:off x="1336268" y="3875916"/>
              <a:ext cx="1925148" cy="443771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5268377" y="4983026"/>
              <a:ext cx="2434814" cy="184249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3179573" y="3965751"/>
              <a:ext cx="2144845" cy="2832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1" name="Line"/>
            <p:cNvSpPr/>
            <p:nvPr/>
          </p:nvSpPr>
          <p:spPr>
            <a:xfrm flipH="1">
              <a:off x="7938660" y="889673"/>
              <a:ext cx="1183963" cy="405671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2" name="Line"/>
            <p:cNvSpPr/>
            <p:nvPr/>
          </p:nvSpPr>
          <p:spPr>
            <a:xfrm flipV="1">
              <a:off x="3499247" y="937312"/>
              <a:ext cx="1704817" cy="2887379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3" name="Line"/>
            <p:cNvSpPr/>
            <p:nvPr/>
          </p:nvSpPr>
          <p:spPr>
            <a:xfrm flipH="1" flipV="1">
              <a:off x="3503030" y="3880947"/>
              <a:ext cx="4307848" cy="96900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5025261" y="1120951"/>
              <a:ext cx="2921045" cy="359415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9279784" y="999684"/>
              <a:ext cx="990600" cy="715126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6" name="Line"/>
            <p:cNvSpPr/>
            <p:nvPr/>
          </p:nvSpPr>
          <p:spPr>
            <a:xfrm flipH="1">
              <a:off x="1075583" y="942410"/>
              <a:ext cx="1" cy="7161628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1418462" y="1040595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5369261" y="996596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1278783" y="1329425"/>
              <a:ext cx="2040118" cy="2827550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0" name="5"/>
            <p:cNvSpPr/>
            <p:nvPr/>
          </p:nvSpPr>
          <p:spPr>
            <a:xfrm>
              <a:off x="123083" y="88095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41" name="1"/>
            <p:cNvSpPr/>
            <p:nvPr/>
          </p:nvSpPr>
          <p:spPr>
            <a:xfrm>
              <a:off x="4225183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42" name="7"/>
            <p:cNvSpPr/>
            <p:nvPr/>
          </p:nvSpPr>
          <p:spPr>
            <a:xfrm>
              <a:off x="2434483" y="2833708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443" name="2"/>
            <p:cNvSpPr/>
            <p:nvPr/>
          </p:nvSpPr>
          <p:spPr>
            <a:xfrm>
              <a:off x="6955683" y="3843385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44" name="4"/>
            <p:cNvSpPr/>
            <p:nvPr/>
          </p:nvSpPr>
          <p:spPr>
            <a:xfrm>
              <a:off x="1230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45" name="0"/>
            <p:cNvSpPr/>
            <p:nvPr/>
          </p:nvSpPr>
          <p:spPr>
            <a:xfrm>
              <a:off x="4225183" y="5667416"/>
              <a:ext cx="1905001" cy="1905001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46" name="3"/>
            <p:cNvSpPr/>
            <p:nvPr/>
          </p:nvSpPr>
          <p:spPr>
            <a:xfrm>
              <a:off x="8301883" y="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47" name="6"/>
            <p:cNvSpPr/>
            <p:nvPr/>
          </p:nvSpPr>
          <p:spPr>
            <a:xfrm>
              <a:off x="92416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  <p:grpSp>
          <p:nvGrpSpPr>
            <p:cNvPr id="464" name="Group"/>
            <p:cNvGrpSpPr/>
            <p:nvPr/>
          </p:nvGrpSpPr>
          <p:grpSpPr>
            <a:xfrm>
              <a:off x="0" y="380548"/>
              <a:ext cx="10822027" cy="8783485"/>
              <a:chOff x="0" y="0"/>
              <a:chExt cx="10822026" cy="8783484"/>
            </a:xfrm>
          </p:grpSpPr>
          <p:sp>
            <p:nvSpPr>
              <p:cNvPr id="448" name="0.16"/>
              <p:cNvSpPr/>
              <p:nvPr/>
            </p:nvSpPr>
            <p:spPr>
              <a:xfrm>
                <a:off x="3719369" y="4541120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0.16</a:t>
                </a:r>
              </a:p>
            </p:txBody>
          </p:sp>
          <p:sp>
            <p:nvSpPr>
              <p:cNvPr id="449" name="0.38"/>
              <p:cNvSpPr/>
              <p:nvPr/>
            </p:nvSpPr>
            <p:spPr>
              <a:xfrm>
                <a:off x="2835476" y="680441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0.38</a:t>
                </a:r>
              </a:p>
            </p:txBody>
          </p:sp>
          <p:sp>
            <p:nvSpPr>
              <p:cNvPr id="450" name="0.26"/>
              <p:cNvSpPr/>
              <p:nvPr/>
            </p:nvSpPr>
            <p:spPr>
              <a:xfrm>
                <a:off x="6078587" y="5283199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0.26</a:t>
                </a:r>
              </a:p>
            </p:txBody>
          </p:sp>
          <p:sp>
            <p:nvSpPr>
              <p:cNvPr id="451" name="0.58"/>
              <p:cNvSpPr/>
              <p:nvPr/>
            </p:nvSpPr>
            <p:spPr>
              <a:xfrm>
                <a:off x="7059000" y="6627681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0.58</a:t>
                </a:r>
              </a:p>
            </p:txBody>
          </p:sp>
          <p:sp>
            <p:nvSpPr>
              <p:cNvPr id="452" name="0.32"/>
              <p:cNvSpPr/>
              <p:nvPr/>
            </p:nvSpPr>
            <p:spPr>
              <a:xfrm>
                <a:off x="2689965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0.32</a:t>
                </a:r>
              </a:p>
            </p:txBody>
          </p:sp>
          <p:sp>
            <p:nvSpPr>
              <p:cNvPr id="453" name="0.19"/>
              <p:cNvSpPr/>
              <p:nvPr/>
            </p:nvSpPr>
            <p:spPr>
              <a:xfrm>
                <a:off x="3958032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0.19</a:t>
                </a:r>
              </a:p>
            </p:txBody>
          </p:sp>
          <p:sp>
            <p:nvSpPr>
              <p:cNvPr id="454" name="0.36"/>
              <p:cNvSpPr/>
              <p:nvPr/>
            </p:nvSpPr>
            <p:spPr>
              <a:xfrm>
                <a:off x="6239256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0.36</a:t>
                </a:r>
              </a:p>
            </p:txBody>
          </p:sp>
          <p:sp>
            <p:nvSpPr>
              <p:cNvPr id="455" name="0.29"/>
              <p:cNvSpPr/>
              <p:nvPr/>
            </p:nvSpPr>
            <p:spPr>
              <a:xfrm>
                <a:off x="6712774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0.29</a:t>
                </a:r>
              </a:p>
            </p:txBody>
          </p:sp>
          <p:sp>
            <p:nvSpPr>
              <p:cNvPr id="456" name="0.17"/>
              <p:cNvSpPr/>
              <p:nvPr/>
            </p:nvSpPr>
            <p:spPr>
              <a:xfrm>
                <a:off x="8057450" y="2303612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0.17</a:t>
                </a:r>
              </a:p>
            </p:txBody>
          </p:sp>
          <p:sp>
            <p:nvSpPr>
              <p:cNvPr id="457" name="0.40"/>
              <p:cNvSpPr/>
              <p:nvPr/>
            </p:nvSpPr>
            <p:spPr>
              <a:xfrm>
                <a:off x="8327283" y="543222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0.40</a:t>
                </a:r>
              </a:p>
            </p:txBody>
          </p:sp>
          <p:sp>
            <p:nvSpPr>
              <p:cNvPr id="458" name="0.52"/>
              <p:cNvSpPr/>
              <p:nvPr/>
            </p:nvSpPr>
            <p:spPr>
              <a:xfrm>
                <a:off x="9719011" y="378707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0.52</a:t>
                </a:r>
              </a:p>
            </p:txBody>
          </p:sp>
          <p:sp>
            <p:nvSpPr>
              <p:cNvPr id="459" name="0.37"/>
              <p:cNvSpPr/>
              <p:nvPr/>
            </p:nvSpPr>
            <p:spPr>
              <a:xfrm>
                <a:off x="2193352" y="552984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0.37</a:t>
                </a:r>
              </a:p>
            </p:txBody>
          </p:sp>
          <p:sp>
            <p:nvSpPr>
              <p:cNvPr id="460" name="0.28"/>
              <p:cNvSpPr/>
              <p:nvPr/>
            </p:nvSpPr>
            <p:spPr>
              <a:xfrm>
                <a:off x="1984350" y="1558999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0.28</a:t>
                </a:r>
              </a:p>
            </p:txBody>
          </p:sp>
          <p:sp>
            <p:nvSpPr>
              <p:cNvPr id="461" name="0.35"/>
              <p:cNvSpPr/>
              <p:nvPr/>
            </p:nvSpPr>
            <p:spPr>
              <a:xfrm>
                <a:off x="0" y="3629300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0.35</a:t>
                </a:r>
              </a:p>
            </p:txBody>
          </p:sp>
          <p:sp>
            <p:nvSpPr>
              <p:cNvPr id="462" name="0.34"/>
              <p:cNvSpPr/>
              <p:nvPr/>
            </p:nvSpPr>
            <p:spPr>
              <a:xfrm>
                <a:off x="5105446" y="317333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0.34</a:t>
                </a:r>
              </a:p>
            </p:txBody>
          </p:sp>
          <p:sp>
            <p:nvSpPr>
              <p:cNvPr id="463" name="0.29"/>
              <p:cNvSpPr/>
              <p:nvPr/>
            </p:nvSpPr>
            <p:spPr>
              <a:xfrm>
                <a:off x="4626176" y="807228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0.29</a:t>
                </a:r>
              </a:p>
            </p:txBody>
          </p:sp>
        </p:grpSp>
      </p:grpSp>
      <p:sp>
        <p:nvSpPr>
          <p:cNvPr id="466" name="找 V-1 条边…"/>
          <p:cNvSpPr/>
          <p:nvPr/>
        </p:nvSpPr>
        <p:spPr>
          <a:xfrm>
            <a:off x="14143116" y="6410816"/>
            <a:ext cx="81119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找 V-1 条边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连接V个顶点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总权值最小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6" grpId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4" name="使用Union Find快速判断环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使用Union Find快速判断环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6" name="操作：实现Kruskal算法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操作：实现Kruskal算法 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8" name="Kruskal算法的时间复杂度 O(ElogE)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8026" defTabSz="751205">
              <a:defRPr sz="1019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Kruskal算法的时间复杂度 O(ElogE)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" name="操作：Prim和Kruskal算法 性能比较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8026" defTabSz="751205">
              <a:defRPr sz="1019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操作：Prim和Kruskal算法 性能比较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2" name="最小生成树问题 Minimum Span Tre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sp>
        <p:nvSpPr>
          <p:cNvPr id="5573" name="Lazy Prim      O( ElogE )…"/>
          <p:cNvSpPr/>
          <p:nvPr/>
        </p:nvSpPr>
        <p:spPr>
          <a:xfrm>
            <a:off x="6624716" y="6175424"/>
            <a:ext cx="11134568" cy="339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Lazy Prim      O( ElogE 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Prim           O( ElogV 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Kruskal        O( ElogE ) 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5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5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73" grpId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5" name="如果横切边有相等的边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如果横切边有相等的边</a:t>
            </a:r>
          </a:p>
        </p:txBody>
      </p:sp>
      <p:sp>
        <p:nvSpPr>
          <p:cNvPr id="5576" name="根据算法的具体实现，每次选择一个边…"/>
          <p:cNvSpPr/>
          <p:nvPr/>
        </p:nvSpPr>
        <p:spPr>
          <a:xfrm>
            <a:off x="5443616" y="6299199"/>
            <a:ext cx="13496768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根据算法的具体实现，每次选择一个边</a:t>
            </a:r>
          </a:p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此时，图存在多个最小生成树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5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5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76" grpId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8" name="Vyssotsky’s Algorith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Vyssotsky’s Algorithm</a:t>
            </a:r>
          </a:p>
        </p:txBody>
      </p:sp>
      <p:sp>
        <p:nvSpPr>
          <p:cNvPr id="5579" name="将边逐渐地添加到生成树中…"/>
          <p:cNvSpPr/>
          <p:nvPr/>
        </p:nvSpPr>
        <p:spPr>
          <a:xfrm>
            <a:off x="5443616" y="6299199"/>
            <a:ext cx="13496768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将边逐渐地添加到生成树中</a:t>
            </a:r>
          </a:p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一旦形成环，删除环中权值最大的边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5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5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79" grpId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1" name="最小生成树问题 Minimum Span Tree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sp>
        <p:nvSpPr>
          <p:cNvPr id="5582" name="Lazy Prim      O( ElogE )…"/>
          <p:cNvSpPr/>
          <p:nvPr/>
        </p:nvSpPr>
        <p:spPr>
          <a:xfrm>
            <a:off x="6624716" y="5541230"/>
            <a:ext cx="11134568" cy="4665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Lazy Prim      O( ElogE 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Prim           O( ElogV 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Kruskal        O( ElogE ) </a:t>
            </a:r>
          </a:p>
          <a:p>
            <a:pPr algn="l">
              <a:lnSpc>
                <a:spcPct val="150000"/>
              </a:lnSpc>
              <a:defRPr sz="6000">
                <a:solidFill>
                  <a:srgbClr val="CA495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???????        O( E )????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5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5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5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5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82" grpId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算法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5585" name="liuyubobobo"/>
          <p:cNvSpPr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469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0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1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2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3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4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5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6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7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8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79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0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1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2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3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4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85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6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87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8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9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90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91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2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509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493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0.16</a:t>
              </a:r>
            </a:p>
          </p:txBody>
        </p:sp>
        <p:sp>
          <p:nvSpPr>
            <p:cNvPr id="494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0.38</a:t>
              </a:r>
            </a:p>
          </p:txBody>
        </p:sp>
        <p:sp>
          <p:nvSpPr>
            <p:cNvPr id="495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0.26</a:t>
              </a:r>
            </a:p>
          </p:txBody>
        </p:sp>
        <p:sp>
          <p:nvSpPr>
            <p:cNvPr id="496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0.58</a:t>
              </a:r>
            </a:p>
          </p:txBody>
        </p:sp>
        <p:sp>
          <p:nvSpPr>
            <p:cNvPr id="497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0.32</a:t>
              </a:r>
            </a:p>
          </p:txBody>
        </p:sp>
        <p:sp>
          <p:nvSpPr>
            <p:cNvPr id="498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0.19</a:t>
              </a:r>
            </a:p>
          </p:txBody>
        </p:sp>
        <p:sp>
          <p:nvSpPr>
            <p:cNvPr id="499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0.36</a:t>
              </a:r>
            </a:p>
          </p:txBody>
        </p:sp>
        <p:sp>
          <p:nvSpPr>
            <p:cNvPr id="500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  <p:sp>
          <p:nvSpPr>
            <p:cNvPr id="501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0.17</a:t>
              </a:r>
            </a:p>
          </p:txBody>
        </p:sp>
        <p:sp>
          <p:nvSpPr>
            <p:cNvPr id="502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0.40</a:t>
              </a:r>
            </a:p>
          </p:txBody>
        </p:sp>
        <p:sp>
          <p:nvSpPr>
            <p:cNvPr id="503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0.52</a:t>
              </a:r>
            </a:p>
          </p:txBody>
        </p:sp>
        <p:sp>
          <p:nvSpPr>
            <p:cNvPr id="504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0.37</a:t>
              </a:r>
            </a:p>
          </p:txBody>
        </p:sp>
        <p:sp>
          <p:nvSpPr>
            <p:cNvPr id="505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506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507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0.34</a:t>
              </a:r>
            </a:p>
          </p:txBody>
        </p:sp>
        <p:sp>
          <p:nvSpPr>
            <p:cNvPr id="508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</p:grpSp>
      <p:sp>
        <p:nvSpPr>
          <p:cNvPr id="510" name="把图中的结点分为两部分，成为一个切分(Cut)。"/>
          <p:cNvSpPr/>
          <p:nvPr/>
        </p:nvSpPr>
        <p:spPr>
          <a:xfrm>
            <a:off x="14143116" y="7210916"/>
            <a:ext cx="945816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把图中的结点分为两部分，成为一个</a:t>
            </a:r>
            <a:r>
              <a:rPr>
                <a:solidFill>
                  <a:srgbClr val="CA495A"/>
                </a:solidFill>
              </a:rPr>
              <a:t>切分(Cut)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513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4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5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6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7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8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9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0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1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3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4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5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6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7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8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9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30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31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32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33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4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35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6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553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537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0.16</a:t>
              </a:r>
            </a:p>
          </p:txBody>
        </p:sp>
        <p:sp>
          <p:nvSpPr>
            <p:cNvPr id="538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0.38</a:t>
              </a:r>
            </a:p>
          </p:txBody>
        </p:sp>
        <p:sp>
          <p:nvSpPr>
            <p:cNvPr id="539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0.26</a:t>
              </a:r>
            </a:p>
          </p:txBody>
        </p:sp>
        <p:sp>
          <p:nvSpPr>
            <p:cNvPr id="540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0.58</a:t>
              </a:r>
            </a:p>
          </p:txBody>
        </p:sp>
        <p:sp>
          <p:nvSpPr>
            <p:cNvPr id="541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0.32</a:t>
              </a:r>
            </a:p>
          </p:txBody>
        </p:sp>
        <p:sp>
          <p:nvSpPr>
            <p:cNvPr id="542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0.19</a:t>
              </a:r>
            </a:p>
          </p:txBody>
        </p:sp>
        <p:sp>
          <p:nvSpPr>
            <p:cNvPr id="543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0.36</a:t>
              </a:r>
            </a:p>
          </p:txBody>
        </p:sp>
        <p:sp>
          <p:nvSpPr>
            <p:cNvPr id="544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  <p:sp>
          <p:nvSpPr>
            <p:cNvPr id="545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0.17</a:t>
              </a:r>
            </a:p>
          </p:txBody>
        </p:sp>
        <p:sp>
          <p:nvSpPr>
            <p:cNvPr id="546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0.40</a:t>
              </a:r>
            </a:p>
          </p:txBody>
        </p:sp>
        <p:sp>
          <p:nvSpPr>
            <p:cNvPr id="547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0.52</a:t>
              </a:r>
            </a:p>
          </p:txBody>
        </p:sp>
        <p:sp>
          <p:nvSpPr>
            <p:cNvPr id="548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0.37</a:t>
              </a:r>
            </a:p>
          </p:txBody>
        </p:sp>
        <p:sp>
          <p:nvSpPr>
            <p:cNvPr id="549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550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551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0.34</a:t>
              </a:r>
            </a:p>
          </p:txBody>
        </p:sp>
        <p:sp>
          <p:nvSpPr>
            <p:cNvPr id="552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</p:grpSp>
      <p:sp>
        <p:nvSpPr>
          <p:cNvPr id="554" name="把图中的结点分为两部分，成为一个切分(Cut)。"/>
          <p:cNvSpPr/>
          <p:nvPr/>
        </p:nvSpPr>
        <p:spPr>
          <a:xfrm>
            <a:off x="14143116" y="7210916"/>
            <a:ext cx="945816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把图中的结点分为两部分，成为一个</a:t>
            </a:r>
            <a:r>
              <a:rPr>
                <a:solidFill>
                  <a:srgbClr val="CA495A"/>
                </a:solidFill>
              </a:rPr>
              <a:t>切分(Cut)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557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8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9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0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1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2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3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4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5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6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7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8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9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0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1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2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3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74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5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76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7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78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79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80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597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581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0.16</a:t>
              </a:r>
            </a:p>
          </p:txBody>
        </p:sp>
        <p:sp>
          <p:nvSpPr>
            <p:cNvPr id="582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0.38</a:t>
              </a:r>
            </a:p>
          </p:txBody>
        </p:sp>
        <p:sp>
          <p:nvSpPr>
            <p:cNvPr id="583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0.26</a:t>
              </a:r>
            </a:p>
          </p:txBody>
        </p:sp>
        <p:sp>
          <p:nvSpPr>
            <p:cNvPr id="584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0.58</a:t>
              </a:r>
            </a:p>
          </p:txBody>
        </p:sp>
        <p:sp>
          <p:nvSpPr>
            <p:cNvPr id="585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0.32</a:t>
              </a:r>
            </a:p>
          </p:txBody>
        </p:sp>
        <p:sp>
          <p:nvSpPr>
            <p:cNvPr id="586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0.19</a:t>
              </a:r>
            </a:p>
          </p:txBody>
        </p:sp>
        <p:sp>
          <p:nvSpPr>
            <p:cNvPr id="587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0.36</a:t>
              </a:r>
            </a:p>
          </p:txBody>
        </p:sp>
        <p:sp>
          <p:nvSpPr>
            <p:cNvPr id="588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  <p:sp>
          <p:nvSpPr>
            <p:cNvPr id="589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0.17</a:t>
              </a:r>
            </a:p>
          </p:txBody>
        </p:sp>
        <p:sp>
          <p:nvSpPr>
            <p:cNvPr id="590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0.40</a:t>
              </a:r>
            </a:p>
          </p:txBody>
        </p:sp>
        <p:sp>
          <p:nvSpPr>
            <p:cNvPr id="591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0.52</a:t>
              </a:r>
            </a:p>
          </p:txBody>
        </p:sp>
        <p:sp>
          <p:nvSpPr>
            <p:cNvPr id="592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0.37</a:t>
              </a:r>
            </a:p>
          </p:txBody>
        </p:sp>
        <p:sp>
          <p:nvSpPr>
            <p:cNvPr id="593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594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595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0.34</a:t>
              </a:r>
            </a:p>
          </p:txBody>
        </p:sp>
        <p:sp>
          <p:nvSpPr>
            <p:cNvPr id="596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</p:grpSp>
      <p:sp>
        <p:nvSpPr>
          <p:cNvPr id="598" name="如果一个边的两个端点，属于切分(Cut)不同的两边，这个边称为横切边(Crossing Edge)。"/>
          <p:cNvSpPr/>
          <p:nvPr/>
        </p:nvSpPr>
        <p:spPr>
          <a:xfrm>
            <a:off x="14143116" y="5610716"/>
            <a:ext cx="9458168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如果一个边的两个端点，属于</a:t>
            </a:r>
            <a:r>
              <a:rPr>
                <a:solidFill>
                  <a:srgbClr val="CA495A"/>
                </a:solidFill>
              </a:rPr>
              <a:t>切分(Cut)</a:t>
            </a:r>
            <a:r>
              <a:t>不同的两边，这个边称为</a:t>
            </a:r>
            <a:r>
              <a:rPr>
                <a:solidFill>
                  <a:srgbClr val="CA495A"/>
                </a:solidFill>
              </a:rPr>
              <a:t>横切边(Crossing Edge)</a:t>
            </a:r>
            <a:r>
              <a:t>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9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601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2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3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4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5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6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7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8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9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0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1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2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3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4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5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6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7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18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9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20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21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22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23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24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641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625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0.16</a:t>
              </a:r>
            </a:p>
          </p:txBody>
        </p:sp>
        <p:sp>
          <p:nvSpPr>
            <p:cNvPr id="626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0.38</a:t>
              </a:r>
            </a:p>
          </p:txBody>
        </p:sp>
        <p:sp>
          <p:nvSpPr>
            <p:cNvPr id="627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0.26</a:t>
              </a:r>
            </a:p>
          </p:txBody>
        </p:sp>
        <p:sp>
          <p:nvSpPr>
            <p:cNvPr id="628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0.58</a:t>
              </a:r>
            </a:p>
          </p:txBody>
        </p:sp>
        <p:sp>
          <p:nvSpPr>
            <p:cNvPr id="629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0.32</a:t>
              </a:r>
            </a:p>
          </p:txBody>
        </p:sp>
        <p:sp>
          <p:nvSpPr>
            <p:cNvPr id="630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0.19</a:t>
              </a:r>
            </a:p>
          </p:txBody>
        </p:sp>
        <p:sp>
          <p:nvSpPr>
            <p:cNvPr id="631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0.36</a:t>
              </a:r>
            </a:p>
          </p:txBody>
        </p:sp>
        <p:sp>
          <p:nvSpPr>
            <p:cNvPr id="632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  <p:sp>
          <p:nvSpPr>
            <p:cNvPr id="633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0.17</a:t>
              </a:r>
            </a:p>
          </p:txBody>
        </p:sp>
        <p:sp>
          <p:nvSpPr>
            <p:cNvPr id="634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0.40</a:t>
              </a:r>
            </a:p>
          </p:txBody>
        </p:sp>
        <p:sp>
          <p:nvSpPr>
            <p:cNvPr id="635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0.52</a:t>
              </a:r>
            </a:p>
          </p:txBody>
        </p:sp>
        <p:sp>
          <p:nvSpPr>
            <p:cNvPr id="636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0.37</a:t>
              </a:r>
            </a:p>
          </p:txBody>
        </p:sp>
        <p:sp>
          <p:nvSpPr>
            <p:cNvPr id="637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638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639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0.34</a:t>
              </a:r>
            </a:p>
          </p:txBody>
        </p:sp>
        <p:sp>
          <p:nvSpPr>
            <p:cNvPr id="640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</p:grpSp>
      <p:sp>
        <p:nvSpPr>
          <p:cNvPr id="642" name="切分定理：…"/>
          <p:cNvSpPr/>
          <p:nvPr/>
        </p:nvSpPr>
        <p:spPr>
          <a:xfrm>
            <a:off x="14143116" y="6410816"/>
            <a:ext cx="100931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1" sz="6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给定任意切分，横切边中权值最小的边必然属于最小生成树。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4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645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6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7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8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9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0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1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2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3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4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5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6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7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8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9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0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1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62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3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64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65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66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67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68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685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669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0.16</a:t>
              </a:r>
            </a:p>
          </p:txBody>
        </p:sp>
        <p:sp>
          <p:nvSpPr>
            <p:cNvPr id="670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0.38</a:t>
              </a:r>
            </a:p>
          </p:txBody>
        </p:sp>
        <p:sp>
          <p:nvSpPr>
            <p:cNvPr id="671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0.26</a:t>
              </a:r>
            </a:p>
          </p:txBody>
        </p:sp>
        <p:sp>
          <p:nvSpPr>
            <p:cNvPr id="672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0.58</a:t>
              </a:r>
            </a:p>
          </p:txBody>
        </p:sp>
        <p:sp>
          <p:nvSpPr>
            <p:cNvPr id="673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0.32</a:t>
              </a:r>
            </a:p>
          </p:txBody>
        </p:sp>
        <p:sp>
          <p:nvSpPr>
            <p:cNvPr id="674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0.19</a:t>
              </a:r>
            </a:p>
          </p:txBody>
        </p:sp>
        <p:sp>
          <p:nvSpPr>
            <p:cNvPr id="675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0.36</a:t>
              </a:r>
            </a:p>
          </p:txBody>
        </p:sp>
        <p:sp>
          <p:nvSpPr>
            <p:cNvPr id="676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  <p:sp>
          <p:nvSpPr>
            <p:cNvPr id="677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0.17</a:t>
              </a:r>
            </a:p>
          </p:txBody>
        </p:sp>
        <p:sp>
          <p:nvSpPr>
            <p:cNvPr id="678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0.40</a:t>
              </a:r>
            </a:p>
          </p:txBody>
        </p:sp>
        <p:sp>
          <p:nvSpPr>
            <p:cNvPr id="679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0.52</a:t>
              </a:r>
            </a:p>
          </p:txBody>
        </p:sp>
        <p:sp>
          <p:nvSpPr>
            <p:cNvPr id="680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0.37</a:t>
              </a:r>
            </a:p>
          </p:txBody>
        </p:sp>
        <p:sp>
          <p:nvSpPr>
            <p:cNvPr id="681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682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683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0.34</a:t>
              </a:r>
            </a:p>
          </p:txBody>
        </p:sp>
        <p:sp>
          <p:nvSpPr>
            <p:cNvPr id="684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</p:grpSp>
      <p:sp>
        <p:nvSpPr>
          <p:cNvPr id="686" name="切分定理：…"/>
          <p:cNvSpPr/>
          <p:nvPr/>
        </p:nvSpPr>
        <p:spPr>
          <a:xfrm>
            <a:off x="14143116" y="6410816"/>
            <a:ext cx="100931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1" sz="6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给定任意切分，横切边中全值最小的边必然属于最小生成树。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带权图 Weighted Graph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带权图 Weighted Graph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Line"/>
          <p:cNvSpPr/>
          <p:nvPr/>
        </p:nvSpPr>
        <p:spPr>
          <a:xfrm>
            <a:off x="10223478" y="7874000"/>
            <a:ext cx="3937044" cy="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9" name="Line"/>
          <p:cNvSpPr/>
          <p:nvPr/>
        </p:nvSpPr>
        <p:spPr>
          <a:xfrm>
            <a:off x="10223477" y="9067800"/>
            <a:ext cx="3937045" cy="88900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0" name="Line"/>
          <p:cNvSpPr/>
          <p:nvPr/>
        </p:nvSpPr>
        <p:spPr>
          <a:xfrm flipV="1">
            <a:off x="10223478" y="4900434"/>
            <a:ext cx="5029244" cy="195756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1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692" name="Oval"/>
          <p:cNvSpPr/>
          <p:nvPr/>
        </p:nvSpPr>
        <p:spPr>
          <a:xfrm>
            <a:off x="5943600" y="3834854"/>
            <a:ext cx="4673600" cy="807829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93" name="Oval"/>
          <p:cNvSpPr/>
          <p:nvPr/>
        </p:nvSpPr>
        <p:spPr>
          <a:xfrm>
            <a:off x="13766800" y="3834854"/>
            <a:ext cx="4673600" cy="80782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8" grpId="4"/>
      <p:bldP build="whole" bldLvl="1" animBg="1" rev="0" advAuto="0" spid="692" grpId="2"/>
      <p:bldP build="whole" bldLvl="1" animBg="1" rev="0" advAuto="0" spid="689" grpId="5"/>
      <p:bldP build="whole" bldLvl="1" animBg="1" rev="0" advAuto="0" spid="693" grpId="1"/>
      <p:bldP build="whole" bldLvl="1" animBg="1" rev="0" advAuto="0" spid="690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Line"/>
          <p:cNvSpPr/>
          <p:nvPr/>
        </p:nvSpPr>
        <p:spPr>
          <a:xfrm>
            <a:off x="10223478" y="7874000"/>
            <a:ext cx="3937044" cy="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6" name="Line"/>
          <p:cNvSpPr/>
          <p:nvPr/>
        </p:nvSpPr>
        <p:spPr>
          <a:xfrm>
            <a:off x="10223477" y="9067800"/>
            <a:ext cx="3937045" cy="889000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7" name="Line"/>
          <p:cNvSpPr/>
          <p:nvPr/>
        </p:nvSpPr>
        <p:spPr>
          <a:xfrm flipV="1">
            <a:off x="10223478" y="4900434"/>
            <a:ext cx="5029244" cy="195756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8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699" name="Oval"/>
          <p:cNvSpPr/>
          <p:nvPr/>
        </p:nvSpPr>
        <p:spPr>
          <a:xfrm>
            <a:off x="5943600" y="3834854"/>
            <a:ext cx="4673600" cy="807829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00" name="Oval"/>
          <p:cNvSpPr/>
          <p:nvPr/>
        </p:nvSpPr>
        <p:spPr>
          <a:xfrm>
            <a:off x="13766800" y="3834854"/>
            <a:ext cx="4673600" cy="80782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Line"/>
          <p:cNvSpPr/>
          <p:nvPr/>
        </p:nvSpPr>
        <p:spPr>
          <a:xfrm>
            <a:off x="10223478" y="7874000"/>
            <a:ext cx="3937044" cy="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3" name="Line"/>
          <p:cNvSpPr/>
          <p:nvPr/>
        </p:nvSpPr>
        <p:spPr>
          <a:xfrm>
            <a:off x="10223477" y="9067800"/>
            <a:ext cx="3937045" cy="889000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4" name="Line"/>
          <p:cNvSpPr/>
          <p:nvPr/>
        </p:nvSpPr>
        <p:spPr>
          <a:xfrm flipV="1">
            <a:off x="10223478" y="4900434"/>
            <a:ext cx="5029244" cy="195756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5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706" name="Oval"/>
          <p:cNvSpPr/>
          <p:nvPr/>
        </p:nvSpPr>
        <p:spPr>
          <a:xfrm>
            <a:off x="5943600" y="3834854"/>
            <a:ext cx="4673600" cy="807829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07" name="Oval"/>
          <p:cNvSpPr/>
          <p:nvPr/>
        </p:nvSpPr>
        <p:spPr>
          <a:xfrm>
            <a:off x="13766800" y="3834854"/>
            <a:ext cx="4673600" cy="80782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Line"/>
          <p:cNvSpPr/>
          <p:nvPr/>
        </p:nvSpPr>
        <p:spPr>
          <a:xfrm>
            <a:off x="10223478" y="7874000"/>
            <a:ext cx="3937044" cy="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0" name="Line"/>
          <p:cNvSpPr/>
          <p:nvPr/>
        </p:nvSpPr>
        <p:spPr>
          <a:xfrm>
            <a:off x="10223477" y="9067800"/>
            <a:ext cx="3937045" cy="88900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1" name="Line"/>
          <p:cNvSpPr/>
          <p:nvPr/>
        </p:nvSpPr>
        <p:spPr>
          <a:xfrm flipV="1">
            <a:off x="10223478" y="4900434"/>
            <a:ext cx="5029244" cy="195756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2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713" name="Oval"/>
          <p:cNvSpPr/>
          <p:nvPr/>
        </p:nvSpPr>
        <p:spPr>
          <a:xfrm>
            <a:off x="5943600" y="3834854"/>
            <a:ext cx="4673600" cy="807829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714" name="Oval"/>
          <p:cNvSpPr/>
          <p:nvPr/>
        </p:nvSpPr>
        <p:spPr>
          <a:xfrm>
            <a:off x="13766800" y="3834854"/>
            <a:ext cx="4673600" cy="80782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717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8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9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0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1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2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3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4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5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6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7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8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9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0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1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2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3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34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35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36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37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38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39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40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757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741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0.16</a:t>
              </a:r>
            </a:p>
          </p:txBody>
        </p:sp>
        <p:sp>
          <p:nvSpPr>
            <p:cNvPr id="742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0.38</a:t>
              </a:r>
            </a:p>
          </p:txBody>
        </p:sp>
        <p:sp>
          <p:nvSpPr>
            <p:cNvPr id="743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0.26</a:t>
              </a:r>
            </a:p>
          </p:txBody>
        </p:sp>
        <p:sp>
          <p:nvSpPr>
            <p:cNvPr id="744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0.58</a:t>
              </a:r>
            </a:p>
          </p:txBody>
        </p:sp>
        <p:sp>
          <p:nvSpPr>
            <p:cNvPr id="745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0.32</a:t>
              </a:r>
            </a:p>
          </p:txBody>
        </p:sp>
        <p:sp>
          <p:nvSpPr>
            <p:cNvPr id="746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0.19</a:t>
              </a:r>
            </a:p>
          </p:txBody>
        </p:sp>
        <p:sp>
          <p:nvSpPr>
            <p:cNvPr id="747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0.36</a:t>
              </a:r>
            </a:p>
          </p:txBody>
        </p:sp>
        <p:sp>
          <p:nvSpPr>
            <p:cNvPr id="748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  <p:sp>
          <p:nvSpPr>
            <p:cNvPr id="749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0.17</a:t>
              </a:r>
            </a:p>
          </p:txBody>
        </p:sp>
        <p:sp>
          <p:nvSpPr>
            <p:cNvPr id="750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0.40</a:t>
              </a:r>
            </a:p>
          </p:txBody>
        </p:sp>
        <p:sp>
          <p:nvSpPr>
            <p:cNvPr id="751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0.52</a:t>
              </a:r>
            </a:p>
          </p:txBody>
        </p:sp>
        <p:sp>
          <p:nvSpPr>
            <p:cNvPr id="752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0.37</a:t>
              </a:r>
            </a:p>
          </p:txBody>
        </p:sp>
        <p:sp>
          <p:nvSpPr>
            <p:cNvPr id="753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754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755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0.34</a:t>
              </a:r>
            </a:p>
          </p:txBody>
        </p:sp>
        <p:sp>
          <p:nvSpPr>
            <p:cNvPr id="756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</p:grpSp>
      <p:sp>
        <p:nvSpPr>
          <p:cNvPr id="758" name="切分定理：…"/>
          <p:cNvSpPr/>
          <p:nvPr/>
        </p:nvSpPr>
        <p:spPr>
          <a:xfrm>
            <a:off x="14143116" y="6410816"/>
            <a:ext cx="100931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1" sz="6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</a:t>
            </a:r>
            <a:r>
              <a:rPr b="1">
                <a:solidFill>
                  <a:srgbClr val="CA495A"/>
                </a:solidFill>
              </a:rPr>
              <a:t>任意</a:t>
            </a:r>
            <a:r>
              <a:t>切分，横切边中全值最小的边必然属于最小生成树。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761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2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3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4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5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6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7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8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69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0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1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2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3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4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5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6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77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78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79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80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81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82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83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84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85" name="0.16"/>
          <p:cNvSpPr/>
          <p:nvPr/>
        </p:nvSpPr>
        <p:spPr>
          <a:xfrm>
            <a:off x="5334227" y="89348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786" name="0.38"/>
          <p:cNvSpPr/>
          <p:nvPr/>
        </p:nvSpPr>
        <p:spPr>
          <a:xfrm>
            <a:off x="4450334" y="111981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787" name="0.26"/>
          <p:cNvSpPr/>
          <p:nvPr/>
        </p:nvSpPr>
        <p:spPr>
          <a:xfrm>
            <a:off x="7693445" y="96769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788" name="0.58"/>
          <p:cNvSpPr/>
          <p:nvPr/>
        </p:nvSpPr>
        <p:spPr>
          <a:xfrm>
            <a:off x="8673858" y="110214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789" name="0.32"/>
          <p:cNvSpPr/>
          <p:nvPr/>
        </p:nvSpPr>
        <p:spPr>
          <a:xfrm>
            <a:off x="4304823" y="43937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790" name="0.19"/>
          <p:cNvSpPr/>
          <p:nvPr/>
        </p:nvSpPr>
        <p:spPr>
          <a:xfrm>
            <a:off x="5572890" y="61683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791" name="0.36"/>
          <p:cNvSpPr/>
          <p:nvPr/>
        </p:nvSpPr>
        <p:spPr>
          <a:xfrm>
            <a:off x="7854114" y="61683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792" name="0.29"/>
          <p:cNvSpPr/>
          <p:nvPr/>
        </p:nvSpPr>
        <p:spPr>
          <a:xfrm>
            <a:off x="8327632" y="43937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793" name="0.17"/>
          <p:cNvSpPr/>
          <p:nvPr/>
        </p:nvSpPr>
        <p:spPr>
          <a:xfrm>
            <a:off x="9672308" y="66973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794" name="0.40"/>
          <p:cNvSpPr/>
          <p:nvPr/>
        </p:nvSpPr>
        <p:spPr>
          <a:xfrm>
            <a:off x="9942141" y="98259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795" name="0.52"/>
          <p:cNvSpPr/>
          <p:nvPr/>
        </p:nvSpPr>
        <p:spPr>
          <a:xfrm>
            <a:off x="11333869" y="81808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796" name="0.37"/>
          <p:cNvSpPr/>
          <p:nvPr/>
        </p:nvSpPr>
        <p:spPr>
          <a:xfrm>
            <a:off x="3808210" y="99235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797" name="0.28"/>
          <p:cNvSpPr/>
          <p:nvPr/>
        </p:nvSpPr>
        <p:spPr>
          <a:xfrm>
            <a:off x="3599208" y="59527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798" name="0.35"/>
          <p:cNvSpPr/>
          <p:nvPr/>
        </p:nvSpPr>
        <p:spPr>
          <a:xfrm>
            <a:off x="1614858" y="80230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799" name="0.34"/>
          <p:cNvSpPr/>
          <p:nvPr/>
        </p:nvSpPr>
        <p:spPr>
          <a:xfrm>
            <a:off x="6720304" y="75670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800" name="0.93"/>
          <p:cNvSpPr/>
          <p:nvPr/>
        </p:nvSpPr>
        <p:spPr>
          <a:xfrm>
            <a:off x="6241034" y="124660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801" name="切分定理：…"/>
          <p:cNvSpPr/>
          <p:nvPr/>
        </p:nvSpPr>
        <p:spPr>
          <a:xfrm>
            <a:off x="14143116" y="6410816"/>
            <a:ext cx="100931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1" sz="6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</a:t>
            </a:r>
            <a:r>
              <a:rPr b="1">
                <a:solidFill>
                  <a:srgbClr val="CA495A"/>
                </a:solidFill>
              </a:rPr>
              <a:t>任意</a:t>
            </a:r>
            <a:r>
              <a:t>切分，横切边中全值最小的边必然属于最小生成树。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切分定理 Cut Property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804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5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6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7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8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9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0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1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2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3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4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5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6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7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8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9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20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21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22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23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24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25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26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27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28" name="0.16"/>
          <p:cNvSpPr/>
          <p:nvPr/>
        </p:nvSpPr>
        <p:spPr>
          <a:xfrm>
            <a:off x="5334227" y="89348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829" name="0.38"/>
          <p:cNvSpPr/>
          <p:nvPr/>
        </p:nvSpPr>
        <p:spPr>
          <a:xfrm>
            <a:off x="4450334" y="111981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830" name="0.26"/>
          <p:cNvSpPr/>
          <p:nvPr/>
        </p:nvSpPr>
        <p:spPr>
          <a:xfrm>
            <a:off x="7693445" y="96769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831" name="0.58"/>
          <p:cNvSpPr/>
          <p:nvPr/>
        </p:nvSpPr>
        <p:spPr>
          <a:xfrm>
            <a:off x="8673858" y="110214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832" name="0.32"/>
          <p:cNvSpPr/>
          <p:nvPr/>
        </p:nvSpPr>
        <p:spPr>
          <a:xfrm>
            <a:off x="4304823" y="43937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833" name="0.19"/>
          <p:cNvSpPr/>
          <p:nvPr/>
        </p:nvSpPr>
        <p:spPr>
          <a:xfrm>
            <a:off x="5572890" y="61683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834" name="0.36"/>
          <p:cNvSpPr/>
          <p:nvPr/>
        </p:nvSpPr>
        <p:spPr>
          <a:xfrm>
            <a:off x="7854114" y="61683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835" name="0.29"/>
          <p:cNvSpPr/>
          <p:nvPr/>
        </p:nvSpPr>
        <p:spPr>
          <a:xfrm>
            <a:off x="8327632" y="43937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836" name="0.17"/>
          <p:cNvSpPr/>
          <p:nvPr/>
        </p:nvSpPr>
        <p:spPr>
          <a:xfrm>
            <a:off x="9672308" y="66973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837" name="0.40"/>
          <p:cNvSpPr/>
          <p:nvPr/>
        </p:nvSpPr>
        <p:spPr>
          <a:xfrm>
            <a:off x="9942141" y="98259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838" name="0.52"/>
          <p:cNvSpPr/>
          <p:nvPr/>
        </p:nvSpPr>
        <p:spPr>
          <a:xfrm>
            <a:off x="11333869" y="81808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839" name="0.37"/>
          <p:cNvSpPr/>
          <p:nvPr/>
        </p:nvSpPr>
        <p:spPr>
          <a:xfrm>
            <a:off x="3808210" y="99235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840" name="0.28"/>
          <p:cNvSpPr/>
          <p:nvPr/>
        </p:nvSpPr>
        <p:spPr>
          <a:xfrm>
            <a:off x="3599208" y="59527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841" name="0.35"/>
          <p:cNvSpPr/>
          <p:nvPr/>
        </p:nvSpPr>
        <p:spPr>
          <a:xfrm>
            <a:off x="1614858" y="80230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842" name="0.34"/>
          <p:cNvSpPr/>
          <p:nvPr/>
        </p:nvSpPr>
        <p:spPr>
          <a:xfrm>
            <a:off x="6720304" y="75670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843" name="0.93"/>
          <p:cNvSpPr/>
          <p:nvPr/>
        </p:nvSpPr>
        <p:spPr>
          <a:xfrm>
            <a:off x="6241034" y="124660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844" name="切分定理：…"/>
          <p:cNvSpPr/>
          <p:nvPr/>
        </p:nvSpPr>
        <p:spPr>
          <a:xfrm>
            <a:off x="14143116" y="6410816"/>
            <a:ext cx="100931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b="1" sz="6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</a:t>
            </a:r>
            <a:r>
              <a:rPr b="1">
                <a:solidFill>
                  <a:srgbClr val="CA495A"/>
                </a:solidFill>
              </a:rPr>
              <a:t>任意</a:t>
            </a:r>
            <a:r>
              <a:t>切分，横切边中全值最小的边必然属于最小生成树。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Lazy Prim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84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5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6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6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6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6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7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7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7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7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87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87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87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87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87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87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88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88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88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88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88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88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88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88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88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88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89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89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1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1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1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1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1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1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1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1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91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91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92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92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92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92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92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92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92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92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92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92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93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93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93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93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93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带权图 Weighted Graph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带权图 Weighted Graph</a:t>
            </a:r>
          </a:p>
        </p:txBody>
      </p:sp>
      <p:sp>
        <p:nvSpPr>
          <p:cNvPr id="125" name="Line"/>
          <p:cNvSpPr/>
          <p:nvPr/>
        </p:nvSpPr>
        <p:spPr>
          <a:xfrm>
            <a:off x="77368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6" name="Line"/>
          <p:cNvSpPr/>
          <p:nvPr/>
        </p:nvSpPr>
        <p:spPr>
          <a:xfrm flipV="1">
            <a:off x="77488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7" name="Line"/>
          <p:cNvSpPr/>
          <p:nvPr/>
        </p:nvSpPr>
        <p:spPr>
          <a:xfrm flipH="1" flipV="1">
            <a:off x="118025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" name="Line"/>
          <p:cNvSpPr/>
          <p:nvPr/>
        </p:nvSpPr>
        <p:spPr>
          <a:xfrm>
            <a:off x="145564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" name="Line"/>
          <p:cNvSpPr/>
          <p:nvPr/>
        </p:nvSpPr>
        <p:spPr>
          <a:xfrm flipH="1">
            <a:off x="79549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" name="Line"/>
          <p:cNvSpPr/>
          <p:nvPr/>
        </p:nvSpPr>
        <p:spPr>
          <a:xfrm flipV="1">
            <a:off x="118870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1" name="Line"/>
          <p:cNvSpPr/>
          <p:nvPr/>
        </p:nvSpPr>
        <p:spPr>
          <a:xfrm>
            <a:off x="97982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" name="Line"/>
          <p:cNvSpPr/>
          <p:nvPr/>
        </p:nvSpPr>
        <p:spPr>
          <a:xfrm flipH="1">
            <a:off x="145573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" name="Line"/>
          <p:cNvSpPr/>
          <p:nvPr/>
        </p:nvSpPr>
        <p:spPr>
          <a:xfrm flipV="1">
            <a:off x="101179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" name="Line"/>
          <p:cNvSpPr/>
          <p:nvPr/>
        </p:nvSpPr>
        <p:spPr>
          <a:xfrm flipH="1" flipV="1">
            <a:off x="101216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5" name="Line"/>
          <p:cNvSpPr/>
          <p:nvPr/>
        </p:nvSpPr>
        <p:spPr>
          <a:xfrm>
            <a:off x="116439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6" name="Line"/>
          <p:cNvSpPr/>
          <p:nvPr/>
        </p:nvSpPr>
        <p:spPr>
          <a:xfrm>
            <a:off x="158984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7" name="Line"/>
          <p:cNvSpPr/>
          <p:nvPr/>
        </p:nvSpPr>
        <p:spPr>
          <a:xfrm flipH="1">
            <a:off x="76942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" name="Line"/>
          <p:cNvSpPr/>
          <p:nvPr/>
        </p:nvSpPr>
        <p:spPr>
          <a:xfrm>
            <a:off x="80371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" name="Line"/>
          <p:cNvSpPr/>
          <p:nvPr/>
        </p:nvSpPr>
        <p:spPr>
          <a:xfrm>
            <a:off x="119879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0" name="Line"/>
          <p:cNvSpPr/>
          <p:nvPr/>
        </p:nvSpPr>
        <p:spPr>
          <a:xfrm>
            <a:off x="78974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1" name="5"/>
          <p:cNvSpPr/>
          <p:nvPr/>
        </p:nvSpPr>
        <p:spPr>
          <a:xfrm>
            <a:off x="67417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2" name="1"/>
          <p:cNvSpPr/>
          <p:nvPr/>
        </p:nvSpPr>
        <p:spPr>
          <a:xfrm>
            <a:off x="108438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3" name="7"/>
          <p:cNvSpPr/>
          <p:nvPr/>
        </p:nvSpPr>
        <p:spPr>
          <a:xfrm>
            <a:off x="90531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4" name="2"/>
          <p:cNvSpPr/>
          <p:nvPr/>
        </p:nvSpPr>
        <p:spPr>
          <a:xfrm>
            <a:off x="135743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5" name="4"/>
          <p:cNvSpPr/>
          <p:nvPr/>
        </p:nvSpPr>
        <p:spPr>
          <a:xfrm>
            <a:off x="6741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6" name="0"/>
          <p:cNvSpPr/>
          <p:nvPr/>
        </p:nvSpPr>
        <p:spPr>
          <a:xfrm>
            <a:off x="108438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7" name="3"/>
          <p:cNvSpPr/>
          <p:nvPr/>
        </p:nvSpPr>
        <p:spPr>
          <a:xfrm>
            <a:off x="149205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8" name="6"/>
          <p:cNvSpPr/>
          <p:nvPr/>
        </p:nvSpPr>
        <p:spPr>
          <a:xfrm>
            <a:off x="158603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6618658" y="4419148"/>
            <a:ext cx="10822027" cy="8783485"/>
            <a:chOff x="0" y="0"/>
            <a:chExt cx="10822026" cy="8783484"/>
          </a:xfrm>
        </p:grpSpPr>
        <p:sp>
          <p:nvSpPr>
            <p:cNvPr id="149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0.16</a:t>
              </a:r>
            </a:p>
          </p:txBody>
        </p:sp>
        <p:sp>
          <p:nvSpPr>
            <p:cNvPr id="150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0.38</a:t>
              </a:r>
            </a:p>
          </p:txBody>
        </p:sp>
        <p:sp>
          <p:nvSpPr>
            <p:cNvPr id="151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0.26</a:t>
              </a:r>
            </a:p>
          </p:txBody>
        </p:sp>
        <p:sp>
          <p:nvSpPr>
            <p:cNvPr id="152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0.58</a:t>
              </a:r>
            </a:p>
          </p:txBody>
        </p:sp>
        <p:sp>
          <p:nvSpPr>
            <p:cNvPr id="153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0.32</a:t>
              </a:r>
            </a:p>
          </p:txBody>
        </p:sp>
        <p:sp>
          <p:nvSpPr>
            <p:cNvPr id="154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0.19</a:t>
              </a:r>
            </a:p>
          </p:txBody>
        </p:sp>
        <p:sp>
          <p:nvSpPr>
            <p:cNvPr id="155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0.36</a:t>
              </a:r>
            </a:p>
          </p:txBody>
        </p:sp>
        <p:sp>
          <p:nvSpPr>
            <p:cNvPr id="156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  <p:sp>
          <p:nvSpPr>
            <p:cNvPr id="157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0.17</a:t>
              </a:r>
            </a:p>
          </p:txBody>
        </p:sp>
        <p:sp>
          <p:nvSpPr>
            <p:cNvPr id="158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0.40</a:t>
              </a:r>
            </a:p>
          </p:txBody>
        </p:sp>
        <p:sp>
          <p:nvSpPr>
            <p:cNvPr id="159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0.52</a:t>
              </a:r>
            </a:p>
          </p:txBody>
        </p:sp>
        <p:sp>
          <p:nvSpPr>
            <p:cNvPr id="160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0.37</a:t>
              </a:r>
            </a:p>
          </p:txBody>
        </p:sp>
        <p:sp>
          <p:nvSpPr>
            <p:cNvPr id="161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0.28</a:t>
              </a:r>
            </a:p>
          </p:txBody>
        </p:sp>
        <p:sp>
          <p:nvSpPr>
            <p:cNvPr id="162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0.35</a:t>
              </a:r>
            </a:p>
          </p:txBody>
        </p:sp>
        <p:sp>
          <p:nvSpPr>
            <p:cNvPr id="163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0.34</a:t>
              </a:r>
            </a:p>
          </p:txBody>
        </p:sp>
        <p:sp>
          <p:nvSpPr>
            <p:cNvPr id="164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0.29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93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4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5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5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5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5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5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5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5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5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5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5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6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6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96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96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96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96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96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96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96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96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97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97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97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97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97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97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97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97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97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98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8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9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9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9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0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0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0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0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0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0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00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00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00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00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01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01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01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01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01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01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01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01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01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01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02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02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02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02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2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3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4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4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4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4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4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4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4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4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4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05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05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05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05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05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05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05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05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05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05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06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06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06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06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06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06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06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06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7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08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8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8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8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9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9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9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9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09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09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09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09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09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09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10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10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10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10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10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10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10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10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10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10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11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11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1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2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3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3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3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3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3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3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3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3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13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13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14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14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14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14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14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14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14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14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14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14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15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15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15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15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15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15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5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6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7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7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7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17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7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7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7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7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7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7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8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8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18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18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18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18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18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18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18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18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19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19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19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19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19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19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19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19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19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20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0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1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1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1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22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2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2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2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2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2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22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22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22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22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23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23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23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23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23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23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23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23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23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23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24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24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24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24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4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4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4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4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5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6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6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6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6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26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6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6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6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26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26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27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27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27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27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27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27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27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27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27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27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28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28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28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28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28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28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28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28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9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0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0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0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0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1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1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1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31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31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31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31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31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31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32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32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32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32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32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32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32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32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32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32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33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33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3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5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5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5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5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5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5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5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5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35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35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36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36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36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36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36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36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36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36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36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36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37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37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37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37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37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邻接矩阵 (Adjacency Matrix)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邻接矩阵 (Adjacency Matrix)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3175000" y="4851400"/>
            <a:ext cx="6578600" cy="6502400"/>
            <a:chOff x="0" y="0"/>
            <a:chExt cx="6578600" cy="6502400"/>
          </a:xfrm>
        </p:grpSpPr>
        <p:sp>
          <p:nvSpPr>
            <p:cNvPr id="168" name="0"/>
            <p:cNvSpPr/>
            <p:nvPr/>
          </p:nvSpPr>
          <p:spPr>
            <a:xfrm>
              <a:off x="0" y="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69" name="1"/>
            <p:cNvSpPr/>
            <p:nvPr/>
          </p:nvSpPr>
          <p:spPr>
            <a:xfrm>
              <a:off x="4673600" y="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0" name="2"/>
            <p:cNvSpPr/>
            <p:nvPr/>
          </p:nvSpPr>
          <p:spPr>
            <a:xfrm>
              <a:off x="467360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1" name="3"/>
            <p:cNvSpPr/>
            <p:nvPr/>
          </p:nvSpPr>
          <p:spPr>
            <a:xfrm>
              <a:off x="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2" name="Line"/>
            <p:cNvSpPr/>
            <p:nvPr/>
          </p:nvSpPr>
          <p:spPr>
            <a:xfrm>
              <a:off x="1879600" y="9525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3" name="Line"/>
            <p:cNvSpPr/>
            <p:nvPr/>
          </p:nvSpPr>
          <p:spPr>
            <a:xfrm flipH="1">
              <a:off x="5613400" y="1904999"/>
              <a:ext cx="1" cy="2692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1879600" y="55499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75" name="Line"/>
            <p:cNvSpPr/>
            <p:nvPr/>
          </p:nvSpPr>
          <p:spPr>
            <a:xfrm flipH="1">
              <a:off x="1524000" y="1727199"/>
              <a:ext cx="3530601" cy="30484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77" name="0        1        2        3…"/>
          <p:cNvSpPr/>
          <p:nvPr/>
        </p:nvSpPr>
        <p:spPr>
          <a:xfrm>
            <a:off x="12492118" y="4089400"/>
            <a:ext cx="1156636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</a:t>
            </a:r>
            <a:r>
              <a:rPr b="1">
                <a:solidFill>
                  <a:srgbClr val="CA495A"/>
                </a:solidFill>
              </a:rPr>
              <a:t>0        1        2        3</a:t>
            </a:r>
            <a:endParaRPr b="1">
              <a:solidFill>
                <a:srgbClr val="CA495A"/>
              </a:solidFill>
            </a:endParaRP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0     0.12      0        0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0.12     0      0.34    0.52 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0      0.34     0       0.28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0      0.52   0.28     0  </a:t>
            </a:r>
          </a:p>
        </p:txBody>
      </p:sp>
      <p:sp>
        <p:nvSpPr>
          <p:cNvPr id="178" name="0.12"/>
          <p:cNvSpPr/>
          <p:nvPr/>
        </p:nvSpPr>
        <p:spPr>
          <a:xfrm>
            <a:off x="5912792" y="490465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0.12</a:t>
            </a:r>
          </a:p>
        </p:txBody>
      </p:sp>
      <p:sp>
        <p:nvSpPr>
          <p:cNvPr id="179" name="0.52"/>
          <p:cNvSpPr/>
          <p:nvPr/>
        </p:nvSpPr>
        <p:spPr>
          <a:xfrm>
            <a:off x="5557192" y="73090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80" name="0.34"/>
          <p:cNvSpPr/>
          <p:nvPr/>
        </p:nvSpPr>
        <p:spPr>
          <a:xfrm>
            <a:off x="9011955" y="77469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81" name="0.28"/>
          <p:cNvSpPr/>
          <p:nvPr/>
        </p:nvSpPr>
        <p:spPr>
          <a:xfrm>
            <a:off x="5912792" y="104647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37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7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7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9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9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9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9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9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9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0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0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40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40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40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40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40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40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40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40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41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41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41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41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41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41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41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41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41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42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3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3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4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4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4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4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4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4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44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44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44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44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45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45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45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45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45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45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45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45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45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45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46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46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46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46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8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8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8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8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8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8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8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8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8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8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49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49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49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49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49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49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49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49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49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49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50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50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50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50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50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50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50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50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1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2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2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2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2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2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2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2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2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2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2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3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3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3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3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53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53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53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53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53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53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54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54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54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54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54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54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54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54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54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54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55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55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5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5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5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5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5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5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7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7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7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7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7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7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7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57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57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58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58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58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58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58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58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58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58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58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58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59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59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59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59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59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59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9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9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1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1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1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1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1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2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62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62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62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62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62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62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62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62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63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63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63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63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63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63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63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63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63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64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4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4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4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4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4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4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4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4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5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5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5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5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5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5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5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5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5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5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6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6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6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6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66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66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66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66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66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67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67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67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67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67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67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67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67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67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67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68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68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68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68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8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8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8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8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0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0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0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0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0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0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0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0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0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0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71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71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71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71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71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71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71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71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71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71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72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72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72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72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72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72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72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72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4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4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4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4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5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5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5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5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75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75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75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75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75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75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76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76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76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76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76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76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76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76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76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76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77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77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7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7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7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7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7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7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9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9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9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9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9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9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79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79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79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80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80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80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80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80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80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80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80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80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80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81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81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81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81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81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邻接表 (Adjacency Lists)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邻接表 (Adjacency Lists)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3175000" y="4851400"/>
            <a:ext cx="6578600" cy="6502400"/>
            <a:chOff x="0" y="0"/>
            <a:chExt cx="6578600" cy="6502400"/>
          </a:xfrm>
        </p:grpSpPr>
        <p:sp>
          <p:nvSpPr>
            <p:cNvPr id="184" name="0"/>
            <p:cNvSpPr/>
            <p:nvPr/>
          </p:nvSpPr>
          <p:spPr>
            <a:xfrm>
              <a:off x="0" y="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185" name="1"/>
            <p:cNvSpPr/>
            <p:nvPr/>
          </p:nvSpPr>
          <p:spPr>
            <a:xfrm>
              <a:off x="4673600" y="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6" name="2"/>
            <p:cNvSpPr/>
            <p:nvPr/>
          </p:nvSpPr>
          <p:spPr>
            <a:xfrm>
              <a:off x="467360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7" name="3"/>
            <p:cNvSpPr/>
            <p:nvPr/>
          </p:nvSpPr>
          <p:spPr>
            <a:xfrm>
              <a:off x="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1879600" y="9525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89" name="Line"/>
            <p:cNvSpPr/>
            <p:nvPr/>
          </p:nvSpPr>
          <p:spPr>
            <a:xfrm flipH="1">
              <a:off x="5613400" y="1904999"/>
              <a:ext cx="1" cy="2692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1879600" y="55499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1" name="Line"/>
            <p:cNvSpPr/>
            <p:nvPr/>
          </p:nvSpPr>
          <p:spPr>
            <a:xfrm flipH="1">
              <a:off x="1524000" y="1727199"/>
              <a:ext cx="3530601" cy="30484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93" name="0   {to:1, w:0.12}…"/>
          <p:cNvSpPr/>
          <p:nvPr/>
        </p:nvSpPr>
        <p:spPr>
          <a:xfrm>
            <a:off x="11298318" y="4699000"/>
            <a:ext cx="1281096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{to:1, w:0.12}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{to:0, w:0.12} , {to:2, w:0.34}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     {to:3, w:0.52}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{to:1, w:0.34} , {to:3, w:0.28}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{to:1, w:0.52} , {to:2, w:0.28} </a:t>
            </a:r>
          </a:p>
        </p:txBody>
      </p:sp>
      <p:sp>
        <p:nvSpPr>
          <p:cNvPr id="194" name="0.12"/>
          <p:cNvSpPr/>
          <p:nvPr/>
        </p:nvSpPr>
        <p:spPr>
          <a:xfrm>
            <a:off x="5912792" y="490465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0.12</a:t>
            </a:r>
          </a:p>
        </p:txBody>
      </p:sp>
      <p:sp>
        <p:nvSpPr>
          <p:cNvPr id="195" name="0.52"/>
          <p:cNvSpPr/>
          <p:nvPr/>
        </p:nvSpPr>
        <p:spPr>
          <a:xfrm>
            <a:off x="5557192" y="73090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96" name="0.34"/>
          <p:cNvSpPr/>
          <p:nvPr/>
        </p:nvSpPr>
        <p:spPr>
          <a:xfrm>
            <a:off x="9011955" y="77469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97" name="0.28"/>
          <p:cNvSpPr/>
          <p:nvPr/>
        </p:nvSpPr>
        <p:spPr>
          <a:xfrm>
            <a:off x="5912792" y="104647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18084800" y="3688546"/>
            <a:ext cx="3887949" cy="1578348"/>
            <a:chOff x="0" y="0"/>
            <a:chExt cx="3887948" cy="1578346"/>
          </a:xfrm>
        </p:grpSpPr>
        <p:sp>
          <p:nvSpPr>
            <p:cNvPr id="198" name="Edge"/>
            <p:cNvSpPr/>
            <p:nvPr/>
          </p:nvSpPr>
          <p:spPr>
            <a:xfrm>
              <a:off x="1600199" y="-1"/>
              <a:ext cx="2287750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b="1" sz="7000">
                  <a:solidFill>
                    <a:srgbClr val="CA495A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Edge</a:t>
              </a:r>
            </a:p>
          </p:txBody>
        </p:sp>
        <p:sp>
          <p:nvSpPr>
            <p:cNvPr id="199" name="Line"/>
            <p:cNvSpPr/>
            <p:nvPr/>
          </p:nvSpPr>
          <p:spPr>
            <a:xfrm flipH="1">
              <a:off x="0" y="881420"/>
              <a:ext cx="1498600" cy="696927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200" grpId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81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3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3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3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3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3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4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4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84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84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84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84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84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84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84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84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85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85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85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85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85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85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85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85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85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86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7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8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8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8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8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8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88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88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88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88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89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89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89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89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89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89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89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89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89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89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90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90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90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90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2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2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2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2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2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2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2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2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93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93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93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93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93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93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93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93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93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93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94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94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94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94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94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94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94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94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6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6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6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7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7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7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7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197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197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197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197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197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197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198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198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198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198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198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198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198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198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198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198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99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99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1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1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1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1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1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1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1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1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01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01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02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02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02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02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02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02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02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02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02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02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03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03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03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03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03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203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5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5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5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5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5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5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5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5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5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5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6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6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06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06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06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06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06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06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06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06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07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07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07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07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07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07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07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07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07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208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9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9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0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0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0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0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0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0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10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10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10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10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11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11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11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11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11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11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11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11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11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11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12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12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12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212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2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2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2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2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3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4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4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4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4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4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4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4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4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4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4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15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15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15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15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15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15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15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15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15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15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16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16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16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16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16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16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16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216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8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8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8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8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9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9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9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9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19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19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19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19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19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19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20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20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20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20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20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20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20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20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20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20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21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Lazy 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221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1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1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1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1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1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1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2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3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3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3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3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3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3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3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3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23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23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24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24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24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24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24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24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24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24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24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24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25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25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25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25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25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邻接矩阵 (Adjacency Matrix)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邻接矩阵 (Adjacency Matrix)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3175000" y="4851400"/>
            <a:ext cx="6578600" cy="6502400"/>
            <a:chOff x="0" y="0"/>
            <a:chExt cx="6578600" cy="6502400"/>
          </a:xfrm>
        </p:grpSpPr>
        <p:sp>
          <p:nvSpPr>
            <p:cNvPr id="203" name="0"/>
            <p:cNvSpPr/>
            <p:nvPr/>
          </p:nvSpPr>
          <p:spPr>
            <a:xfrm>
              <a:off x="0" y="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04" name="1"/>
            <p:cNvSpPr/>
            <p:nvPr/>
          </p:nvSpPr>
          <p:spPr>
            <a:xfrm>
              <a:off x="4673600" y="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5" name="2"/>
            <p:cNvSpPr/>
            <p:nvPr/>
          </p:nvSpPr>
          <p:spPr>
            <a:xfrm>
              <a:off x="467360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6" name="3"/>
            <p:cNvSpPr/>
            <p:nvPr/>
          </p:nvSpPr>
          <p:spPr>
            <a:xfrm>
              <a:off x="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7" name="Line"/>
            <p:cNvSpPr/>
            <p:nvPr/>
          </p:nvSpPr>
          <p:spPr>
            <a:xfrm>
              <a:off x="1879600" y="9525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8" name="Line"/>
            <p:cNvSpPr/>
            <p:nvPr/>
          </p:nvSpPr>
          <p:spPr>
            <a:xfrm flipH="1">
              <a:off x="5613400" y="1904999"/>
              <a:ext cx="1" cy="2692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1879600" y="55499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0" name="Line"/>
            <p:cNvSpPr/>
            <p:nvPr/>
          </p:nvSpPr>
          <p:spPr>
            <a:xfrm flipH="1">
              <a:off x="1524000" y="1727199"/>
              <a:ext cx="3530601" cy="30484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12" name="0        1        2        3…"/>
          <p:cNvSpPr/>
          <p:nvPr/>
        </p:nvSpPr>
        <p:spPr>
          <a:xfrm>
            <a:off x="12492118" y="4089400"/>
            <a:ext cx="1156636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</a:t>
            </a:r>
            <a:r>
              <a:rPr b="1">
                <a:solidFill>
                  <a:srgbClr val="CA495A"/>
                </a:solidFill>
              </a:rPr>
              <a:t>0        1        2        3</a:t>
            </a:r>
            <a:endParaRPr b="1">
              <a:solidFill>
                <a:srgbClr val="CA495A"/>
              </a:solidFill>
            </a:endParaRP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0     0.12      0        0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0.12     0      0.34    0.52 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0      0.34     0       0.28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0      0.52   0.28     0  </a:t>
            </a:r>
          </a:p>
        </p:txBody>
      </p:sp>
      <p:sp>
        <p:nvSpPr>
          <p:cNvPr id="213" name="0.12"/>
          <p:cNvSpPr/>
          <p:nvPr/>
        </p:nvSpPr>
        <p:spPr>
          <a:xfrm>
            <a:off x="5912792" y="490465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0.12</a:t>
            </a:r>
          </a:p>
        </p:txBody>
      </p:sp>
      <p:sp>
        <p:nvSpPr>
          <p:cNvPr id="214" name="0.52"/>
          <p:cNvSpPr/>
          <p:nvPr/>
        </p:nvSpPr>
        <p:spPr>
          <a:xfrm>
            <a:off x="5557192" y="73090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15" name="0.34"/>
          <p:cNvSpPr/>
          <p:nvPr/>
        </p:nvSpPr>
        <p:spPr>
          <a:xfrm>
            <a:off x="9011955" y="77469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16" name="0.28"/>
          <p:cNvSpPr/>
          <p:nvPr/>
        </p:nvSpPr>
        <p:spPr>
          <a:xfrm>
            <a:off x="5912792" y="104647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12217400" y="11718493"/>
            <a:ext cx="3479801" cy="2011817"/>
            <a:chOff x="0" y="0"/>
            <a:chExt cx="3479800" cy="2011816"/>
          </a:xfrm>
        </p:grpSpPr>
        <p:sp>
          <p:nvSpPr>
            <p:cNvPr id="217" name="Edge"/>
            <p:cNvSpPr/>
            <p:nvPr/>
          </p:nvSpPr>
          <p:spPr>
            <a:xfrm>
              <a:off x="0" y="843416"/>
              <a:ext cx="2287749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b="1" sz="7000">
                  <a:solidFill>
                    <a:srgbClr val="CA495A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Edge</a:t>
              </a:r>
            </a:p>
          </p:txBody>
        </p:sp>
        <p:sp>
          <p:nvSpPr>
            <p:cNvPr id="218" name="Line"/>
            <p:cNvSpPr/>
            <p:nvPr/>
          </p:nvSpPr>
          <p:spPr>
            <a:xfrm flipV="1">
              <a:off x="2159000" y="-1"/>
              <a:ext cx="1320801" cy="954075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20" name="*"/>
          <p:cNvSpPr/>
          <p:nvPr/>
        </p:nvSpPr>
        <p:spPr>
          <a:xfrm>
            <a:off x="11734800" y="12714309"/>
            <a:ext cx="4602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b="1" sz="7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*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2"/>
      <p:bldP build="whole" bldLvl="1" animBg="1" rev="0" advAuto="0" spid="219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操作：实现 Lazy Prim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操作：实现 Lazy Prim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Lazy Prim 的时间复杂度 O(ElogE)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1075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 的时间复杂度 O(ElogE)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Prim O(ElogV)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 O(ElogV)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26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8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8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8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8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8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8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8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8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28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28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29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29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29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29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29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29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29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29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29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29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30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30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30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30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30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305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0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6" grpId="1"/>
      <p:bldP build="whole" bldLvl="1" animBg="1" rev="0" advAuto="0" spid="2305" grpId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30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32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2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32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2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3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3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3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33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33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33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33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33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33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33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34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34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34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34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34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34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34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34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34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34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35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351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5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35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5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5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5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5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6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7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7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37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7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37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7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37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7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7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37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38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38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38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38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38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38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38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38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38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38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39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39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39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39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39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39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39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397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9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40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0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1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1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1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42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2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2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2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2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42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42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42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42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42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43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43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43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43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43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43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43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43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43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43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44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44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44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443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4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44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4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4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6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6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46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6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6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6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7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47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47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47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47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47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47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47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47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47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48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48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48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48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48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48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48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48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48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489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9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49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9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0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1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1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51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1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1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1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1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1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51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51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52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52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52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52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52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52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52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52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52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52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53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53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53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53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53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535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3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53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5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5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5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55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5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6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6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6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6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56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56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56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56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56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56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57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57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57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57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57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57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57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57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57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57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58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581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8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邻接表 (Adjacency Lists)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邻接表 (Adjacency Lists)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3175000" y="4851400"/>
            <a:ext cx="6578600" cy="6502400"/>
            <a:chOff x="0" y="0"/>
            <a:chExt cx="6578600" cy="6502400"/>
          </a:xfrm>
        </p:grpSpPr>
        <p:sp>
          <p:nvSpPr>
            <p:cNvPr id="223" name="0"/>
            <p:cNvSpPr/>
            <p:nvPr/>
          </p:nvSpPr>
          <p:spPr>
            <a:xfrm>
              <a:off x="0" y="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24" name="1"/>
            <p:cNvSpPr/>
            <p:nvPr/>
          </p:nvSpPr>
          <p:spPr>
            <a:xfrm>
              <a:off x="4673600" y="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5" name="2"/>
            <p:cNvSpPr/>
            <p:nvPr/>
          </p:nvSpPr>
          <p:spPr>
            <a:xfrm>
              <a:off x="467360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6" name="3"/>
            <p:cNvSpPr/>
            <p:nvPr/>
          </p:nvSpPr>
          <p:spPr>
            <a:xfrm>
              <a:off x="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7" name="Line"/>
            <p:cNvSpPr/>
            <p:nvPr/>
          </p:nvSpPr>
          <p:spPr>
            <a:xfrm>
              <a:off x="1879600" y="9525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8" name="Line"/>
            <p:cNvSpPr/>
            <p:nvPr/>
          </p:nvSpPr>
          <p:spPr>
            <a:xfrm flipH="1">
              <a:off x="5613400" y="1904999"/>
              <a:ext cx="1" cy="2692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1879600" y="55499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30" name="Line"/>
            <p:cNvSpPr/>
            <p:nvPr/>
          </p:nvSpPr>
          <p:spPr>
            <a:xfrm flipH="1">
              <a:off x="1524000" y="1727199"/>
              <a:ext cx="3530601" cy="30484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32" name="0   {to:1, w:0.12}…"/>
          <p:cNvSpPr/>
          <p:nvPr/>
        </p:nvSpPr>
        <p:spPr>
          <a:xfrm>
            <a:off x="11298318" y="4699000"/>
            <a:ext cx="1281096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{to:1, w:0.12}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{to:0, w:0.12} , {to:2, w:0.34}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     {to:3, w:0.52}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{to:1, w:0.34} , {to:3, w:0.28}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{to:1, w:0.52} , {to:2, w:0.28} </a:t>
            </a:r>
          </a:p>
        </p:txBody>
      </p:sp>
      <p:sp>
        <p:nvSpPr>
          <p:cNvPr id="233" name="0.12"/>
          <p:cNvSpPr/>
          <p:nvPr/>
        </p:nvSpPr>
        <p:spPr>
          <a:xfrm>
            <a:off x="5912792" y="490465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0.12</a:t>
            </a:r>
          </a:p>
        </p:txBody>
      </p:sp>
      <p:sp>
        <p:nvSpPr>
          <p:cNvPr id="234" name="0.52"/>
          <p:cNvSpPr/>
          <p:nvPr/>
        </p:nvSpPr>
        <p:spPr>
          <a:xfrm>
            <a:off x="5557192" y="73090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35" name="0.34"/>
          <p:cNvSpPr/>
          <p:nvPr/>
        </p:nvSpPr>
        <p:spPr>
          <a:xfrm>
            <a:off x="9011955" y="77469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36" name="0.28"/>
          <p:cNvSpPr/>
          <p:nvPr/>
        </p:nvSpPr>
        <p:spPr>
          <a:xfrm>
            <a:off x="5912792" y="104647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grpSp>
        <p:nvGrpSpPr>
          <p:cNvPr id="239" name="Group"/>
          <p:cNvGrpSpPr/>
          <p:nvPr/>
        </p:nvGrpSpPr>
        <p:grpSpPr>
          <a:xfrm>
            <a:off x="18084800" y="3688546"/>
            <a:ext cx="3887949" cy="1578348"/>
            <a:chOff x="0" y="0"/>
            <a:chExt cx="3887948" cy="1578346"/>
          </a:xfrm>
        </p:grpSpPr>
        <p:sp>
          <p:nvSpPr>
            <p:cNvPr id="237" name="Edge"/>
            <p:cNvSpPr/>
            <p:nvPr/>
          </p:nvSpPr>
          <p:spPr>
            <a:xfrm>
              <a:off x="1600199" y="-1"/>
              <a:ext cx="2287750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b="1" sz="7000">
                  <a:solidFill>
                    <a:srgbClr val="CA495A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Edge</a:t>
              </a:r>
            </a:p>
          </p:txBody>
        </p:sp>
        <p:sp>
          <p:nvSpPr>
            <p:cNvPr id="238" name="Line"/>
            <p:cNvSpPr/>
            <p:nvPr/>
          </p:nvSpPr>
          <p:spPr>
            <a:xfrm flipH="1">
              <a:off x="0" y="881420"/>
              <a:ext cx="1498600" cy="696927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40" name="*"/>
          <p:cNvSpPr/>
          <p:nvPr/>
        </p:nvSpPr>
        <p:spPr>
          <a:xfrm>
            <a:off x="19202400" y="3893520"/>
            <a:ext cx="4602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b="1" sz="7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*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1"/>
      <p:bldP build="whole" bldLvl="1" animBg="1" rev="0" advAuto="0" spid="240" grpId="3"/>
      <p:bldP build="whole" bldLvl="1" animBg="1" rev="0" advAuto="0" spid="239" grpId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58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0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0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0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0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60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0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0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0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0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0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61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61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61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61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61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61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61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61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61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61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62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62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62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62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62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62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62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627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2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63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4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4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4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65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5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5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5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5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5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65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65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65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65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66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66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66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66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66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66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66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66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66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66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67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67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67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673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67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67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7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7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9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9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9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9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9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9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69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9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9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9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0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70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70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70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70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70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70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70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70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70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71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71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71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71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71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71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71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71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71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719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2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72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2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2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2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2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2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2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4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4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74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4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4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4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4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74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74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74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75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75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75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75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75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75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75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75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75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75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76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76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76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76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76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765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0091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76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76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8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8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78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8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9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9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9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79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79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79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79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79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79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79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80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80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80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80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80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80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80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80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80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80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81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811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1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81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1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1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1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1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2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3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3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83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3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83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3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3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3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3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83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84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84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84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84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84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84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84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84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84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84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85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85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85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85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85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85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85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857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5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86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6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7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7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7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7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7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7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7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7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87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7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88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8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8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8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8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88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88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88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88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88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89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89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89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89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89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89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89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89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89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89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90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90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90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903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0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90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0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0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1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2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2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2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2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2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2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92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2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2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2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3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93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93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93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93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93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93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93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93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93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94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94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94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94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94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94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94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94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94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949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5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95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5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5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5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5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5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5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6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7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7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97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7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7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7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7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97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297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297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298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298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298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298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298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298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298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298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298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298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299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299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299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299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99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995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9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99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0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01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1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01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1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2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2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2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2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02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02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02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02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02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02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03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03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03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03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03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03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03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03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03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03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04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041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4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操作：带权图的实现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操作：带权图的实现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04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4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4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4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4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5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6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6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06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6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06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6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6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6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6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6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07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07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07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07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07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07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07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07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07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07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08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08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08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08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08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08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08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087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08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09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0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0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11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1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1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1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1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1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11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11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11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11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12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12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12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12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12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12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12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12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12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12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13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13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13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133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3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13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3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3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4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5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5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5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5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5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5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15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5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5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15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6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6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16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16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16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16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16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16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16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16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17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17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17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17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17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17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17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17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17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179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8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18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9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0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0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20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0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0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0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0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0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20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20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21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21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21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21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21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21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21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21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21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21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22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22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22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22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22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225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2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22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4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4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4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4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4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4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4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4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24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4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5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5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5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5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25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25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25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25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25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25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26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26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26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26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26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26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26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26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26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26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27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271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27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27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7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7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7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7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8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9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9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9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9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29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9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9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9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9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9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30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30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30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30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30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30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30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30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30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30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31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31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31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31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31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31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31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317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1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32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2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2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2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2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2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2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2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2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3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3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3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34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4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4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4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4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4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34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34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34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34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35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35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35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35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35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35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35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35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35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35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36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36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36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363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0091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36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36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6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6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8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8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8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8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8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8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38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8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38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38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9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9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39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39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39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39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39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39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39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39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40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40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40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40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40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40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40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40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40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409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1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41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1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1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1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1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1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1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3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3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43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3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3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3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3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3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43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43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44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44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44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44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44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44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44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44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44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44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45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45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45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45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45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455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0091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5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45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7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7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47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7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8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8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8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8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48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48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48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48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48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48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49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49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49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49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49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49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49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49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49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49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50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501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0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最小生成树问题 Minimum Span Tree"/>
          <p:cNvSpPr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8026" defTabSz="751205">
              <a:defRPr sz="1019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50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0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0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0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0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2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2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2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2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52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2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2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2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2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2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53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53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53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53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53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53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53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53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53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53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54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54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54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54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54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54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54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547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4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55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5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6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6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6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57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7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7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7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7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7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57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57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57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57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58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58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58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58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58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58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58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58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58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58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59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59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59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593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59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59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9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9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0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1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1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61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1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1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1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2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2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62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62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62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62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62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62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62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62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63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63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63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63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63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63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63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63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63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639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4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64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4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4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4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4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4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4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5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6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6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66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6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6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6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6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66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66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66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67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67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67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67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67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67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67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67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67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67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68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68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68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68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68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685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8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68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9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9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9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9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9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9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9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9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9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9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0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0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0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0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0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0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0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0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70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0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1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1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1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1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71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71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71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71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71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71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72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72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72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72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72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72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72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72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72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72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73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731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3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73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3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4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4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4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4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4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4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4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4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4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4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5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5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5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5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75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5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5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5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5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75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76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76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76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76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76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76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76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76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76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76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77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77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77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77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77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77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77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777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77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78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8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9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9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80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0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0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0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0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0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80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80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80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80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81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81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81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81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81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81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81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81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81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81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82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82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82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823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0091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2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82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2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2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3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4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4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4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84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4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4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4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5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5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85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85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85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85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85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85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85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85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86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86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86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86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86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86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86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86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86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869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7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87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8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9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9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89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9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9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89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89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9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89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89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90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90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90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90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90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90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90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90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90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90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91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91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91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91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91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915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1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Prim"/>
          <p:cNvSpPr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91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2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3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3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3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3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3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3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3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93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93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93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94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94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4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94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0.16</a:t>
            </a:r>
          </a:p>
        </p:txBody>
      </p:sp>
      <p:sp>
        <p:nvSpPr>
          <p:cNvPr id="394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0.38</a:t>
            </a:r>
          </a:p>
        </p:txBody>
      </p:sp>
      <p:sp>
        <p:nvSpPr>
          <p:cNvPr id="394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0.26</a:t>
            </a:r>
          </a:p>
        </p:txBody>
      </p:sp>
      <p:sp>
        <p:nvSpPr>
          <p:cNvPr id="394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0.58</a:t>
            </a:r>
          </a:p>
        </p:txBody>
      </p:sp>
      <p:sp>
        <p:nvSpPr>
          <p:cNvPr id="394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0.32</a:t>
            </a:r>
          </a:p>
        </p:txBody>
      </p:sp>
      <p:sp>
        <p:nvSpPr>
          <p:cNvPr id="394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0.19</a:t>
            </a:r>
          </a:p>
        </p:txBody>
      </p:sp>
      <p:sp>
        <p:nvSpPr>
          <p:cNvPr id="394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0.36</a:t>
            </a:r>
          </a:p>
        </p:txBody>
      </p:sp>
      <p:sp>
        <p:nvSpPr>
          <p:cNvPr id="395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0.29</a:t>
            </a:r>
          </a:p>
        </p:txBody>
      </p:sp>
      <p:sp>
        <p:nvSpPr>
          <p:cNvPr id="395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0.17</a:t>
            </a:r>
          </a:p>
        </p:txBody>
      </p:sp>
      <p:sp>
        <p:nvSpPr>
          <p:cNvPr id="395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395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0.52</a:t>
            </a:r>
          </a:p>
        </p:txBody>
      </p:sp>
      <p:sp>
        <p:nvSpPr>
          <p:cNvPr id="395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0.37</a:t>
            </a:r>
          </a:p>
        </p:txBody>
      </p:sp>
      <p:sp>
        <p:nvSpPr>
          <p:cNvPr id="395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0.28</a:t>
            </a:r>
          </a:p>
        </p:txBody>
      </p:sp>
      <p:sp>
        <p:nvSpPr>
          <p:cNvPr id="395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0.35</a:t>
            </a:r>
          </a:p>
        </p:txBody>
      </p:sp>
      <p:sp>
        <p:nvSpPr>
          <p:cNvPr id="395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0.34</a:t>
            </a:r>
          </a:p>
        </p:txBody>
      </p:sp>
      <p:sp>
        <p:nvSpPr>
          <p:cNvPr id="395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0.93</a:t>
            </a:r>
          </a:p>
        </p:txBody>
      </p:sp>
      <p:sp>
        <p:nvSpPr>
          <p:cNvPr id="395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96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961" name="Table"/>
          <p:cNvGraphicFramePr/>
          <p:nvPr/>
        </p:nvGraphicFramePr>
        <p:xfrm>
          <a:off x="13922308" y="11742404"/>
          <a:ext cx="10153446" cy="145102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6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IndexMinHeap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