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ne"/>
          <p:cNvSpPr/>
          <p:nvPr/>
        </p:nvSpPr>
        <p:spPr>
          <a:xfrm flipH="1" flipV="1">
            <a:off x="12546052" y="6790930"/>
            <a:ext cx="2823589" cy="168442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Line"/>
          <p:cNvSpPr/>
          <p:nvPr/>
        </p:nvSpPr>
        <p:spPr>
          <a:xfrm flipH="1" flipV="1">
            <a:off x="8837652" y="9040739"/>
            <a:ext cx="6353149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Line"/>
          <p:cNvSpPr/>
          <p:nvPr/>
        </p:nvSpPr>
        <p:spPr>
          <a:xfrm flipH="1">
            <a:off x="8355052" y="7103750"/>
            <a:ext cx="3229989" cy="187158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2" name="有权图的最短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有权图的最短路径</a:t>
            </a:r>
          </a:p>
        </p:txBody>
      </p:sp>
      <p:sp>
        <p:nvSpPr>
          <p:cNvPr id="313" name="0"/>
          <p:cNvSpPr/>
          <p:nvPr/>
        </p:nvSpPr>
        <p:spPr>
          <a:xfrm>
            <a:off x="72834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4" name="1"/>
          <p:cNvSpPr/>
          <p:nvPr/>
        </p:nvSpPr>
        <p:spPr>
          <a:xfrm>
            <a:off x="151955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2"/>
          <p:cNvSpPr/>
          <p:nvPr/>
        </p:nvSpPr>
        <p:spPr>
          <a:xfrm>
            <a:off x="11537950" y="5754760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6" name="0     0…"/>
          <p:cNvSpPr/>
          <p:nvPr/>
        </p:nvSpPr>
        <p:spPr>
          <a:xfrm>
            <a:off x="19477118" y="6252622"/>
            <a:ext cx="2600167" cy="360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-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-</a:t>
            </a:r>
          </a:p>
        </p:txBody>
      </p:sp>
      <p:sp>
        <p:nvSpPr>
          <p:cNvPr id="317" name="5"/>
          <p:cNvSpPr/>
          <p:nvPr/>
        </p:nvSpPr>
        <p:spPr>
          <a:xfrm>
            <a:off x="12292037" y="92983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8" name="2"/>
          <p:cNvSpPr/>
          <p:nvPr/>
        </p:nvSpPr>
        <p:spPr>
          <a:xfrm>
            <a:off x="100822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2"/>
          <p:cNvSpPr/>
          <p:nvPr/>
        </p:nvSpPr>
        <p:spPr>
          <a:xfrm>
            <a:off x="140954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Line"/>
          <p:cNvSpPr/>
          <p:nvPr/>
        </p:nvSpPr>
        <p:spPr>
          <a:xfrm flipH="1" flipV="1">
            <a:off x="12546052" y="6790930"/>
            <a:ext cx="2823589" cy="168442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 flipH="1" flipV="1">
            <a:off x="8837652" y="9040739"/>
            <a:ext cx="6353149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Line"/>
          <p:cNvSpPr/>
          <p:nvPr/>
        </p:nvSpPr>
        <p:spPr>
          <a:xfrm flipH="1">
            <a:off x="8355052" y="7103750"/>
            <a:ext cx="3229989" cy="187158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" name="有权图的最短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有权图的最短路径</a:t>
            </a:r>
          </a:p>
        </p:txBody>
      </p:sp>
      <p:sp>
        <p:nvSpPr>
          <p:cNvPr id="325" name="0"/>
          <p:cNvSpPr/>
          <p:nvPr/>
        </p:nvSpPr>
        <p:spPr>
          <a:xfrm>
            <a:off x="72834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6" name="1"/>
          <p:cNvSpPr/>
          <p:nvPr/>
        </p:nvSpPr>
        <p:spPr>
          <a:xfrm>
            <a:off x="151955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7" name="2"/>
          <p:cNvSpPr/>
          <p:nvPr/>
        </p:nvSpPr>
        <p:spPr>
          <a:xfrm>
            <a:off x="11537950" y="5754760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8" name="0     0…"/>
          <p:cNvSpPr/>
          <p:nvPr/>
        </p:nvSpPr>
        <p:spPr>
          <a:xfrm>
            <a:off x="19477118" y="6252622"/>
            <a:ext cx="2600167" cy="360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2</a:t>
            </a:r>
          </a:p>
        </p:txBody>
      </p:sp>
      <p:sp>
        <p:nvSpPr>
          <p:cNvPr id="329" name="5"/>
          <p:cNvSpPr/>
          <p:nvPr/>
        </p:nvSpPr>
        <p:spPr>
          <a:xfrm>
            <a:off x="12292037" y="92983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0" name="2"/>
          <p:cNvSpPr/>
          <p:nvPr/>
        </p:nvSpPr>
        <p:spPr>
          <a:xfrm>
            <a:off x="100822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1" name="2"/>
          <p:cNvSpPr/>
          <p:nvPr/>
        </p:nvSpPr>
        <p:spPr>
          <a:xfrm>
            <a:off x="140954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Line"/>
          <p:cNvSpPr/>
          <p:nvPr/>
        </p:nvSpPr>
        <p:spPr>
          <a:xfrm flipH="1" flipV="1">
            <a:off x="12546052" y="6790930"/>
            <a:ext cx="2823589" cy="1684421"/>
          </a:xfrm>
          <a:prstGeom prst="line">
            <a:avLst/>
          </a:prstGeom>
          <a:ln w="76200">
            <a:solidFill>
              <a:srgbClr val="1F6EB6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4" name="Line"/>
          <p:cNvSpPr/>
          <p:nvPr/>
        </p:nvSpPr>
        <p:spPr>
          <a:xfrm flipH="1" flipV="1">
            <a:off x="8837652" y="9040739"/>
            <a:ext cx="6353149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5" name="Line"/>
          <p:cNvSpPr/>
          <p:nvPr/>
        </p:nvSpPr>
        <p:spPr>
          <a:xfrm flipH="1">
            <a:off x="8355052" y="7103750"/>
            <a:ext cx="3229989" cy="187158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6" name="有权图的最短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有权图的最短路径</a:t>
            </a:r>
          </a:p>
        </p:txBody>
      </p:sp>
      <p:sp>
        <p:nvSpPr>
          <p:cNvPr id="337" name="0"/>
          <p:cNvSpPr/>
          <p:nvPr/>
        </p:nvSpPr>
        <p:spPr>
          <a:xfrm>
            <a:off x="72834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8" name="1"/>
          <p:cNvSpPr/>
          <p:nvPr/>
        </p:nvSpPr>
        <p:spPr>
          <a:xfrm>
            <a:off x="151955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" name="2"/>
          <p:cNvSpPr/>
          <p:nvPr/>
        </p:nvSpPr>
        <p:spPr>
          <a:xfrm>
            <a:off x="11537950" y="5754760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0" name="0     0…"/>
          <p:cNvSpPr/>
          <p:nvPr/>
        </p:nvSpPr>
        <p:spPr>
          <a:xfrm>
            <a:off x="19477118" y="6252622"/>
            <a:ext cx="2600167" cy="360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2</a:t>
            </a:r>
          </a:p>
        </p:txBody>
      </p:sp>
      <p:sp>
        <p:nvSpPr>
          <p:cNvPr id="341" name="5"/>
          <p:cNvSpPr/>
          <p:nvPr/>
        </p:nvSpPr>
        <p:spPr>
          <a:xfrm>
            <a:off x="12292037" y="92983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2" name="2"/>
          <p:cNvSpPr/>
          <p:nvPr/>
        </p:nvSpPr>
        <p:spPr>
          <a:xfrm>
            <a:off x="100822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" name="2"/>
          <p:cNvSpPr/>
          <p:nvPr/>
        </p:nvSpPr>
        <p:spPr>
          <a:xfrm>
            <a:off x="14095437" y="673296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4" name="松弛操作 Relaxation"/>
          <p:cNvSpPr/>
          <p:nvPr/>
        </p:nvSpPr>
        <p:spPr>
          <a:xfrm>
            <a:off x="2076450" y="10832572"/>
            <a:ext cx="20828000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松弛操作 Relaxation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松弛操作是最短路径求解的核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松弛操作是最短路径求解的核心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dijkstra 单源最短路径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351" name="前提：图中不能有负权边"/>
          <p:cNvSpPr/>
          <p:nvPr/>
        </p:nvSpPr>
        <p:spPr>
          <a:xfrm>
            <a:off x="7462916" y="6388099"/>
            <a:ext cx="94581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前提：图中不能有负权边</a:t>
            </a:r>
          </a:p>
        </p:txBody>
      </p:sp>
      <p:sp>
        <p:nvSpPr>
          <p:cNvPr id="352" name="复杂度 O( E log(V) )"/>
          <p:cNvSpPr/>
          <p:nvPr/>
        </p:nvSpPr>
        <p:spPr>
          <a:xfrm>
            <a:off x="7462916" y="8191499"/>
            <a:ext cx="94581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复杂度 O( E log(V)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2"/>
      <p:bldP build="whole" bldLvl="1" animBg="1" rev="0" advAuto="0" spid="3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7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361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4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5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6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7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8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9" name="2"/>
          <p:cNvSpPr/>
          <p:nvPr/>
        </p:nvSpPr>
        <p:spPr>
          <a:xfrm>
            <a:off x="5250344" y="78756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0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1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72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4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5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6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7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8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9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2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5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388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0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1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2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3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4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5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6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7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8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99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1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2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3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4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5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6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9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3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415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8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9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0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1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2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3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4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5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26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8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0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1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2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442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4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5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6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7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8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9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0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2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53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4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5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6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7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8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9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0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最路径问题 Shortest Path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最路径问题 Shortest Path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6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7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469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0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1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2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3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5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6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7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8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9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80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1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2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6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7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488" name="图中不能有负权边"/>
          <p:cNvSpPr/>
          <p:nvPr/>
        </p:nvSpPr>
        <p:spPr>
          <a:xfrm>
            <a:off x="14412762" y="11658600"/>
            <a:ext cx="811196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图中不能有负权边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2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3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4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497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8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0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2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3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4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5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6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7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08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0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1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2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3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4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5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516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9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3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4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525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8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9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0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1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2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3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4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5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36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7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8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9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0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1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2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3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544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7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0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553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4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5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6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7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8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9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0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1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2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3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64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5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6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7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8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9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0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1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572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6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7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8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9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0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581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2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3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4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5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6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87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8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9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0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1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92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3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4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5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6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7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8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9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7</a:t>
            </a:r>
          </a:p>
        </p:txBody>
      </p:sp>
      <p:sp>
        <p:nvSpPr>
          <p:cNvPr id="600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3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5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6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7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8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609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0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1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2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3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4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5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6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17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8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9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620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1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2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25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6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7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7</a:t>
            </a:r>
          </a:p>
        </p:txBody>
      </p:sp>
      <p:sp>
        <p:nvSpPr>
          <p:cNvPr id="628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1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2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3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4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5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6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637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8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9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0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1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2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3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4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45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6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47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648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9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50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1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2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3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4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5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7</a:t>
            </a:r>
          </a:p>
        </p:txBody>
      </p:sp>
      <p:sp>
        <p:nvSpPr>
          <p:cNvPr id="656" name="确定新的节点的最短路径后，进行Relaxation"/>
          <p:cNvSpPr/>
          <p:nvPr/>
        </p:nvSpPr>
        <p:spPr>
          <a:xfrm>
            <a:off x="14592529" y="3608923"/>
            <a:ext cx="8111968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确定新的节点的最短路径后，进行Relaxation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9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0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1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2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3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4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665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6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7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8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9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0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71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2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3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4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5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676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7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8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9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0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81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2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3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6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7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8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9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0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1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692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3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4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5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6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97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98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9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00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1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02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703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05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6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7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08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9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0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3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5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6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7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8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719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0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1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22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3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4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25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6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27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8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9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730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1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32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3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3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35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36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37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7579941" y="5977627"/>
            <a:ext cx="1" cy="526502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" name="最短路径问题 Shortest Pat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最短路径问题 Shortest Path</a:t>
            </a:r>
          </a:p>
        </p:txBody>
      </p:sp>
      <p:sp>
        <p:nvSpPr>
          <p:cNvPr id="126" name="Line"/>
          <p:cNvSpPr/>
          <p:nvPr/>
        </p:nvSpPr>
        <p:spPr>
          <a:xfrm>
            <a:off x="8600387" y="12543711"/>
            <a:ext cx="813781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" name="Line"/>
          <p:cNvSpPr/>
          <p:nvPr/>
        </p:nvSpPr>
        <p:spPr>
          <a:xfrm flipV="1">
            <a:off x="8592017" y="11175330"/>
            <a:ext cx="2325540" cy="78147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Line"/>
          <p:cNvSpPr/>
          <p:nvPr/>
        </p:nvSpPr>
        <p:spPr>
          <a:xfrm flipH="1" flipV="1">
            <a:off x="12667061" y="11107870"/>
            <a:ext cx="3821348" cy="963929"/>
          </a:xfrm>
          <a:prstGeom prst="line">
            <a:avLst/>
          </a:prstGeom>
          <a:ln w="76200">
            <a:solidFill>
              <a:srgbClr val="C0C0C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Line"/>
          <p:cNvSpPr/>
          <p:nvPr/>
        </p:nvSpPr>
        <p:spPr>
          <a:xfrm>
            <a:off x="14945942" y="9213158"/>
            <a:ext cx="1439312" cy="216255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Line"/>
          <p:cNvSpPr/>
          <p:nvPr/>
        </p:nvSpPr>
        <p:spPr>
          <a:xfrm flipV="1">
            <a:off x="8208843" y="8617929"/>
            <a:ext cx="1264453" cy="2864376"/>
          </a:xfrm>
          <a:prstGeom prst="line">
            <a:avLst/>
          </a:prstGeom>
          <a:ln w="76200">
            <a:solidFill>
              <a:srgbClr val="C0C0C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Line"/>
          <p:cNvSpPr/>
          <p:nvPr/>
        </p:nvSpPr>
        <p:spPr>
          <a:xfrm flipH="1">
            <a:off x="12574764" y="9094482"/>
            <a:ext cx="1372433" cy="117010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Line"/>
          <p:cNvSpPr/>
          <p:nvPr/>
        </p:nvSpPr>
        <p:spPr>
          <a:xfrm flipH="1" flipV="1">
            <a:off x="10856960" y="8100298"/>
            <a:ext cx="2835073" cy="165352"/>
          </a:xfrm>
          <a:prstGeom prst="line">
            <a:avLst/>
          </a:prstGeom>
          <a:ln w="76200">
            <a:solidFill>
              <a:srgbClr val="C0C0C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Line"/>
          <p:cNvSpPr/>
          <p:nvPr/>
        </p:nvSpPr>
        <p:spPr>
          <a:xfrm flipH="1">
            <a:off x="10881641" y="5794444"/>
            <a:ext cx="4459232" cy="1645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Line"/>
          <p:cNvSpPr/>
          <p:nvPr/>
        </p:nvSpPr>
        <p:spPr>
          <a:xfrm flipH="1" flipV="1">
            <a:off x="16086499" y="5982299"/>
            <a:ext cx="688814" cy="526055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Line"/>
          <p:cNvSpPr/>
          <p:nvPr/>
        </p:nvSpPr>
        <p:spPr>
          <a:xfrm flipH="1">
            <a:off x="7949065" y="5929263"/>
            <a:ext cx="1" cy="526502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Line"/>
          <p:cNvSpPr/>
          <p:nvPr/>
        </p:nvSpPr>
        <p:spPr>
          <a:xfrm flipH="1">
            <a:off x="8646741" y="5069613"/>
            <a:ext cx="2197102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" name="Line"/>
          <p:cNvSpPr/>
          <p:nvPr/>
        </p:nvSpPr>
        <p:spPr>
          <a:xfrm flipH="1">
            <a:off x="12759566" y="5069613"/>
            <a:ext cx="219710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Line"/>
          <p:cNvSpPr/>
          <p:nvPr/>
        </p:nvSpPr>
        <p:spPr>
          <a:xfrm>
            <a:off x="8486135" y="5717580"/>
            <a:ext cx="1073463" cy="122735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5"/>
          <p:cNvSpPr/>
          <p:nvPr/>
        </p:nvSpPr>
        <p:spPr>
          <a:xfrm>
            <a:off x="67417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0" name="1"/>
          <p:cNvSpPr/>
          <p:nvPr/>
        </p:nvSpPr>
        <p:spPr>
          <a:xfrm>
            <a:off x="108438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1" name="7"/>
          <p:cNvSpPr/>
          <p:nvPr/>
        </p:nvSpPr>
        <p:spPr>
          <a:xfrm>
            <a:off x="90531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2" name="2"/>
          <p:cNvSpPr/>
          <p:nvPr/>
        </p:nvSpPr>
        <p:spPr>
          <a:xfrm>
            <a:off x="13629893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3" name="4"/>
          <p:cNvSpPr/>
          <p:nvPr/>
        </p:nvSpPr>
        <p:spPr>
          <a:xfrm>
            <a:off x="6741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4" name="0"/>
          <p:cNvSpPr/>
          <p:nvPr/>
        </p:nvSpPr>
        <p:spPr>
          <a:xfrm>
            <a:off x="108438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5" name="3"/>
          <p:cNvSpPr/>
          <p:nvPr/>
        </p:nvSpPr>
        <p:spPr>
          <a:xfrm>
            <a:off x="149205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6" name="6"/>
          <p:cNvSpPr/>
          <p:nvPr/>
        </p:nvSpPr>
        <p:spPr>
          <a:xfrm>
            <a:off x="158603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" name="0.38"/>
          <p:cNvSpPr/>
          <p:nvPr/>
        </p:nvSpPr>
        <p:spPr>
          <a:xfrm>
            <a:off x="94541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48" name="0.26"/>
          <p:cNvSpPr/>
          <p:nvPr/>
        </p:nvSpPr>
        <p:spPr>
          <a:xfrm>
            <a:off x="126972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49" name="0.58"/>
          <p:cNvSpPr/>
          <p:nvPr/>
        </p:nvSpPr>
        <p:spPr>
          <a:xfrm>
            <a:off x="136776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50" name="0.32"/>
          <p:cNvSpPr/>
          <p:nvPr/>
        </p:nvSpPr>
        <p:spPr>
          <a:xfrm>
            <a:off x="93086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51" name="0.29"/>
          <p:cNvSpPr/>
          <p:nvPr/>
        </p:nvSpPr>
        <p:spPr>
          <a:xfrm>
            <a:off x="133314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52" name="0.40"/>
          <p:cNvSpPr/>
          <p:nvPr/>
        </p:nvSpPr>
        <p:spPr>
          <a:xfrm>
            <a:off x="149459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53" name="0.52"/>
          <p:cNvSpPr/>
          <p:nvPr/>
        </p:nvSpPr>
        <p:spPr>
          <a:xfrm>
            <a:off x="163376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54" name="0.37"/>
          <p:cNvSpPr/>
          <p:nvPr/>
        </p:nvSpPr>
        <p:spPr>
          <a:xfrm>
            <a:off x="88120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55" name="0.28"/>
          <p:cNvSpPr/>
          <p:nvPr/>
        </p:nvSpPr>
        <p:spPr>
          <a:xfrm>
            <a:off x="8743143" y="5691561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56" name="0.35"/>
          <p:cNvSpPr/>
          <p:nvPr/>
        </p:nvSpPr>
        <p:spPr>
          <a:xfrm>
            <a:off x="6548357" y="746920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57" name="0.34"/>
          <p:cNvSpPr/>
          <p:nvPr/>
        </p:nvSpPr>
        <p:spPr>
          <a:xfrm>
            <a:off x="117241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58" name="0.93"/>
          <p:cNvSpPr/>
          <p:nvPr/>
        </p:nvSpPr>
        <p:spPr>
          <a:xfrm>
            <a:off x="112448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59" name="Line"/>
          <p:cNvSpPr/>
          <p:nvPr/>
        </p:nvSpPr>
        <p:spPr>
          <a:xfrm flipH="1" flipV="1">
            <a:off x="8276112" y="5953550"/>
            <a:ext cx="1032731" cy="1248216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0.35"/>
          <p:cNvSpPr/>
          <p:nvPr/>
        </p:nvSpPr>
        <p:spPr>
          <a:xfrm>
            <a:off x="7800750" y="820188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61" name="0.28"/>
          <p:cNvSpPr/>
          <p:nvPr/>
        </p:nvSpPr>
        <p:spPr>
          <a:xfrm>
            <a:off x="8044434" y="6257624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62" name="0.39"/>
          <p:cNvSpPr/>
          <p:nvPr/>
        </p:nvSpPr>
        <p:spPr>
          <a:xfrm>
            <a:off x="12553154" y="6463906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0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1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2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3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4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5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746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7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8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9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0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51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52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53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4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5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56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757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8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9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0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61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2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3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4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7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8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9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0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1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2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773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4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5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6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7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78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9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0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81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2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3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784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85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86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87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8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9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0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1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4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5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6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7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8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dijkstra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</a:t>
            </a:r>
          </a:p>
        </p:txBody>
      </p:sp>
      <p:sp>
        <p:nvSpPr>
          <p:cNvPr id="800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1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3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4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05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06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7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08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9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0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11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2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3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4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5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6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7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8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CA495A"/>
                </a:solidFill>
              </a:rPr>
              <a:t>3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4</a:t>
            </a:r>
          </a:p>
        </p:txBody>
      </p:sp>
      <p:sp>
        <p:nvSpPr>
          <p:cNvPr id="819" name="IndexMinHeap"/>
          <p:cNvSpPr/>
          <p:nvPr/>
        </p:nvSpPr>
        <p:spPr>
          <a:xfrm>
            <a:off x="14592529" y="4116923"/>
            <a:ext cx="81119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操作：实现 dijkstra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 dijkstra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处理负权边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6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7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8" name="Line"/>
          <p:cNvSpPr/>
          <p:nvPr/>
        </p:nvSpPr>
        <p:spPr>
          <a:xfrm flipH="1">
            <a:off x="7638973" y="5405474"/>
            <a:ext cx="2605793" cy="3076969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9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0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1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832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3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4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5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6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7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38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9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40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1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2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43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4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45" name="1"/>
          <p:cNvSpPr/>
          <p:nvPr/>
        </p:nvSpPr>
        <p:spPr>
          <a:xfrm>
            <a:off x="9171332" y="6600669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46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7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8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49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0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3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5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6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7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8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859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0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1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62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3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64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65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66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67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8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69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70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72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75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6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77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009193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2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009193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878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9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2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3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4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5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6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7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888" name="Line"/>
          <p:cNvSpPr/>
          <p:nvPr/>
        </p:nvSpPr>
        <p:spPr>
          <a:xfrm flipH="1">
            <a:off x="4057096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9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0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91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2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93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94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5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96" name="2"/>
          <p:cNvSpPr/>
          <p:nvPr/>
        </p:nvSpPr>
        <p:spPr>
          <a:xfrm>
            <a:off x="5305405" y="772716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7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8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99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0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01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2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03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04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5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6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212121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1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212121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8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1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2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3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4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5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6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917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8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9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0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1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22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23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4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25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6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7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928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9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0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1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2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3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4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5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212121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1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212121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936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7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38" name="Line"/>
          <p:cNvSpPr/>
          <p:nvPr/>
        </p:nvSpPr>
        <p:spPr>
          <a:xfrm>
            <a:off x="4178601" y="8616440"/>
            <a:ext cx="254031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-3"/>
          <p:cNvSpPr/>
          <p:nvPr/>
        </p:nvSpPr>
        <p:spPr>
          <a:xfrm>
            <a:off x="5165759" y="846376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2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3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4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5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6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7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948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9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0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51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2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53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4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55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56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7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58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959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0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1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2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63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64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5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66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212121"/>
                </a:solidFill>
              </a:rPr>
              <a:t>5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1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212121"/>
                </a:solidFill>
              </a:rPr>
              <a:t>6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967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8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69" name="Line"/>
          <p:cNvSpPr/>
          <p:nvPr/>
        </p:nvSpPr>
        <p:spPr>
          <a:xfrm>
            <a:off x="4178601" y="8616440"/>
            <a:ext cx="2540311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0" name="-3"/>
          <p:cNvSpPr/>
          <p:nvPr/>
        </p:nvSpPr>
        <p:spPr>
          <a:xfrm>
            <a:off x="5165759" y="846376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最短路径问题 Shortest Pat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最短路径问题 Shortest Path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6548357" y="4038600"/>
            <a:ext cx="11216985" cy="9164033"/>
            <a:chOff x="0" y="0"/>
            <a:chExt cx="11216984" cy="9164032"/>
          </a:xfrm>
        </p:grpSpPr>
        <p:sp>
          <p:nvSpPr>
            <p:cNvPr id="165" name="Line"/>
            <p:cNvSpPr/>
            <p:nvPr/>
          </p:nvSpPr>
          <p:spPr>
            <a:xfrm flipV="1">
              <a:off x="1031584" y="1939027"/>
              <a:ext cx="1" cy="526502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2052029" y="8505111"/>
              <a:ext cx="813781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2043659" y="7136730"/>
              <a:ext cx="2325540" cy="781474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" name="Line"/>
            <p:cNvSpPr/>
            <p:nvPr/>
          </p:nvSpPr>
          <p:spPr>
            <a:xfrm flipH="1" flipV="1">
              <a:off x="6118704" y="7069270"/>
              <a:ext cx="3821347" cy="963929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8397584" y="5174558"/>
              <a:ext cx="1439312" cy="2162550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1660485" y="4579329"/>
              <a:ext cx="1264453" cy="286437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" name="Line"/>
            <p:cNvSpPr/>
            <p:nvPr/>
          </p:nvSpPr>
          <p:spPr>
            <a:xfrm flipH="1">
              <a:off x="6026406" y="5055882"/>
              <a:ext cx="1372434" cy="1170101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2" name="Line"/>
            <p:cNvSpPr/>
            <p:nvPr/>
          </p:nvSpPr>
          <p:spPr>
            <a:xfrm flipH="1" flipV="1">
              <a:off x="4308602" y="4061698"/>
              <a:ext cx="2835073" cy="16535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3" name="Line"/>
            <p:cNvSpPr/>
            <p:nvPr/>
          </p:nvSpPr>
          <p:spPr>
            <a:xfrm flipH="1">
              <a:off x="4333283" y="1755844"/>
              <a:ext cx="4459232" cy="164545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4" name="Line"/>
            <p:cNvSpPr/>
            <p:nvPr/>
          </p:nvSpPr>
          <p:spPr>
            <a:xfrm flipH="1" flipV="1">
              <a:off x="9538142" y="1943699"/>
              <a:ext cx="688813" cy="5260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" name="Line"/>
            <p:cNvSpPr/>
            <p:nvPr/>
          </p:nvSpPr>
          <p:spPr>
            <a:xfrm flipH="1">
              <a:off x="1400707" y="1890663"/>
              <a:ext cx="1" cy="526502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6" name="Line"/>
            <p:cNvSpPr/>
            <p:nvPr/>
          </p:nvSpPr>
          <p:spPr>
            <a:xfrm flipH="1" flipV="1">
              <a:off x="2098383" y="1031013"/>
              <a:ext cx="2197102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7" name="Line"/>
            <p:cNvSpPr/>
            <p:nvPr/>
          </p:nvSpPr>
          <p:spPr>
            <a:xfrm flipH="1" flipV="1">
              <a:off x="6211208" y="1031013"/>
              <a:ext cx="2197102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1937777" y="1678980"/>
              <a:ext cx="1073463" cy="122735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" name="5"/>
            <p:cNvSpPr/>
            <p:nvPr/>
          </p:nvSpPr>
          <p:spPr>
            <a:xfrm>
              <a:off x="193384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0" name="1"/>
            <p:cNvSpPr/>
            <p:nvPr/>
          </p:nvSpPr>
          <p:spPr>
            <a:xfrm>
              <a:off x="4295484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1" name="7"/>
            <p:cNvSpPr/>
            <p:nvPr/>
          </p:nvSpPr>
          <p:spPr>
            <a:xfrm>
              <a:off x="2504784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2" name="2"/>
            <p:cNvSpPr/>
            <p:nvPr/>
          </p:nvSpPr>
          <p:spPr>
            <a:xfrm>
              <a:off x="7081535" y="341294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3" name="4"/>
            <p:cNvSpPr/>
            <p:nvPr/>
          </p:nvSpPr>
          <p:spPr>
            <a:xfrm>
              <a:off x="193384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4" name="0"/>
            <p:cNvSpPr/>
            <p:nvPr/>
          </p:nvSpPr>
          <p:spPr>
            <a:xfrm>
              <a:off x="4295484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5" name="3"/>
            <p:cNvSpPr/>
            <p:nvPr/>
          </p:nvSpPr>
          <p:spPr>
            <a:xfrm>
              <a:off x="8372184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6" name="6"/>
            <p:cNvSpPr/>
            <p:nvPr/>
          </p:nvSpPr>
          <p:spPr>
            <a:xfrm>
              <a:off x="9311984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7" name="0.38"/>
            <p:cNvSpPr/>
            <p:nvPr/>
          </p:nvSpPr>
          <p:spPr>
            <a:xfrm>
              <a:off x="2905776" y="718496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188" name="0.26"/>
            <p:cNvSpPr/>
            <p:nvPr/>
          </p:nvSpPr>
          <p:spPr>
            <a:xfrm>
              <a:off x="6148887" y="5663748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189" name="0.58"/>
            <p:cNvSpPr/>
            <p:nvPr/>
          </p:nvSpPr>
          <p:spPr>
            <a:xfrm>
              <a:off x="7129300" y="700822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190" name="0.32"/>
            <p:cNvSpPr/>
            <p:nvPr/>
          </p:nvSpPr>
          <p:spPr>
            <a:xfrm>
              <a:off x="2760265" y="380548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191" name="0.29"/>
            <p:cNvSpPr/>
            <p:nvPr/>
          </p:nvSpPr>
          <p:spPr>
            <a:xfrm>
              <a:off x="6783075" y="380548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192" name="0.40"/>
            <p:cNvSpPr/>
            <p:nvPr/>
          </p:nvSpPr>
          <p:spPr>
            <a:xfrm>
              <a:off x="8397584" y="581277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193" name="0.52"/>
            <p:cNvSpPr/>
            <p:nvPr/>
          </p:nvSpPr>
          <p:spPr>
            <a:xfrm>
              <a:off x="9789311" y="416762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194" name="0.37"/>
            <p:cNvSpPr/>
            <p:nvPr/>
          </p:nvSpPr>
          <p:spPr>
            <a:xfrm>
              <a:off x="2263653" y="591038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195" name="0.28"/>
            <p:cNvSpPr/>
            <p:nvPr/>
          </p:nvSpPr>
          <p:spPr>
            <a:xfrm>
              <a:off x="2194786" y="165296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196" name="0.35"/>
            <p:cNvSpPr/>
            <p:nvPr/>
          </p:nvSpPr>
          <p:spPr>
            <a:xfrm>
              <a:off x="0" y="3430608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197" name="0.34"/>
            <p:cNvSpPr/>
            <p:nvPr/>
          </p:nvSpPr>
          <p:spPr>
            <a:xfrm>
              <a:off x="5175746" y="355388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198" name="0.93"/>
            <p:cNvSpPr/>
            <p:nvPr/>
          </p:nvSpPr>
          <p:spPr>
            <a:xfrm>
              <a:off x="4696476" y="845283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0.93</a:t>
              </a:r>
            </a:p>
          </p:txBody>
        </p:sp>
        <p:sp>
          <p:nvSpPr>
            <p:cNvPr id="199" name="Line"/>
            <p:cNvSpPr/>
            <p:nvPr/>
          </p:nvSpPr>
          <p:spPr>
            <a:xfrm flipH="1" flipV="1">
              <a:off x="1727754" y="1914950"/>
              <a:ext cx="1032731" cy="124821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0" name="0.35"/>
            <p:cNvSpPr/>
            <p:nvPr/>
          </p:nvSpPr>
          <p:spPr>
            <a:xfrm>
              <a:off x="1252392" y="416328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201" name="0.28"/>
            <p:cNvSpPr/>
            <p:nvPr/>
          </p:nvSpPr>
          <p:spPr>
            <a:xfrm>
              <a:off x="1496076" y="221902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202" name="0.39"/>
            <p:cNvSpPr/>
            <p:nvPr/>
          </p:nvSpPr>
          <p:spPr>
            <a:xfrm>
              <a:off x="6004797" y="2425306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3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5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6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7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8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979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0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1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2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3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84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85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6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87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8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89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990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1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2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9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95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96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97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8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99" name="Line"/>
          <p:cNvSpPr/>
          <p:nvPr/>
        </p:nvSpPr>
        <p:spPr>
          <a:xfrm>
            <a:off x="4178601" y="8616440"/>
            <a:ext cx="2540311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0" name="-3"/>
          <p:cNvSpPr/>
          <p:nvPr/>
        </p:nvSpPr>
        <p:spPr>
          <a:xfrm>
            <a:off x="5165759" y="846376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001" name="拥有负权环的图，…"/>
          <p:cNvSpPr/>
          <p:nvPr/>
        </p:nvSpPr>
        <p:spPr>
          <a:xfrm>
            <a:off x="16516765" y="7115915"/>
            <a:ext cx="622132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拥有负权环的图，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没有最短路径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4" name="Line"/>
          <p:cNvSpPr/>
          <p:nvPr/>
        </p:nvSpPr>
        <p:spPr>
          <a:xfrm flipH="1">
            <a:off x="11310372" y="9289358"/>
            <a:ext cx="1513593" cy="215428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5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6" name="Line"/>
          <p:cNvSpPr/>
          <p:nvPr/>
        </p:nvSpPr>
        <p:spPr>
          <a:xfrm flipH="1">
            <a:off x="7534830" y="5307205"/>
            <a:ext cx="2605793" cy="3076968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7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8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9" name="处理负权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处理负权边</a:t>
            </a:r>
          </a:p>
        </p:txBody>
      </p:sp>
      <p:sp>
        <p:nvSpPr>
          <p:cNvPr id="1010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1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2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13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4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15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16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7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8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9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20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021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2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23" name="1"/>
          <p:cNvSpPr/>
          <p:nvPr/>
        </p:nvSpPr>
        <p:spPr>
          <a:xfrm>
            <a:off x="8618632" y="6063927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4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5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26" name="1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7" name="2"/>
          <p:cNvSpPr/>
          <p:nvPr/>
        </p:nvSpPr>
        <p:spPr>
          <a:xfrm>
            <a:off x="12173694" y="10283176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28" name="Line"/>
          <p:cNvSpPr/>
          <p:nvPr/>
        </p:nvSpPr>
        <p:spPr>
          <a:xfrm flipV="1">
            <a:off x="8366956" y="5523434"/>
            <a:ext cx="2062392" cy="2359617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9" name="-4"/>
          <p:cNvSpPr/>
          <p:nvPr/>
        </p:nvSpPr>
        <p:spPr>
          <a:xfrm>
            <a:off x="9372248" y="680222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Bellman-Ford 单源最短路径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034" name="前提：图中不能有负权环"/>
          <p:cNvSpPr/>
          <p:nvPr/>
        </p:nvSpPr>
        <p:spPr>
          <a:xfrm>
            <a:off x="5189071" y="5486399"/>
            <a:ext cx="140058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前提：图中不能有负权环</a:t>
            </a:r>
          </a:p>
        </p:txBody>
      </p:sp>
      <p:sp>
        <p:nvSpPr>
          <p:cNvPr id="1035" name="Bellman-Ford可以判断图中是否有负权环"/>
          <p:cNvSpPr/>
          <p:nvPr/>
        </p:nvSpPr>
        <p:spPr>
          <a:xfrm>
            <a:off x="5189071" y="7289799"/>
            <a:ext cx="140058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Bellman-Ford可以判断图中是否有负权环</a:t>
            </a:r>
          </a:p>
        </p:txBody>
      </p:sp>
      <p:sp>
        <p:nvSpPr>
          <p:cNvPr id="1036" name="复杂度 O( EV )"/>
          <p:cNvSpPr/>
          <p:nvPr/>
        </p:nvSpPr>
        <p:spPr>
          <a:xfrm>
            <a:off x="5189071" y="9093199"/>
            <a:ext cx="140058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复杂度 O( EV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4" grpId="1"/>
      <p:bldP build="whole" bldLvl="1" animBg="1" rev="0" advAuto="0" spid="1036" grpId="3"/>
      <p:bldP build="whole" bldLvl="1" animBg="1" rev="0" advAuto="0" spid="1035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039" name="如果一个图没有负权环，…"/>
          <p:cNvSpPr/>
          <p:nvPr/>
        </p:nvSpPr>
        <p:spPr>
          <a:xfrm>
            <a:off x="2624216" y="4272279"/>
            <a:ext cx="19135568" cy="720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如果一个图没有负权环，</a:t>
            </a: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从一点到另外一点的最短路径，最多经过所有的V个顶线，有V-1条边</a:t>
            </a: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否则，存在顶点经过了两次，既存在负权环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2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3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4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5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6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047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8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9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0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1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2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3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4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55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6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7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058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9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60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61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62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63" name="0     0…"/>
          <p:cNvSpPr/>
          <p:nvPr/>
        </p:nvSpPr>
        <p:spPr>
          <a:xfrm>
            <a:off x="17231604" y="5911355"/>
            <a:ext cx="2833818" cy="54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</a:t>
            </a:r>
            <a:r>
              <a:rPr>
                <a:solidFill>
                  <a:srgbClr val="212121"/>
                </a:solidFill>
              </a:rPr>
              <a:t>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</a:t>
            </a:r>
            <a:r>
              <a:rPr>
                <a:solidFill>
                  <a:srgbClr val="212121"/>
                </a:solidFill>
              </a:rPr>
              <a:t>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</a:t>
            </a:r>
            <a:r>
              <a:rPr>
                <a:solidFill>
                  <a:srgbClr val="212121"/>
                </a:solidFill>
              </a:rPr>
              <a:t>-</a:t>
            </a:r>
          </a:p>
          <a:p>
            <a:pPr algn="l">
              <a:lnSpc>
                <a:spcPct val="12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-</a:t>
            </a:r>
          </a:p>
        </p:txBody>
      </p:sp>
      <p:sp>
        <p:nvSpPr>
          <p:cNvPr id="1064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65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066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9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0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1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2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073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4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5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76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77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78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79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0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81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2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3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084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5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86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7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8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9" name="0  0…"/>
          <p:cNvSpPr/>
          <p:nvPr/>
        </p:nvSpPr>
        <p:spPr>
          <a:xfrm>
            <a:off x="15720304" y="6102217"/>
            <a:ext cx="8080196" cy="50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</a:t>
            </a:r>
            <a:r>
              <a:rPr>
                <a:solidFill>
                  <a:srgbClr val="009193"/>
                </a:solidFill>
              </a:rPr>
              <a:t>5  </a:t>
            </a:r>
            <a:r>
              <a:rPr>
                <a:solidFill>
                  <a:srgbClr val="212121"/>
                </a:solidFill>
              </a:rPr>
              <a:t>0-&gt;1</a:t>
            </a:r>
            <a:r>
              <a:rPr>
                <a:solidFill>
                  <a:srgbClr val="009193"/>
                </a:solidFill>
              </a:rPr>
              <a:t> 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</a:t>
            </a:r>
            <a:r>
              <a:rPr>
                <a:solidFill>
                  <a:srgbClr val="009193"/>
                </a:solidFill>
              </a:rPr>
              <a:t>2  </a:t>
            </a:r>
            <a:r>
              <a:rPr>
                <a:solidFill>
                  <a:srgbClr val="212121"/>
                </a:solidFill>
              </a:rPr>
              <a:t>0-&gt;2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</a:t>
            </a:r>
            <a:r>
              <a:rPr>
                <a:solidFill>
                  <a:srgbClr val="009193"/>
                </a:solidFill>
              </a:rPr>
              <a:t>6  </a:t>
            </a:r>
            <a:r>
              <a:rPr>
                <a:solidFill>
                  <a:srgbClr val="212121"/>
                </a:solidFill>
              </a:rPr>
              <a:t>0-&gt;3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-</a:t>
            </a:r>
          </a:p>
        </p:txBody>
      </p:sp>
      <p:sp>
        <p:nvSpPr>
          <p:cNvPr id="1090" name="找到从原点开始，经过1条边的最短路径"/>
          <p:cNvSpPr/>
          <p:nvPr/>
        </p:nvSpPr>
        <p:spPr>
          <a:xfrm>
            <a:off x="12832749" y="12070107"/>
            <a:ext cx="116315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找到从原点开始，经过1条边的最短路径</a:t>
            </a:r>
          </a:p>
        </p:txBody>
      </p:sp>
      <p:sp>
        <p:nvSpPr>
          <p:cNvPr id="1091" name="对所有的点进行第1次松弛操作"/>
          <p:cNvSpPr/>
          <p:nvPr/>
        </p:nvSpPr>
        <p:spPr>
          <a:xfrm>
            <a:off x="14115450" y="4167123"/>
            <a:ext cx="90661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对所有的点进行第1次松弛操作</a:t>
            </a:r>
          </a:p>
        </p:txBody>
      </p:sp>
      <p:sp>
        <p:nvSpPr>
          <p:cNvPr id="1092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3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94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095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0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0" grpId="2"/>
      <p:bldP build="p" bldLvl="5" animBg="1" rev="0" advAuto="0" spid="109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8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9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0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1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02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3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4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5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6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7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08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9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10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1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12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13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4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15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6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17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8" name="0  0…"/>
          <p:cNvSpPr/>
          <p:nvPr/>
        </p:nvSpPr>
        <p:spPr>
          <a:xfrm>
            <a:off x="15720304" y="6102217"/>
            <a:ext cx="8080196" cy="50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</a:t>
            </a:r>
            <a:r>
              <a:rPr>
                <a:solidFill>
                  <a:srgbClr val="009193"/>
                </a:solidFill>
              </a:rPr>
              <a:t>5  </a:t>
            </a:r>
            <a:r>
              <a:rPr>
                <a:solidFill>
                  <a:srgbClr val="212121"/>
                </a:solidFill>
              </a:rPr>
              <a:t>0-&gt;1</a:t>
            </a:r>
            <a:r>
              <a:rPr>
                <a:solidFill>
                  <a:srgbClr val="009193"/>
                </a:solidFill>
              </a:rPr>
              <a:t> 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</a:t>
            </a:r>
            <a:r>
              <a:rPr>
                <a:solidFill>
                  <a:srgbClr val="009193"/>
                </a:solidFill>
              </a:rPr>
              <a:t>2  </a:t>
            </a:r>
            <a:r>
              <a:rPr>
                <a:solidFill>
                  <a:srgbClr val="212121"/>
                </a:solidFill>
              </a:rPr>
              <a:t>0-&gt;2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</a:t>
            </a:r>
            <a:r>
              <a:rPr>
                <a:solidFill>
                  <a:srgbClr val="009193"/>
                </a:solidFill>
              </a:rPr>
              <a:t>6  </a:t>
            </a:r>
            <a:r>
              <a:rPr>
                <a:solidFill>
                  <a:srgbClr val="212121"/>
                </a:solidFill>
              </a:rPr>
              <a:t>0-&gt;3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-</a:t>
            </a:r>
          </a:p>
        </p:txBody>
      </p:sp>
      <p:sp>
        <p:nvSpPr>
          <p:cNvPr id="1119" name="对所有的点进行第2次松弛操作"/>
          <p:cNvSpPr/>
          <p:nvPr/>
        </p:nvSpPr>
        <p:spPr>
          <a:xfrm>
            <a:off x="14115450" y="4167123"/>
            <a:ext cx="90661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对所有的点进行第2次松弛操作</a:t>
            </a:r>
          </a:p>
        </p:txBody>
      </p:sp>
      <p:sp>
        <p:nvSpPr>
          <p:cNvPr id="1120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1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22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123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6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7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8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9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30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1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2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3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4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5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36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37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8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9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40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41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2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43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4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45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6" name="0  0…"/>
          <p:cNvSpPr/>
          <p:nvPr/>
        </p:nvSpPr>
        <p:spPr>
          <a:xfrm>
            <a:off x="15720304" y="6102217"/>
            <a:ext cx="8080196" cy="50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</a:t>
            </a:r>
            <a:r>
              <a:rPr>
                <a:solidFill>
                  <a:srgbClr val="009193"/>
                </a:solidFill>
              </a:rPr>
              <a:t>5  </a:t>
            </a:r>
            <a:r>
              <a:rPr>
                <a:solidFill>
                  <a:srgbClr val="212121"/>
                </a:solidFill>
              </a:rPr>
              <a:t>0-&gt;1</a:t>
            </a:r>
            <a:r>
              <a:rPr>
                <a:solidFill>
                  <a:srgbClr val="009193"/>
                </a:solidFill>
              </a:rPr>
              <a:t> 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</a:t>
            </a:r>
            <a:r>
              <a:rPr>
                <a:solidFill>
                  <a:srgbClr val="009193"/>
                </a:solidFill>
              </a:rPr>
              <a:t>2  </a:t>
            </a:r>
            <a:r>
              <a:rPr>
                <a:solidFill>
                  <a:srgbClr val="212121"/>
                </a:solidFill>
              </a:rPr>
              <a:t>0-&gt;2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</a:t>
            </a:r>
            <a:r>
              <a:rPr>
                <a:solidFill>
                  <a:srgbClr val="009193"/>
                </a:solidFill>
              </a:rPr>
              <a:t>6  </a:t>
            </a:r>
            <a:r>
              <a:rPr>
                <a:solidFill>
                  <a:srgbClr val="212121"/>
                </a:solidFill>
              </a:rPr>
              <a:t>0-&gt;3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-</a:t>
            </a:r>
          </a:p>
        </p:txBody>
      </p:sp>
      <p:sp>
        <p:nvSpPr>
          <p:cNvPr id="1147" name="对所有的点进行第2次松弛操作"/>
          <p:cNvSpPr/>
          <p:nvPr/>
        </p:nvSpPr>
        <p:spPr>
          <a:xfrm>
            <a:off x="14115450" y="4167123"/>
            <a:ext cx="90661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对所有的点进行第2次松弛操作</a:t>
            </a:r>
          </a:p>
        </p:txBody>
      </p:sp>
      <p:sp>
        <p:nvSpPr>
          <p:cNvPr id="1148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49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50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151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4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5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6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7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58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9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0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1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2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3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64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5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66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7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68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69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0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71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72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73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4" name="0  0…"/>
          <p:cNvSpPr/>
          <p:nvPr/>
        </p:nvSpPr>
        <p:spPr>
          <a:xfrm>
            <a:off x="15720304" y="6102217"/>
            <a:ext cx="8080196" cy="50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</a:t>
            </a:r>
            <a:r>
              <a:rPr>
                <a:solidFill>
                  <a:srgbClr val="CA495A"/>
                </a:solidFill>
              </a:rPr>
              <a:t>0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</a:t>
            </a:r>
            <a:r>
              <a:rPr>
                <a:solidFill>
                  <a:srgbClr val="009193"/>
                </a:solidFill>
              </a:rPr>
              <a:t>5  </a:t>
            </a:r>
            <a:r>
              <a:rPr>
                <a:solidFill>
                  <a:srgbClr val="212121"/>
                </a:solidFill>
              </a:rPr>
              <a:t>0-&gt;1</a:t>
            </a:r>
            <a:r>
              <a:rPr>
                <a:solidFill>
                  <a:srgbClr val="009193"/>
                </a:solidFill>
              </a:rPr>
              <a:t> 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</a:t>
            </a:r>
            <a:r>
              <a:rPr>
                <a:solidFill>
                  <a:srgbClr val="009193"/>
                </a:solidFill>
              </a:rPr>
              <a:t>1  </a:t>
            </a:r>
            <a:r>
              <a:rPr>
                <a:solidFill>
                  <a:srgbClr val="212121"/>
                </a:solidFill>
              </a:rPr>
              <a:t>0-&gt;1-&gt;2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</a:t>
            </a:r>
            <a:r>
              <a:rPr>
                <a:solidFill>
                  <a:srgbClr val="009193"/>
                </a:solidFill>
              </a:rPr>
              <a:t>6  </a:t>
            </a:r>
            <a:r>
              <a:rPr>
                <a:solidFill>
                  <a:srgbClr val="212121"/>
                </a:solidFill>
              </a:rPr>
              <a:t>0-&gt;3</a:t>
            </a:r>
          </a:p>
          <a:p>
            <a:pPr algn="l">
              <a:lnSpc>
                <a:spcPct val="12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-</a:t>
            </a:r>
          </a:p>
        </p:txBody>
      </p:sp>
      <p:sp>
        <p:nvSpPr>
          <p:cNvPr id="1175" name="对所有的点进行第2次松弛操作"/>
          <p:cNvSpPr/>
          <p:nvPr/>
        </p:nvSpPr>
        <p:spPr>
          <a:xfrm>
            <a:off x="14115450" y="4167123"/>
            <a:ext cx="90661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对所有的点进行第2次松弛操作</a:t>
            </a:r>
          </a:p>
        </p:txBody>
      </p:sp>
      <p:sp>
        <p:nvSpPr>
          <p:cNvPr id="1176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00919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7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78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179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80" name="找到从原点开始，经过2条边的最短路径"/>
          <p:cNvSpPr/>
          <p:nvPr/>
        </p:nvSpPr>
        <p:spPr>
          <a:xfrm>
            <a:off x="12228307" y="11974676"/>
            <a:ext cx="113521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找到从原点开始，经过2条边的最短路径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最短路径问题 Shortest Pat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最短路径问题 Shortest Path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2890757" y="3911600"/>
            <a:ext cx="11216985" cy="9164033"/>
            <a:chOff x="0" y="0"/>
            <a:chExt cx="11216984" cy="9164032"/>
          </a:xfrm>
        </p:grpSpPr>
        <p:sp>
          <p:nvSpPr>
            <p:cNvPr id="206" name="Line"/>
            <p:cNvSpPr/>
            <p:nvPr/>
          </p:nvSpPr>
          <p:spPr>
            <a:xfrm flipV="1">
              <a:off x="1031584" y="1939027"/>
              <a:ext cx="1" cy="526502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052029" y="8505111"/>
              <a:ext cx="813781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2043659" y="7136730"/>
              <a:ext cx="2325540" cy="781474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6118704" y="7069270"/>
              <a:ext cx="3821347" cy="963929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8397584" y="5174558"/>
              <a:ext cx="1439312" cy="2162550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1660485" y="4579329"/>
              <a:ext cx="1264453" cy="286437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2" name="Line"/>
            <p:cNvSpPr/>
            <p:nvPr/>
          </p:nvSpPr>
          <p:spPr>
            <a:xfrm flipH="1">
              <a:off x="6026406" y="5055882"/>
              <a:ext cx="1372434" cy="1170101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4308602" y="4061698"/>
              <a:ext cx="2835073" cy="16535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" name="Line"/>
            <p:cNvSpPr/>
            <p:nvPr/>
          </p:nvSpPr>
          <p:spPr>
            <a:xfrm flipH="1">
              <a:off x="4333283" y="1755844"/>
              <a:ext cx="4459232" cy="164545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5" name="Line"/>
            <p:cNvSpPr/>
            <p:nvPr/>
          </p:nvSpPr>
          <p:spPr>
            <a:xfrm flipH="1" flipV="1">
              <a:off x="9538142" y="1943699"/>
              <a:ext cx="688813" cy="5260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1400707" y="1890663"/>
              <a:ext cx="1" cy="526502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7" name="Line"/>
            <p:cNvSpPr/>
            <p:nvPr/>
          </p:nvSpPr>
          <p:spPr>
            <a:xfrm flipH="1" flipV="1">
              <a:off x="2098383" y="1031013"/>
              <a:ext cx="2197102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" name="Line"/>
            <p:cNvSpPr/>
            <p:nvPr/>
          </p:nvSpPr>
          <p:spPr>
            <a:xfrm flipH="1" flipV="1">
              <a:off x="6211208" y="1031013"/>
              <a:ext cx="2197102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937777" y="1678980"/>
              <a:ext cx="1073463" cy="122735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0" name="5"/>
            <p:cNvSpPr/>
            <p:nvPr/>
          </p:nvSpPr>
          <p:spPr>
            <a:xfrm>
              <a:off x="193384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1" name="1"/>
            <p:cNvSpPr/>
            <p:nvPr/>
          </p:nvSpPr>
          <p:spPr>
            <a:xfrm>
              <a:off x="4295484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2" name="7"/>
            <p:cNvSpPr/>
            <p:nvPr/>
          </p:nvSpPr>
          <p:spPr>
            <a:xfrm>
              <a:off x="2504784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3" name="2"/>
            <p:cNvSpPr/>
            <p:nvPr/>
          </p:nvSpPr>
          <p:spPr>
            <a:xfrm>
              <a:off x="7081535" y="341294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4" name="4"/>
            <p:cNvSpPr/>
            <p:nvPr/>
          </p:nvSpPr>
          <p:spPr>
            <a:xfrm>
              <a:off x="193384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5" name="0"/>
            <p:cNvSpPr/>
            <p:nvPr/>
          </p:nvSpPr>
          <p:spPr>
            <a:xfrm>
              <a:off x="4295484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6" name="3"/>
            <p:cNvSpPr/>
            <p:nvPr/>
          </p:nvSpPr>
          <p:spPr>
            <a:xfrm>
              <a:off x="8372184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7" name="6"/>
            <p:cNvSpPr/>
            <p:nvPr/>
          </p:nvSpPr>
          <p:spPr>
            <a:xfrm>
              <a:off x="9311984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8" name="0.38"/>
            <p:cNvSpPr/>
            <p:nvPr/>
          </p:nvSpPr>
          <p:spPr>
            <a:xfrm>
              <a:off x="2905776" y="718496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229" name="0.26"/>
            <p:cNvSpPr/>
            <p:nvPr/>
          </p:nvSpPr>
          <p:spPr>
            <a:xfrm>
              <a:off x="6148887" y="5663748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230" name="0.58"/>
            <p:cNvSpPr/>
            <p:nvPr/>
          </p:nvSpPr>
          <p:spPr>
            <a:xfrm>
              <a:off x="7129300" y="700822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231" name="0.32"/>
            <p:cNvSpPr/>
            <p:nvPr/>
          </p:nvSpPr>
          <p:spPr>
            <a:xfrm>
              <a:off x="2760265" y="380548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232" name="0.29"/>
            <p:cNvSpPr/>
            <p:nvPr/>
          </p:nvSpPr>
          <p:spPr>
            <a:xfrm>
              <a:off x="6783075" y="380548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233" name="0.40"/>
            <p:cNvSpPr/>
            <p:nvPr/>
          </p:nvSpPr>
          <p:spPr>
            <a:xfrm>
              <a:off x="8397584" y="581277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234" name="0.52"/>
            <p:cNvSpPr/>
            <p:nvPr/>
          </p:nvSpPr>
          <p:spPr>
            <a:xfrm>
              <a:off x="9789311" y="416762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235" name="0.37"/>
            <p:cNvSpPr/>
            <p:nvPr/>
          </p:nvSpPr>
          <p:spPr>
            <a:xfrm>
              <a:off x="2263653" y="591038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236" name="0.28"/>
            <p:cNvSpPr/>
            <p:nvPr/>
          </p:nvSpPr>
          <p:spPr>
            <a:xfrm>
              <a:off x="2194786" y="165296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237" name="0.35"/>
            <p:cNvSpPr/>
            <p:nvPr/>
          </p:nvSpPr>
          <p:spPr>
            <a:xfrm>
              <a:off x="0" y="3430608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238" name="0.34"/>
            <p:cNvSpPr/>
            <p:nvPr/>
          </p:nvSpPr>
          <p:spPr>
            <a:xfrm>
              <a:off x="5175746" y="3553883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239" name="0.93"/>
            <p:cNvSpPr/>
            <p:nvPr/>
          </p:nvSpPr>
          <p:spPr>
            <a:xfrm>
              <a:off x="4696476" y="845283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0.93</a:t>
              </a:r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1727754" y="1914950"/>
              <a:ext cx="1032731" cy="124821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1" name="0.35"/>
            <p:cNvSpPr/>
            <p:nvPr/>
          </p:nvSpPr>
          <p:spPr>
            <a:xfrm>
              <a:off x="1252392" y="416328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242" name="0.28"/>
            <p:cNvSpPr/>
            <p:nvPr/>
          </p:nvSpPr>
          <p:spPr>
            <a:xfrm>
              <a:off x="1496076" y="221902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243" name="0.39"/>
            <p:cNvSpPr/>
            <p:nvPr/>
          </p:nvSpPr>
          <p:spPr>
            <a:xfrm>
              <a:off x="6004797" y="2425306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0.39</a:t>
              </a:r>
            </a:p>
          </p:txBody>
        </p:sp>
      </p:grpSp>
      <p:sp>
        <p:nvSpPr>
          <p:cNvPr id="245" name="路径规划…"/>
          <p:cNvSpPr/>
          <p:nvPr/>
        </p:nvSpPr>
        <p:spPr>
          <a:xfrm>
            <a:off x="15540116" y="6489699"/>
            <a:ext cx="56481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路径规划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工作任务规划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83" name="对一个点的一次松弛操作，就是找到经过这个点的另外一条路径，多一条边，权值更小。…"/>
          <p:cNvSpPr/>
          <p:nvPr/>
        </p:nvSpPr>
        <p:spPr>
          <a:xfrm>
            <a:off x="2624216" y="3632199"/>
            <a:ext cx="19135568" cy="848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对一个点的一次松弛操作，就是找到经过这个点的另外一条路径，多一条边，权值更小。</a:t>
            </a: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如果一个图没有负权环，从一点到另外一点的最短路径，最多经过所有的V个顶线，有V-1条边</a:t>
            </a: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对所有的点进行V-1次松弛操作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86" name="对所有的点进行V-1次松弛操作，理论上就找到了从源点到其他所有点的最短路径。…"/>
          <p:cNvSpPr/>
          <p:nvPr/>
        </p:nvSpPr>
        <p:spPr>
          <a:xfrm>
            <a:off x="2624216" y="5460999"/>
            <a:ext cx="19135568" cy="482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对所有的点进行V-1次松弛操作，理论上就找到了从源点到其他所有点的最短路径。</a:t>
            </a: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2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如果还可以继续松弛，所说原图中有负权环。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操作：Bellman-Ford 单源最短路径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1052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操作：Bellman-Ford 单源最短路径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Line"/>
          <p:cNvSpPr/>
          <p:nvPr/>
        </p:nvSpPr>
        <p:spPr>
          <a:xfrm flipV="1">
            <a:off x="8354256" y="5408202"/>
            <a:ext cx="2062392" cy="2359617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1" name="Line"/>
          <p:cNvSpPr/>
          <p:nvPr/>
        </p:nvSpPr>
        <p:spPr>
          <a:xfrm flipH="1" flipV="1">
            <a:off x="11018137" y="5093095"/>
            <a:ext cx="1873692" cy="2674724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2" name="Line"/>
          <p:cNvSpPr/>
          <p:nvPr/>
        </p:nvSpPr>
        <p:spPr>
          <a:xfrm flipH="1" flipV="1">
            <a:off x="3371296" y="8529000"/>
            <a:ext cx="6546287" cy="3242457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3" name="Line"/>
          <p:cNvSpPr/>
          <p:nvPr/>
        </p:nvSpPr>
        <p:spPr>
          <a:xfrm flipH="1" flipV="1">
            <a:off x="7638383" y="8719855"/>
            <a:ext cx="2606032" cy="2853578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4" name="Line"/>
          <p:cNvSpPr/>
          <p:nvPr/>
        </p:nvSpPr>
        <p:spPr>
          <a:xfrm flipH="1">
            <a:off x="3244296" y="5125739"/>
            <a:ext cx="6799085" cy="3278310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5" name="Bellman-Ford 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 单源最短路径算法</a:t>
            </a:r>
          </a:p>
        </p:txBody>
      </p:sp>
      <p:sp>
        <p:nvSpPr>
          <p:cNvPr id="1196" name="Line"/>
          <p:cNvSpPr/>
          <p:nvPr/>
        </p:nvSpPr>
        <p:spPr>
          <a:xfrm flipH="1">
            <a:off x="4131634" y="8404048"/>
            <a:ext cx="2634246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7" name="Line"/>
          <p:cNvSpPr/>
          <p:nvPr/>
        </p:nvSpPr>
        <p:spPr>
          <a:xfrm>
            <a:off x="251186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8" name="1"/>
          <p:cNvSpPr/>
          <p:nvPr/>
        </p:nvSpPr>
        <p:spPr>
          <a:xfrm>
            <a:off x="9951586" y="36703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99" name="2"/>
          <p:cNvSpPr/>
          <p:nvPr/>
        </p:nvSpPr>
        <p:spPr>
          <a:xfrm>
            <a:off x="6687655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00" name="4"/>
          <p:cNvSpPr/>
          <p:nvPr/>
        </p:nvSpPr>
        <p:spPr>
          <a:xfrm>
            <a:off x="12534900" y="7451548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01" name="0"/>
          <p:cNvSpPr/>
          <p:nvPr/>
        </p:nvSpPr>
        <p:spPr>
          <a:xfrm>
            <a:off x="2304858" y="74515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02" name="3"/>
          <p:cNvSpPr/>
          <p:nvPr/>
        </p:nvSpPr>
        <p:spPr>
          <a:xfrm>
            <a:off x="9951586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03" name="6"/>
          <p:cNvSpPr/>
          <p:nvPr/>
        </p:nvSpPr>
        <p:spPr>
          <a:xfrm>
            <a:off x="250805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04" name="2"/>
          <p:cNvSpPr/>
          <p:nvPr/>
        </p:nvSpPr>
        <p:spPr>
          <a:xfrm>
            <a:off x="5250343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05" name="5"/>
          <p:cNvSpPr/>
          <p:nvPr/>
        </p:nvSpPr>
        <p:spPr>
          <a:xfrm>
            <a:off x="6250332" y="6064001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06" name="0.29"/>
          <p:cNvSpPr/>
          <p:nvPr/>
        </p:nvSpPr>
        <p:spPr>
          <a:xfrm>
            <a:off x="17352863" y="1381433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207" name="Line"/>
          <p:cNvSpPr/>
          <p:nvPr/>
        </p:nvSpPr>
        <p:spPr>
          <a:xfrm flipH="1">
            <a:off x="8578296" y="8404048"/>
            <a:ext cx="3970963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8" name="6"/>
          <p:cNvSpPr/>
          <p:nvPr/>
        </p:nvSpPr>
        <p:spPr>
          <a:xfrm>
            <a:off x="6605932" y="10283176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09" name="3"/>
          <p:cNvSpPr/>
          <p:nvPr/>
        </p:nvSpPr>
        <p:spPr>
          <a:xfrm>
            <a:off x="8942565" y="9587272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0" name="5"/>
          <p:cNvSpPr/>
          <p:nvPr/>
        </p:nvSpPr>
        <p:spPr>
          <a:xfrm>
            <a:off x="10365364" y="7727167"/>
            <a:ext cx="39682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11" name="2"/>
          <p:cNvSpPr/>
          <p:nvPr/>
        </p:nvSpPr>
        <p:spPr>
          <a:xfrm>
            <a:off x="12152433" y="5742055"/>
            <a:ext cx="3968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2" name="-4"/>
          <p:cNvSpPr/>
          <p:nvPr/>
        </p:nvSpPr>
        <p:spPr>
          <a:xfrm>
            <a:off x="9397648" y="6424005"/>
            <a:ext cx="565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213" name="-3"/>
          <p:cNvSpPr/>
          <p:nvPr/>
        </p:nvSpPr>
        <p:spPr>
          <a:xfrm>
            <a:off x="11650489" y="9778197"/>
            <a:ext cx="565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-3</a:t>
            </a:r>
          </a:p>
        </p:txBody>
      </p:sp>
      <p:sp>
        <p:nvSpPr>
          <p:cNvPr id="1214" name="Line"/>
          <p:cNvSpPr/>
          <p:nvPr/>
        </p:nvSpPr>
        <p:spPr>
          <a:xfrm flipV="1">
            <a:off x="11414971" y="9306557"/>
            <a:ext cx="1522924" cy="2159043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更多和最短路径相关的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更多和最短路径相关的问题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单源最短路径算法</a:t>
            </a:r>
          </a:p>
        </p:txBody>
      </p:sp>
      <p:sp>
        <p:nvSpPr>
          <p:cNvPr id="1219" name="具体实现，distTo[i] 初始化为“正无穷”"/>
          <p:cNvSpPr/>
          <p:nvPr/>
        </p:nvSpPr>
        <p:spPr>
          <a:xfrm>
            <a:off x="5773271" y="7289799"/>
            <a:ext cx="128374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具体实现，distTo[i] 初始化为“正无穷”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Bellman-Ford算法的优化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Bellman-Ford算法的优化</a:t>
            </a:r>
          </a:p>
        </p:txBody>
      </p:sp>
      <p:sp>
        <p:nvSpPr>
          <p:cNvPr id="1222" name="利用队列数据结构…"/>
          <p:cNvSpPr/>
          <p:nvPr/>
        </p:nvSpPr>
        <p:spPr>
          <a:xfrm>
            <a:off x="5061525" y="6489699"/>
            <a:ext cx="142609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利用队列数据结构</a:t>
            </a:r>
          </a:p>
          <a:p>
            <a:pPr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queue-based bellman-ford算法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2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单源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单源最短路径算法</a:t>
            </a:r>
          </a:p>
        </p:txBody>
      </p:sp>
      <p:graphicFrame>
        <p:nvGraphicFramePr>
          <p:cNvPr id="1225" name="Table"/>
          <p:cNvGraphicFramePr/>
          <p:nvPr/>
        </p:nvGraphicFramePr>
        <p:xfrm>
          <a:off x="1981200" y="4346575"/>
          <a:ext cx="20828000" cy="70548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207000"/>
                <a:gridCol w="5207000"/>
                <a:gridCol w="5207000"/>
                <a:gridCol w="5207000"/>
              </a:tblGrid>
              <a:tr h="23516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dijkstra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无负权边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有向无向图均可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 ElogV 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16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Bellman-Ford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无负权环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有向图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 VE 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16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利用拓扑排序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有向无环图
DAG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有向图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 V + E 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所有对最短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所有对最短路径算法</a:t>
            </a:r>
          </a:p>
        </p:txBody>
      </p:sp>
      <p:sp>
        <p:nvSpPr>
          <p:cNvPr id="1228" name="Floyed算法，处理无负权环的图…"/>
          <p:cNvSpPr/>
          <p:nvPr/>
        </p:nvSpPr>
        <p:spPr>
          <a:xfrm>
            <a:off x="5773271" y="6565900"/>
            <a:ext cx="12837459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Floyed算法，处理无负权环的图</a:t>
            </a:r>
          </a:p>
          <a:p>
            <a:pPr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 V^3 )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8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最长路径算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最长路径算法</a:t>
            </a:r>
          </a:p>
        </p:txBody>
      </p:sp>
      <p:sp>
        <p:nvSpPr>
          <p:cNvPr id="1231" name="最长路径问题不能有正权环。…"/>
          <p:cNvSpPr/>
          <p:nvPr/>
        </p:nvSpPr>
        <p:spPr>
          <a:xfrm>
            <a:off x="3982570" y="4889500"/>
            <a:ext cx="16418860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最长路径问题不能有正权环。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无权图的最长路径问题是指数级难度的。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对于有权图，不能使用Dijkstra求最长路径问题。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可以使用 Bellman-Ford算法。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广度优先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广度优先遍历</a:t>
            </a:r>
          </a:p>
        </p:txBody>
      </p:sp>
      <p:sp>
        <p:nvSpPr>
          <p:cNvPr id="248" name="Line"/>
          <p:cNvSpPr/>
          <p:nvPr/>
        </p:nvSpPr>
        <p:spPr>
          <a:xfrm flipH="1" flipV="1">
            <a:off x="8166099" y="9711518"/>
            <a:ext cx="3190249" cy="1839306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Line"/>
          <p:cNvSpPr/>
          <p:nvPr/>
        </p:nvSpPr>
        <p:spPr>
          <a:xfrm>
            <a:off x="3454378" y="11722100"/>
            <a:ext cx="7518444" cy="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Line"/>
          <p:cNvSpPr/>
          <p:nvPr/>
        </p:nvSpPr>
        <p:spPr>
          <a:xfrm flipH="1">
            <a:off x="11506199" y="5145260"/>
            <a:ext cx="1" cy="67315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Line"/>
          <p:cNvSpPr/>
          <p:nvPr/>
        </p:nvSpPr>
        <p:spPr>
          <a:xfrm flipH="1">
            <a:off x="2920999" y="4990295"/>
            <a:ext cx="2" cy="7161628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Line"/>
          <p:cNvSpPr/>
          <p:nvPr/>
        </p:nvSpPr>
        <p:spPr>
          <a:xfrm>
            <a:off x="3403600" y="5028395"/>
            <a:ext cx="7518444" cy="1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>
            <a:off x="2997199" y="5180790"/>
            <a:ext cx="3632202" cy="1406274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Line"/>
          <p:cNvSpPr/>
          <p:nvPr/>
        </p:nvSpPr>
        <p:spPr>
          <a:xfrm>
            <a:off x="2870199" y="5053790"/>
            <a:ext cx="1574802" cy="2827551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0"/>
          <p:cNvSpPr/>
          <p:nvPr/>
        </p:nvSpPr>
        <p:spPr>
          <a:xfrm>
            <a:off x="1968500" y="39878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" name="1"/>
          <p:cNvSpPr/>
          <p:nvPr/>
        </p:nvSpPr>
        <p:spPr>
          <a:xfrm>
            <a:off x="3594100" y="68961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5702300" y="55880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8" name="6"/>
          <p:cNvSpPr/>
          <p:nvPr/>
        </p:nvSpPr>
        <p:spPr>
          <a:xfrm>
            <a:off x="10553700" y="39878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3086099" y="9584518"/>
            <a:ext cx="4953001" cy="2162982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" name="4"/>
          <p:cNvSpPr/>
          <p:nvPr/>
        </p:nvSpPr>
        <p:spPr>
          <a:xfrm>
            <a:off x="10553700" y="107696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1" name="5"/>
          <p:cNvSpPr/>
          <p:nvPr/>
        </p:nvSpPr>
        <p:spPr>
          <a:xfrm>
            <a:off x="1968500" y="107696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2" name="3"/>
          <p:cNvSpPr/>
          <p:nvPr/>
        </p:nvSpPr>
        <p:spPr>
          <a:xfrm>
            <a:off x="7213600" y="86360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3" name="0"/>
          <p:cNvSpPr/>
          <p:nvPr/>
        </p:nvSpPr>
        <p:spPr>
          <a:xfrm>
            <a:off x="145415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4" name="1"/>
          <p:cNvSpPr/>
          <p:nvPr/>
        </p:nvSpPr>
        <p:spPr>
          <a:xfrm>
            <a:off x="159131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2"/>
          <p:cNvSpPr/>
          <p:nvPr/>
        </p:nvSpPr>
        <p:spPr>
          <a:xfrm>
            <a:off x="172847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6" name="5"/>
          <p:cNvSpPr/>
          <p:nvPr/>
        </p:nvSpPr>
        <p:spPr>
          <a:xfrm>
            <a:off x="186563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7" name="6"/>
          <p:cNvSpPr/>
          <p:nvPr/>
        </p:nvSpPr>
        <p:spPr>
          <a:xfrm>
            <a:off x="200279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8" name="4"/>
          <p:cNvSpPr/>
          <p:nvPr/>
        </p:nvSpPr>
        <p:spPr>
          <a:xfrm>
            <a:off x="227711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9" name="3"/>
          <p:cNvSpPr/>
          <p:nvPr/>
        </p:nvSpPr>
        <p:spPr>
          <a:xfrm>
            <a:off x="21399500" y="11214100"/>
            <a:ext cx="1016000" cy="1016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0" name="0     1     2     5    6…"/>
          <p:cNvSpPr/>
          <p:nvPr/>
        </p:nvSpPr>
        <p:spPr>
          <a:xfrm>
            <a:off x="14676518" y="4394200"/>
            <a:ext cx="6359367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1     2     5    6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4     5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4</a:t>
            </a:r>
            <a:r>
              <a:t>     3     5     6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5</a:t>
            </a:r>
            <a:r>
              <a:t>     0     3     4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6</a:t>
            </a:r>
            <a:r>
              <a:t>     0     4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34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广度优先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广度优先遍历</a:t>
            </a:r>
          </a:p>
        </p:txBody>
      </p:sp>
      <p:sp>
        <p:nvSpPr>
          <p:cNvPr id="273" name="Line"/>
          <p:cNvSpPr/>
          <p:nvPr/>
        </p:nvSpPr>
        <p:spPr>
          <a:xfrm flipH="1" flipV="1">
            <a:off x="8166099" y="9711518"/>
            <a:ext cx="3190249" cy="183930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>
            <a:off x="3454378" y="11722100"/>
            <a:ext cx="7518444" cy="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 flipH="1">
            <a:off x="11506199" y="5145260"/>
            <a:ext cx="1" cy="67315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 flipH="1">
            <a:off x="2920999" y="4990295"/>
            <a:ext cx="2" cy="7161628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Line"/>
          <p:cNvSpPr/>
          <p:nvPr/>
        </p:nvSpPr>
        <p:spPr>
          <a:xfrm>
            <a:off x="3403600" y="5028395"/>
            <a:ext cx="7518444" cy="1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Line"/>
          <p:cNvSpPr/>
          <p:nvPr/>
        </p:nvSpPr>
        <p:spPr>
          <a:xfrm>
            <a:off x="2997199" y="5180790"/>
            <a:ext cx="3632202" cy="1406274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9" name="Line"/>
          <p:cNvSpPr/>
          <p:nvPr/>
        </p:nvSpPr>
        <p:spPr>
          <a:xfrm>
            <a:off x="2870199" y="5053790"/>
            <a:ext cx="1574802" cy="2827551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0" name="0"/>
          <p:cNvSpPr/>
          <p:nvPr/>
        </p:nvSpPr>
        <p:spPr>
          <a:xfrm>
            <a:off x="1968500" y="3987800"/>
            <a:ext cx="1905000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1" name="1"/>
          <p:cNvSpPr/>
          <p:nvPr/>
        </p:nvSpPr>
        <p:spPr>
          <a:xfrm>
            <a:off x="3594100" y="68961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2" name="2"/>
          <p:cNvSpPr/>
          <p:nvPr/>
        </p:nvSpPr>
        <p:spPr>
          <a:xfrm>
            <a:off x="5702300" y="55880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3" name="6"/>
          <p:cNvSpPr/>
          <p:nvPr/>
        </p:nvSpPr>
        <p:spPr>
          <a:xfrm>
            <a:off x="10553700" y="39878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4" name="Line"/>
          <p:cNvSpPr/>
          <p:nvPr/>
        </p:nvSpPr>
        <p:spPr>
          <a:xfrm flipV="1">
            <a:off x="3086099" y="9584518"/>
            <a:ext cx="4953001" cy="2162982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4"/>
          <p:cNvSpPr/>
          <p:nvPr/>
        </p:nvSpPr>
        <p:spPr>
          <a:xfrm>
            <a:off x="10553700" y="107696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6" name="5"/>
          <p:cNvSpPr/>
          <p:nvPr/>
        </p:nvSpPr>
        <p:spPr>
          <a:xfrm>
            <a:off x="1968500" y="107696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7" name="3"/>
          <p:cNvSpPr/>
          <p:nvPr/>
        </p:nvSpPr>
        <p:spPr>
          <a:xfrm>
            <a:off x="7213600" y="8636000"/>
            <a:ext cx="1905000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8" name="最短路径树…"/>
          <p:cNvSpPr/>
          <p:nvPr/>
        </p:nvSpPr>
        <p:spPr>
          <a:xfrm>
            <a:off x="12915900" y="4680531"/>
            <a:ext cx="10693400" cy="299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最短路径树</a:t>
            </a:r>
          </a:p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Shortest Path Tree</a:t>
            </a:r>
          </a:p>
        </p:txBody>
      </p:sp>
      <p:sp>
        <p:nvSpPr>
          <p:cNvPr id="289" name="单源最短路径…"/>
          <p:cNvSpPr/>
          <p:nvPr/>
        </p:nvSpPr>
        <p:spPr>
          <a:xfrm>
            <a:off x="12915900" y="8955087"/>
            <a:ext cx="10693400" cy="299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92023" defTabSz="693419">
              <a:defRPr sz="6719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单源最短路径</a:t>
            </a:r>
          </a:p>
          <a:p>
            <a:pPr lvl="1" indent="192023" defTabSz="693419">
              <a:defRPr sz="6719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Single Source Shortest Path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8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ine"/>
          <p:cNvSpPr/>
          <p:nvPr/>
        </p:nvSpPr>
        <p:spPr>
          <a:xfrm flipH="1" flipV="1">
            <a:off x="12546052" y="6790930"/>
            <a:ext cx="2823589" cy="168442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" name="Line"/>
          <p:cNvSpPr/>
          <p:nvPr/>
        </p:nvSpPr>
        <p:spPr>
          <a:xfrm flipH="1" flipV="1">
            <a:off x="8837652" y="9040739"/>
            <a:ext cx="6353149" cy="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Line"/>
          <p:cNvSpPr/>
          <p:nvPr/>
        </p:nvSpPr>
        <p:spPr>
          <a:xfrm flipH="1">
            <a:off x="8355052" y="7103750"/>
            <a:ext cx="3229989" cy="187158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无权图的最短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无权图的最短路径</a:t>
            </a:r>
          </a:p>
        </p:txBody>
      </p:sp>
      <p:sp>
        <p:nvSpPr>
          <p:cNvPr id="295" name="0"/>
          <p:cNvSpPr/>
          <p:nvPr/>
        </p:nvSpPr>
        <p:spPr>
          <a:xfrm>
            <a:off x="72834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6" name="1"/>
          <p:cNvSpPr/>
          <p:nvPr/>
        </p:nvSpPr>
        <p:spPr>
          <a:xfrm>
            <a:off x="151955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7" name="2"/>
          <p:cNvSpPr/>
          <p:nvPr/>
        </p:nvSpPr>
        <p:spPr>
          <a:xfrm>
            <a:off x="11537950" y="5754760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8" name="0     0…"/>
          <p:cNvSpPr/>
          <p:nvPr/>
        </p:nvSpPr>
        <p:spPr>
          <a:xfrm>
            <a:off x="19477118" y="6252622"/>
            <a:ext cx="2600167" cy="360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-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 flipH="1" flipV="1">
            <a:off x="12546052" y="6790930"/>
            <a:ext cx="2823589" cy="1684421"/>
          </a:xfrm>
          <a:prstGeom prst="line">
            <a:avLst/>
          </a:prstGeom>
          <a:ln w="76200">
            <a:solidFill>
              <a:srgbClr val="C0C0C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 flipH="1" flipV="1">
            <a:off x="8837652" y="9040739"/>
            <a:ext cx="6353149" cy="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Line"/>
          <p:cNvSpPr/>
          <p:nvPr/>
        </p:nvSpPr>
        <p:spPr>
          <a:xfrm flipH="1">
            <a:off x="8355052" y="7103750"/>
            <a:ext cx="3229989" cy="1871581"/>
          </a:xfrm>
          <a:prstGeom prst="line">
            <a:avLst/>
          </a:prstGeom>
          <a:ln w="762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无权图的最短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无权图的最短路径</a:t>
            </a:r>
          </a:p>
        </p:txBody>
      </p:sp>
      <p:sp>
        <p:nvSpPr>
          <p:cNvPr id="304" name="0"/>
          <p:cNvSpPr/>
          <p:nvPr/>
        </p:nvSpPr>
        <p:spPr>
          <a:xfrm>
            <a:off x="72834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5" name="1"/>
          <p:cNvSpPr/>
          <p:nvPr/>
        </p:nvSpPr>
        <p:spPr>
          <a:xfrm>
            <a:off x="15195550" y="8088239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6" name="2"/>
          <p:cNvSpPr/>
          <p:nvPr/>
        </p:nvSpPr>
        <p:spPr>
          <a:xfrm>
            <a:off x="11537950" y="5754760"/>
            <a:ext cx="1905000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7" name="0     0…"/>
          <p:cNvSpPr/>
          <p:nvPr/>
        </p:nvSpPr>
        <p:spPr>
          <a:xfrm>
            <a:off x="19477118" y="6252622"/>
            <a:ext cx="2600167" cy="360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  1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