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6" r:id="rId2"/>
    <p:sldId id="261" r:id="rId3"/>
    <p:sldId id="258" r:id="rId4"/>
    <p:sldId id="257" r:id="rId5"/>
    <p:sldId id="278" r:id="rId6"/>
    <p:sldId id="259" r:id="rId7"/>
    <p:sldId id="263" r:id="rId8"/>
    <p:sldId id="279" r:id="rId9"/>
    <p:sldId id="264" r:id="rId10"/>
    <p:sldId id="280" r:id="rId11"/>
    <p:sldId id="260" r:id="rId12"/>
    <p:sldId id="265" r:id="rId13"/>
    <p:sldId id="281" r:id="rId14"/>
    <p:sldId id="266" r:id="rId15"/>
    <p:sldId id="270" r:id="rId16"/>
    <p:sldId id="282" r:id="rId17"/>
    <p:sldId id="267" r:id="rId18"/>
    <p:sldId id="268" r:id="rId19"/>
    <p:sldId id="269" r:id="rId20"/>
    <p:sldId id="271" r:id="rId21"/>
    <p:sldId id="275" r:id="rId22"/>
    <p:sldId id="272" r:id="rId23"/>
    <p:sldId id="273" r:id="rId24"/>
    <p:sldId id="274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5510"/>
  </p:normalViewPr>
  <p:slideViewPr>
    <p:cSldViewPr snapToGrid="0" snapToObjects="1">
      <p:cViewPr varScale="1">
        <p:scale>
          <a:sx n="104" d="100"/>
          <a:sy n="104" d="100"/>
        </p:scale>
        <p:origin x="232" y="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7" d="100"/>
          <a:sy n="97" d="100"/>
        </p:scale>
        <p:origin x="4328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E4C94A34-8E2F-2243-A695-FACA587D9B3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235978E-44AE-1040-90B1-67B1B0D4FAD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2B622C-41F7-5B49-B819-2D12909FC8AD}" type="datetimeFigureOut">
              <a:rPr kumimoji="1" lang="zh-CN" altLang="en-US" smtClean="0"/>
              <a:t>2019/9/7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50FA66A-0FF9-8C43-BD24-381F8337658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1E344FA-4E2F-984F-8756-B70E150B6A6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B7543B-3D2D-B647-A3ED-751D52FD836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456934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A7462B-154F-E647-9BF2-E8B82EB7C5D0}" type="datetimeFigureOut">
              <a:rPr kumimoji="1" lang="zh-CN" altLang="en-US" smtClean="0"/>
              <a:t>2019/9/7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D8FADC-8B32-954C-A7FB-3FCC51565C5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50548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D8FADC-8B32-954C-A7FB-3FCC51565C51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98310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D8FADC-8B32-954C-A7FB-3FCC51565C51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813740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D8FADC-8B32-954C-A7FB-3FCC51565C51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403840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D8FADC-8B32-954C-A7FB-3FCC51565C51}" type="slidenum">
              <a:rPr kumimoji="1" lang="zh-CN" altLang="en-US" smtClean="0"/>
              <a:t>21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558879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FBA073-2F78-4849-AB41-26B447E2B4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50E2952-855D-984A-A333-EBA179FA76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6AFA41-EB00-3847-B567-C6396D194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12E2F-D156-BE48-842B-9FD32FE71F0F}" type="datetimeFigureOut">
              <a:rPr kumimoji="1" lang="zh-CN" altLang="en-US" smtClean="0"/>
              <a:t>2019/9/7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0BB832-095A-F64C-BA2A-3BC23AB1A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574D33-1589-D744-9D8E-EE2E62F02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C4AB1-81EB-C145-A170-C3ADBEB5604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59843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2149DC-3E8B-3748-A3F0-EA132E4D6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376638B-11A5-E746-86D3-92C0CC56E2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C87008-BAB2-0646-93EC-B1E55D487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12E2F-D156-BE48-842B-9FD32FE71F0F}" type="datetimeFigureOut">
              <a:rPr kumimoji="1" lang="zh-CN" altLang="en-US" smtClean="0"/>
              <a:t>2019/9/7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B6AEF3-452C-004E-B152-C2FBE4B3B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89F499-D08E-AC44-A5D6-AE769BD06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C4AB1-81EB-C145-A170-C3ADBEB5604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47213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9EAE551-F2C3-4340-9E5C-C3048E539B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42C44F9-29ED-8E45-8F7E-47398832E9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C94B45-38A1-0E4F-AF37-06AAB714C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12E2F-D156-BE48-842B-9FD32FE71F0F}" type="datetimeFigureOut">
              <a:rPr kumimoji="1" lang="zh-CN" altLang="en-US" smtClean="0"/>
              <a:t>2019/9/7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3E9DE1-E7D4-7A42-A81B-1BCEAA625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F4CC80-9D96-3F4D-B624-FAADCC2FF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C4AB1-81EB-C145-A170-C3ADBEB5604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60791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026F9B-459D-194E-B946-1802B21E7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CC1D20-4707-2B46-A827-63BE4FF14B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50E51D-D613-CA41-9935-FFCFD8841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12E2F-D156-BE48-842B-9FD32FE71F0F}" type="datetimeFigureOut">
              <a:rPr kumimoji="1" lang="zh-CN" altLang="en-US" smtClean="0"/>
              <a:t>2019/9/7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13CA7E-F1AF-5B41-A807-AB7AF78F1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98A76B-0B5E-3840-BEF4-E0E8DEB80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C4AB1-81EB-C145-A170-C3ADBEB5604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87916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DC7323-0981-3043-ACA1-E40D7DB43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56D41CD-5DB5-354B-955F-605CACCFF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138739-B31E-1F4D-B574-BC98AF73B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12E2F-D156-BE48-842B-9FD32FE71F0F}" type="datetimeFigureOut">
              <a:rPr kumimoji="1" lang="zh-CN" altLang="en-US" smtClean="0"/>
              <a:t>2019/9/7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858E26-F154-6C49-B639-633204475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7E6516-01BE-3847-B9EE-95FB66573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C4AB1-81EB-C145-A170-C3ADBEB5604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54954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ABF55E-F16A-204B-AB45-179E95808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5CD739-8699-6844-9EAC-223F529FE3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A0525CB-63CF-834A-8762-05A1780CCC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A33EC13-9F3A-B54A-859E-6D18712F0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12E2F-D156-BE48-842B-9FD32FE71F0F}" type="datetimeFigureOut">
              <a:rPr kumimoji="1" lang="zh-CN" altLang="en-US" smtClean="0"/>
              <a:t>2019/9/7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F462F0D-9E09-AB4E-A2FE-FF03CF60A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F62CD79-970E-724C-B9DB-9B17B0DDB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C4AB1-81EB-C145-A170-C3ADBEB5604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60844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62DBA5-CF63-AC49-AB64-FEF1DF3BE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9710FDD-C99A-9240-9CCA-BD64587807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D8CDD4E-F1FB-0A4B-81E9-33EA31B408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5451B68-2242-AE42-B4F1-19C0ED7CCD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02FA766-664E-9E41-8C97-2ACE6975ED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197CD6E-64F5-5A41-876A-64D17620C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12E2F-D156-BE48-842B-9FD32FE71F0F}" type="datetimeFigureOut">
              <a:rPr kumimoji="1" lang="zh-CN" altLang="en-US" smtClean="0"/>
              <a:t>2019/9/7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42115AE-BD37-9C4B-9D51-DC0D28D1A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2C470E0-5520-C441-BC19-75C9C7F65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C4AB1-81EB-C145-A170-C3ADBEB5604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94313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F4949F-B7A0-B543-8235-199822EC4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5E5E749-FA33-6F4A-9DE3-2E8716A12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12E2F-D156-BE48-842B-9FD32FE71F0F}" type="datetimeFigureOut">
              <a:rPr kumimoji="1" lang="zh-CN" altLang="en-US" smtClean="0"/>
              <a:t>2019/9/7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C207ED5-81D0-044D-A49A-933125FF1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6072E03-B7A6-0E4C-A546-DCBFDDB15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C4AB1-81EB-C145-A170-C3ADBEB5604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88275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6588138-BF70-044A-A227-092D0F286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12E2F-D156-BE48-842B-9FD32FE71F0F}" type="datetimeFigureOut">
              <a:rPr kumimoji="1" lang="zh-CN" altLang="en-US" smtClean="0"/>
              <a:t>2019/9/7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AD3F9CE-AB29-F648-B779-5AE35F614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397333C-E4C1-F646-9BBB-3C068A8D4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C4AB1-81EB-C145-A170-C3ADBEB5604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90449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94E75C-4537-634E-9F8B-88E572567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16B97E-95C8-7B49-B9A9-709907525E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68EB288-01AA-DA4C-9EBF-86AB8335BD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1B81FFD-A31D-AC4C-A18D-7550F9635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12E2F-D156-BE48-842B-9FD32FE71F0F}" type="datetimeFigureOut">
              <a:rPr kumimoji="1" lang="zh-CN" altLang="en-US" smtClean="0"/>
              <a:t>2019/9/7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A356C34-EC10-EA4E-84F3-911A00A16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C57392E-80E9-2D49-B72A-2467789F6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C4AB1-81EB-C145-A170-C3ADBEB5604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12811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8DBF35-BBEA-864D-BECA-8EB86257E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4A16F01-A00A-1742-A56C-7CD3C8E148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97FB5C4-47F6-7A4A-ACC0-B132939F62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70147AF-5FA0-754C-A97D-941011BD3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12E2F-D156-BE48-842B-9FD32FE71F0F}" type="datetimeFigureOut">
              <a:rPr kumimoji="1" lang="zh-CN" altLang="en-US" smtClean="0"/>
              <a:t>2019/9/7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B2015FD-C6F7-AC44-BCE5-484462CF4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8C5D3A6-4EFB-8C43-A0D1-58463308B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C4AB1-81EB-C145-A170-C3ADBEB5604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62924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56EC459-BC62-4D42-A3F6-8BEEFB6AF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12CCC72-96F1-C149-969B-E6BE3F91A0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26182C-7D6A-D44C-9CFA-148250B279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12E2F-D156-BE48-842B-9FD32FE71F0F}" type="datetimeFigureOut">
              <a:rPr kumimoji="1" lang="zh-CN" altLang="en-US" smtClean="0"/>
              <a:t>2019/9/7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7EE094-42A7-0B41-9471-26EFAFD775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CF6CD3-CAFF-484C-AE9A-B8114128C1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9C4AB1-81EB-C145-A170-C3ADBEB5604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06726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FD349F-BE9F-7A4F-86D7-A12FCD7CB0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第一章 </a:t>
            </a:r>
            <a:r>
              <a:rPr kumimoji="1" lang="en-US" altLang="zh-CN" dirty="0"/>
              <a:t>Hadoop</a:t>
            </a:r>
            <a:r>
              <a:rPr kumimoji="1" lang="zh-CN" altLang="en-US" dirty="0"/>
              <a:t>概述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0BAA4DD-5E2C-FA46-A2EE-163542FB9A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79227" y="4611031"/>
            <a:ext cx="9144000" cy="1655762"/>
          </a:xfrm>
        </p:spPr>
        <p:txBody>
          <a:bodyPr/>
          <a:lstStyle/>
          <a:p>
            <a:r>
              <a:rPr kumimoji="1" lang="en-US" altLang="zh-CN" dirty="0"/>
              <a:t>	josh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29184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CF2BF7-C8D3-E141-B5FB-3D823702D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Hadoop</a:t>
            </a:r>
            <a:r>
              <a:rPr kumimoji="1" lang="zh-CN" altLang="en-US" dirty="0"/>
              <a:t>生态圈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F7F92CB6-9BC0-4840-854C-6B8B8E242F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04835" y="365125"/>
            <a:ext cx="4165290" cy="6468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9564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0AE76A-6D5F-E444-AB8F-5A273ACEA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Hadoop</a:t>
            </a:r>
            <a:r>
              <a:rPr kumimoji="1" lang="zh-CN" altLang="en-US" dirty="0"/>
              <a:t>生态圈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29BC66-1629-7043-8054-C5FE2FEC09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17" y="1776248"/>
            <a:ext cx="11204028" cy="479271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dirty="0">
                <a:latin typeface="+mn-ea"/>
              </a:rPr>
              <a:t>Hadoop</a:t>
            </a:r>
            <a:r>
              <a:rPr lang="zh-CN" altLang="zh-CN" dirty="0">
                <a:latin typeface="+mn-ea"/>
              </a:rPr>
              <a:t>（</a:t>
            </a:r>
            <a:r>
              <a:rPr lang="en-US" altLang="zh-CN" dirty="0" err="1">
                <a:latin typeface="+mn-ea"/>
              </a:rPr>
              <a:t>hdfs</a:t>
            </a:r>
            <a:r>
              <a:rPr lang="zh-CN" altLang="zh-CN" dirty="0">
                <a:latin typeface="+mn-ea"/>
              </a:rPr>
              <a:t>、</a:t>
            </a:r>
            <a:r>
              <a:rPr lang="en-US" altLang="zh-CN" dirty="0" err="1">
                <a:latin typeface="+mn-ea"/>
              </a:rPr>
              <a:t>mapreduce</a:t>
            </a:r>
            <a:r>
              <a:rPr lang="zh-CN" altLang="zh-CN" dirty="0">
                <a:latin typeface="+mn-ea"/>
              </a:rPr>
              <a:t>、</a:t>
            </a:r>
            <a:r>
              <a:rPr lang="en-US" altLang="zh-CN" dirty="0">
                <a:latin typeface="+mn-ea"/>
              </a:rPr>
              <a:t>yarn</a:t>
            </a:r>
            <a:r>
              <a:rPr lang="zh-CN" altLang="zh-CN" dirty="0">
                <a:latin typeface="+mn-ea"/>
              </a:rPr>
              <a:t>）</a:t>
            </a:r>
            <a:r>
              <a:rPr lang="en-US" altLang="zh-CN" dirty="0">
                <a:latin typeface="+mn-ea"/>
              </a:rPr>
              <a:t>  </a:t>
            </a:r>
            <a:r>
              <a:rPr lang="zh-CN" altLang="zh-CN" dirty="0">
                <a:latin typeface="+mn-ea"/>
              </a:rPr>
              <a:t>元老级大数据处理技术框架，擅长离线数据分析</a:t>
            </a:r>
          </a:p>
          <a:p>
            <a:pPr marL="0" indent="0">
              <a:buNone/>
            </a:pPr>
            <a:r>
              <a:rPr lang="en-US" altLang="zh-CN" dirty="0" err="1">
                <a:latin typeface="+mn-ea"/>
              </a:rPr>
              <a:t>Hbase</a:t>
            </a:r>
            <a:r>
              <a:rPr lang="en-US" altLang="zh-CN" dirty="0">
                <a:latin typeface="+mn-ea"/>
              </a:rPr>
              <a:t>  </a:t>
            </a:r>
            <a:r>
              <a:rPr lang="zh-CN" altLang="zh-CN" dirty="0">
                <a:latin typeface="+mn-ea"/>
              </a:rPr>
              <a:t>分布式海量数据库，离线分析和在线业务通吃</a:t>
            </a:r>
          </a:p>
          <a:p>
            <a:pPr marL="0" indent="0">
              <a:buNone/>
            </a:pPr>
            <a:r>
              <a:rPr lang="en-US" altLang="zh-CN" dirty="0">
                <a:latin typeface="+mn-ea"/>
              </a:rPr>
              <a:t>Hive </a:t>
            </a:r>
            <a:r>
              <a:rPr lang="en-US" altLang="zh-CN" dirty="0" err="1">
                <a:latin typeface="+mn-ea"/>
              </a:rPr>
              <a:t>sql</a:t>
            </a:r>
            <a:r>
              <a:rPr lang="en-US" altLang="zh-CN" dirty="0">
                <a:latin typeface="+mn-ea"/>
              </a:rPr>
              <a:t> </a:t>
            </a:r>
            <a:r>
              <a:rPr lang="zh-CN" altLang="zh-CN" dirty="0">
                <a:latin typeface="+mn-ea"/>
              </a:rPr>
              <a:t>数据仓库工具，使用方便，功能丰富，基于</a:t>
            </a:r>
            <a:r>
              <a:rPr lang="en-US" altLang="zh-CN" dirty="0">
                <a:latin typeface="+mn-ea"/>
              </a:rPr>
              <a:t>MR</a:t>
            </a:r>
            <a:r>
              <a:rPr lang="zh-CN" altLang="zh-CN" dirty="0">
                <a:latin typeface="+mn-ea"/>
              </a:rPr>
              <a:t>延迟大</a:t>
            </a:r>
          </a:p>
          <a:p>
            <a:pPr marL="0" indent="0">
              <a:buNone/>
            </a:pPr>
            <a:r>
              <a:rPr lang="en-US" altLang="zh-CN" dirty="0">
                <a:latin typeface="+mn-ea"/>
              </a:rPr>
              <a:t>Sqoop</a:t>
            </a:r>
            <a:r>
              <a:rPr lang="zh-CN" altLang="zh-CN" dirty="0">
                <a:latin typeface="+mn-ea"/>
              </a:rPr>
              <a:t>数据导入导出工具</a:t>
            </a:r>
          </a:p>
          <a:p>
            <a:pPr marL="0" indent="0">
              <a:buNone/>
            </a:pPr>
            <a:r>
              <a:rPr lang="en-US" altLang="zh-CN" dirty="0">
                <a:latin typeface="+mn-ea"/>
              </a:rPr>
              <a:t>Flume</a:t>
            </a:r>
            <a:r>
              <a:rPr lang="zh-CN" altLang="zh-CN" dirty="0">
                <a:latin typeface="+mn-ea"/>
              </a:rPr>
              <a:t>数据采集框架</a:t>
            </a:r>
          </a:p>
          <a:p>
            <a:pPr marL="0" indent="0">
              <a:buNone/>
            </a:pPr>
            <a:r>
              <a:rPr lang="en-US" altLang="zh-CN" dirty="0">
                <a:latin typeface="+mn-ea"/>
              </a:rPr>
              <a:t>Storm </a:t>
            </a:r>
            <a:r>
              <a:rPr lang="zh-CN" altLang="zh-CN" dirty="0">
                <a:latin typeface="+mn-ea"/>
              </a:rPr>
              <a:t>实时流式计算框架，流式处理领域头牌框架</a:t>
            </a:r>
          </a:p>
          <a:p>
            <a:pPr marL="0" indent="0">
              <a:buNone/>
            </a:pPr>
            <a:r>
              <a:rPr lang="en-US" altLang="zh-CN" dirty="0">
                <a:latin typeface="+mn-ea"/>
              </a:rPr>
              <a:t>Spark </a:t>
            </a:r>
            <a:r>
              <a:rPr lang="zh-CN" altLang="zh-CN" dirty="0">
                <a:latin typeface="+mn-ea"/>
              </a:rPr>
              <a:t>基于内存的分布式运算框架，一站式处理</a:t>
            </a:r>
            <a:r>
              <a:rPr lang="en-US" altLang="zh-CN" dirty="0">
                <a:latin typeface="+mn-ea"/>
              </a:rPr>
              <a:t> all in one</a:t>
            </a:r>
            <a:r>
              <a:rPr lang="zh-CN" altLang="zh-CN" dirty="0">
                <a:latin typeface="+mn-ea"/>
              </a:rPr>
              <a:t>，新秀，发展势头迅猛</a:t>
            </a:r>
          </a:p>
          <a:p>
            <a:pPr marL="914400" lvl="2" indent="0">
              <a:buNone/>
            </a:pPr>
            <a:r>
              <a:rPr lang="en-US" altLang="zh-CN" sz="2600" dirty="0" err="1">
                <a:latin typeface="+mn-ea"/>
              </a:rPr>
              <a:t>sparkCore</a:t>
            </a:r>
            <a:endParaRPr lang="zh-CN" altLang="zh-CN" sz="2600" dirty="0">
              <a:latin typeface="+mn-ea"/>
            </a:endParaRPr>
          </a:p>
          <a:p>
            <a:pPr marL="914400" lvl="2" indent="0">
              <a:buNone/>
            </a:pPr>
            <a:r>
              <a:rPr lang="en-US" altLang="zh-CN" sz="2600" dirty="0" err="1">
                <a:latin typeface="+mn-ea"/>
              </a:rPr>
              <a:t>SparkSQL</a:t>
            </a:r>
            <a:endParaRPr lang="zh-CN" altLang="zh-CN" sz="2600" dirty="0">
              <a:latin typeface="+mn-ea"/>
            </a:endParaRPr>
          </a:p>
          <a:p>
            <a:pPr marL="914400" lvl="2" indent="0">
              <a:buNone/>
            </a:pPr>
            <a:r>
              <a:rPr lang="en-US" altLang="zh-CN" sz="2600" dirty="0" err="1">
                <a:latin typeface="+mn-ea"/>
              </a:rPr>
              <a:t>SparkStreaming</a:t>
            </a:r>
            <a:endParaRPr lang="zh-CN" altLang="zh-CN" sz="2600" dirty="0">
              <a:latin typeface="+mn-ea"/>
            </a:endParaRPr>
          </a:p>
          <a:p>
            <a:pPr marL="0" indent="0">
              <a:buNone/>
            </a:pPr>
            <a:endParaRPr kumimoji="1" lang="zh-CN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058359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54C544-026B-D344-90E9-002FA2E59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知识点小结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BFC33E-6533-8645-9624-A272FD061F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kumimoji="1" lang="en-US" altLang="zh-CN" dirty="0"/>
              <a:t>Hadoop</a:t>
            </a:r>
            <a:r>
              <a:rPr kumimoji="1" lang="zh-CN" altLang="en-US" dirty="0"/>
              <a:t> 相关概念</a:t>
            </a:r>
            <a:endParaRPr kumimoji="1" lang="en-US" altLang="zh-CN" dirty="0"/>
          </a:p>
          <a:p>
            <a:pPr marL="514350" indent="-514350">
              <a:buAutoNum type="arabicPeriod"/>
            </a:pPr>
            <a:r>
              <a:rPr kumimoji="1" lang="en-US" altLang="zh-CN" dirty="0"/>
              <a:t>Hadoop</a:t>
            </a:r>
            <a:r>
              <a:rPr kumimoji="1" lang="zh-CN" altLang="en-US" dirty="0"/>
              <a:t> 发展史</a:t>
            </a:r>
            <a:endParaRPr kumimoji="1" lang="en-US" altLang="zh-CN" dirty="0"/>
          </a:p>
          <a:p>
            <a:pPr marL="514350" indent="-514350">
              <a:buAutoNum type="arabicPeriod"/>
            </a:pPr>
            <a:r>
              <a:rPr kumimoji="1" lang="zh-CN" altLang="en-US" dirty="0"/>
              <a:t>云计算概念</a:t>
            </a:r>
            <a:endParaRPr kumimoji="1" lang="en-US" altLang="zh-CN" dirty="0"/>
          </a:p>
          <a:p>
            <a:pPr marL="514350" indent="-514350">
              <a:buAutoNum type="arabicPeriod"/>
            </a:pPr>
            <a:r>
              <a:rPr kumimoji="1" lang="en-US" altLang="zh-CN" dirty="0"/>
              <a:t>Hadoop</a:t>
            </a:r>
            <a:r>
              <a:rPr kumimoji="1" lang="zh-CN" altLang="en-US" dirty="0"/>
              <a:t>生态圈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382920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2F2F01-984E-814B-AD0A-687B85245562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4"/>
          </a:solidFill>
        </p:spPr>
        <p:txBody>
          <a:bodyPr/>
          <a:lstStyle/>
          <a:p>
            <a:r>
              <a:rPr kumimoji="1" lang="en-US" altLang="zh-CN" dirty="0"/>
              <a:t>					</a:t>
            </a:r>
            <a:r>
              <a:rPr kumimoji="1" lang="zh-CN" altLang="en-US" dirty="0"/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EFD08F-0CBC-F14D-BB98-DB3551235E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498" y="2051222"/>
            <a:ext cx="10515600" cy="4224595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dirty="0"/>
              <a:t>1.</a:t>
            </a:r>
            <a:r>
              <a:rPr kumimoji="1" lang="zh-CN" altLang="en-US" dirty="0"/>
              <a:t> </a:t>
            </a:r>
            <a:r>
              <a:rPr kumimoji="1" lang="en-US" altLang="zh-CN" dirty="0"/>
              <a:t>What</a:t>
            </a:r>
            <a:r>
              <a:rPr kumimoji="1" lang="zh-CN" altLang="en-US" dirty="0"/>
              <a:t> </a:t>
            </a:r>
            <a:r>
              <a:rPr kumimoji="1" lang="en-US" altLang="zh-CN" dirty="0"/>
              <a:t>-</a:t>
            </a:r>
            <a:r>
              <a:rPr kumimoji="1" lang="zh-CN" altLang="en-US" dirty="0"/>
              <a:t> </a:t>
            </a:r>
            <a:r>
              <a:rPr kumimoji="1" lang="en-US" altLang="zh-CN" dirty="0"/>
              <a:t>Hadoop</a:t>
            </a:r>
            <a:r>
              <a:rPr kumimoji="1" lang="zh-CN" altLang="en-US" dirty="0"/>
              <a:t>概述</a:t>
            </a:r>
            <a:r>
              <a:rPr kumimoji="1" lang="en-US" altLang="zh-CN" dirty="0"/>
              <a:t>	</a:t>
            </a:r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>
                <a:solidFill>
                  <a:srgbClr val="FF0000"/>
                </a:solidFill>
              </a:rPr>
              <a:t>2.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Needs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–</a:t>
            </a:r>
            <a:r>
              <a:rPr kumimoji="1" lang="zh-CN" altLang="en-US" dirty="0">
                <a:solidFill>
                  <a:srgbClr val="FF0000"/>
                </a:solidFill>
              </a:rPr>
              <a:t> 安装</a:t>
            </a:r>
            <a:r>
              <a:rPr kumimoji="1" lang="en-US" altLang="zh-CN" dirty="0">
                <a:solidFill>
                  <a:srgbClr val="FF0000"/>
                </a:solidFill>
              </a:rPr>
              <a:t>Hadoop</a:t>
            </a:r>
            <a:r>
              <a:rPr kumimoji="1" lang="zh-CN" altLang="en-US" dirty="0">
                <a:solidFill>
                  <a:srgbClr val="FF0000"/>
                </a:solidFill>
              </a:rPr>
              <a:t>前的准备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3.</a:t>
            </a:r>
            <a:r>
              <a:rPr kumimoji="1" lang="zh-CN" altLang="en-US" dirty="0"/>
              <a:t> </a:t>
            </a:r>
            <a:r>
              <a:rPr kumimoji="1" lang="en-US" altLang="zh-CN" dirty="0"/>
              <a:t>How</a:t>
            </a:r>
            <a:r>
              <a:rPr kumimoji="1" lang="zh-CN" altLang="en-US" dirty="0"/>
              <a:t>  </a:t>
            </a:r>
            <a:r>
              <a:rPr kumimoji="1" lang="en-US" altLang="zh-CN" dirty="0"/>
              <a:t>–</a:t>
            </a:r>
            <a:r>
              <a:rPr kumimoji="1" lang="zh-CN" altLang="en-US" dirty="0"/>
              <a:t> 安装</a:t>
            </a:r>
            <a:r>
              <a:rPr kumimoji="1" lang="en-US" altLang="zh-CN" dirty="0"/>
              <a:t>Hadoop</a:t>
            </a:r>
          </a:p>
        </p:txBody>
      </p:sp>
    </p:spTree>
    <p:extLst>
      <p:ext uri="{BB962C8B-B14F-4D97-AF65-F5344CB8AC3E}">
        <p14:creationId xmlns:p14="http://schemas.microsoft.com/office/powerpoint/2010/main" val="15692515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12C9FF-093A-7C43-A7AE-5FE773113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2.</a:t>
            </a:r>
            <a:r>
              <a:rPr kumimoji="1" lang="zh-CN" altLang="en-US" dirty="0"/>
              <a:t> 搭建</a:t>
            </a:r>
            <a:r>
              <a:rPr kumimoji="1" lang="en-US" altLang="zh-CN" dirty="0"/>
              <a:t>Hadoop</a:t>
            </a:r>
            <a:r>
              <a:rPr kumimoji="1" lang="zh-CN" altLang="en-US" dirty="0"/>
              <a:t>集群的准备工作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6DC52A-739F-6A43-96A7-F2D9B5751C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kumimoji="1" lang="en-US" altLang="zh-CN" dirty="0"/>
              <a:t>1.</a:t>
            </a:r>
            <a:r>
              <a:rPr kumimoji="1" lang="zh-CN" altLang="en-US" dirty="0"/>
              <a:t> 准备三台</a:t>
            </a:r>
            <a:r>
              <a:rPr kumimoji="1" lang="en-US" altLang="zh-CN" dirty="0" err="1"/>
              <a:t>linux</a:t>
            </a:r>
            <a:r>
              <a:rPr kumimoji="1" lang="zh-CN" altLang="en-US" dirty="0"/>
              <a:t>服务器（系统建议</a:t>
            </a:r>
            <a:r>
              <a:rPr kumimoji="1" lang="en-US" altLang="zh-CN" dirty="0"/>
              <a:t>centos6.7</a:t>
            </a:r>
            <a:r>
              <a:rPr kumimoji="1" lang="zh-CN" altLang="en-US" dirty="0"/>
              <a:t> </a:t>
            </a:r>
            <a:r>
              <a:rPr kumimoji="1" lang="en-US" altLang="zh-CN" dirty="0"/>
              <a:t>64</a:t>
            </a:r>
            <a:r>
              <a:rPr kumimoji="1" lang="zh-CN" altLang="en-US" dirty="0"/>
              <a:t>位）</a:t>
            </a:r>
            <a:endParaRPr kumimoji="1" lang="en-US" altLang="zh-CN" dirty="0"/>
          </a:p>
          <a:p>
            <a:pPr lvl="0"/>
            <a:r>
              <a:rPr lang="zh-CN" altLang="zh-CN" dirty="0"/>
              <a:t>解压</a:t>
            </a:r>
            <a:r>
              <a:rPr lang="en-US" altLang="zh-CN" dirty="0"/>
              <a:t>centos</a:t>
            </a:r>
            <a:r>
              <a:rPr lang="zh-CN" altLang="zh-CN" dirty="0"/>
              <a:t>镜像压缩包到某个目录，并用</a:t>
            </a:r>
            <a:r>
              <a:rPr lang="en-US" altLang="zh-CN" dirty="0" err="1"/>
              <a:t>vmware</a:t>
            </a:r>
            <a:r>
              <a:rPr lang="zh-CN" altLang="zh-CN" dirty="0"/>
              <a:t>打开</a:t>
            </a:r>
          </a:p>
          <a:p>
            <a:pPr lvl="0"/>
            <a:r>
              <a:rPr lang="zh-CN" altLang="zh-CN" dirty="0"/>
              <a:t>准备操作系统环境（主机名，</a:t>
            </a:r>
            <a:r>
              <a:rPr lang="en-US" altLang="zh-CN" dirty="0" err="1"/>
              <a:t>ip</a:t>
            </a:r>
            <a:r>
              <a:rPr lang="zh-CN" altLang="zh-CN" dirty="0"/>
              <a:t>地址配成</a:t>
            </a:r>
            <a:r>
              <a:rPr lang="en-US" altLang="zh-CN" dirty="0"/>
              <a:t>static</a:t>
            </a:r>
            <a:r>
              <a:rPr lang="zh-CN" altLang="zh-CN" dirty="0"/>
              <a:t>，域名和</a:t>
            </a:r>
            <a:r>
              <a:rPr lang="en-US" altLang="zh-CN" dirty="0" err="1"/>
              <a:t>ip</a:t>
            </a:r>
            <a:r>
              <a:rPr lang="zh-CN" altLang="zh-CN" dirty="0"/>
              <a:t>的本地映射</a:t>
            </a:r>
            <a:r>
              <a:rPr lang="en-US" altLang="zh-CN" dirty="0"/>
              <a:t>hosts</a:t>
            </a:r>
            <a:r>
              <a:rPr lang="zh-CN" altLang="zh-CN" dirty="0"/>
              <a:t>）</a:t>
            </a:r>
          </a:p>
          <a:p>
            <a:pPr lvl="0"/>
            <a:r>
              <a:rPr lang="zh-CN" altLang="zh-CN" dirty="0"/>
              <a:t>关闭图形界面的启动</a:t>
            </a:r>
            <a:r>
              <a:rPr lang="en-US" altLang="zh-CN" dirty="0"/>
              <a:t>   </a:t>
            </a:r>
            <a:r>
              <a:rPr lang="zh-CN" altLang="zh-CN" dirty="0"/>
              <a:t>修改</a:t>
            </a:r>
            <a:r>
              <a:rPr lang="en-US" altLang="zh-CN" dirty="0"/>
              <a:t>/</a:t>
            </a:r>
            <a:r>
              <a:rPr lang="en-US" altLang="zh-CN" dirty="0" err="1"/>
              <a:t>etc</a:t>
            </a:r>
            <a:r>
              <a:rPr lang="en-US" altLang="zh-CN" dirty="0"/>
              <a:t>/</a:t>
            </a:r>
            <a:r>
              <a:rPr lang="en-US" altLang="zh-CN" dirty="0" err="1"/>
              <a:t>inittab</a:t>
            </a:r>
            <a:r>
              <a:rPr lang="zh-CN" altLang="zh-CN" dirty="0"/>
              <a:t>中的启动级别为</a:t>
            </a:r>
            <a:r>
              <a:rPr lang="en-US" altLang="zh-CN" dirty="0"/>
              <a:t>3</a:t>
            </a:r>
            <a:endParaRPr lang="zh-CN" altLang="zh-CN" dirty="0"/>
          </a:p>
          <a:p>
            <a:pPr marL="0" lv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kumimoji="1" lang="en-US" altLang="zh-CN" dirty="0"/>
              <a:t>2.</a:t>
            </a:r>
            <a:r>
              <a:rPr kumimoji="1" lang="zh-CN" altLang="en-US" dirty="0"/>
              <a:t> </a:t>
            </a:r>
            <a:r>
              <a:rPr kumimoji="1" lang="en-US" altLang="zh-CN" dirty="0"/>
              <a:t>Linux</a:t>
            </a:r>
            <a:r>
              <a:rPr kumimoji="1" lang="zh-CN" altLang="en-US" dirty="0"/>
              <a:t> 基础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/>
              <a:t>鸟哥的</a:t>
            </a:r>
            <a:r>
              <a:rPr kumimoji="1" lang="en-US" altLang="zh-CN" dirty="0" err="1"/>
              <a:t>linux</a:t>
            </a:r>
            <a:r>
              <a:rPr kumimoji="1" lang="zh-CN" altLang="en-US" dirty="0"/>
              <a:t>私房菜：基础学习篇（第四版）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/>
              <a:t>熟悉</a:t>
            </a:r>
            <a:r>
              <a:rPr kumimoji="1" lang="en-US" altLang="zh-CN" dirty="0"/>
              <a:t>http</a:t>
            </a:r>
            <a:r>
              <a:rPr kumimoji="1" lang="zh-CN" altLang="en-US" dirty="0"/>
              <a:t>、</a:t>
            </a:r>
            <a:r>
              <a:rPr kumimoji="1" lang="en-US" altLang="zh-CN" dirty="0"/>
              <a:t>https</a:t>
            </a:r>
            <a:r>
              <a:rPr kumimoji="1" lang="zh-CN" altLang="en-US" dirty="0"/>
              <a:t>、</a:t>
            </a:r>
            <a:r>
              <a:rPr kumimoji="1" lang="en-US" altLang="zh-CN" dirty="0" err="1"/>
              <a:t>tcp</a:t>
            </a:r>
            <a:r>
              <a:rPr kumimoji="1" lang="zh-CN" altLang="en-US" dirty="0"/>
              <a:t>等网络协议，对</a:t>
            </a:r>
            <a:r>
              <a:rPr kumimoji="1" lang="en-US" altLang="zh-CN" dirty="0"/>
              <a:t>CDN</a:t>
            </a:r>
            <a:r>
              <a:rPr kumimoji="1" lang="zh-CN" altLang="en-US" dirty="0"/>
              <a:t>有所了解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42489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3363AD-8F87-8149-8D77-45232A709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F3082B-EF43-9140-8CD0-5EF1BDB7E4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kumimoji="1" lang="en-US" altLang="zh-CN" dirty="0"/>
              <a:t>3.</a:t>
            </a:r>
            <a:r>
              <a:rPr kumimoji="1" lang="zh-CN" altLang="en-US" dirty="0"/>
              <a:t> 相关安装包准备</a:t>
            </a:r>
            <a:endParaRPr kumimoji="1" lang="en-US" altLang="zh-CN" dirty="0"/>
          </a:p>
          <a:p>
            <a:pPr marL="0" lvl="0" indent="0">
              <a:buNone/>
            </a:pPr>
            <a:r>
              <a:rPr lang="en-US" altLang="zh-CN" dirty="0"/>
              <a:t>Hadoop-3.0.tar.gz</a:t>
            </a:r>
          </a:p>
          <a:p>
            <a:pPr marL="0" lvl="0" indent="0">
              <a:buNone/>
            </a:pPr>
            <a:r>
              <a:rPr lang="en-US" altLang="zh-CN" dirty="0"/>
              <a:t>Hive</a:t>
            </a:r>
            <a:r>
              <a:rPr lang="zh-CN" altLang="en-US" dirty="0"/>
              <a:t> </a:t>
            </a:r>
            <a:endParaRPr lang="en-US" altLang="zh-CN" dirty="0"/>
          </a:p>
          <a:p>
            <a:pPr marL="0" lvl="0" indent="0">
              <a:buNone/>
            </a:pPr>
            <a:r>
              <a:rPr lang="en-US" altLang="zh-CN" dirty="0"/>
              <a:t>Spark-2.4.tar.gz</a:t>
            </a:r>
          </a:p>
          <a:p>
            <a:pPr marL="0" lvl="0" indent="0">
              <a:buNone/>
            </a:pPr>
            <a:r>
              <a:rPr lang="zh-CN" altLang="zh-CN" dirty="0"/>
              <a:t>准备</a:t>
            </a:r>
            <a:r>
              <a:rPr lang="en-US" altLang="zh-CN" dirty="0"/>
              <a:t>java</a:t>
            </a:r>
            <a:r>
              <a:rPr lang="zh-CN" altLang="zh-CN" dirty="0"/>
              <a:t>环境，安装</a:t>
            </a:r>
            <a:r>
              <a:rPr lang="en-US" altLang="zh-CN" dirty="0" err="1"/>
              <a:t>jdk</a:t>
            </a:r>
            <a:r>
              <a:rPr lang="zh-CN" altLang="zh-CN" dirty="0"/>
              <a:t>，配置环境变量等</a:t>
            </a:r>
          </a:p>
          <a:p>
            <a:pPr lvl="0"/>
            <a:r>
              <a:rPr lang="zh-CN" altLang="zh-CN" dirty="0"/>
              <a:t>解压安装包，修改环境变量：</a:t>
            </a:r>
            <a:r>
              <a:rPr lang="en-US" altLang="zh-CN" dirty="0"/>
              <a:t>  JAVA_HOME   PATH</a:t>
            </a:r>
            <a:endParaRPr lang="zh-CN" altLang="zh-CN" dirty="0"/>
          </a:p>
          <a:p>
            <a:pPr lvl="0"/>
            <a:r>
              <a:rPr lang="zh-CN" altLang="zh-CN" dirty="0"/>
              <a:t>配置防火墙（关闭）</a:t>
            </a:r>
          </a:p>
          <a:p>
            <a:pPr lvl="0"/>
            <a:r>
              <a:rPr lang="zh-CN" altLang="zh-CN" dirty="0"/>
              <a:t>为</a:t>
            </a:r>
            <a:r>
              <a:rPr lang="en-US" altLang="zh-CN" dirty="0" err="1"/>
              <a:t>hadoop</a:t>
            </a:r>
            <a:r>
              <a:rPr lang="zh-CN" altLang="zh-CN" dirty="0"/>
              <a:t>软件准备一个专门的</a:t>
            </a:r>
            <a:r>
              <a:rPr lang="en-US" altLang="zh-CN" dirty="0" err="1"/>
              <a:t>linux</a:t>
            </a:r>
            <a:r>
              <a:rPr lang="zh-CN" altLang="zh-CN" dirty="0"/>
              <a:t>用户（在我们的</a:t>
            </a:r>
            <a:r>
              <a:rPr lang="en-US" altLang="zh-CN" dirty="0" err="1"/>
              <a:t>linux</a:t>
            </a:r>
            <a:r>
              <a:rPr lang="zh-CN" altLang="zh-CN" dirty="0"/>
              <a:t>系统镜像中，有用户</a:t>
            </a:r>
            <a:r>
              <a:rPr lang="en-US" altLang="zh-CN" dirty="0" err="1"/>
              <a:t>hadoop</a:t>
            </a:r>
            <a:r>
              <a:rPr lang="zh-CN" altLang="zh-CN" dirty="0"/>
              <a:t>，密码：</a:t>
            </a:r>
            <a:r>
              <a:rPr lang="en-US" altLang="zh-CN" dirty="0" err="1"/>
              <a:t>hadoop</a:t>
            </a:r>
            <a:r>
              <a:rPr lang="zh-CN" altLang="zh-CN" dirty="0"/>
              <a:t>），为</a:t>
            </a:r>
            <a:r>
              <a:rPr lang="en-US" altLang="zh-CN" dirty="0" err="1"/>
              <a:t>hadoop</a:t>
            </a:r>
            <a:r>
              <a:rPr lang="zh-CN" altLang="zh-CN" dirty="0"/>
              <a:t>用户设置</a:t>
            </a:r>
            <a:r>
              <a:rPr lang="en-US" altLang="zh-CN" dirty="0" err="1"/>
              <a:t>sudo</a:t>
            </a:r>
            <a:r>
              <a:rPr lang="zh-CN" altLang="zh-CN" dirty="0"/>
              <a:t>权限</a:t>
            </a:r>
            <a:r>
              <a:rPr lang="en-US" altLang="zh-CN" dirty="0"/>
              <a:t>   /</a:t>
            </a:r>
            <a:r>
              <a:rPr lang="en-US" altLang="zh-CN" dirty="0" err="1"/>
              <a:t>etc</a:t>
            </a:r>
            <a:r>
              <a:rPr lang="en-US" altLang="zh-CN" dirty="0"/>
              <a:t>/</a:t>
            </a:r>
            <a:r>
              <a:rPr lang="en-US" altLang="zh-CN" dirty="0" err="1"/>
              <a:t>sudoers</a:t>
            </a:r>
            <a:endParaRPr lang="zh-CN" altLang="zh-CN" dirty="0"/>
          </a:p>
          <a:p>
            <a:pPr marL="0" indent="0">
              <a:buNone/>
            </a:pP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636293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2F2F01-984E-814B-AD0A-687B85245562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4"/>
          </a:solidFill>
        </p:spPr>
        <p:txBody>
          <a:bodyPr/>
          <a:lstStyle/>
          <a:p>
            <a:r>
              <a:rPr kumimoji="1" lang="en-US" altLang="zh-CN" dirty="0"/>
              <a:t>					</a:t>
            </a:r>
            <a:r>
              <a:rPr kumimoji="1" lang="zh-CN" altLang="en-US" dirty="0"/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EFD08F-0CBC-F14D-BB98-DB3551235E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498" y="2051222"/>
            <a:ext cx="10515600" cy="4224595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dirty="0"/>
              <a:t>1.</a:t>
            </a:r>
            <a:r>
              <a:rPr kumimoji="1" lang="zh-CN" altLang="en-US" dirty="0"/>
              <a:t> </a:t>
            </a:r>
            <a:r>
              <a:rPr kumimoji="1" lang="en-US" altLang="zh-CN" dirty="0"/>
              <a:t>What</a:t>
            </a:r>
            <a:r>
              <a:rPr kumimoji="1" lang="zh-CN" altLang="en-US" dirty="0"/>
              <a:t> </a:t>
            </a:r>
            <a:r>
              <a:rPr kumimoji="1" lang="en-US" altLang="zh-CN" dirty="0"/>
              <a:t>-</a:t>
            </a:r>
            <a:r>
              <a:rPr kumimoji="1" lang="zh-CN" altLang="en-US" dirty="0"/>
              <a:t> </a:t>
            </a:r>
            <a:r>
              <a:rPr kumimoji="1" lang="en-US" altLang="zh-CN" dirty="0"/>
              <a:t>Hadoop</a:t>
            </a:r>
            <a:r>
              <a:rPr kumimoji="1" lang="zh-CN" altLang="en-US" dirty="0"/>
              <a:t>概述</a:t>
            </a:r>
            <a:r>
              <a:rPr kumimoji="1" lang="en-US" altLang="zh-CN" dirty="0"/>
              <a:t>	</a:t>
            </a:r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2.</a:t>
            </a:r>
            <a:r>
              <a:rPr kumimoji="1" lang="zh-CN" altLang="en-US" dirty="0"/>
              <a:t> </a:t>
            </a:r>
            <a:r>
              <a:rPr kumimoji="1" lang="en-US" altLang="zh-CN" dirty="0"/>
              <a:t>Needs</a:t>
            </a:r>
            <a:r>
              <a:rPr kumimoji="1" lang="zh-CN" altLang="en-US" dirty="0"/>
              <a:t> </a:t>
            </a:r>
            <a:r>
              <a:rPr kumimoji="1" lang="en-US" altLang="zh-CN" dirty="0"/>
              <a:t>–</a:t>
            </a:r>
            <a:r>
              <a:rPr kumimoji="1" lang="zh-CN" altLang="en-US" dirty="0"/>
              <a:t> 安装</a:t>
            </a:r>
            <a:r>
              <a:rPr kumimoji="1" lang="en-US" altLang="zh-CN" dirty="0"/>
              <a:t>Hadoop</a:t>
            </a:r>
            <a:r>
              <a:rPr kumimoji="1" lang="zh-CN" altLang="en-US" dirty="0"/>
              <a:t>前的准备</a:t>
            </a: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>
                <a:solidFill>
                  <a:srgbClr val="FF0000"/>
                </a:solidFill>
              </a:rPr>
              <a:t>3.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How</a:t>
            </a:r>
            <a:r>
              <a:rPr kumimoji="1" lang="zh-CN" altLang="en-US" dirty="0">
                <a:solidFill>
                  <a:srgbClr val="FF0000"/>
                </a:solidFill>
              </a:rPr>
              <a:t>  </a:t>
            </a:r>
            <a:r>
              <a:rPr kumimoji="1" lang="en-US" altLang="zh-CN" dirty="0">
                <a:solidFill>
                  <a:srgbClr val="FF0000"/>
                </a:solidFill>
              </a:rPr>
              <a:t>-</a:t>
            </a:r>
            <a:r>
              <a:rPr kumimoji="1" lang="zh-CN" altLang="en-US" dirty="0">
                <a:solidFill>
                  <a:srgbClr val="FF0000"/>
                </a:solidFill>
              </a:rPr>
              <a:t> 安装</a:t>
            </a:r>
            <a:r>
              <a:rPr kumimoji="1" lang="en-US" altLang="zh-CN" dirty="0">
                <a:solidFill>
                  <a:srgbClr val="FF0000"/>
                </a:solidFill>
              </a:rPr>
              <a:t>Hadoop</a:t>
            </a:r>
          </a:p>
        </p:txBody>
      </p:sp>
    </p:spTree>
    <p:extLst>
      <p:ext uri="{BB962C8B-B14F-4D97-AF65-F5344CB8AC3E}">
        <p14:creationId xmlns:p14="http://schemas.microsoft.com/office/powerpoint/2010/main" val="34023040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A1DA3E-B989-A746-A90D-76E5AA101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4.</a:t>
            </a:r>
            <a:r>
              <a:rPr kumimoji="1" lang="zh-CN" altLang="en-US" dirty="0"/>
              <a:t> </a:t>
            </a:r>
            <a:r>
              <a:rPr kumimoji="1" lang="en-US" altLang="zh-CN" dirty="0"/>
              <a:t>Hadoop</a:t>
            </a:r>
            <a:r>
              <a:rPr kumimoji="1" lang="zh-CN" altLang="en-US" dirty="0"/>
              <a:t>集群部署安装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5C7127-AF56-814F-ABBF-7DD323AA59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/>
              <a:t>4.1</a:t>
            </a:r>
            <a:r>
              <a:rPr kumimoji="1" lang="zh-CN" altLang="en-US" dirty="0"/>
              <a:t> 单机部署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4.2</a:t>
            </a:r>
            <a:r>
              <a:rPr kumimoji="1" lang="zh-CN" altLang="en-US" dirty="0"/>
              <a:t> 集群部署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4.3</a:t>
            </a:r>
            <a:r>
              <a:rPr kumimoji="1" lang="zh-CN" altLang="en-US" dirty="0"/>
              <a:t> 验证方式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4.4</a:t>
            </a:r>
            <a:r>
              <a:rPr kumimoji="1" lang="zh-CN" altLang="en-US" dirty="0"/>
              <a:t> 常见问题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606198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1933F2-B3B8-FB42-BD17-34950C0D4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Hadoop</a:t>
            </a:r>
            <a:r>
              <a:rPr kumimoji="1" lang="zh-CN" altLang="en-US" dirty="0"/>
              <a:t>单机部署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F68529-25F9-E544-ACE0-ED456495C6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483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zh-CN" altLang="zh-CN" dirty="0"/>
              <a:t>安装</a:t>
            </a:r>
            <a:r>
              <a:rPr lang="en-US" altLang="zh-CN" dirty="0" err="1"/>
              <a:t>hadoop</a:t>
            </a:r>
            <a:r>
              <a:rPr lang="en-US" altLang="zh-CN" dirty="0"/>
              <a:t>----</a:t>
            </a:r>
            <a:r>
              <a:rPr lang="zh-CN" altLang="zh-CN" dirty="0"/>
              <a:t>（解压，修改配置文件，分发到集群，初始化，启动 </a:t>
            </a:r>
            <a:r>
              <a:rPr lang="zh-CN" altLang="en-US" dirty="0"/>
              <a:t>）</a:t>
            </a:r>
            <a:endParaRPr lang="en-US" altLang="zh-CN" dirty="0"/>
          </a:p>
          <a:p>
            <a:pPr marL="0" indent="0">
              <a:buNone/>
            </a:pPr>
            <a:endParaRPr kumimoji="1" lang="zh-CN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8EAD9BDC-B290-2E49-AD87-67555A6FEC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7212267"/>
              </p:ext>
            </p:extLst>
          </p:nvPr>
        </p:nvGraphicFramePr>
        <p:xfrm>
          <a:off x="838200" y="2648607"/>
          <a:ext cx="9343768" cy="39980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343768">
                  <a:extLst>
                    <a:ext uri="{9D8B030D-6E8A-4147-A177-3AD203B41FA5}">
                      <a16:colId xmlns:a16="http://schemas.microsoft.com/office/drawing/2014/main" val="1912503132"/>
                    </a:ext>
                  </a:extLst>
                </a:gridCol>
              </a:tblGrid>
              <a:tr h="39980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bin       		 #</a:t>
                      </a:r>
                      <a:r>
                        <a:rPr lang="zh-CN" sz="2000" kern="100" dirty="0">
                          <a:effectLst/>
                        </a:rPr>
                        <a:t>可执行文件（</a:t>
                      </a:r>
                      <a:r>
                        <a:rPr lang="en-US" sz="2000" kern="100" dirty="0" err="1">
                          <a:effectLst/>
                        </a:rPr>
                        <a:t>hadoop</a:t>
                      </a:r>
                      <a:r>
                        <a:rPr lang="zh-CN" sz="2000" kern="100" dirty="0">
                          <a:effectLst/>
                        </a:rPr>
                        <a:t>的功能操作命令）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 err="1">
                          <a:effectLst/>
                        </a:rPr>
                        <a:t>etc</a:t>
                      </a:r>
                      <a:r>
                        <a:rPr lang="en-US" sz="2000" kern="100" dirty="0">
                          <a:effectLst/>
                        </a:rPr>
                        <a:t>		#</a:t>
                      </a:r>
                      <a:r>
                        <a:rPr lang="zh-CN" sz="2000" kern="100" dirty="0">
                          <a:effectLst/>
                        </a:rPr>
                        <a:t>配置文件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include    </a:t>
                      </a:r>
                      <a:endParaRPr lang="zh-CN" sz="20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lib		 #</a:t>
                      </a:r>
                      <a:r>
                        <a:rPr lang="zh-CN" sz="2000" kern="100" dirty="0">
                          <a:effectLst/>
                        </a:rPr>
                        <a:t>本地库文件（数据压缩编解码、本地文件系统操作）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 err="1">
                          <a:effectLst/>
                        </a:rPr>
                        <a:t>libexec</a:t>
                      </a:r>
                      <a:r>
                        <a:rPr lang="en-US" sz="2000" kern="100" dirty="0">
                          <a:effectLst/>
                        </a:rPr>
                        <a:t>    </a:t>
                      </a:r>
                      <a:endParaRPr lang="zh-CN" sz="20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 err="1">
                          <a:effectLst/>
                        </a:rPr>
                        <a:t>LICENSE.txt</a:t>
                      </a:r>
                      <a:endParaRPr lang="zh-CN" sz="20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 err="1">
                          <a:effectLst/>
                        </a:rPr>
                        <a:t>NOTICE.txt</a:t>
                      </a:r>
                      <a:r>
                        <a:rPr lang="en-US" sz="2000" kern="100" dirty="0">
                          <a:effectLst/>
                        </a:rPr>
                        <a:t> </a:t>
                      </a:r>
                      <a:endParaRPr lang="zh-CN" sz="20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 err="1">
                          <a:effectLst/>
                        </a:rPr>
                        <a:t>README.txt</a:t>
                      </a:r>
                      <a:endParaRPr lang="zh-CN" sz="20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 err="1">
                          <a:effectLst/>
                        </a:rPr>
                        <a:t>sbin</a:t>
                      </a:r>
                      <a:r>
                        <a:rPr lang="en-US" sz="2000" kern="100" dirty="0">
                          <a:effectLst/>
                        </a:rPr>
                        <a:t>		#</a:t>
                      </a:r>
                      <a:r>
                        <a:rPr lang="zh-CN" sz="2000" kern="100" dirty="0">
                          <a:effectLst/>
                        </a:rPr>
                        <a:t>可执行文件（</a:t>
                      </a:r>
                      <a:r>
                        <a:rPr lang="en-US" sz="2000" kern="100" dirty="0" err="1">
                          <a:effectLst/>
                        </a:rPr>
                        <a:t>hadoop</a:t>
                      </a:r>
                      <a:r>
                        <a:rPr lang="zh-CN" sz="2000" kern="100" dirty="0">
                          <a:effectLst/>
                        </a:rPr>
                        <a:t>集群进程管理的操作命令）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share		#</a:t>
                      </a:r>
                      <a:r>
                        <a:rPr lang="zh-CN" sz="2000" kern="100" dirty="0">
                          <a:effectLst/>
                        </a:rPr>
                        <a:t>开发所需要的</a:t>
                      </a:r>
                      <a:r>
                        <a:rPr lang="en-US" sz="2000" kern="100" dirty="0">
                          <a:effectLst/>
                        </a:rPr>
                        <a:t>jar</a:t>
                      </a:r>
                      <a:r>
                        <a:rPr lang="zh-CN" sz="2000" kern="100" dirty="0">
                          <a:effectLst/>
                        </a:rPr>
                        <a:t>包及用户帮助文档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574788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95024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DF0130-4BB6-FA4B-B4CF-D5A25C04B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Hadoop</a:t>
            </a:r>
            <a:r>
              <a:rPr kumimoji="1" lang="zh-CN" altLang="en-US" dirty="0"/>
              <a:t>安装 </a:t>
            </a:r>
            <a:r>
              <a:rPr kumimoji="1" lang="en-US" altLang="zh-CN" dirty="0"/>
              <a:t>–</a:t>
            </a:r>
            <a:r>
              <a:rPr kumimoji="1" lang="zh-CN" altLang="en-US" dirty="0"/>
              <a:t> 修改配置文件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998074-D279-944A-8B35-87A978705C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(1)</a:t>
            </a:r>
            <a:r>
              <a:rPr lang="en-US" altLang="zh-CN" dirty="0" err="1"/>
              <a:t>hadoop-env.sh</a:t>
            </a:r>
            <a:r>
              <a:rPr lang="en-US" altLang="zh-CN" dirty="0"/>
              <a:t>   JAVA_HOME = /home/</a:t>
            </a:r>
            <a:r>
              <a:rPr lang="en-US" altLang="zh-CN" dirty="0" err="1"/>
              <a:t>hadoop</a:t>
            </a:r>
            <a:r>
              <a:rPr lang="en-US" altLang="zh-CN" dirty="0"/>
              <a:t>/app/jdk_7u65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(2)core-</a:t>
            </a:r>
            <a:r>
              <a:rPr lang="en-US" altLang="zh-CN" dirty="0" err="1"/>
              <a:t>site.xml</a:t>
            </a:r>
            <a:r>
              <a:rPr lang="en-US" altLang="zh-CN" dirty="0"/>
              <a:t>	   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 err="1"/>
              <a:t>fs.defaultFS</a:t>
            </a:r>
            <a:r>
              <a:rPr lang="en-US" altLang="zh-CN" dirty="0"/>
              <a:t>    </a:t>
            </a:r>
            <a:r>
              <a:rPr lang="zh-CN" altLang="zh-CN" dirty="0"/>
              <a:t>指定</a:t>
            </a:r>
            <a:r>
              <a:rPr lang="en-US" altLang="zh-CN" dirty="0" err="1"/>
              <a:t>hadoop</a:t>
            </a:r>
            <a:r>
              <a:rPr lang="zh-CN" altLang="zh-CN" dirty="0"/>
              <a:t>所使用的文件系统</a:t>
            </a:r>
          </a:p>
          <a:p>
            <a:pPr marL="0" indent="0">
              <a:buNone/>
            </a:pPr>
            <a:r>
              <a:rPr lang="en-US" altLang="zh-CN" dirty="0" err="1"/>
              <a:t>hadoop.tmp.dir</a:t>
            </a:r>
            <a:r>
              <a:rPr lang="en-US" altLang="zh-CN" dirty="0"/>
              <a:t>  </a:t>
            </a:r>
            <a:r>
              <a:rPr lang="zh-CN" altLang="zh-CN" dirty="0"/>
              <a:t>指定各节点上的</a:t>
            </a:r>
            <a:r>
              <a:rPr lang="en-US" altLang="zh-CN" dirty="0" err="1"/>
              <a:t>hadoop</a:t>
            </a:r>
            <a:r>
              <a:rPr lang="zh-CN" altLang="zh-CN" dirty="0"/>
              <a:t>进程所在的本地工作目录</a:t>
            </a:r>
            <a:r>
              <a:rPr lang="en-US" altLang="zh-CN" dirty="0"/>
              <a:t>(</a:t>
            </a:r>
            <a:r>
              <a:rPr lang="zh-CN" altLang="zh-CN" dirty="0"/>
              <a:t>父目录</a:t>
            </a:r>
            <a:r>
              <a:rPr lang="en-US" altLang="zh-CN" dirty="0"/>
              <a:t>)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(3) </a:t>
            </a:r>
            <a:r>
              <a:rPr lang="en-US" altLang="zh-CN" dirty="0" err="1"/>
              <a:t>mapred-site.xml</a:t>
            </a:r>
            <a:r>
              <a:rPr lang="en-US" altLang="zh-CN" dirty="0"/>
              <a:t>    </a:t>
            </a:r>
            <a:r>
              <a:rPr lang="en-US" altLang="zh-CN" dirty="0" err="1"/>
              <a:t>mapreduce.framework.name</a:t>
            </a:r>
            <a:r>
              <a:rPr lang="en-US" altLang="zh-CN" dirty="0"/>
              <a:t> :  yarn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(4)yarn-</a:t>
            </a:r>
            <a:r>
              <a:rPr lang="en-US" altLang="zh-CN" dirty="0" err="1"/>
              <a:t>site.xml</a:t>
            </a:r>
            <a:r>
              <a:rPr lang="en-US" altLang="zh-CN" dirty="0"/>
              <a:t>    </a:t>
            </a:r>
            <a:r>
              <a:rPr lang="en-US" altLang="zh-CN" dirty="0" err="1"/>
              <a:t>yarn.resourcemanager.hostname</a:t>
            </a:r>
            <a:r>
              <a:rPr lang="zh-CN" altLang="zh-CN" dirty="0"/>
              <a:t>：</a:t>
            </a:r>
            <a:r>
              <a:rPr lang="en-US" altLang="zh-CN" dirty="0"/>
              <a:t>server01 (yarn</a:t>
            </a:r>
            <a:r>
              <a:rPr lang="zh-CN" altLang="zh-CN" dirty="0"/>
              <a:t>中的</a:t>
            </a:r>
            <a:r>
              <a:rPr lang="en-US" altLang="zh-CN" dirty="0"/>
              <a:t>master</a:t>
            </a:r>
            <a:r>
              <a:rPr lang="zh-CN" altLang="zh-CN" dirty="0"/>
              <a:t>节点所在主机</a:t>
            </a:r>
            <a:r>
              <a:rPr lang="en-US" altLang="zh-CN" dirty="0"/>
              <a:t>)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             </a:t>
            </a:r>
            <a:r>
              <a:rPr lang="en-US" altLang="zh-CN" dirty="0" err="1"/>
              <a:t>yarn.nodemanager.aux</a:t>
            </a:r>
            <a:r>
              <a:rPr lang="en-US" altLang="zh-CN" dirty="0"/>
              <a:t>-services : </a:t>
            </a:r>
            <a:r>
              <a:rPr lang="en-US" altLang="zh-CN" dirty="0" err="1"/>
              <a:t>mapreduce_shuffle</a:t>
            </a:r>
            <a:endParaRPr lang="zh-CN" altLang="zh-CN" dirty="0"/>
          </a:p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5073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2F2F01-984E-814B-AD0A-687B85245562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4"/>
          </a:solidFill>
        </p:spPr>
        <p:txBody>
          <a:bodyPr/>
          <a:lstStyle/>
          <a:p>
            <a:r>
              <a:rPr kumimoji="1" lang="en-US" altLang="zh-CN" dirty="0"/>
              <a:t>					</a:t>
            </a:r>
            <a:r>
              <a:rPr kumimoji="1" lang="zh-CN" altLang="en-US" dirty="0"/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EFD08F-0CBC-F14D-BB98-DB3551235E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498" y="2051222"/>
            <a:ext cx="10515600" cy="4224595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dirty="0">
                <a:solidFill>
                  <a:srgbClr val="FF0000"/>
                </a:solidFill>
              </a:rPr>
              <a:t>1.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What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-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Hadoop</a:t>
            </a:r>
            <a:r>
              <a:rPr kumimoji="1" lang="zh-CN" altLang="en-US" dirty="0">
                <a:solidFill>
                  <a:srgbClr val="FF0000"/>
                </a:solidFill>
              </a:rPr>
              <a:t>概述</a:t>
            </a:r>
            <a:r>
              <a:rPr kumimoji="1" lang="en-US" altLang="zh-CN" dirty="0"/>
              <a:t>	</a:t>
            </a:r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2.</a:t>
            </a:r>
            <a:r>
              <a:rPr kumimoji="1" lang="zh-CN" altLang="en-US" dirty="0"/>
              <a:t> </a:t>
            </a:r>
            <a:r>
              <a:rPr kumimoji="1" lang="en-US" altLang="zh-CN" dirty="0"/>
              <a:t>Needs</a:t>
            </a:r>
            <a:r>
              <a:rPr kumimoji="1" lang="zh-CN" altLang="en-US" dirty="0"/>
              <a:t> </a:t>
            </a:r>
            <a:r>
              <a:rPr kumimoji="1" lang="en-US" altLang="zh-CN" dirty="0"/>
              <a:t>–</a:t>
            </a:r>
            <a:r>
              <a:rPr kumimoji="1" lang="zh-CN" altLang="en-US" dirty="0"/>
              <a:t> 安装</a:t>
            </a:r>
            <a:r>
              <a:rPr kumimoji="1" lang="en-US" altLang="zh-CN" dirty="0"/>
              <a:t>Hadoop</a:t>
            </a:r>
            <a:r>
              <a:rPr kumimoji="1" lang="zh-CN" altLang="en-US" dirty="0"/>
              <a:t>前的准备</a:t>
            </a: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3.</a:t>
            </a:r>
            <a:r>
              <a:rPr kumimoji="1" lang="zh-CN" altLang="en-US" dirty="0"/>
              <a:t> </a:t>
            </a:r>
            <a:r>
              <a:rPr kumimoji="1" lang="en-US" altLang="zh-CN" dirty="0"/>
              <a:t>How</a:t>
            </a:r>
            <a:r>
              <a:rPr kumimoji="1" lang="zh-CN" altLang="en-US" dirty="0"/>
              <a:t>  </a:t>
            </a:r>
            <a:r>
              <a:rPr kumimoji="1" lang="en-US" altLang="zh-CN" dirty="0"/>
              <a:t>–</a:t>
            </a:r>
            <a:r>
              <a:rPr kumimoji="1" lang="zh-CN" altLang="en-US" dirty="0"/>
              <a:t> 安装</a:t>
            </a:r>
            <a:r>
              <a:rPr kumimoji="1" lang="en-US" altLang="zh-CN" dirty="0"/>
              <a:t>Hadoop</a:t>
            </a:r>
          </a:p>
        </p:txBody>
      </p:sp>
    </p:spTree>
    <p:extLst>
      <p:ext uri="{BB962C8B-B14F-4D97-AF65-F5344CB8AC3E}">
        <p14:creationId xmlns:p14="http://schemas.microsoft.com/office/powerpoint/2010/main" val="956798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7F4071-AEF5-F646-AC2F-712AB9C11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生产环境的部署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EFD252-5BFD-DD4D-87D7-FB97F6953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(6)</a:t>
            </a:r>
            <a:r>
              <a:rPr lang="zh-CN" altLang="zh-CN" dirty="0"/>
              <a:t>真实生产中部署一个中型集群：</a:t>
            </a:r>
          </a:p>
          <a:p>
            <a:pPr marL="0" indent="0">
              <a:buNone/>
            </a:pPr>
            <a:r>
              <a:rPr lang="zh-CN" altLang="zh-CN" dirty="0"/>
              <a:t>有些公司会借助一些自动化的网络拷贝工具加快配置速度</a:t>
            </a:r>
          </a:p>
          <a:p>
            <a:pPr marL="0" indent="0">
              <a:buNone/>
            </a:pPr>
            <a:r>
              <a:rPr lang="zh-CN" altLang="zh-CN" dirty="0"/>
              <a:t>有些公司会采用一些商业发行版（</a:t>
            </a:r>
            <a:r>
              <a:rPr lang="en-US" altLang="zh-CN" dirty="0"/>
              <a:t>CDH--</a:t>
            </a:r>
            <a:r>
              <a:rPr lang="en-US" altLang="zh-CN" dirty="0" err="1"/>
              <a:t>cloudera</a:t>
            </a:r>
            <a:r>
              <a:rPr lang="zh-CN" altLang="zh-CN" dirty="0"/>
              <a:t>公司的产品；</a:t>
            </a:r>
            <a:r>
              <a:rPr lang="en-US" altLang="zh-CN" dirty="0"/>
              <a:t>HORTONWORKS</a:t>
            </a:r>
            <a:r>
              <a:rPr lang="zh-CN" altLang="zh-CN" dirty="0"/>
              <a:t>；</a:t>
            </a:r>
            <a:r>
              <a:rPr lang="en-US" altLang="zh-CN" dirty="0"/>
              <a:t>MICROSOFT</a:t>
            </a:r>
            <a:r>
              <a:rPr lang="zh-CN" altLang="zh-CN" dirty="0"/>
              <a:t>，</a:t>
            </a:r>
            <a:r>
              <a:rPr lang="en-US" altLang="zh-CN" dirty="0"/>
              <a:t>IBM</a:t>
            </a:r>
            <a:r>
              <a:rPr lang="zh-CN" altLang="zh-CN" dirty="0"/>
              <a:t>，</a:t>
            </a:r>
            <a:r>
              <a:rPr lang="en-US" altLang="zh-CN" dirty="0"/>
              <a:t>EMC</a:t>
            </a:r>
            <a:r>
              <a:rPr lang="zh-CN" altLang="zh-CN" dirty="0"/>
              <a:t>，</a:t>
            </a:r>
            <a:r>
              <a:rPr lang="en-US" altLang="zh-CN" dirty="0"/>
              <a:t>INTEL</a:t>
            </a:r>
            <a:r>
              <a:rPr lang="zh-CN" altLang="zh-CN" dirty="0"/>
              <a:t>）</a:t>
            </a:r>
          </a:p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86915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BCAB62-42D1-D946-BCA1-6260561E4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Hadoop</a:t>
            </a:r>
            <a:r>
              <a:rPr kumimoji="1" lang="zh-CN" altLang="en-US" dirty="0"/>
              <a:t>集群部署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F321EA-DA5F-C947-B563-CA7CF092C8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kumimoji="1" lang="en-US" altLang="zh-CN" dirty="0"/>
              <a:t>SSH</a:t>
            </a:r>
            <a:r>
              <a:rPr kumimoji="1" lang="zh-CN" altLang="en-US" dirty="0"/>
              <a:t>免密登录</a:t>
            </a:r>
            <a:endParaRPr kumimoji="1" lang="en-US" altLang="zh-CN" dirty="0"/>
          </a:p>
          <a:p>
            <a:pPr marL="0" indent="0">
              <a:buNone/>
            </a:pPr>
            <a:r>
              <a:rPr lang="zh-CN" altLang="zh-CN" dirty="0"/>
              <a:t>配置的机制：在登陆方生成密钥对，然后将公钥复制给目标主机，在目标主机上将这个公钥加入授权文件</a:t>
            </a:r>
            <a:r>
              <a:rPr lang="en-US" altLang="zh-CN" dirty="0"/>
              <a:t> ~/.</a:t>
            </a:r>
            <a:r>
              <a:rPr lang="en-US" altLang="zh-CN" dirty="0" err="1"/>
              <a:t>ssh</a:t>
            </a:r>
            <a:r>
              <a:rPr lang="en-US" altLang="zh-CN" dirty="0"/>
              <a:t>/</a:t>
            </a:r>
            <a:r>
              <a:rPr lang="en-US" altLang="zh-CN" dirty="0" err="1"/>
              <a:t>authorized_keys</a:t>
            </a:r>
            <a:r>
              <a:rPr lang="en-US" altLang="zh-CN" dirty="0"/>
              <a:t>   (</a:t>
            </a:r>
            <a:r>
              <a:rPr lang="zh-CN" altLang="zh-CN" dirty="0"/>
              <a:t>该文件的权限</a:t>
            </a:r>
            <a:r>
              <a:rPr lang="en-US" altLang="zh-CN" dirty="0"/>
              <a:t>: 600)</a:t>
            </a:r>
          </a:p>
          <a:p>
            <a:pPr marL="0" indent="0">
              <a:buNone/>
            </a:pPr>
            <a:endParaRPr lang="zh-CN" altLang="zh-CN" dirty="0"/>
          </a:p>
          <a:p>
            <a:pPr marL="0" indent="0">
              <a:buNone/>
            </a:pPr>
            <a:r>
              <a:rPr lang="zh-CN" altLang="zh-CN" dirty="0"/>
              <a:t>真实大量配置的时候直接使用</a:t>
            </a:r>
            <a:r>
              <a:rPr lang="en-US" altLang="zh-CN" dirty="0" err="1"/>
              <a:t>ssh</a:t>
            </a:r>
            <a:r>
              <a:rPr lang="zh-CN" altLang="zh-CN" dirty="0"/>
              <a:t>工具箱的工具：</a:t>
            </a:r>
          </a:p>
          <a:p>
            <a:pPr marL="0" indent="0">
              <a:buNone/>
            </a:pPr>
            <a:r>
              <a:rPr lang="en-US" altLang="zh-CN" dirty="0"/>
              <a:t>1/</a:t>
            </a:r>
            <a:r>
              <a:rPr lang="zh-CN" altLang="zh-CN" dirty="0"/>
              <a:t>在登陆方生成密钥对，执行命令：</a:t>
            </a:r>
            <a:r>
              <a:rPr lang="en-US" altLang="zh-CN" dirty="0"/>
              <a:t> </a:t>
            </a:r>
            <a:r>
              <a:rPr lang="en-US" altLang="zh-CN" dirty="0" err="1"/>
              <a:t>ssh</a:t>
            </a:r>
            <a:r>
              <a:rPr lang="en-US" altLang="zh-CN" dirty="0"/>
              <a:t>-keygen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2/</a:t>
            </a:r>
            <a:r>
              <a:rPr lang="zh-CN" altLang="zh-CN" dirty="0"/>
              <a:t>执行这条指令：</a:t>
            </a:r>
            <a:r>
              <a:rPr lang="en-US" altLang="zh-CN" dirty="0" err="1"/>
              <a:t>ssh</a:t>
            </a:r>
            <a:r>
              <a:rPr lang="en-US" altLang="zh-CN" dirty="0"/>
              <a:t>-copy-id   hadoop-server03</a:t>
            </a:r>
            <a:r>
              <a:rPr lang="zh-CN" altLang="zh-CN" dirty="0"/>
              <a:t> </a:t>
            </a:r>
          </a:p>
          <a:p>
            <a:pPr marL="0" indent="0">
              <a:buNone/>
            </a:pPr>
            <a:r>
              <a:rPr kumimoji="1" lang="zh-CN" altLang="en-US" dirty="0"/>
              <a:t> 免密码</a:t>
            </a:r>
            <a:r>
              <a:rPr kumimoji="1" lang="zh-CN" altLang="en-US"/>
              <a:t>登录目标主机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53297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BC3F7C-BB34-8B4F-9FF8-736021DE0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启动</a:t>
            </a:r>
            <a:r>
              <a:rPr kumimoji="1" lang="en-US" altLang="zh-CN" dirty="0"/>
              <a:t>Hadoop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34153F-2AAD-7A4B-B120-45D9FA1680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zh-CN" altLang="zh-CN" dirty="0"/>
              <a:t>首先，格式化</a:t>
            </a:r>
            <a:r>
              <a:rPr lang="en-US" altLang="zh-CN" dirty="0" err="1"/>
              <a:t>nameonde</a:t>
            </a:r>
            <a:r>
              <a:rPr lang="en-US" altLang="zh-CN" dirty="0"/>
              <a:t>     bin/</a:t>
            </a:r>
            <a:r>
              <a:rPr lang="en-US" altLang="zh-CN" dirty="0" err="1"/>
              <a:t>hadoop</a:t>
            </a:r>
            <a:r>
              <a:rPr lang="en-US" altLang="zh-CN" dirty="0"/>
              <a:t> </a:t>
            </a:r>
            <a:r>
              <a:rPr lang="en-US" altLang="zh-CN" dirty="0" err="1"/>
              <a:t>namenode</a:t>
            </a:r>
            <a:r>
              <a:rPr lang="en-US" altLang="zh-CN" dirty="0"/>
              <a:t> -format</a:t>
            </a:r>
            <a:endParaRPr lang="zh-CN" altLang="zh-CN" dirty="0"/>
          </a:p>
          <a:p>
            <a:pPr marL="0" lvl="0" indent="0">
              <a:buNone/>
            </a:pPr>
            <a:r>
              <a:rPr lang="zh-CN" altLang="zh-CN" dirty="0"/>
              <a:t>手动一台一台地启动</a:t>
            </a:r>
          </a:p>
          <a:p>
            <a:pPr marL="0" indent="0">
              <a:buNone/>
            </a:pPr>
            <a:r>
              <a:rPr lang="zh-CN" altLang="zh-CN" dirty="0"/>
              <a:t>在相应服务器上启动</a:t>
            </a:r>
            <a:r>
              <a:rPr lang="en-US" altLang="zh-CN" dirty="0" err="1"/>
              <a:t>hdfs</a:t>
            </a:r>
            <a:r>
              <a:rPr lang="zh-CN" altLang="zh-CN" dirty="0"/>
              <a:t>的相关进程 ：</a:t>
            </a:r>
          </a:p>
          <a:p>
            <a:pPr marL="0" indent="0">
              <a:buNone/>
            </a:pPr>
            <a:r>
              <a:rPr lang="en-US" altLang="zh-CN" dirty="0"/>
              <a:t>  </a:t>
            </a:r>
            <a:r>
              <a:rPr lang="zh-CN" altLang="zh-CN" dirty="0"/>
              <a:t>启动</a:t>
            </a:r>
            <a:r>
              <a:rPr lang="en-US" altLang="zh-CN" dirty="0" err="1"/>
              <a:t>namenode</a:t>
            </a:r>
            <a:r>
              <a:rPr lang="zh-CN" altLang="zh-CN" dirty="0"/>
              <a:t>进程——</a:t>
            </a:r>
            <a:r>
              <a:rPr lang="en-US" altLang="zh-CN" dirty="0"/>
              <a:t> </a:t>
            </a:r>
            <a:r>
              <a:rPr lang="en-US" altLang="zh-CN" dirty="0" err="1"/>
              <a:t>sbin</a:t>
            </a:r>
            <a:r>
              <a:rPr lang="en-US" altLang="zh-CN" dirty="0"/>
              <a:t>/</a:t>
            </a:r>
            <a:r>
              <a:rPr lang="en-US" altLang="zh-CN" dirty="0" err="1"/>
              <a:t>hadoop-daemon.sh</a:t>
            </a:r>
            <a:r>
              <a:rPr lang="en-US" altLang="zh-CN" dirty="0"/>
              <a:t> start </a:t>
            </a:r>
            <a:r>
              <a:rPr lang="en-US" altLang="zh-CN" dirty="0" err="1"/>
              <a:t>namenode</a:t>
            </a:r>
            <a:endParaRPr lang="zh-CN" altLang="zh-CN" dirty="0"/>
          </a:p>
          <a:p>
            <a:pPr marL="0" indent="0">
              <a:buNone/>
            </a:pPr>
            <a:r>
              <a:rPr lang="zh-CN" altLang="zh-CN" dirty="0"/>
              <a:t>启动</a:t>
            </a:r>
            <a:r>
              <a:rPr lang="en-US" altLang="zh-CN" dirty="0" err="1"/>
              <a:t>datanode</a:t>
            </a:r>
            <a:r>
              <a:rPr lang="zh-CN" altLang="zh-CN" dirty="0"/>
              <a:t>进程 ——</a:t>
            </a:r>
            <a:r>
              <a:rPr lang="en-US" altLang="zh-CN" dirty="0" err="1"/>
              <a:t>sbin</a:t>
            </a:r>
            <a:r>
              <a:rPr lang="en-US" altLang="zh-CN" dirty="0"/>
              <a:t>/</a:t>
            </a:r>
            <a:r>
              <a:rPr lang="en-US" altLang="zh-CN" dirty="0" err="1"/>
              <a:t>hadoop-daemon.sh</a:t>
            </a:r>
            <a:r>
              <a:rPr lang="en-US" altLang="zh-CN" dirty="0"/>
              <a:t> start </a:t>
            </a:r>
            <a:r>
              <a:rPr lang="en-US" altLang="zh-CN" dirty="0" err="1"/>
              <a:t>datanode</a:t>
            </a:r>
            <a:endParaRPr lang="zh-CN" altLang="zh-CN" dirty="0"/>
          </a:p>
          <a:p>
            <a:pPr marL="0" indent="0">
              <a:buNone/>
            </a:pPr>
            <a:r>
              <a:rPr lang="zh-CN" altLang="zh-CN" dirty="0"/>
              <a:t>然后，验证</a:t>
            </a:r>
            <a:r>
              <a:rPr lang="en-US" altLang="zh-CN" dirty="0" err="1"/>
              <a:t>hdfs</a:t>
            </a:r>
            <a:r>
              <a:rPr lang="zh-CN" altLang="zh-CN" dirty="0"/>
              <a:t>的服务是否能正常提供：</a:t>
            </a:r>
          </a:p>
          <a:p>
            <a:pPr marL="0" indent="0">
              <a:buNone/>
            </a:pPr>
            <a:r>
              <a:rPr lang="en-US" altLang="zh-CN" dirty="0"/>
              <a:t>bin/</a:t>
            </a:r>
            <a:r>
              <a:rPr lang="en-US" altLang="zh-CN" dirty="0" err="1"/>
              <a:t>hdfs</a:t>
            </a:r>
            <a:r>
              <a:rPr lang="en-US" altLang="zh-CN" dirty="0"/>
              <a:t> </a:t>
            </a:r>
            <a:r>
              <a:rPr lang="en-US" altLang="zh-CN" dirty="0" err="1"/>
              <a:t>dfsadmin</a:t>
            </a:r>
            <a:r>
              <a:rPr lang="en-US" altLang="zh-CN" dirty="0"/>
              <a:t> -report  </a:t>
            </a:r>
            <a:r>
              <a:rPr lang="zh-CN" altLang="zh-CN" dirty="0"/>
              <a:t>查看</a:t>
            </a:r>
            <a:r>
              <a:rPr lang="en-US" altLang="zh-CN" dirty="0" err="1"/>
              <a:t>hdfs</a:t>
            </a:r>
            <a:r>
              <a:rPr lang="zh-CN" altLang="zh-CN" dirty="0"/>
              <a:t>集群的统计信息</a:t>
            </a:r>
          </a:p>
          <a:p>
            <a:pPr marL="0" lvl="0" indent="0">
              <a:buNone/>
            </a:pPr>
            <a:r>
              <a:rPr lang="en-US" altLang="zh-CN" dirty="0"/>
              <a:t>Shell</a:t>
            </a:r>
            <a:r>
              <a:rPr lang="zh-CN" altLang="zh-CN" dirty="0"/>
              <a:t>脚本批量启动方式：</a:t>
            </a:r>
          </a:p>
          <a:p>
            <a:pPr marL="0" indent="0">
              <a:buNone/>
            </a:pPr>
            <a:r>
              <a:rPr lang="zh-CN" altLang="zh-CN" dirty="0"/>
              <a:t>在任意一台服务器上执行命令：</a:t>
            </a:r>
          </a:p>
          <a:p>
            <a:pPr marL="0" indent="0">
              <a:buNone/>
            </a:pPr>
            <a:r>
              <a:rPr lang="zh-CN" altLang="zh-CN" dirty="0"/>
              <a:t>启动</a:t>
            </a:r>
            <a:r>
              <a:rPr lang="en-US" altLang="zh-CN" dirty="0" err="1"/>
              <a:t>hdfs</a:t>
            </a:r>
            <a:r>
              <a:rPr lang="zh-CN" altLang="zh-CN" dirty="0"/>
              <a:t>服务：</a:t>
            </a:r>
            <a:r>
              <a:rPr lang="en-US" altLang="zh-CN" dirty="0" err="1"/>
              <a:t>sbin</a:t>
            </a:r>
            <a:r>
              <a:rPr lang="en-US" altLang="zh-CN" dirty="0"/>
              <a:t>/start-</a:t>
            </a:r>
            <a:r>
              <a:rPr lang="en-US" altLang="zh-CN" dirty="0" err="1"/>
              <a:t>dfs.sh</a:t>
            </a:r>
            <a:endParaRPr lang="zh-CN" altLang="zh-CN" dirty="0"/>
          </a:p>
          <a:p>
            <a:pPr marL="0" indent="0">
              <a:buNone/>
            </a:pPr>
            <a:r>
              <a:rPr lang="zh-CN" altLang="zh-CN" dirty="0"/>
              <a:t>启动</a:t>
            </a:r>
            <a:r>
              <a:rPr lang="en-US" altLang="zh-CN" dirty="0"/>
              <a:t>yarn</a:t>
            </a:r>
            <a:r>
              <a:rPr lang="zh-CN" altLang="zh-CN" dirty="0"/>
              <a:t>服务：</a:t>
            </a:r>
            <a:r>
              <a:rPr lang="en-US" altLang="zh-CN" dirty="0" err="1"/>
              <a:t>sbin</a:t>
            </a:r>
            <a:r>
              <a:rPr lang="en-US" altLang="zh-CN" dirty="0"/>
              <a:t>/start-</a:t>
            </a:r>
            <a:r>
              <a:rPr lang="en-US" altLang="zh-CN" dirty="0" err="1"/>
              <a:t>yarn.sh</a:t>
            </a:r>
            <a:endParaRPr lang="zh-CN" altLang="zh-CN" dirty="0"/>
          </a:p>
          <a:p>
            <a:pPr marL="0" indent="0">
              <a:buNone/>
            </a:pPr>
            <a:r>
              <a:rPr lang="zh-CN" altLang="zh-CN" dirty="0"/>
              <a:t>或者：直接启动</a:t>
            </a:r>
            <a:r>
              <a:rPr lang="en-US" altLang="zh-CN" dirty="0" err="1"/>
              <a:t>hdfs+yarn</a:t>
            </a:r>
            <a:r>
              <a:rPr lang="zh-CN" altLang="zh-CN" dirty="0"/>
              <a:t>服务： </a:t>
            </a:r>
            <a:r>
              <a:rPr lang="en-US" altLang="zh-CN" dirty="0" err="1"/>
              <a:t>sbin</a:t>
            </a:r>
            <a:r>
              <a:rPr lang="en-US" altLang="zh-CN" dirty="0"/>
              <a:t>/start-</a:t>
            </a:r>
            <a:r>
              <a:rPr lang="en-US" altLang="zh-CN" dirty="0" err="1"/>
              <a:t>all.sh</a:t>
            </a:r>
            <a:endParaRPr lang="zh-CN" altLang="zh-CN" dirty="0"/>
          </a:p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344517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DB5C41-0CD4-0541-A35E-E00069343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运行</a:t>
            </a:r>
            <a:r>
              <a:rPr kumimoji="1" lang="en-US" altLang="zh-CN" dirty="0" err="1"/>
              <a:t>hadoop</a:t>
            </a:r>
            <a:r>
              <a:rPr kumimoji="1" lang="zh-CN" altLang="en-US" dirty="0"/>
              <a:t>自带</a:t>
            </a:r>
            <a:r>
              <a:rPr kumimoji="1" lang="en-US" altLang="zh-CN" dirty="0"/>
              <a:t>wordcount</a:t>
            </a:r>
            <a:r>
              <a:rPr kumimoji="1" lang="zh-CN" altLang="en-US" dirty="0"/>
              <a:t>程序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9F3FF5-305D-244E-BF36-4069133406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/>
              <a:t>./bin/</a:t>
            </a:r>
            <a:r>
              <a:rPr kumimoji="1" lang="en-US" altLang="zh-CN" dirty="0" err="1"/>
              <a:t>hadoop</a:t>
            </a:r>
            <a:r>
              <a:rPr kumimoji="1" lang="en-US" altLang="zh-CN" dirty="0"/>
              <a:t> jar share/</a:t>
            </a:r>
            <a:r>
              <a:rPr kumimoji="1" lang="en-US" altLang="zh-CN" dirty="0" err="1"/>
              <a:t>hadoop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mapreduce</a:t>
            </a:r>
            <a:r>
              <a:rPr kumimoji="1" lang="en-US" altLang="zh-CN" dirty="0"/>
              <a:t>/hadoop-mapreduce-examples-2.6.0.jar wordcount /user/root/</a:t>
            </a:r>
            <a:r>
              <a:rPr kumimoji="1" lang="en-US" altLang="zh-CN" dirty="0" err="1"/>
              <a:t>kmeans.py</a:t>
            </a:r>
            <a:r>
              <a:rPr kumimoji="1" lang="en-US" altLang="zh-CN" dirty="0"/>
              <a:t> /user/root/wordcount</a:t>
            </a:r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/>
              <a:t>查看统计结果：</a:t>
            </a:r>
            <a:endParaRPr kumimoji="1" lang="en-US" altLang="zh-CN" dirty="0"/>
          </a:p>
          <a:p>
            <a:pPr marL="0" indent="0">
              <a:buNone/>
            </a:pPr>
            <a:r>
              <a:rPr lang="en-US" altLang="zh-CN" dirty="0" err="1"/>
              <a:t>hadoop</a:t>
            </a:r>
            <a:r>
              <a:rPr lang="en-US" altLang="zh-CN" dirty="0"/>
              <a:t> fs -cat /output/wordcount/part-r-00000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848412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CFCBB8-C606-B241-BBC3-62B5BBB66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7605A1-BE84-384F-9DF8-2C2D93FE0E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5267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20581B-07CF-FE47-9C52-6A10224DE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1.</a:t>
            </a:r>
            <a:r>
              <a:rPr kumimoji="1" lang="zh-CN" altLang="en-US" dirty="0"/>
              <a:t> </a:t>
            </a:r>
            <a:r>
              <a:rPr kumimoji="1" lang="en-US" altLang="zh-CN" dirty="0"/>
              <a:t>Hadoop</a:t>
            </a:r>
            <a:r>
              <a:rPr kumimoji="1" lang="zh-CN" altLang="en-US" dirty="0"/>
              <a:t>概述 </a:t>
            </a:r>
            <a:r>
              <a:rPr kumimoji="1" lang="en-US" altLang="zh-CN" dirty="0"/>
              <a:t>-</a:t>
            </a:r>
            <a:r>
              <a:rPr kumimoji="1" lang="zh-CN" altLang="en-US" dirty="0"/>
              <a:t> 为什么要学习</a:t>
            </a:r>
            <a:r>
              <a:rPr kumimoji="1" lang="en-US" altLang="zh-CN" dirty="0"/>
              <a:t>Hadoop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49FD05-2009-834A-A50D-3A456AF904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kumimoji="1" lang="zh-CN" altLang="en-US" dirty="0"/>
              <a:t> 大数据产业就业需求大</a:t>
            </a:r>
            <a:endParaRPr kumimoji="1" lang="en-US" altLang="zh-CN" dirty="0"/>
          </a:p>
          <a:p>
            <a:pPr>
              <a:buFont typeface="Wingdings" pitchFamily="2" charset="2"/>
              <a:buChar char="Ø"/>
            </a:pPr>
            <a:endParaRPr kumimoji="1" lang="en-US" altLang="zh-CN" dirty="0"/>
          </a:p>
          <a:p>
            <a:pPr>
              <a:buFont typeface="Wingdings" pitchFamily="2" charset="2"/>
              <a:buChar char="Ø"/>
            </a:pPr>
            <a:r>
              <a:rPr kumimoji="1" lang="zh-CN" altLang="en-US" dirty="0"/>
              <a:t>大数据工程师薪资高</a:t>
            </a:r>
            <a:endParaRPr kumimoji="1" lang="en-US" altLang="zh-CN" dirty="0"/>
          </a:p>
          <a:p>
            <a:pPr>
              <a:buFont typeface="Wingdings" pitchFamily="2" charset="2"/>
              <a:buChar char="Ø"/>
            </a:pPr>
            <a:endParaRPr kumimoji="1" lang="en-US" altLang="zh-CN" dirty="0"/>
          </a:p>
          <a:p>
            <a:pPr>
              <a:buFont typeface="Wingdings" pitchFamily="2" charset="2"/>
              <a:buChar char="Ø"/>
            </a:pPr>
            <a:r>
              <a:rPr kumimoji="1" lang="zh-CN" altLang="en-US" dirty="0"/>
              <a:t> 海量数据下</a:t>
            </a:r>
            <a:r>
              <a:rPr kumimoji="1" lang="en-US" altLang="zh-CN" dirty="0"/>
              <a:t>Hadoop</a:t>
            </a:r>
            <a:r>
              <a:rPr kumimoji="1" lang="zh-CN" altLang="en-US" dirty="0"/>
              <a:t>生态圈技术成为必备技能</a:t>
            </a:r>
          </a:p>
        </p:txBody>
      </p:sp>
    </p:spTree>
    <p:extLst>
      <p:ext uri="{BB962C8B-B14F-4D97-AF65-F5344CB8AC3E}">
        <p14:creationId xmlns:p14="http://schemas.microsoft.com/office/powerpoint/2010/main" val="2031288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D4468B-24D3-BE41-8392-D1566EC66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endParaRPr kumimoji="1" lang="zh-CN" altLang="en-US"/>
          </a:p>
        </p:txBody>
      </p:sp>
      <p:pic>
        <p:nvPicPr>
          <p:cNvPr id="7" name="内容占位符 6" descr="图片包含 屏幕截图&#10;&#10;描述已自动生成">
            <a:extLst>
              <a:ext uri="{FF2B5EF4-FFF2-40B4-BE49-F238E27FC236}">
                <a16:creationId xmlns:a16="http://schemas.microsoft.com/office/drawing/2014/main" id="{E03E827E-A217-E645-A0E9-B4CB5BB252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7437" y="2733675"/>
            <a:ext cx="6032500" cy="3759200"/>
          </a:xfr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B2553B6E-978B-CF4B-B54A-3486E7AF7D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1453" y="3592895"/>
            <a:ext cx="5153110" cy="3143183"/>
          </a:xfrm>
          <a:prstGeom prst="rect">
            <a:avLst/>
          </a:prstGeom>
        </p:spPr>
      </p:pic>
      <p:pic>
        <p:nvPicPr>
          <p:cNvPr id="12" name="图片 11" descr="图片包含 屏幕截图&#10;&#10;描述已自动生成">
            <a:extLst>
              <a:ext uri="{FF2B5EF4-FFF2-40B4-BE49-F238E27FC236}">
                <a16:creationId xmlns:a16="http://schemas.microsoft.com/office/drawing/2014/main" id="{04F5E3CE-4499-BB41-8A7C-5090B1ABAA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857" y="-21882"/>
            <a:ext cx="8236808" cy="3870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484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28F338-EBBB-724D-BDC4-1F26A0693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1.</a:t>
            </a:r>
            <a:r>
              <a:rPr kumimoji="1" lang="zh-CN" altLang="en-US" dirty="0"/>
              <a:t> </a:t>
            </a:r>
            <a:r>
              <a:rPr kumimoji="1" lang="en-US" altLang="zh-CN" dirty="0"/>
              <a:t>Hadoop</a:t>
            </a:r>
            <a:r>
              <a:rPr kumimoji="1" lang="zh-CN" altLang="en-US" dirty="0"/>
              <a:t>概述 </a:t>
            </a:r>
            <a:r>
              <a:rPr kumimoji="1" lang="en-US" altLang="zh-CN" dirty="0"/>
              <a:t>–</a:t>
            </a:r>
            <a:r>
              <a:rPr kumimoji="1" lang="zh-CN" altLang="en-US" dirty="0"/>
              <a:t> 什么是</a:t>
            </a:r>
            <a:r>
              <a:rPr kumimoji="1" lang="en-US" altLang="zh-CN" dirty="0"/>
              <a:t>Hadoop</a:t>
            </a:r>
            <a:r>
              <a:rPr kumimoji="1" lang="zh-CN" altLang="en-US" dirty="0"/>
              <a:t>框架 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684101-E8FB-3A4D-93E3-C0D1F68703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/>
              <a:t>Hadoop</a:t>
            </a:r>
            <a:r>
              <a:rPr kumimoji="1" lang="zh-CN" altLang="en-US" dirty="0"/>
              <a:t>是</a:t>
            </a:r>
            <a:r>
              <a:rPr kumimoji="1" lang="en-US" altLang="zh-CN" dirty="0"/>
              <a:t>Apache</a:t>
            </a:r>
            <a:r>
              <a:rPr kumimoji="1" lang="zh-CN" altLang="en-US" dirty="0"/>
              <a:t>基金会组织的一个顶级项目，其核心为</a:t>
            </a:r>
            <a:r>
              <a:rPr kumimoji="1" lang="en-US" altLang="zh-CN" dirty="0"/>
              <a:t>HDFS</a:t>
            </a:r>
            <a:r>
              <a:rPr kumimoji="1" lang="zh-CN" altLang="en-US" dirty="0"/>
              <a:t>和</a:t>
            </a:r>
            <a:r>
              <a:rPr kumimoji="1" lang="en-US" altLang="zh-CN" dirty="0"/>
              <a:t>MapReduce</a:t>
            </a:r>
            <a:r>
              <a:rPr kumimoji="1" lang="zh-CN" altLang="en-US" dirty="0"/>
              <a:t>，</a:t>
            </a:r>
            <a:r>
              <a:rPr kumimoji="1" lang="en-US" altLang="zh-CN" dirty="0"/>
              <a:t>HDFS</a:t>
            </a:r>
            <a:r>
              <a:rPr kumimoji="1" lang="zh-CN" altLang="en-US" dirty="0"/>
              <a:t>为海量数据提供存储，二</a:t>
            </a:r>
            <a:r>
              <a:rPr kumimoji="1" lang="en-US" altLang="zh-CN" dirty="0"/>
              <a:t>MapReduce</a:t>
            </a:r>
            <a:r>
              <a:rPr kumimoji="1" lang="zh-CN" altLang="en-US" dirty="0"/>
              <a:t>维海量数据提供计算。</a:t>
            </a:r>
          </a:p>
        </p:txBody>
      </p:sp>
    </p:spTree>
    <p:extLst>
      <p:ext uri="{BB962C8B-B14F-4D97-AF65-F5344CB8AC3E}">
        <p14:creationId xmlns:p14="http://schemas.microsoft.com/office/powerpoint/2010/main" val="2371304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7AB8A7-C8A6-B04C-93F3-FD0BEE72A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en-US" altLang="zh-CN" dirty="0"/>
              <a:t>1.</a:t>
            </a:r>
            <a:r>
              <a:rPr kumimoji="1" lang="zh-CN" altLang="en-US" dirty="0"/>
              <a:t> </a:t>
            </a:r>
            <a:r>
              <a:rPr kumimoji="1" lang="en-US" altLang="zh-CN" dirty="0"/>
              <a:t>Hadoop</a:t>
            </a:r>
            <a:r>
              <a:rPr kumimoji="1" lang="zh-CN" altLang="en-US" dirty="0"/>
              <a:t>概述 </a:t>
            </a:r>
            <a:r>
              <a:rPr kumimoji="1" lang="en-US" altLang="zh-CN" dirty="0"/>
              <a:t>-</a:t>
            </a:r>
            <a:r>
              <a:rPr kumimoji="1" lang="zh-CN" altLang="en-US" dirty="0"/>
              <a:t> 什么是</a:t>
            </a:r>
            <a:r>
              <a:rPr kumimoji="1" lang="en-US" altLang="zh-CN" dirty="0"/>
              <a:t>Hadoop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0BAFDC-0F59-644B-980C-635B57F6D1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903" y="1492468"/>
            <a:ext cx="10943897" cy="5365531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zh-CN" altLang="en-US">
                <a:latin typeface="+mn-ea"/>
              </a:rPr>
              <a:t>（</a:t>
            </a:r>
            <a:r>
              <a:rPr lang="en-US" altLang="zh-CN">
                <a:latin typeface="+mn-ea"/>
              </a:rPr>
              <a:t>1</a:t>
            </a:r>
            <a:r>
              <a:rPr lang="zh-CN" altLang="zh-CN">
                <a:latin typeface="+mn-ea"/>
              </a:rPr>
              <a:t>）</a:t>
            </a:r>
            <a:r>
              <a:rPr lang="en-US" altLang="zh-CN">
                <a:latin typeface="+mn-ea"/>
              </a:rPr>
              <a:t>hadoop</a:t>
            </a:r>
            <a:r>
              <a:rPr lang="zh-CN" altLang="zh-CN">
                <a:latin typeface="+mn-ea"/>
              </a:rPr>
              <a:t>是用于处理（运算分析）海量数据的，且是采用分布式集群的方式；</a:t>
            </a:r>
          </a:p>
          <a:p>
            <a:pPr marL="0" indent="0">
              <a:buNone/>
            </a:pPr>
            <a:r>
              <a:rPr lang="zh-CN" altLang="zh-CN">
                <a:latin typeface="+mn-ea"/>
              </a:rPr>
              <a:t>（</a:t>
            </a:r>
            <a:r>
              <a:rPr lang="en-US" altLang="zh-CN">
                <a:latin typeface="+mn-ea"/>
              </a:rPr>
              <a:t>2</a:t>
            </a:r>
            <a:r>
              <a:rPr lang="zh-CN" altLang="zh-CN">
                <a:latin typeface="+mn-ea"/>
              </a:rPr>
              <a:t>）通俗来说，可以把</a:t>
            </a:r>
            <a:r>
              <a:rPr lang="en-US" altLang="zh-CN">
                <a:latin typeface="+mn-ea"/>
              </a:rPr>
              <a:t>hadoop</a:t>
            </a:r>
            <a:r>
              <a:rPr lang="zh-CN" altLang="zh-CN">
                <a:latin typeface="+mn-ea"/>
              </a:rPr>
              <a:t>理解为一个编程框架</a:t>
            </a:r>
            <a:endParaRPr lang="en-US" altLang="zh-CN">
              <a:latin typeface="+mn-ea"/>
            </a:endParaRPr>
          </a:p>
          <a:p>
            <a:pPr marL="0" indent="0">
              <a:buNone/>
            </a:pPr>
            <a:r>
              <a:rPr lang="zh-CN" altLang="zh-CN">
                <a:latin typeface="+mn-ea"/>
              </a:rPr>
              <a:t>（比如</a:t>
            </a:r>
            <a:r>
              <a:rPr lang="en-US" altLang="zh-CN">
                <a:latin typeface="+mn-ea"/>
              </a:rPr>
              <a:t>structs</a:t>
            </a:r>
            <a:r>
              <a:rPr lang="zh-CN" altLang="zh-CN">
                <a:latin typeface="+mn-ea"/>
              </a:rPr>
              <a:t>、</a:t>
            </a:r>
            <a:r>
              <a:rPr lang="en-US" altLang="zh-CN">
                <a:latin typeface="+mn-ea"/>
              </a:rPr>
              <a:t>spring</a:t>
            </a:r>
            <a:r>
              <a:rPr lang="zh-CN" altLang="zh-CN">
                <a:latin typeface="+mn-ea"/>
              </a:rPr>
              <a:t>、</a:t>
            </a:r>
            <a:r>
              <a:rPr lang="en-US" altLang="zh-CN">
                <a:latin typeface="+mn-ea"/>
              </a:rPr>
              <a:t>hibernate/mybatis</a:t>
            </a:r>
            <a:r>
              <a:rPr lang="zh-CN" altLang="zh-CN">
                <a:latin typeface="+mn-ea"/>
              </a:rPr>
              <a:t>）</a:t>
            </a:r>
            <a:r>
              <a:rPr lang="zh-CN" altLang="en-US">
                <a:latin typeface="+mn-ea"/>
              </a:rPr>
              <a:t>，</a:t>
            </a:r>
            <a:endParaRPr lang="en-US" altLang="zh-CN">
              <a:latin typeface="+mn-ea"/>
            </a:endParaRPr>
          </a:p>
          <a:p>
            <a:pPr marL="0" indent="0">
              <a:buNone/>
            </a:pPr>
            <a:r>
              <a:rPr lang="zh-CN" altLang="zh-CN">
                <a:latin typeface="+mn-ea"/>
              </a:rPr>
              <a:t>有着自己特定的</a:t>
            </a:r>
            <a:r>
              <a:rPr lang="en-US" altLang="zh-CN">
                <a:latin typeface="+mn-ea"/>
              </a:rPr>
              <a:t>API</a:t>
            </a:r>
            <a:r>
              <a:rPr lang="zh-CN" altLang="zh-CN">
                <a:latin typeface="+mn-ea"/>
              </a:rPr>
              <a:t>封装和用户编程规范，用户可借助这些</a:t>
            </a:r>
            <a:r>
              <a:rPr lang="en-US" altLang="zh-CN">
                <a:latin typeface="+mn-ea"/>
              </a:rPr>
              <a:t>API</a:t>
            </a:r>
            <a:r>
              <a:rPr lang="zh-CN" altLang="zh-CN">
                <a:latin typeface="+mn-ea"/>
              </a:rPr>
              <a:t>来实现数据处理逻辑；</a:t>
            </a:r>
            <a:endParaRPr lang="en-US" altLang="zh-CN">
              <a:latin typeface="+mn-ea"/>
            </a:endParaRPr>
          </a:p>
          <a:p>
            <a:pPr marL="0" indent="0">
              <a:buNone/>
            </a:pPr>
            <a:endParaRPr lang="zh-CN" altLang="zh-CN">
              <a:latin typeface="+mn-ea"/>
            </a:endParaRPr>
          </a:p>
          <a:p>
            <a:pPr marL="0" indent="0">
              <a:buNone/>
            </a:pPr>
            <a:r>
              <a:rPr lang="zh-CN" altLang="zh-CN">
                <a:latin typeface="+mn-ea"/>
              </a:rPr>
              <a:t>（</a:t>
            </a:r>
            <a:r>
              <a:rPr lang="en-US" altLang="zh-CN">
                <a:latin typeface="+mn-ea"/>
              </a:rPr>
              <a:t>3</a:t>
            </a:r>
            <a:r>
              <a:rPr lang="zh-CN" altLang="zh-CN">
                <a:latin typeface="+mn-ea"/>
              </a:rPr>
              <a:t>）从另一个角度，</a:t>
            </a:r>
            <a:r>
              <a:rPr lang="en-US" altLang="zh-CN">
                <a:latin typeface="+mn-ea"/>
              </a:rPr>
              <a:t>hadoop</a:t>
            </a:r>
            <a:r>
              <a:rPr lang="zh-CN" altLang="zh-CN">
                <a:latin typeface="+mn-ea"/>
              </a:rPr>
              <a:t>又可以理解为一个提供服务的软件（比如数据库服</a:t>
            </a:r>
            <a:endParaRPr lang="en-US" altLang="zh-CN">
              <a:latin typeface="+mn-ea"/>
            </a:endParaRPr>
          </a:p>
          <a:p>
            <a:pPr marL="0" indent="0">
              <a:buNone/>
            </a:pPr>
            <a:r>
              <a:rPr lang="zh-CN" altLang="zh-CN">
                <a:latin typeface="+mn-ea"/>
              </a:rPr>
              <a:t>务</a:t>
            </a:r>
            <a:r>
              <a:rPr lang="en-US" altLang="zh-CN">
                <a:latin typeface="+mn-ea"/>
              </a:rPr>
              <a:t>oracle/mysql</a:t>
            </a:r>
            <a:r>
              <a:rPr lang="zh-CN" altLang="zh-CN">
                <a:latin typeface="+mn-ea"/>
              </a:rPr>
              <a:t>、索引服务</a:t>
            </a:r>
            <a:r>
              <a:rPr lang="en-US" altLang="zh-CN">
                <a:latin typeface="+mn-ea"/>
              </a:rPr>
              <a:t>solr</a:t>
            </a:r>
            <a:r>
              <a:rPr lang="zh-CN" altLang="zh-CN">
                <a:latin typeface="+mn-ea"/>
              </a:rPr>
              <a:t>，缓存服务</a:t>
            </a:r>
            <a:r>
              <a:rPr lang="en-US" altLang="zh-CN">
                <a:latin typeface="+mn-ea"/>
              </a:rPr>
              <a:t>redis</a:t>
            </a:r>
            <a:r>
              <a:rPr lang="zh-CN" altLang="zh-CN">
                <a:latin typeface="+mn-ea"/>
              </a:rPr>
              <a:t>等），用户程序的功能都是通</a:t>
            </a:r>
            <a:endParaRPr lang="en-US" altLang="zh-CN">
              <a:latin typeface="+mn-ea"/>
            </a:endParaRPr>
          </a:p>
          <a:p>
            <a:pPr marL="0" indent="0">
              <a:buNone/>
            </a:pPr>
            <a:r>
              <a:rPr lang="zh-CN" altLang="zh-CN">
                <a:latin typeface="+mn-ea"/>
              </a:rPr>
              <a:t>过客户端向</a:t>
            </a:r>
            <a:r>
              <a:rPr lang="en-US" altLang="zh-CN">
                <a:latin typeface="+mn-ea"/>
              </a:rPr>
              <a:t>hadoop</a:t>
            </a:r>
            <a:r>
              <a:rPr lang="zh-CN" altLang="zh-CN">
                <a:latin typeface="+mn-ea"/>
              </a:rPr>
              <a:t>集群请求服务来实现；</a:t>
            </a:r>
          </a:p>
          <a:p>
            <a:pPr marL="0" indent="0">
              <a:buNone/>
            </a:pPr>
            <a:r>
              <a:rPr lang="en-US" altLang="zh-CN">
                <a:latin typeface="+mn-ea"/>
              </a:rPr>
              <a:t> </a:t>
            </a:r>
            <a:endParaRPr lang="zh-CN" altLang="zh-CN">
              <a:latin typeface="+mn-ea"/>
            </a:endParaRPr>
          </a:p>
          <a:p>
            <a:pPr marL="0" indent="0">
              <a:buNone/>
            </a:pPr>
            <a:r>
              <a:rPr lang="zh-CN" altLang="zh-CN">
                <a:latin typeface="+mn-ea"/>
              </a:rPr>
              <a:t>（</a:t>
            </a:r>
            <a:r>
              <a:rPr lang="en-US" altLang="zh-CN">
                <a:latin typeface="+mn-ea"/>
              </a:rPr>
              <a:t>4</a:t>
            </a:r>
            <a:r>
              <a:rPr lang="zh-CN" altLang="zh-CN">
                <a:latin typeface="+mn-ea"/>
              </a:rPr>
              <a:t>）具体来说，</a:t>
            </a:r>
            <a:r>
              <a:rPr lang="en-US" altLang="zh-CN">
                <a:latin typeface="+mn-ea"/>
              </a:rPr>
              <a:t>hadoop</a:t>
            </a:r>
            <a:r>
              <a:rPr lang="zh-CN" altLang="zh-CN">
                <a:latin typeface="+mn-ea"/>
              </a:rPr>
              <a:t>两个大的功能：</a:t>
            </a:r>
            <a:r>
              <a:rPr lang="zh-CN" altLang="zh-CN" b="1">
                <a:latin typeface="+mn-ea"/>
              </a:rPr>
              <a:t>海量数据的存储；海量数据的分析；</a:t>
            </a:r>
            <a:endParaRPr lang="en-US" altLang="zh-CN" b="1">
              <a:latin typeface="+mn-ea"/>
            </a:endParaRPr>
          </a:p>
          <a:p>
            <a:pPr marL="0" indent="0">
              <a:buNone/>
            </a:pPr>
            <a:endParaRPr lang="zh-CN" altLang="zh-CN">
              <a:latin typeface="+mn-ea"/>
            </a:endParaRPr>
          </a:p>
          <a:p>
            <a:pPr marL="0" indent="0">
              <a:buNone/>
            </a:pPr>
            <a:r>
              <a:rPr lang="zh-CN" altLang="zh-CN">
                <a:latin typeface="+mn-ea"/>
              </a:rPr>
              <a:t>（</a:t>
            </a:r>
            <a:r>
              <a:rPr lang="en-US" altLang="zh-CN">
                <a:latin typeface="+mn-ea"/>
              </a:rPr>
              <a:t>5</a:t>
            </a:r>
            <a:r>
              <a:rPr lang="zh-CN" altLang="zh-CN">
                <a:latin typeface="+mn-ea"/>
              </a:rPr>
              <a:t>）</a:t>
            </a:r>
            <a:r>
              <a:rPr lang="en-US" altLang="zh-CN">
                <a:latin typeface="+mn-ea"/>
              </a:rPr>
              <a:t>Hadoop</a:t>
            </a:r>
            <a:r>
              <a:rPr lang="zh-CN" altLang="zh-CN">
                <a:latin typeface="+mn-ea"/>
              </a:rPr>
              <a:t>有</a:t>
            </a:r>
            <a:r>
              <a:rPr lang="en-US" altLang="zh-CN" b="1">
                <a:latin typeface="+mn-ea"/>
              </a:rPr>
              <a:t>3</a:t>
            </a:r>
            <a:r>
              <a:rPr lang="zh-CN" altLang="zh-CN" b="1">
                <a:latin typeface="+mn-ea"/>
              </a:rPr>
              <a:t>大核心组件：</a:t>
            </a:r>
            <a:endParaRPr lang="zh-CN" altLang="zh-CN">
              <a:latin typeface="+mn-ea"/>
            </a:endParaRPr>
          </a:p>
          <a:p>
            <a:pPr marL="0" indent="0">
              <a:buNone/>
            </a:pPr>
            <a:r>
              <a:rPr lang="en-US" altLang="zh-CN">
                <a:latin typeface="+mn-ea"/>
              </a:rPr>
              <a:t>HDFS</a:t>
            </a:r>
            <a:r>
              <a:rPr lang="zh-CN" altLang="en-US">
                <a:latin typeface="+mn-ea"/>
              </a:rPr>
              <a:t> </a:t>
            </a:r>
            <a:r>
              <a:rPr lang="en-US" altLang="zh-CN">
                <a:latin typeface="+mn-ea"/>
              </a:rPr>
              <a:t>---- hadoop</a:t>
            </a:r>
            <a:r>
              <a:rPr lang="zh-CN" altLang="zh-CN">
                <a:latin typeface="+mn-ea"/>
              </a:rPr>
              <a:t>分布式文件系统海量数据的存储</a:t>
            </a:r>
            <a:r>
              <a:rPr lang="en-US" altLang="zh-CN">
                <a:latin typeface="+mn-ea"/>
              </a:rPr>
              <a:t>(</a:t>
            </a:r>
            <a:r>
              <a:rPr lang="zh-CN" altLang="zh-CN">
                <a:latin typeface="+mn-ea"/>
              </a:rPr>
              <a:t>集群服务</a:t>
            </a:r>
            <a:r>
              <a:rPr lang="en-US" altLang="zh-CN">
                <a:latin typeface="+mn-ea"/>
              </a:rPr>
              <a:t>)</a:t>
            </a:r>
            <a:r>
              <a:rPr lang="zh-CN" altLang="zh-CN">
                <a:latin typeface="+mn-ea"/>
              </a:rPr>
              <a:t>，</a:t>
            </a:r>
            <a:r>
              <a:rPr lang="en-US" altLang="zh-CN">
                <a:latin typeface="+mn-ea"/>
              </a:rPr>
              <a:t> </a:t>
            </a:r>
            <a:endParaRPr lang="zh-CN" altLang="zh-CN">
              <a:latin typeface="+mn-ea"/>
            </a:endParaRPr>
          </a:p>
          <a:p>
            <a:pPr marL="0" indent="0">
              <a:buNone/>
            </a:pPr>
            <a:r>
              <a:rPr lang="en-US" altLang="zh-CN">
                <a:latin typeface="+mn-ea"/>
              </a:rPr>
              <a:t>MapReduce</a:t>
            </a:r>
            <a:r>
              <a:rPr lang="zh-CN" altLang="en-US">
                <a:latin typeface="+mn-ea"/>
              </a:rPr>
              <a:t> </a:t>
            </a:r>
            <a:r>
              <a:rPr lang="en-US" altLang="zh-CN">
                <a:latin typeface="+mn-ea"/>
              </a:rPr>
              <a:t>----</a:t>
            </a:r>
            <a:r>
              <a:rPr lang="zh-CN" altLang="zh-CN">
                <a:latin typeface="+mn-ea"/>
              </a:rPr>
              <a:t>运算框架，海量数据运算分析</a:t>
            </a:r>
            <a:endParaRPr lang="en-US" altLang="zh-CN">
              <a:latin typeface="+mn-ea"/>
            </a:endParaRPr>
          </a:p>
          <a:p>
            <a:pPr marL="0" indent="0">
              <a:buNone/>
            </a:pPr>
            <a:r>
              <a:rPr lang="en-US" altLang="zh-CN">
                <a:latin typeface="+mn-ea"/>
              </a:rPr>
              <a:t>Yarn ----</a:t>
            </a:r>
            <a:r>
              <a:rPr lang="zh-CN" altLang="zh-CN">
                <a:latin typeface="+mn-ea"/>
              </a:rPr>
              <a:t>资源调度管理集群</a:t>
            </a:r>
            <a:r>
              <a:rPr lang="en-US" altLang="zh-CN">
                <a:latin typeface="+mn-ea"/>
              </a:rPr>
              <a:t>(</a:t>
            </a:r>
            <a:r>
              <a:rPr lang="zh-CN" altLang="zh-CN">
                <a:latin typeface="+mn-ea"/>
              </a:rPr>
              <a:t>可以理解为一个分布式的操作系统，集群服务</a:t>
            </a:r>
            <a:r>
              <a:rPr lang="en-US" altLang="zh-CN">
                <a:latin typeface="+mn-ea"/>
              </a:rPr>
              <a:t>)</a:t>
            </a:r>
            <a:endParaRPr lang="zh-CN" altLang="zh-CN" dirty="0">
              <a:latin typeface="+mn-ea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AE225C5-A1FD-6C49-B41A-618DB2879C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7240" y="623502"/>
            <a:ext cx="2959100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3206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BB95C6-3F0F-7447-8945-DCAE58868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786" y="-210207"/>
            <a:ext cx="10515600" cy="1325563"/>
          </a:xfrm>
        </p:spPr>
        <p:txBody>
          <a:bodyPr/>
          <a:lstStyle/>
          <a:p>
            <a:r>
              <a:rPr kumimoji="1" lang="en-US" altLang="zh-CN" dirty="0"/>
              <a:t>Hadoop</a:t>
            </a:r>
            <a:r>
              <a:rPr kumimoji="1" lang="zh-CN" altLang="en-US" dirty="0"/>
              <a:t>的发展历史</a:t>
            </a:r>
          </a:p>
        </p:txBody>
      </p:sp>
      <p:graphicFrame>
        <p:nvGraphicFramePr>
          <p:cNvPr id="5" name="内容占位符 4">
            <a:extLst>
              <a:ext uri="{FF2B5EF4-FFF2-40B4-BE49-F238E27FC236}">
                <a16:creationId xmlns:a16="http://schemas.microsoft.com/office/drawing/2014/main" id="{F452A8DA-EC96-E142-A266-B7E18C659D9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59296827"/>
              </p:ext>
            </p:extLst>
          </p:nvPr>
        </p:nvGraphicFramePr>
        <p:xfrm>
          <a:off x="575441" y="660400"/>
          <a:ext cx="10515600" cy="619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1428">
                  <a:extLst>
                    <a:ext uri="{9D8B030D-6E8A-4147-A177-3AD203B41FA5}">
                      <a16:colId xmlns:a16="http://schemas.microsoft.com/office/drawing/2014/main" val="1801580356"/>
                    </a:ext>
                  </a:extLst>
                </a:gridCol>
                <a:gridCol w="8684172">
                  <a:extLst>
                    <a:ext uri="{9D8B030D-6E8A-4147-A177-3AD203B41FA5}">
                      <a16:colId xmlns:a16="http://schemas.microsoft.com/office/drawing/2014/main" val="1842907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年份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事件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0673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2003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Google</a:t>
                      </a:r>
                      <a:r>
                        <a:rPr lang="zh-CN" altLang="en-US" sz="1600" dirty="0"/>
                        <a:t>发布分布式文件系统</a:t>
                      </a:r>
                      <a:r>
                        <a:rPr lang="en-US" altLang="zh-CN" sz="1600" dirty="0"/>
                        <a:t>GFS</a:t>
                      </a:r>
                      <a:r>
                        <a:rPr lang="zh-CN" altLang="en-US" sz="1600" dirty="0"/>
                        <a:t>相关论文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1710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2004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Google</a:t>
                      </a:r>
                      <a:r>
                        <a:rPr lang="zh-CN" altLang="en-US" sz="1600" dirty="0"/>
                        <a:t>发布</a:t>
                      </a:r>
                      <a:r>
                        <a:rPr lang="en-US" altLang="zh-CN" sz="1600" dirty="0"/>
                        <a:t>MapReduce</a:t>
                      </a:r>
                      <a:r>
                        <a:rPr lang="zh-CN" altLang="en-US" sz="1600" dirty="0"/>
                        <a:t>论文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5887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2005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Google</a:t>
                      </a:r>
                      <a:r>
                        <a:rPr lang="zh-CN" altLang="en-US" sz="1600" dirty="0"/>
                        <a:t>发布</a:t>
                      </a:r>
                      <a:r>
                        <a:rPr lang="en-US" altLang="zh-CN" sz="1600" dirty="0" err="1"/>
                        <a:t>BigTable</a:t>
                      </a:r>
                      <a:r>
                        <a:rPr lang="zh-CN" altLang="en-US" sz="1600" dirty="0"/>
                        <a:t>分布式数据库论文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3255001"/>
                  </a:ext>
                </a:extLst>
              </a:tr>
              <a:tr h="201098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2006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Hadoop</a:t>
                      </a:r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 err="1"/>
                        <a:t>Nutch</a:t>
                      </a:r>
                      <a:r>
                        <a:rPr lang="zh-CN" altLang="en-US" sz="1600" dirty="0"/>
                        <a:t>发布， </a:t>
                      </a:r>
                      <a:r>
                        <a:rPr lang="en-US" altLang="zh-CN" sz="1600" dirty="0"/>
                        <a:t>Hadoop</a:t>
                      </a:r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0.1</a:t>
                      </a:r>
                      <a:r>
                        <a:rPr lang="zh-CN" altLang="en-US" sz="1600" dirty="0"/>
                        <a:t>发布</a:t>
                      </a:r>
                      <a:endParaRPr lang="en-US" altLang="zh-CN" sz="1600" dirty="0"/>
                    </a:p>
                    <a:p>
                      <a:r>
                        <a:rPr lang="en-US" altLang="zh-CN" sz="1600" dirty="0"/>
                        <a:t>Yahoo</a:t>
                      </a:r>
                      <a:r>
                        <a:rPr lang="zh-CN" altLang="en-US" sz="1600" dirty="0"/>
                        <a:t>搭建</a:t>
                      </a:r>
                      <a:r>
                        <a:rPr lang="en-US" altLang="zh-CN" sz="1600" dirty="0"/>
                        <a:t>600</a:t>
                      </a:r>
                      <a:r>
                        <a:rPr lang="zh-CN" altLang="en-US" sz="1600" dirty="0"/>
                        <a:t>台</a:t>
                      </a:r>
                      <a:r>
                        <a:rPr lang="en-US" altLang="zh-CN" sz="1600" dirty="0"/>
                        <a:t>Hadoop</a:t>
                      </a:r>
                      <a:r>
                        <a:rPr lang="zh-CN" altLang="en-US" sz="1600" dirty="0"/>
                        <a:t>集群提供生产服务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6759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2007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Hadoop</a:t>
                      </a:r>
                      <a:r>
                        <a:rPr lang="zh-CN" altLang="en-US" sz="1600" dirty="0"/>
                        <a:t>发布</a:t>
                      </a:r>
                      <a:r>
                        <a:rPr lang="en-US" altLang="zh-CN" sz="1600" dirty="0" err="1"/>
                        <a:t>Hbase</a:t>
                      </a:r>
                      <a:r>
                        <a:rPr lang="zh-CN" altLang="en-US" sz="1600" dirty="0"/>
                        <a:t>使用版本</a:t>
                      </a:r>
                      <a:endParaRPr lang="en-US" altLang="zh-CN" sz="1600" dirty="0"/>
                    </a:p>
                    <a:p>
                      <a:r>
                        <a:rPr lang="en-US" altLang="zh-CN" sz="1600" dirty="0"/>
                        <a:t>Pig</a:t>
                      </a:r>
                      <a:r>
                        <a:rPr lang="zh-CN" altLang="en-US" sz="1600" dirty="0"/>
                        <a:t>诞生在</a:t>
                      </a:r>
                      <a:r>
                        <a:rPr lang="en-US" altLang="zh-CN" sz="1600" dirty="0"/>
                        <a:t>Yahoo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45493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2008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YARN</a:t>
                      </a:r>
                      <a:r>
                        <a:rPr lang="zh-CN" altLang="en-US" sz="1600" dirty="0"/>
                        <a:t>诞生， </a:t>
                      </a:r>
                      <a:r>
                        <a:rPr lang="en-US" altLang="zh-CN" sz="1600" dirty="0"/>
                        <a:t>Apache</a:t>
                      </a:r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Hadoop</a:t>
                      </a:r>
                      <a:r>
                        <a:rPr lang="zh-CN" altLang="en-US" sz="1600" dirty="0"/>
                        <a:t>成为</a:t>
                      </a:r>
                      <a:r>
                        <a:rPr lang="en-US" altLang="zh-CN" sz="1600" dirty="0"/>
                        <a:t>Apache</a:t>
                      </a:r>
                      <a:r>
                        <a:rPr lang="zh-CN" altLang="en-US" sz="1600" dirty="0"/>
                        <a:t>顶级项目</a:t>
                      </a:r>
                      <a:endParaRPr lang="en-US" altLang="zh-CN" sz="1600" dirty="0"/>
                    </a:p>
                    <a:p>
                      <a:r>
                        <a:rPr lang="en-US" altLang="zh-CN" sz="1600" dirty="0"/>
                        <a:t>Cloudera</a:t>
                      </a:r>
                      <a:r>
                        <a:rPr lang="zh-CN" altLang="en-US" sz="1600" dirty="0"/>
                        <a:t>公司成立，主要业务开发</a:t>
                      </a:r>
                      <a:r>
                        <a:rPr lang="en-US" altLang="zh-CN" sz="1600" dirty="0"/>
                        <a:t>Hadoop</a:t>
                      </a:r>
                      <a:r>
                        <a:rPr lang="zh-CN" altLang="en-US" sz="1600" dirty="0"/>
                        <a:t>发行版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2522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2009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err="1"/>
                        <a:t>MapR</a:t>
                      </a:r>
                      <a:r>
                        <a:rPr lang="zh-CN" altLang="en-US" sz="1600" dirty="0"/>
                        <a:t>发行版诞生</a:t>
                      </a:r>
                      <a:endParaRPr lang="en-US" altLang="zh-CN" sz="1600" dirty="0"/>
                    </a:p>
                    <a:p>
                      <a:r>
                        <a:rPr lang="en-US" altLang="zh-CN" sz="1600" dirty="0"/>
                        <a:t>HDFS</a:t>
                      </a:r>
                      <a:r>
                        <a:rPr lang="zh-CN" altLang="en-US" sz="1600" dirty="0"/>
                        <a:t>成为独立子项目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1656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2010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Apache</a:t>
                      </a:r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Hive</a:t>
                      </a:r>
                      <a:r>
                        <a:rPr lang="zh-CN" altLang="en-US" sz="1600" dirty="0"/>
                        <a:t> 发布</a:t>
                      </a:r>
                      <a:endParaRPr lang="en-US" altLang="zh-CN" sz="1600" dirty="0"/>
                    </a:p>
                    <a:p>
                      <a:r>
                        <a:rPr lang="en-US" altLang="zh-CN" sz="1600" dirty="0"/>
                        <a:t>Apache</a:t>
                      </a:r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Pig</a:t>
                      </a:r>
                      <a:r>
                        <a:rPr lang="zh-CN" altLang="en-US" sz="1600" dirty="0"/>
                        <a:t>发布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7908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2011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/>
                        <a:t>Apache</a:t>
                      </a:r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zookeeper</a:t>
                      </a:r>
                      <a:r>
                        <a:rPr lang="zh-CN" altLang="en-US" sz="1600" dirty="0"/>
                        <a:t>发布，</a:t>
                      </a:r>
                      <a:r>
                        <a:rPr lang="en-US" altLang="zh-CN" sz="1600" dirty="0"/>
                        <a:t>Hortonworks</a:t>
                      </a:r>
                      <a:r>
                        <a:rPr lang="zh-CN" altLang="en-US" sz="1600" dirty="0"/>
                        <a:t>公司成立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6698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2012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Hadoop1.0</a:t>
                      </a:r>
                      <a:r>
                        <a:rPr lang="zh-CN" altLang="en-US" sz="1600" dirty="0"/>
                        <a:t> 发布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7376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2013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Hadoop2.2</a:t>
                      </a:r>
                      <a:r>
                        <a:rPr lang="zh-CN" altLang="en-US" sz="1600" dirty="0"/>
                        <a:t>发布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4664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2014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Apache</a:t>
                      </a:r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Spark</a:t>
                      </a:r>
                      <a:r>
                        <a:rPr lang="zh-CN" altLang="en-US" sz="1600" dirty="0"/>
                        <a:t>成为</a:t>
                      </a:r>
                      <a:r>
                        <a:rPr lang="en-US" altLang="zh-CN" sz="1600" dirty="0"/>
                        <a:t>Apache</a:t>
                      </a:r>
                      <a:r>
                        <a:rPr lang="zh-CN" altLang="en-US" sz="1600" dirty="0"/>
                        <a:t>顶级项目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7859752"/>
                  </a:ext>
                </a:extLst>
              </a:tr>
              <a:tr h="248242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2017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Hadoop2.8</a:t>
                      </a:r>
                      <a:r>
                        <a:rPr lang="zh-CN" altLang="en-US" sz="1600" dirty="0"/>
                        <a:t> 发布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91540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32219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8CF049-85BE-EA4D-A534-126D985AF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1.</a:t>
            </a:r>
            <a:r>
              <a:rPr kumimoji="1" lang="zh-CN" altLang="en-US" dirty="0"/>
              <a:t> </a:t>
            </a:r>
            <a:r>
              <a:rPr kumimoji="1" lang="en-US" altLang="zh-CN" dirty="0"/>
              <a:t>Hadoop</a:t>
            </a:r>
            <a:r>
              <a:rPr kumimoji="1" lang="zh-CN" altLang="en-US" dirty="0"/>
              <a:t>概述 </a:t>
            </a:r>
            <a:r>
              <a:rPr kumimoji="1" lang="en-US" altLang="zh-CN" dirty="0"/>
              <a:t>–</a:t>
            </a:r>
            <a:r>
              <a:rPr kumimoji="1" lang="zh-CN" altLang="en-US" dirty="0"/>
              <a:t> </a:t>
            </a:r>
            <a:r>
              <a:rPr kumimoji="1" lang="en-US" altLang="zh-CN" dirty="0"/>
              <a:t>Hadoop</a:t>
            </a:r>
            <a:r>
              <a:rPr kumimoji="1" lang="zh-CN" altLang="en-US" dirty="0"/>
              <a:t>发行版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E93F3D-556C-4F46-842C-58387ABD61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CDH</a:t>
            </a:r>
            <a:r>
              <a:rPr kumimoji="1" lang="zh-CN" altLang="en-US" dirty="0"/>
              <a:t> </a:t>
            </a:r>
            <a:r>
              <a:rPr kumimoji="1" lang="en-US" altLang="zh-CN" dirty="0"/>
              <a:t>-</a:t>
            </a:r>
            <a:r>
              <a:rPr kumimoji="1" lang="zh-CN" altLang="en-US" dirty="0"/>
              <a:t> </a:t>
            </a:r>
            <a:r>
              <a:rPr kumimoji="1" lang="en-US" altLang="zh-CN" dirty="0"/>
              <a:t>Cloudera</a:t>
            </a:r>
            <a:r>
              <a:rPr kumimoji="1" lang="zh-CN" altLang="en-US" dirty="0"/>
              <a:t> </a:t>
            </a:r>
            <a:r>
              <a:rPr kumimoji="1" lang="en-US" altLang="zh-CN" dirty="0"/>
              <a:t>Distribution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Hadoop</a:t>
            </a:r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HDP</a:t>
            </a:r>
            <a:r>
              <a:rPr kumimoji="1" lang="zh-CN" altLang="en-US" dirty="0"/>
              <a:t> </a:t>
            </a:r>
            <a:r>
              <a:rPr kumimoji="1" lang="en-US" altLang="zh-CN" dirty="0"/>
              <a:t>–</a:t>
            </a:r>
            <a:r>
              <a:rPr kumimoji="1" lang="zh-CN" altLang="en-US" dirty="0"/>
              <a:t> </a:t>
            </a:r>
            <a:r>
              <a:rPr lang="en-US" altLang="zh-CN" dirty="0"/>
              <a:t>Hortonworks Data Platform</a:t>
            </a:r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 err="1"/>
              <a:t>mapR</a:t>
            </a: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 err="1"/>
              <a:t>DKhadoop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129311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2F16BD-62B9-1A4F-AE72-D367C42D1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云计算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7053CC9-F2B0-A448-9041-CAA0DBB512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914" y="1473200"/>
            <a:ext cx="6197600" cy="39116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A4200397-7D1D-C847-9C20-BC89F956504D}"/>
              </a:ext>
            </a:extLst>
          </p:cNvPr>
          <p:cNvSpPr txBox="1"/>
          <p:nvPr/>
        </p:nvSpPr>
        <p:spPr>
          <a:xfrm>
            <a:off x="6933513" y="1186249"/>
            <a:ext cx="539852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运营方式分为三种：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/>
              <a:t>软件即服务（</a:t>
            </a:r>
            <a:r>
              <a:rPr lang="en-US" altLang="zh-CN" dirty="0"/>
              <a:t>SaaS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      比如： 微软的</a:t>
            </a:r>
            <a:r>
              <a:rPr lang="en-US" altLang="zh-CN" dirty="0"/>
              <a:t>Bing</a:t>
            </a:r>
            <a:r>
              <a:rPr lang="zh-CN" altLang="en-US" dirty="0"/>
              <a:t>，</a:t>
            </a:r>
            <a:r>
              <a:rPr lang="en-US" altLang="zh-CN" dirty="0"/>
              <a:t>Windows Live</a:t>
            </a:r>
            <a:r>
              <a:rPr lang="zh-CN" altLang="en-US" dirty="0"/>
              <a:t>， 有道云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/>
              <a:t>平台即服务（</a:t>
            </a:r>
            <a:r>
              <a:rPr lang="en-US" altLang="zh-CN" dirty="0"/>
              <a:t>PaaS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     比如：</a:t>
            </a:r>
            <a:r>
              <a:rPr lang="en-US" altLang="zh-CN" dirty="0"/>
              <a:t>Windows Azure</a:t>
            </a:r>
            <a:r>
              <a:rPr lang="zh-CN" altLang="en-US" dirty="0"/>
              <a:t>，</a:t>
            </a:r>
            <a:r>
              <a:rPr lang="en-US" altLang="zh-CN" dirty="0"/>
              <a:t>Google</a:t>
            </a:r>
            <a:r>
              <a:rPr lang="zh-CN" altLang="en-US" dirty="0"/>
              <a:t> </a:t>
            </a:r>
            <a:r>
              <a:rPr lang="en-US" altLang="zh-CN" dirty="0"/>
              <a:t>App</a:t>
            </a:r>
            <a:r>
              <a:rPr lang="zh-CN" altLang="en-US" dirty="0"/>
              <a:t> </a:t>
            </a:r>
            <a:r>
              <a:rPr lang="en-US" altLang="zh-CN" dirty="0"/>
              <a:t>Engine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altLang="zh-CN" dirty="0"/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/>
              <a:t>基础设施即服务（</a:t>
            </a:r>
            <a:r>
              <a:rPr lang="en-US" altLang="zh-CN" dirty="0"/>
              <a:t>IaaS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kumimoji="1" lang="zh-CN" altLang="en-US" dirty="0"/>
              <a:t>     比如：</a:t>
            </a:r>
            <a:r>
              <a:rPr lang="en-US" altLang="zh-CN" dirty="0"/>
              <a:t> Amazon</a:t>
            </a:r>
            <a:r>
              <a:rPr lang="zh-CN" altLang="en-US" dirty="0"/>
              <a:t> </a:t>
            </a:r>
            <a:r>
              <a:rPr lang="en-US" altLang="zh-CN" dirty="0"/>
              <a:t>AWS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10826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1786</TotalTime>
  <Words>1100</Words>
  <Application>Microsoft Macintosh PowerPoint</Application>
  <PresentationFormat>宽屏</PresentationFormat>
  <Paragraphs>191</Paragraphs>
  <Slides>24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1" baseType="lpstr">
      <vt:lpstr>等线</vt:lpstr>
      <vt:lpstr>宋体</vt:lpstr>
      <vt:lpstr>Arial</vt:lpstr>
      <vt:lpstr>Calibri</vt:lpstr>
      <vt:lpstr>Times New Roman</vt:lpstr>
      <vt:lpstr>Wingdings</vt:lpstr>
      <vt:lpstr>Office 主题​​</vt:lpstr>
      <vt:lpstr>第一章 Hadoop概述</vt:lpstr>
      <vt:lpstr>     目录</vt:lpstr>
      <vt:lpstr>1. Hadoop概述 - 为什么要学习Hadoop</vt:lpstr>
      <vt:lpstr>PowerPoint 演示文稿</vt:lpstr>
      <vt:lpstr>1. Hadoop概述 – 什么是Hadoop框架 </vt:lpstr>
      <vt:lpstr>1. Hadoop概述 - 什么是Hadoop</vt:lpstr>
      <vt:lpstr>Hadoop的发展历史</vt:lpstr>
      <vt:lpstr>1. Hadoop概述 – Hadoop发行版</vt:lpstr>
      <vt:lpstr>云计算</vt:lpstr>
      <vt:lpstr>Hadoop生态圈</vt:lpstr>
      <vt:lpstr>Hadoop生态圈</vt:lpstr>
      <vt:lpstr>知识点小结</vt:lpstr>
      <vt:lpstr>     目录</vt:lpstr>
      <vt:lpstr>2. 搭建Hadoop集群的准备工作</vt:lpstr>
      <vt:lpstr>PowerPoint 演示文稿</vt:lpstr>
      <vt:lpstr>     目录</vt:lpstr>
      <vt:lpstr>4. Hadoop集群部署安装</vt:lpstr>
      <vt:lpstr>Hadoop单机部署</vt:lpstr>
      <vt:lpstr>Hadoop安装 – 修改配置文件</vt:lpstr>
      <vt:lpstr>生产环境的部署</vt:lpstr>
      <vt:lpstr>Hadoop集群部署</vt:lpstr>
      <vt:lpstr>启动Hadoop</vt:lpstr>
      <vt:lpstr>运行hadoop自带wordcount程序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yeziapp</dc:creator>
  <cp:lastModifiedBy>yeziapp</cp:lastModifiedBy>
  <cp:revision>82</cp:revision>
  <dcterms:created xsi:type="dcterms:W3CDTF">2019-09-06T15:42:11Z</dcterms:created>
  <dcterms:modified xsi:type="dcterms:W3CDTF">2019-09-08T13:32:11Z</dcterms:modified>
</cp:coreProperties>
</file>