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76" r:id="rId2"/>
    <p:sldId id="265" r:id="rId3"/>
    <p:sldId id="294" r:id="rId4"/>
    <p:sldId id="292" r:id="rId5"/>
    <p:sldId id="284" r:id="rId6"/>
    <p:sldId id="290" r:id="rId7"/>
    <p:sldId id="262" r:id="rId8"/>
    <p:sldId id="291" r:id="rId9"/>
    <p:sldId id="293" r:id="rId10"/>
    <p:sldId id="300" r:id="rId11"/>
    <p:sldId id="301" r:id="rId12"/>
    <p:sldId id="260" r:id="rId13"/>
    <p:sldId id="285" r:id="rId14"/>
    <p:sldId id="295" r:id="rId15"/>
    <p:sldId id="296" r:id="rId16"/>
    <p:sldId id="297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8"/>
    <p:restoredTop sz="95558"/>
  </p:normalViewPr>
  <p:slideViewPr>
    <p:cSldViewPr snapToGrid="0" snapToObjects="1">
      <p:cViewPr>
        <p:scale>
          <a:sx n="79" d="100"/>
          <a:sy n="79" d="100"/>
        </p:scale>
        <p:origin x="144" y="1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9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6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5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9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bg1"/>
                </a:solidFill>
              </a:rPr>
              <a:t>第二章 </a:t>
            </a:r>
            <a:r>
              <a:rPr kumimoji="1" lang="en-US" altLang="zh-CN" sz="6000" dirty="0">
                <a:solidFill>
                  <a:schemeClr val="bg1"/>
                </a:solidFill>
              </a:rPr>
              <a:t>HDFS</a:t>
            </a:r>
            <a:r>
              <a:rPr kumimoji="1" lang="zh-CN" altLang="en-US" sz="6000" dirty="0">
                <a:solidFill>
                  <a:schemeClr val="bg1"/>
                </a:solidFill>
              </a:rPr>
              <a:t>分布式文件系统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第二节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的基本操作命令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的核心概念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37661"/>
      </p:ext>
    </p:extLst>
  </p:cSld>
  <p:clrMapOvr>
    <a:masterClrMapping/>
  </p:clrMapOvr>
  <p:transition spd="med" advClick="0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F9274F-2DE5-444C-81E9-71DA3496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42" y="1992086"/>
            <a:ext cx="8804157" cy="43528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602E70-36DA-E946-BC55-4C9DFED9E820}"/>
              </a:ext>
            </a:extLst>
          </p:cNvPr>
          <p:cNvSpPr txBox="1"/>
          <p:nvPr/>
        </p:nvSpPr>
        <p:spPr>
          <a:xfrm>
            <a:off x="-614731" y="539430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下载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IDEA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003C00-2E5A-B744-AFD0-4AA88CD45298}"/>
              </a:ext>
            </a:extLst>
          </p:cNvPr>
          <p:cNvSpPr txBox="1"/>
          <p:nvPr/>
        </p:nvSpPr>
        <p:spPr>
          <a:xfrm>
            <a:off x="1045028" y="126857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一般选择对应系统的社区版本下载</a:t>
            </a:r>
          </a:p>
        </p:txBody>
      </p:sp>
    </p:spTree>
    <p:extLst>
      <p:ext uri="{BB962C8B-B14F-4D97-AF65-F5344CB8AC3E}">
        <p14:creationId xmlns:p14="http://schemas.microsoft.com/office/powerpoint/2010/main" val="74548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安装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Scala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插件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EA6EABA-87B8-F34B-BDFF-A7A571F8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" y="2426961"/>
            <a:ext cx="8691336" cy="39601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322036" y="1436915"/>
            <a:ext cx="1106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点击页面左下方的</a:t>
            </a:r>
            <a:r>
              <a:rPr lang="en-US" altLang="zh-CN" dirty="0">
                <a:solidFill>
                  <a:schemeClr val="bg1"/>
                </a:solidFill>
              </a:rPr>
              <a:t>Install JetBrains plugin...</a:t>
            </a:r>
            <a:r>
              <a:rPr lang="zh-CN" altLang="en-US" dirty="0">
                <a:solidFill>
                  <a:schemeClr val="bg1"/>
                </a:solidFill>
              </a:rPr>
              <a:t>按钮，然后来到安装插件的页面。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在页面左上方的搜索框内搜索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，即可出现</a:t>
            </a:r>
            <a:r>
              <a:rPr lang="en-US" altLang="zh-CN" dirty="0">
                <a:solidFill>
                  <a:schemeClr val="bg1"/>
                </a:solidFill>
              </a:rPr>
              <a:t>Scala</a:t>
            </a:r>
            <a:r>
              <a:rPr lang="zh-CN" altLang="en-US" dirty="0">
                <a:solidFill>
                  <a:schemeClr val="bg1"/>
                </a:solidFill>
              </a:rPr>
              <a:t>插件的安装界面，点击右侧页面中的</a:t>
            </a:r>
            <a:r>
              <a:rPr lang="en-US" altLang="zh-CN" dirty="0">
                <a:solidFill>
                  <a:schemeClr val="bg1"/>
                </a:solidFill>
              </a:rPr>
              <a:t>Install</a:t>
            </a:r>
            <a:r>
              <a:rPr lang="zh-CN" altLang="en-US" dirty="0">
                <a:solidFill>
                  <a:schemeClr val="bg1"/>
                </a:solidFill>
              </a:rPr>
              <a:t>进行安装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5375"/>
      </p:ext>
    </p:extLst>
  </p:cSld>
  <p:clrMapOvr>
    <a:masterClrMapping/>
  </p:clrMapOvr>
  <p:transition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Maven</a:t>
              </a:r>
              <a:r>
                <a:rPr lang="zh-CN" altLang="en-US" sz="2400" dirty="0">
                  <a:solidFill>
                    <a:schemeClr val="bg1"/>
                  </a:solidFill>
                </a:rPr>
                <a:t>环境搭建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909516" y="1918419"/>
            <a:ext cx="103729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下载</a:t>
            </a:r>
            <a:r>
              <a:rPr lang="en-US" altLang="zh-CN" sz="2400" dirty="0">
                <a:solidFill>
                  <a:schemeClr val="bg1"/>
                </a:solidFill>
              </a:rPr>
              <a:t>maven</a:t>
            </a:r>
            <a:r>
              <a:rPr lang="zh-CN" altLang="en-US" sz="2400" dirty="0">
                <a:solidFill>
                  <a:schemeClr val="bg1"/>
                </a:solidFill>
              </a:rPr>
              <a:t>压缩包</a:t>
            </a:r>
            <a:r>
              <a:rPr lang="en-US" altLang="zh-CN" sz="2400" dirty="0">
                <a:solidFill>
                  <a:schemeClr val="bg1"/>
                </a:solidFill>
              </a:rPr>
              <a:t>apache-maven-3.0.5-bin.zip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下载地址</a:t>
            </a:r>
            <a:r>
              <a:rPr lang="en-US" altLang="zh-CN" sz="2400" dirty="0">
                <a:solidFill>
                  <a:schemeClr val="bg1"/>
                </a:solidFill>
              </a:rPr>
              <a:t>http://</a:t>
            </a:r>
            <a:r>
              <a:rPr lang="en-US" altLang="zh-CN" sz="2400" dirty="0" err="1">
                <a:solidFill>
                  <a:schemeClr val="bg1"/>
                </a:solidFill>
              </a:rPr>
              <a:t>archive.apache.org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dist</a:t>
            </a:r>
            <a:r>
              <a:rPr lang="en-US" altLang="zh-CN" sz="2400" dirty="0">
                <a:solidFill>
                  <a:schemeClr val="bg1"/>
                </a:solidFill>
              </a:rPr>
              <a:t>/maven</a:t>
            </a:r>
            <a:r>
              <a:rPr lang="zh-CN" altLang="en-US" sz="2400" dirty="0">
                <a:solidFill>
                  <a:schemeClr val="bg1"/>
                </a:solidFill>
              </a:rPr>
              <a:t>。搭建步骤：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解压压缩包。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配置</a:t>
            </a:r>
            <a:r>
              <a:rPr lang="en-US" altLang="zh-CN" sz="2400" dirty="0">
                <a:solidFill>
                  <a:schemeClr val="bg1"/>
                </a:solidFill>
              </a:rPr>
              <a:t>MAVEN_HOME</a:t>
            </a:r>
            <a:r>
              <a:rPr lang="zh-CN" altLang="en-US" sz="2400" dirty="0">
                <a:solidFill>
                  <a:schemeClr val="bg1"/>
                </a:solidFill>
              </a:rPr>
              <a:t>环境变量，并将</a:t>
            </a:r>
            <a:r>
              <a:rPr lang="en-US" altLang="zh-CN" sz="2400" dirty="0">
                <a:solidFill>
                  <a:schemeClr val="bg1"/>
                </a:solidFill>
              </a:rPr>
              <a:t>maven</a:t>
            </a:r>
            <a:r>
              <a:rPr lang="zh-CN" altLang="en-US" sz="2400" dirty="0">
                <a:solidFill>
                  <a:schemeClr val="bg1"/>
                </a:solidFill>
              </a:rPr>
              <a:t>的执行命令添加到</a:t>
            </a:r>
            <a:r>
              <a:rPr lang="en-US" altLang="zh-CN" sz="2400" dirty="0">
                <a:solidFill>
                  <a:schemeClr val="bg1"/>
                </a:solidFill>
              </a:rPr>
              <a:t>path</a:t>
            </a:r>
            <a:r>
              <a:rPr lang="zh-CN" altLang="en-US" sz="2400" dirty="0">
                <a:solidFill>
                  <a:schemeClr val="bg1"/>
                </a:solidFill>
              </a:rPr>
              <a:t>中去。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修改</a:t>
            </a:r>
            <a:r>
              <a:rPr lang="en-US" altLang="zh-CN" sz="2400" dirty="0">
                <a:solidFill>
                  <a:schemeClr val="bg1"/>
                </a:solidFill>
              </a:rPr>
              <a:t>maven</a:t>
            </a:r>
            <a:r>
              <a:rPr lang="zh-CN" altLang="en-US" sz="2400" dirty="0">
                <a:solidFill>
                  <a:schemeClr val="bg1"/>
                </a:solidFill>
              </a:rPr>
              <a:t>的默认本地库位置。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4. </a:t>
            </a:r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CN" sz="2400" dirty="0" err="1">
                <a:solidFill>
                  <a:schemeClr val="bg1"/>
                </a:solidFill>
              </a:rPr>
              <a:t>mvn</a:t>
            </a:r>
            <a:r>
              <a:rPr lang="en-US" altLang="zh-CN" sz="2400" dirty="0">
                <a:solidFill>
                  <a:schemeClr val="bg1"/>
                </a:solidFill>
              </a:rPr>
              <a:t> -v</a:t>
            </a:r>
            <a:r>
              <a:rPr lang="zh-CN" altLang="en-US" sz="2400" dirty="0">
                <a:solidFill>
                  <a:schemeClr val="bg1"/>
                </a:solidFill>
              </a:rPr>
              <a:t>测试是否安装成功。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Maven</a:t>
            </a:r>
            <a:r>
              <a:rPr lang="zh-CN" altLang="en-US" sz="2400" dirty="0">
                <a:solidFill>
                  <a:schemeClr val="bg1"/>
                </a:solidFill>
              </a:rPr>
              <a:t>官网</a:t>
            </a:r>
            <a:r>
              <a:rPr lang="en-US" altLang="zh-CN" sz="2400" dirty="0">
                <a:solidFill>
                  <a:schemeClr val="bg1"/>
                </a:solidFill>
              </a:rPr>
              <a:t>: http://</a:t>
            </a:r>
            <a:r>
              <a:rPr lang="en-US" altLang="zh-CN" sz="2400" dirty="0" err="1">
                <a:solidFill>
                  <a:schemeClr val="bg1"/>
                </a:solidFill>
              </a:rPr>
              <a:t>maven.apache.org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7878"/>
      </p:ext>
    </p:extLst>
  </p:cSld>
  <p:clrMapOvr>
    <a:masterClrMapping/>
  </p:clrMapOvr>
  <p:transition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566304"/>
      </p:ext>
    </p:extLst>
  </p:cSld>
  <p:clrMapOvr>
    <a:masterClrMapping/>
  </p:clrMapOvr>
  <p:transition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9869632"/>
      </p:ext>
    </p:extLst>
  </p:cSld>
  <p:clrMapOvr>
    <a:masterClrMapping/>
  </p:clrMapOvr>
  <p:transition spd="med" advClick="0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在此输入标题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945589"/>
      </p:ext>
    </p:extLst>
  </p:cSld>
  <p:clrMapOvr>
    <a:masterClrMapping/>
  </p:clrMapOvr>
  <p:transition spd="med" advClick="0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414667" y="2743348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6414667" y="3554498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414667" y="4365647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6414667" y="5176798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399389" y="2766802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的架构与基本特征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99389" y="3583866"/>
            <a:ext cx="3481687" cy="495224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读写数据过程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399389" y="4400930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的基本操作命令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99389" y="5217992"/>
            <a:ext cx="3481687" cy="495224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的架构与基本特征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的核心概念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784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8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8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713480" y="2296633"/>
            <a:ext cx="107650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HDFS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Hadoop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提供的基于分布式的文件存储系统。</a:t>
            </a:r>
            <a:endParaRPr lang="en-US" altLang="zh-CN" sz="2800" dirty="0">
              <a:solidFill>
                <a:schemeClr val="bg1"/>
              </a:solidFill>
              <a:latin typeface="+mj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全称为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Hadoop Distributed File System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sz="2800" dirty="0">
              <a:solidFill>
                <a:schemeClr val="bg1"/>
              </a:solidFill>
              <a:latin typeface="+mj-ea"/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HDFS</a:t>
            </a:r>
            <a:r>
              <a:rPr lang="zh-CN" altLang="en-US" sz="2800" dirty="0">
                <a:solidFill>
                  <a:schemeClr val="bg1"/>
                </a:solidFill>
              </a:rPr>
              <a:t>是用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实现的基于软件的文件系统，它位于本机文件系统之上。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565128" y="181910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111985" y="1573482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727664" y="1930743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内部架构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565128" y="33248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111985" y="3079187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727664" y="343645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52" name="矩形 51"/>
          <p:cNvSpPr/>
          <p:nvPr/>
        </p:nvSpPr>
        <p:spPr>
          <a:xfrm>
            <a:off x="5565128" y="483051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5" name="组 44"/>
          <p:cNvGrpSpPr/>
          <p:nvPr/>
        </p:nvGrpSpPr>
        <p:grpSpPr>
          <a:xfrm>
            <a:off x="4111985" y="4584893"/>
            <a:ext cx="1227007" cy="1227005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727664" y="494215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2251480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3733918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5234631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2416954" y="19715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2416954" y="34791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2416954" y="49849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pic>
        <p:nvPicPr>
          <p:cNvPr id="26" name="内容占位符 3">
            <a:extLst>
              <a:ext uri="{FF2B5EF4-FFF2-40B4-BE49-F238E27FC236}">
                <a16:creationId xmlns:a16="http://schemas.microsoft.com/office/drawing/2014/main" id="{C922ED01-603D-DB48-A731-830A4EA0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25" y="1681502"/>
            <a:ext cx="9275572" cy="41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330"/>
      </p:ext>
    </p:extLst>
  </p:cSld>
  <p:clrMapOvr>
    <a:masterClrMapping/>
  </p:clrMapOvr>
  <p:transition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D18584-116B-C340-8C88-552667F50DEC}"/>
              </a:ext>
            </a:extLst>
          </p:cNvPr>
          <p:cNvSpPr/>
          <p:nvPr/>
        </p:nvSpPr>
        <p:spPr>
          <a:xfrm>
            <a:off x="871113" y="2083981"/>
            <a:ext cx="104497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HDFS</a:t>
            </a:r>
            <a:r>
              <a:rPr lang="zh-CN" altLang="en-US" sz="2800" dirty="0">
                <a:solidFill>
                  <a:schemeClr val="bg1"/>
                </a:solidFill>
              </a:rPr>
              <a:t>将文件划分为块（一般是</a:t>
            </a:r>
            <a:r>
              <a:rPr lang="en-US" altLang="zh-CN" sz="2800" dirty="0">
                <a:solidFill>
                  <a:schemeClr val="bg1"/>
                </a:solidFill>
              </a:rPr>
              <a:t>128M</a:t>
            </a:r>
            <a:r>
              <a:rPr lang="zh-CN" altLang="en-US" sz="2800" dirty="0">
                <a:solidFill>
                  <a:schemeClr val="bg1"/>
                </a:solidFill>
              </a:rPr>
              <a:t>），而不是整体处理文件。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为什么要这么做？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可以支持多台机器对块进行分布式处理、复制、故障恢复等诸多操作。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块的尺寸可以设置为</a:t>
            </a:r>
            <a:r>
              <a:rPr lang="en-US" altLang="zh-CN" sz="2800" dirty="0">
                <a:solidFill>
                  <a:schemeClr val="bg1"/>
                </a:solidFill>
              </a:rPr>
              <a:t>64M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128M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256M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</a:rPr>
              <a:t>512M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比如，有一个</a:t>
            </a:r>
            <a:r>
              <a:rPr lang="en-US" altLang="zh-CN" sz="2800" dirty="0">
                <a:solidFill>
                  <a:schemeClr val="bg1"/>
                </a:solidFill>
              </a:rPr>
              <a:t>1G</a:t>
            </a:r>
            <a:r>
              <a:rPr lang="zh-CN" altLang="en-US" sz="2800" dirty="0">
                <a:solidFill>
                  <a:schemeClr val="bg1"/>
                </a:solidFill>
              </a:rPr>
              <a:t>的文件，块尺寸为</a:t>
            </a:r>
            <a:r>
              <a:rPr lang="en-US" altLang="zh-CN" sz="2800" dirty="0">
                <a:solidFill>
                  <a:schemeClr val="bg1"/>
                </a:solidFill>
              </a:rPr>
              <a:t>128M</a:t>
            </a:r>
            <a:r>
              <a:rPr lang="zh-CN" altLang="en-US" sz="2800" dirty="0">
                <a:solidFill>
                  <a:schemeClr val="bg1"/>
                </a:solidFill>
              </a:rPr>
              <a:t>，则有</a:t>
            </a:r>
            <a:r>
              <a:rPr lang="en-US" altLang="zh-CN" sz="2800" dirty="0">
                <a:solidFill>
                  <a:schemeClr val="bg1"/>
                </a:solidFill>
              </a:rPr>
              <a:t>1024M/128M=8</a:t>
            </a:r>
            <a:r>
              <a:rPr lang="zh-CN" altLang="en-US" sz="2800" dirty="0">
                <a:solidFill>
                  <a:schemeClr val="bg1"/>
                </a:solidFill>
              </a:rPr>
              <a:t>个块。如果复制因子为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，一共就会</a:t>
            </a:r>
            <a:r>
              <a:rPr lang="en-US" altLang="zh-CN" sz="2800" dirty="0">
                <a:solidFill>
                  <a:schemeClr val="bg1"/>
                </a:solidFill>
              </a:rPr>
              <a:t>24</a:t>
            </a:r>
            <a:r>
              <a:rPr lang="zh-CN" altLang="en-US" sz="2800" dirty="0">
                <a:solidFill>
                  <a:schemeClr val="bg1"/>
                </a:solidFill>
              </a:rPr>
              <a:t>个块。</a:t>
            </a:r>
          </a:p>
          <a:p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D6076B-E5BD-E24B-9474-209C15691F14}"/>
              </a:ext>
            </a:extLst>
          </p:cNvPr>
          <p:cNvSpPr txBox="1"/>
          <p:nvPr/>
        </p:nvSpPr>
        <p:spPr>
          <a:xfrm>
            <a:off x="3657600" y="51036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A163D-E8C2-634F-B097-B9F9675ABA3F}"/>
              </a:ext>
            </a:extLst>
          </p:cNvPr>
          <p:cNvSpPr txBox="1"/>
          <p:nvPr/>
        </p:nvSpPr>
        <p:spPr>
          <a:xfrm>
            <a:off x="3017787" y="695029"/>
            <a:ext cx="615642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6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的核心概念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76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的数据操作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67F559B-D46D-6440-8BC3-BAD2D7B07DB7}"/>
              </a:ext>
            </a:extLst>
          </p:cNvPr>
          <p:cNvSpPr/>
          <p:nvPr/>
        </p:nvSpPr>
        <p:spPr>
          <a:xfrm>
            <a:off x="3363217" y="2703665"/>
            <a:ext cx="13081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5A51A7-3DAA-8545-A53A-41CFCAFC1483}"/>
              </a:ext>
            </a:extLst>
          </p:cNvPr>
          <p:cNvSpPr/>
          <p:nvPr/>
        </p:nvSpPr>
        <p:spPr>
          <a:xfrm>
            <a:off x="3909317" y="45990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B2625E-5F1F-0545-A1CE-E51CB44DC423}"/>
              </a:ext>
            </a:extLst>
          </p:cNvPr>
          <p:cNvSpPr/>
          <p:nvPr/>
        </p:nvSpPr>
        <p:spPr>
          <a:xfrm>
            <a:off x="5642867" y="46117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370B71-882D-3742-AF76-41FB80861EA1}"/>
              </a:ext>
            </a:extLst>
          </p:cNvPr>
          <p:cNvSpPr/>
          <p:nvPr/>
        </p:nvSpPr>
        <p:spPr>
          <a:xfrm>
            <a:off x="7306567" y="23765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E349762-2E6C-8E45-AD99-210ACF75E633}"/>
              </a:ext>
            </a:extLst>
          </p:cNvPr>
          <p:cNvCxnSpPr>
            <a:endCxn id="32" idx="1"/>
          </p:cNvCxnSpPr>
          <p:nvPr/>
        </p:nvCxnSpPr>
        <p:spPr>
          <a:xfrm flipV="1">
            <a:off x="4690367" y="2833761"/>
            <a:ext cx="2616200" cy="243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CE02AFD-077E-5E47-B4D7-6A23CCB8BF8E}"/>
              </a:ext>
            </a:extLst>
          </p:cNvPr>
          <p:cNvSpPr txBox="1"/>
          <p:nvPr/>
        </p:nvSpPr>
        <p:spPr>
          <a:xfrm>
            <a:off x="5468753" y="2875631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元数据操作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FD9B6E-11F3-7E47-8D6A-FAFE0DA947BC}"/>
              </a:ext>
            </a:extLst>
          </p:cNvPr>
          <p:cNvSpPr/>
          <p:nvPr/>
        </p:nvSpPr>
        <p:spPr>
          <a:xfrm>
            <a:off x="8576567" y="45863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515D04-4C88-774A-9661-063F126971E7}"/>
              </a:ext>
            </a:extLst>
          </p:cNvPr>
          <p:cNvSpPr/>
          <p:nvPr/>
        </p:nvSpPr>
        <p:spPr>
          <a:xfrm>
            <a:off x="7522467" y="2496695"/>
            <a:ext cx="87630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元数据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12C091D-30A0-6C47-9CE0-042F7E041EFE}"/>
              </a:ext>
            </a:extLst>
          </p:cNvPr>
          <p:cNvCxnSpPr>
            <a:cxnSpLocks/>
          </p:cNvCxnSpPr>
          <p:nvPr/>
        </p:nvCxnSpPr>
        <p:spPr>
          <a:xfrm>
            <a:off x="3750567" y="3237065"/>
            <a:ext cx="812800" cy="1346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7767C933-F978-404B-9029-33D793AD3D0B}"/>
              </a:ext>
            </a:extLst>
          </p:cNvPr>
          <p:cNvCxnSpPr>
            <a:cxnSpLocks/>
          </p:cNvCxnSpPr>
          <p:nvPr/>
        </p:nvCxnSpPr>
        <p:spPr>
          <a:xfrm>
            <a:off x="4563367" y="3244963"/>
            <a:ext cx="1574800" cy="1315998"/>
          </a:xfrm>
          <a:prstGeom prst="straightConnector1">
            <a:avLst/>
          </a:prstGeom>
          <a:ln>
            <a:solidFill>
              <a:srgbClr val="4472C4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019E244-8EFE-8649-83A8-570FE9717065}"/>
              </a:ext>
            </a:extLst>
          </p:cNvPr>
          <p:cNvCxnSpPr>
            <a:cxnSpLocks/>
          </p:cNvCxnSpPr>
          <p:nvPr/>
        </p:nvCxnSpPr>
        <p:spPr>
          <a:xfrm>
            <a:off x="8068567" y="3290961"/>
            <a:ext cx="1054100" cy="11811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660CCCA-BEB0-0644-B5D7-06AFEEC5AD01}"/>
              </a:ext>
            </a:extLst>
          </p:cNvPr>
          <p:cNvCxnSpPr>
            <a:cxnSpLocks/>
          </p:cNvCxnSpPr>
          <p:nvPr/>
        </p:nvCxnSpPr>
        <p:spPr>
          <a:xfrm flipV="1">
            <a:off x="7038498" y="5056261"/>
            <a:ext cx="1549400" cy="12700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A58CBD3-866B-DC44-85CD-974B99F3D600}"/>
              </a:ext>
            </a:extLst>
          </p:cNvPr>
          <p:cNvSpPr txBox="1"/>
          <p:nvPr/>
        </p:nvSpPr>
        <p:spPr>
          <a:xfrm>
            <a:off x="7522467" y="470066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复制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6DC993F-7977-2144-B9F4-BF0843D499E8}"/>
              </a:ext>
            </a:extLst>
          </p:cNvPr>
          <p:cNvSpPr txBox="1"/>
          <p:nvPr/>
        </p:nvSpPr>
        <p:spPr>
          <a:xfrm>
            <a:off x="8576567" y="360846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块操作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0BDF7F-A3C3-B545-98F0-2D22073A6ECD}"/>
              </a:ext>
            </a:extLst>
          </p:cNvPr>
          <p:cNvSpPr txBox="1"/>
          <p:nvPr/>
        </p:nvSpPr>
        <p:spPr>
          <a:xfrm>
            <a:off x="4914755" y="362699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读写操作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8B6C26-16BE-5E42-AB7F-E2CDBF904158}"/>
              </a:ext>
            </a:extLst>
          </p:cNvPr>
          <p:cNvSpPr/>
          <p:nvPr/>
        </p:nvSpPr>
        <p:spPr>
          <a:xfrm>
            <a:off x="8741667" y="46762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1E40CFA-EEB2-684C-8F3F-F619F873E67C}"/>
              </a:ext>
            </a:extLst>
          </p:cNvPr>
          <p:cNvSpPr/>
          <p:nvPr/>
        </p:nvSpPr>
        <p:spPr>
          <a:xfrm>
            <a:off x="8741667" y="5007525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5454AA8-2685-F144-BAC6-6556AF1A35B0}"/>
              </a:ext>
            </a:extLst>
          </p:cNvPr>
          <p:cNvSpPr/>
          <p:nvPr/>
        </p:nvSpPr>
        <p:spPr>
          <a:xfrm>
            <a:off x="9122667" y="50064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BBF8BB-1BC2-8047-84B5-A7A60D23C194}"/>
              </a:ext>
            </a:extLst>
          </p:cNvPr>
          <p:cNvSpPr/>
          <p:nvPr/>
        </p:nvSpPr>
        <p:spPr>
          <a:xfrm>
            <a:off x="9122667" y="46762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4864D31-0FA8-3642-AE77-17493A3587E1}"/>
              </a:ext>
            </a:extLst>
          </p:cNvPr>
          <p:cNvSpPr/>
          <p:nvPr/>
        </p:nvSpPr>
        <p:spPr>
          <a:xfrm>
            <a:off x="58460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96684A2-E585-0748-BE31-14B86CB05962}"/>
              </a:ext>
            </a:extLst>
          </p:cNvPr>
          <p:cNvSpPr/>
          <p:nvPr/>
        </p:nvSpPr>
        <p:spPr>
          <a:xfrm>
            <a:off x="5846067" y="50318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B2654BA-13E7-194F-B91D-B807E5F4C7EA}"/>
              </a:ext>
            </a:extLst>
          </p:cNvPr>
          <p:cNvSpPr/>
          <p:nvPr/>
        </p:nvSpPr>
        <p:spPr>
          <a:xfrm>
            <a:off x="6227067" y="50308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3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9AC9B38-9587-DA4D-8B2F-6D3A7C20AB4A}"/>
              </a:ext>
            </a:extLst>
          </p:cNvPr>
          <p:cNvSpPr/>
          <p:nvPr/>
        </p:nvSpPr>
        <p:spPr>
          <a:xfrm>
            <a:off x="62270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841F377-C9BD-7242-A008-3CA12E00D4BC}"/>
              </a:ext>
            </a:extLst>
          </p:cNvPr>
          <p:cNvSpPr/>
          <p:nvPr/>
        </p:nvSpPr>
        <p:spPr>
          <a:xfrm>
            <a:off x="40172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BA33388-748C-7B40-AD35-66719F30539E}"/>
              </a:ext>
            </a:extLst>
          </p:cNvPr>
          <p:cNvSpPr/>
          <p:nvPr/>
        </p:nvSpPr>
        <p:spPr>
          <a:xfrm>
            <a:off x="4017267" y="50318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572C1EF-05BA-CA42-8625-5FDAB96D0A49}"/>
              </a:ext>
            </a:extLst>
          </p:cNvPr>
          <p:cNvSpPr/>
          <p:nvPr/>
        </p:nvSpPr>
        <p:spPr>
          <a:xfrm>
            <a:off x="4398267" y="50308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99236-0970-D949-9262-09CD611A2589}"/>
              </a:ext>
            </a:extLst>
          </p:cNvPr>
          <p:cNvSpPr txBox="1"/>
          <p:nvPr/>
        </p:nvSpPr>
        <p:spPr>
          <a:xfrm>
            <a:off x="5170304" y="1979766"/>
            <a:ext cx="178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bg1"/>
                </a:solidFill>
              </a:rPr>
              <a:t>NameNode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63E6A83-413A-7C4E-9083-2C97C76201EF}"/>
              </a:ext>
            </a:extLst>
          </p:cNvPr>
          <p:cNvSpPr txBox="1"/>
          <p:nvPr/>
        </p:nvSpPr>
        <p:spPr>
          <a:xfrm>
            <a:off x="5725417" y="5742061"/>
            <a:ext cx="17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bg1"/>
                </a:solidFill>
              </a:rPr>
              <a:t>DataNode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89942"/>
      </p:ext>
    </p:extLst>
  </p:cSld>
  <p:clrMapOvr>
    <a:masterClrMapping/>
  </p:clrMapOvr>
  <p:transition spd="med" advClick="0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949</TotalTime>
  <Words>572</Words>
  <Application>Microsoft Macintosh PowerPoint</Application>
  <PresentationFormat>宽屏</PresentationFormat>
  <Paragraphs>118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50</cp:revision>
  <dcterms:created xsi:type="dcterms:W3CDTF">2019-09-07T13:37:53Z</dcterms:created>
  <dcterms:modified xsi:type="dcterms:W3CDTF">2019-12-08T15:06:10Z</dcterms:modified>
</cp:coreProperties>
</file>