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83" r:id="rId4"/>
    <p:sldId id="285" r:id="rId5"/>
    <p:sldId id="284" r:id="rId6"/>
    <p:sldId id="286" r:id="rId7"/>
    <p:sldId id="26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89F46-98E8-004C-A60D-397E90BF4073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B6FF6-B695-0343-B017-2EA5EE5716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28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8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8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84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26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35332-5092-3542-BFAC-FDA221B2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4C303-D280-4D4E-94B9-B60CEDF8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8AD6F-7719-C24F-98B1-E07C9D9D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96C7F-1E4E-9C4D-B2A8-E9B55761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6E2B2-40BD-4D4D-A2E7-EEEC229D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70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1106-B0D5-2F4D-BD0F-1601D51F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56B3AC-6931-004D-9C50-42B880B8C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288CF-D21D-D94E-91E7-5B046C93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E6E1D-A752-4640-BC4F-F73D8F3E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D7199-0E24-ED44-8DAD-0F720B3A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9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AB5A85-E3EA-DF4D-8970-C57AF0447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16016-6E6D-9543-9893-0028E666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8A457-201F-C843-B237-45AB2ED3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366BF-E3F6-564B-8F1B-F3B48E9B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4F554-CC67-834C-BD97-827AB9B0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92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1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1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9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F4D52-30E9-7543-AA54-30A38AF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7F026-5414-5047-93ED-362339BA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084C4-1A77-9448-8C0C-76DFBE77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DB9FD-894B-9F4C-88C0-7A2E182A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4AF4A-0FC1-A845-A93F-9D169217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9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0D42C-647A-BC4B-98F5-43A27D0F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FCCC2-5520-AA44-A5B4-B6445A389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65396-0397-6743-9544-06E10A2A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A8A84-3D56-A843-B99F-9BEE8CE9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0F5E7-6DE7-E041-BD80-CF3A3D5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54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39437-5264-264A-8A55-494578CF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3823D-B8CB-D74E-9B59-B0AEE2F12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69750-11A3-1F48-92C5-D8F636691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C9D54-24BF-FD49-BB9E-80E5B245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0A3D4-AC74-B642-A2A0-43C596C7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5ED15-C67C-DB43-A1DC-24E64D9D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4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BBE39-1B3F-EA47-BE2B-7ED51EEB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F779D-2520-2147-8EC3-042E5604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40A4C-DCB3-E844-B54F-9A02748A2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2A011D-925D-5943-99DC-276526E92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3A6A22-F685-1841-8033-27007A4F0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A90C3-A1D0-E947-BE11-6CE0AD3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001F93-6CD2-3547-AA4A-2442544B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E5777C-852D-714B-8D0B-66491B97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0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F92B3-1F48-1E46-AB21-B106C6A9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05BE60-62F4-274C-9B35-1BA7D9B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37B122-D5D0-4947-9A27-C594BC31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857A9-C2A3-5641-9F65-016AC76F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70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B80AD3-B773-5745-B514-AF8DE67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BDCF18-2CF1-E245-86D2-223F3F0D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28ABC-96ED-144D-89FB-841B8FB1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9C605-5879-0B48-8F87-DEDAFAFD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93F92-1BB8-2148-B4A3-DC437A386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4F092-5EC3-CA4E-874F-4952A96D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E331A-03F2-A34A-9479-D860E662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868C0-FC23-044D-8BC3-79BBD377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D7D18-5796-5C41-896C-806BD718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9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BF59-C7AE-C34E-BCE9-346AB39A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63D694-386E-7A46-A81F-99BADEB91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E217E5-3B95-6A40-AA85-95645686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3495F-4059-DB4F-A118-9C2A1298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AF92-8925-9243-8254-AA3E76019C04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70DBF-34E5-FB46-AE82-D6F2958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2D43E-D4AC-5A44-A292-2DD0AEBB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0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FA18A8-7E4D-7C42-B99F-11DA77B5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DAD83-FE71-FB4C-B28A-D7DFC088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CDD56-8ECD-834D-8C4D-0FC6A8F9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AF92-8925-9243-8254-AA3E76019C04}" type="datetimeFigureOut">
              <a:rPr kumimoji="1" lang="zh-CN" altLang="en-US" smtClean="0"/>
              <a:t>2020/1/12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18503-9B2D-8F49-B093-73863F85E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98167-1AB6-2042-A9EB-2EA4CF92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E023-090E-E747-B0B2-C9CF79D5A47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</a:rPr>
              <a:t>第六章 </a:t>
            </a:r>
            <a:r>
              <a:rPr kumimoji="1" lang="en-US" altLang="zh-CN" sz="6000" dirty="0">
                <a:solidFill>
                  <a:schemeClr val="bg1"/>
                </a:solidFill>
              </a:rPr>
              <a:t>MapReduce</a:t>
            </a:r>
            <a:r>
              <a:rPr kumimoji="1" lang="zh-CN" altLang="en-US" sz="6000" dirty="0">
                <a:solidFill>
                  <a:schemeClr val="bg1"/>
                </a:solidFill>
              </a:rPr>
              <a:t>高级编程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748277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9439957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的概念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6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DataFrame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开发实例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HDFS-Java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</a:p>
          </p:txBody>
        </p:sp>
      </p:grpSp>
      <p:sp>
        <p:nvSpPr>
          <p:cNvPr id="89" name="椭圆 88">
            <a:extLst>
              <a:ext uri="{FF2B5EF4-FFF2-40B4-BE49-F238E27FC236}">
                <a16:creationId xmlns:a16="http://schemas.microsoft.com/office/drawing/2014/main" id="{128343E6-361E-C94E-A7DB-587A728DD84A}"/>
              </a:ext>
            </a:extLst>
          </p:cNvPr>
          <p:cNvSpPr/>
          <p:nvPr/>
        </p:nvSpPr>
        <p:spPr>
          <a:xfrm>
            <a:off x="6551555" y="161105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4BD5ADBC-866B-144C-8F14-289CB783DB8D}"/>
              </a:ext>
            </a:extLst>
          </p:cNvPr>
          <p:cNvGrpSpPr/>
          <p:nvPr/>
        </p:nvGrpSpPr>
        <p:grpSpPr>
          <a:xfrm>
            <a:off x="7536277" y="1634508"/>
            <a:ext cx="3481687" cy="495224"/>
            <a:chOff x="8858444" y="2013481"/>
            <a:chExt cx="2357190" cy="4953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02DE367-E976-504E-A0FA-FBB72C1D7E54}"/>
                </a:ext>
              </a:extLst>
            </p:cNvPr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A87E91B-A5FA-6642-81FB-BC0329719E4B}"/>
                </a:ext>
              </a:extLst>
            </p:cNvPr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快速安装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202211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45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FFFF"/>
                </a:solidFill>
              </a:rPr>
              <a:t>MultipleMappersReducer</a:t>
            </a:r>
            <a:r>
              <a:rPr kumimoji="1" lang="zh-CN" altLang="en-US" dirty="0">
                <a:solidFill>
                  <a:srgbClr val="FFFFFF"/>
                </a:solidFill>
              </a:rPr>
              <a:t>作业一般用于转换场景，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比如我们只想改变数据的格式，就可以使用该模式。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9D0C1-2A09-5849-B3E8-D8B2FD5F6649}"/>
              </a:ext>
            </a:extLst>
          </p:cNvPr>
          <p:cNvSpPr/>
          <p:nvPr/>
        </p:nvSpPr>
        <p:spPr>
          <a:xfrm>
            <a:off x="7163499" y="1093200"/>
            <a:ext cx="4184374" cy="4303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00408B-104F-624E-8B28-A6A2B408C09C}"/>
              </a:ext>
            </a:extLst>
          </p:cNvPr>
          <p:cNvSpPr/>
          <p:nvPr/>
        </p:nvSpPr>
        <p:spPr>
          <a:xfrm>
            <a:off x="8182319" y="2808593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7304D6-B8C1-E342-81D5-4F6F65E4177D}"/>
              </a:ext>
            </a:extLst>
          </p:cNvPr>
          <p:cNvSpPr txBox="1"/>
          <p:nvPr/>
        </p:nvSpPr>
        <p:spPr>
          <a:xfrm>
            <a:off x="8587280" y="1728407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261B56-10C0-8C42-8D75-82354EEA4692}"/>
              </a:ext>
            </a:extLst>
          </p:cNvPr>
          <p:cNvSpPr txBox="1"/>
          <p:nvPr/>
        </p:nvSpPr>
        <p:spPr>
          <a:xfrm>
            <a:off x="8587280" y="434264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输出数据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547BC8B-08F8-064A-919F-580A0F4D524B}"/>
              </a:ext>
            </a:extLst>
          </p:cNvPr>
          <p:cNvCxnSpPr>
            <a:cxnSpLocks/>
          </p:cNvCxnSpPr>
          <p:nvPr/>
        </p:nvCxnSpPr>
        <p:spPr>
          <a:xfrm flipH="1">
            <a:off x="9198688" y="2165387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753D68-19BF-CA42-A4F4-F2CE0A2A2AAB}"/>
              </a:ext>
            </a:extLst>
          </p:cNvPr>
          <p:cNvCxnSpPr/>
          <p:nvPr/>
        </p:nvCxnSpPr>
        <p:spPr>
          <a:xfrm flipH="1">
            <a:off x="9205989" y="373774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69D00E9-9427-964B-B31B-B08BBEDC5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99877"/>
              </p:ext>
            </p:extLst>
          </p:nvPr>
        </p:nvGraphicFramePr>
        <p:xfrm>
          <a:off x="376936" y="4648781"/>
          <a:ext cx="6518134" cy="1705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783">
                  <a:extLst>
                    <a:ext uri="{9D8B030D-6E8A-4147-A177-3AD203B41FA5}">
                      <a16:colId xmlns:a16="http://schemas.microsoft.com/office/drawing/2014/main" val="1601110171"/>
                    </a:ext>
                  </a:extLst>
                </a:gridCol>
                <a:gridCol w="4757351">
                  <a:extLst>
                    <a:ext uri="{9D8B030D-6E8A-4147-A177-3AD203B41FA5}">
                      <a16:colId xmlns:a16="http://schemas.microsoft.com/office/drawing/2014/main" val="1602880406"/>
                    </a:ext>
                  </a:extLst>
                </a:gridCol>
              </a:tblGrid>
              <a:tr h="516343">
                <a:tc>
                  <a:txBody>
                    <a:bodyPr/>
                    <a:lstStyle/>
                    <a:p>
                      <a:r>
                        <a:rPr lang="zh-CN" altLang="en-US" dirty="0"/>
                        <a:t>场景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城市名使用简称代替，例如</a:t>
                      </a:r>
                      <a:r>
                        <a:rPr lang="en-US" altLang="zh-CN" dirty="0"/>
                        <a:t>BOS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NYC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01845"/>
                  </a:ext>
                </a:extLst>
              </a:tr>
              <a:tr h="794275">
                <a:tc>
                  <a:txBody>
                    <a:bodyPr/>
                    <a:lstStyle/>
                    <a:p>
                      <a:r>
                        <a:rPr lang="en-US" altLang="zh-CN" dirty="0"/>
                        <a:t>Map(</a:t>
                      </a:r>
                      <a:r>
                        <a:rPr lang="en-US" altLang="zh-CN" dirty="0" err="1"/>
                        <a:t>key,value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：城市名称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Value:</a:t>
                      </a:r>
                      <a:r>
                        <a:rPr lang="zh-CN" altLang="en-US" dirty="0"/>
                        <a:t> 简称，比如城市为</a:t>
                      </a:r>
                      <a:r>
                        <a:rPr lang="en-US" altLang="zh-CN" dirty="0"/>
                        <a:t>Boston/</a:t>
                      </a:r>
                      <a:r>
                        <a:rPr lang="en-US" altLang="zh-CN" dirty="0" err="1"/>
                        <a:t>boston</a:t>
                      </a:r>
                      <a:r>
                        <a:rPr lang="zh-CN" altLang="en-US" dirty="0"/>
                        <a:t>，则转换为</a:t>
                      </a:r>
                      <a:r>
                        <a:rPr lang="en-US" altLang="zh-CN" dirty="0"/>
                        <a:t>BOS</a:t>
                      </a:r>
                      <a:r>
                        <a:rPr lang="zh-CN" altLang="en-US" dirty="0"/>
                        <a:t>；如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York/new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York</a:t>
                      </a:r>
                      <a:r>
                        <a:rPr lang="zh-CN" altLang="en-US" dirty="0"/>
                        <a:t>，则转换为</a:t>
                      </a:r>
                      <a:r>
                        <a:rPr lang="en-US" altLang="zh-CN" dirty="0"/>
                        <a:t>NYC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171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771123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062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FFFF"/>
                </a:solidFill>
              </a:rPr>
              <a:t>单一的</a:t>
            </a:r>
            <a:r>
              <a:rPr kumimoji="1" lang="en-US" altLang="zh-CN" dirty="0">
                <a:solidFill>
                  <a:srgbClr val="FFFFFF"/>
                </a:solidFill>
              </a:rPr>
              <a:t>mapper-reducer</a:t>
            </a:r>
            <a:r>
              <a:rPr kumimoji="1" lang="zh-CN" altLang="en-US" dirty="0">
                <a:solidFill>
                  <a:srgbClr val="FFFFFF"/>
                </a:solidFill>
              </a:rPr>
              <a:t>作业可以用于聚合场景。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比如</a:t>
            </a:r>
            <a:r>
              <a:rPr kumimoji="1" lang="en-US" altLang="zh-CN" dirty="0">
                <a:solidFill>
                  <a:srgbClr val="FFFFFF"/>
                </a:solidFill>
              </a:rPr>
              <a:t>wordcount</a:t>
            </a:r>
            <a:r>
              <a:rPr kumimoji="1" lang="zh-CN" altLang="en-US" dirty="0">
                <a:solidFill>
                  <a:srgbClr val="FFFFFF"/>
                </a:solidFill>
              </a:rPr>
              <a:t>这种聚合操作。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9D0C1-2A09-5849-B3E8-D8B2FD5F6649}"/>
              </a:ext>
            </a:extLst>
          </p:cNvPr>
          <p:cNvSpPr/>
          <p:nvPr/>
        </p:nvSpPr>
        <p:spPr>
          <a:xfrm>
            <a:off x="7163499" y="1093200"/>
            <a:ext cx="4184374" cy="4303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00408B-104F-624E-8B28-A6A2B408C09C}"/>
              </a:ext>
            </a:extLst>
          </p:cNvPr>
          <p:cNvSpPr/>
          <p:nvPr/>
        </p:nvSpPr>
        <p:spPr>
          <a:xfrm>
            <a:off x="8175016" y="2418867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7304D6-B8C1-E342-81D5-4F6F65E4177D}"/>
              </a:ext>
            </a:extLst>
          </p:cNvPr>
          <p:cNvSpPr txBox="1"/>
          <p:nvPr/>
        </p:nvSpPr>
        <p:spPr>
          <a:xfrm>
            <a:off x="8579977" y="144462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261B56-10C0-8C42-8D75-82354EEA4692}"/>
              </a:ext>
            </a:extLst>
          </p:cNvPr>
          <p:cNvSpPr txBox="1"/>
          <p:nvPr/>
        </p:nvSpPr>
        <p:spPr>
          <a:xfrm>
            <a:off x="8579978" y="4886205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输出数据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547BC8B-08F8-064A-919F-580A0F4D524B}"/>
              </a:ext>
            </a:extLst>
          </p:cNvPr>
          <p:cNvCxnSpPr>
            <a:cxnSpLocks/>
          </p:cNvCxnSpPr>
          <p:nvPr/>
        </p:nvCxnSpPr>
        <p:spPr>
          <a:xfrm flipH="1">
            <a:off x="9198687" y="1872829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753D68-19BF-CA42-A4F4-F2CE0A2A2AAB}"/>
              </a:ext>
            </a:extLst>
          </p:cNvPr>
          <p:cNvCxnSpPr/>
          <p:nvPr/>
        </p:nvCxnSpPr>
        <p:spPr>
          <a:xfrm flipH="1">
            <a:off x="9198686" y="4399036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F13359C-BBD9-0048-8716-0A3EA18C1E4C}"/>
              </a:ext>
            </a:extLst>
          </p:cNvPr>
          <p:cNvSpPr/>
          <p:nvPr/>
        </p:nvSpPr>
        <p:spPr>
          <a:xfrm>
            <a:off x="8175016" y="3608616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Reducer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5D464AD-F8D8-4E43-830D-00757663B001}"/>
              </a:ext>
            </a:extLst>
          </p:cNvPr>
          <p:cNvCxnSpPr>
            <a:cxnSpLocks/>
          </p:cNvCxnSpPr>
          <p:nvPr/>
        </p:nvCxnSpPr>
        <p:spPr>
          <a:xfrm flipH="1">
            <a:off x="9174718" y="315319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5D38806-B073-2E4D-90ED-7E5A28B16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71359"/>
              </p:ext>
            </p:extLst>
          </p:nvPr>
        </p:nvGraphicFramePr>
        <p:xfrm>
          <a:off x="496079" y="4529628"/>
          <a:ext cx="6518134" cy="17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783">
                  <a:extLst>
                    <a:ext uri="{9D8B030D-6E8A-4147-A177-3AD203B41FA5}">
                      <a16:colId xmlns:a16="http://schemas.microsoft.com/office/drawing/2014/main" val="1601110171"/>
                    </a:ext>
                  </a:extLst>
                </a:gridCol>
                <a:gridCol w="4757351">
                  <a:extLst>
                    <a:ext uri="{9D8B030D-6E8A-4147-A177-3AD203B41FA5}">
                      <a16:colId xmlns:a16="http://schemas.microsoft.com/office/drawing/2014/main" val="1602880406"/>
                    </a:ext>
                  </a:extLst>
                </a:gridCol>
              </a:tblGrid>
              <a:tr h="516343">
                <a:tc>
                  <a:txBody>
                    <a:bodyPr/>
                    <a:lstStyle/>
                    <a:p>
                      <a:r>
                        <a:rPr lang="zh-CN" altLang="en-US" dirty="0"/>
                        <a:t>场景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计算所有城市的平均温度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01845"/>
                  </a:ext>
                </a:extLst>
              </a:tr>
              <a:tr h="794275">
                <a:tc>
                  <a:txBody>
                    <a:bodyPr/>
                    <a:lstStyle/>
                    <a:p>
                      <a:r>
                        <a:rPr lang="en-US" altLang="zh-CN" dirty="0"/>
                        <a:t>Map(</a:t>
                      </a:r>
                      <a:r>
                        <a:rPr lang="en-US" altLang="zh-CN" dirty="0" err="1"/>
                        <a:t>key,value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：城市名称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Value:</a:t>
                      </a:r>
                      <a:r>
                        <a:rPr lang="zh-CN" altLang="en-US" dirty="0"/>
                        <a:t> 城市的温度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710538"/>
                  </a:ext>
                </a:extLst>
              </a:tr>
              <a:tr h="42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Reduce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通过城市进行分组，并计算每个城市平均温度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927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953138"/>
      </p:ext>
    </p:extLst>
  </p:cSld>
  <p:clrMapOvr>
    <a:masterClrMapping/>
  </p:clrMapOvr>
  <p:transition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MultipleMappersReducer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FFFF"/>
                </a:solidFill>
              </a:rPr>
              <a:t>MultipleMappersReducer</a:t>
            </a:r>
            <a:r>
              <a:rPr kumimoji="1" lang="zh-CN" altLang="en-US" dirty="0">
                <a:solidFill>
                  <a:srgbClr val="FFFFFF"/>
                </a:solidFill>
              </a:rPr>
              <a:t>作业中，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输入来源于多个文件，并生成连接</a:t>
            </a:r>
            <a:r>
              <a:rPr kumimoji="1" lang="en-US" altLang="zh-CN" dirty="0">
                <a:solidFill>
                  <a:srgbClr val="FFFFFF"/>
                </a:solidFill>
              </a:rPr>
              <a:t>/</a:t>
            </a:r>
            <a:r>
              <a:rPr kumimoji="1" lang="zh-CN" altLang="en-US" dirty="0">
                <a:solidFill>
                  <a:srgbClr val="FFFFFF"/>
                </a:solidFill>
              </a:rPr>
              <a:t>聚合的输出结果。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9D0C1-2A09-5849-B3E8-D8B2FD5F6649}"/>
              </a:ext>
            </a:extLst>
          </p:cNvPr>
          <p:cNvSpPr/>
          <p:nvPr/>
        </p:nvSpPr>
        <p:spPr>
          <a:xfrm>
            <a:off x="6846405" y="1168108"/>
            <a:ext cx="4184374" cy="43036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00408B-104F-624E-8B28-A6A2B408C09C}"/>
              </a:ext>
            </a:extLst>
          </p:cNvPr>
          <p:cNvSpPr/>
          <p:nvPr/>
        </p:nvSpPr>
        <p:spPr>
          <a:xfrm>
            <a:off x="7543800" y="2399660"/>
            <a:ext cx="1252330" cy="54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38AB91-7DF5-B243-98BE-4CA35A4DC0FC}"/>
              </a:ext>
            </a:extLst>
          </p:cNvPr>
          <p:cNvSpPr/>
          <p:nvPr/>
        </p:nvSpPr>
        <p:spPr>
          <a:xfrm>
            <a:off x="9119152" y="2399659"/>
            <a:ext cx="1252330" cy="54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1FB22B-53CE-0F41-B1F3-E63BA28414AB}"/>
              </a:ext>
            </a:extLst>
          </p:cNvPr>
          <p:cNvSpPr/>
          <p:nvPr/>
        </p:nvSpPr>
        <p:spPr>
          <a:xfrm>
            <a:off x="8312427" y="3546988"/>
            <a:ext cx="1252330" cy="542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Reducer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7304D6-B8C1-E342-81D5-4F6F65E4177D}"/>
              </a:ext>
            </a:extLst>
          </p:cNvPr>
          <p:cNvSpPr txBox="1"/>
          <p:nvPr/>
        </p:nvSpPr>
        <p:spPr>
          <a:xfrm>
            <a:off x="7593495" y="154315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521005-E449-BE4C-8334-01FAB712E6BC}"/>
              </a:ext>
            </a:extLst>
          </p:cNvPr>
          <p:cNvSpPr txBox="1"/>
          <p:nvPr/>
        </p:nvSpPr>
        <p:spPr>
          <a:xfrm>
            <a:off x="9119152" y="154315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261B56-10C0-8C42-8D75-82354EEA4692}"/>
              </a:ext>
            </a:extLst>
          </p:cNvPr>
          <p:cNvSpPr txBox="1"/>
          <p:nvPr/>
        </p:nvSpPr>
        <p:spPr>
          <a:xfrm>
            <a:off x="8369442" y="4856116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输出数据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547BC8B-08F8-064A-919F-580A0F4D524B}"/>
              </a:ext>
            </a:extLst>
          </p:cNvPr>
          <p:cNvCxnSpPr>
            <a:stCxn id="5" idx="2"/>
          </p:cNvCxnSpPr>
          <p:nvPr/>
        </p:nvCxnSpPr>
        <p:spPr>
          <a:xfrm flipH="1">
            <a:off x="8261901" y="191249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892F5B-3F35-974C-B809-1280D38DFE70}"/>
              </a:ext>
            </a:extLst>
          </p:cNvPr>
          <p:cNvCxnSpPr/>
          <p:nvPr/>
        </p:nvCxnSpPr>
        <p:spPr>
          <a:xfrm flipH="1">
            <a:off x="9402841" y="3052521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E8DE69A-79E7-074C-A6E3-3566AAD83027}"/>
              </a:ext>
            </a:extLst>
          </p:cNvPr>
          <p:cNvCxnSpPr/>
          <p:nvPr/>
        </p:nvCxnSpPr>
        <p:spPr>
          <a:xfrm flipH="1">
            <a:off x="8414301" y="3045223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6E20B3D-0EAB-8544-89DA-A0394D471D24}"/>
              </a:ext>
            </a:extLst>
          </p:cNvPr>
          <p:cNvCxnSpPr/>
          <p:nvPr/>
        </p:nvCxnSpPr>
        <p:spPr>
          <a:xfrm flipH="1">
            <a:off x="9697623" y="189685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753D68-19BF-CA42-A4F4-F2CE0A2A2AAB}"/>
              </a:ext>
            </a:extLst>
          </p:cNvPr>
          <p:cNvCxnSpPr/>
          <p:nvPr/>
        </p:nvCxnSpPr>
        <p:spPr>
          <a:xfrm flipH="1">
            <a:off x="8895911" y="4229129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51968"/>
      </p:ext>
    </p:extLst>
  </p:cSld>
  <p:clrMapOvr>
    <a:masterClrMapping/>
  </p:clrMapOvr>
  <p:transition spd="med" advClick="0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5629572" cy="830997"/>
            <a:chOff x="1007305" y="947449"/>
            <a:chExt cx="6535202" cy="1246687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124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使用组合器的</a:t>
              </a:r>
              <a:r>
                <a:rPr lang="en-US" altLang="zh-CN" sz="2400" dirty="0" err="1">
                  <a:solidFill>
                    <a:prstClr val="white"/>
                  </a:solidFill>
                  <a:latin typeface="+mn-ea"/>
                </a:rPr>
                <a:t>SingleMapperReducer</a:t>
              </a:r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作业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911035" y="1753329"/>
            <a:ext cx="5243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prstClr val="white"/>
                </a:solidFill>
                <a:latin typeface="+mn-ea"/>
              </a:rPr>
              <a:t>SingleMapperReducer</a:t>
            </a:r>
            <a:r>
              <a:rPr kumimoji="1" lang="zh-CN" altLang="en-US" dirty="0">
                <a:solidFill>
                  <a:srgbClr val="FFFFFF"/>
                </a:solidFill>
              </a:rPr>
              <a:t>作业可以用于聚合场景。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其中</a:t>
            </a:r>
            <a:r>
              <a:rPr kumimoji="1" lang="en-US" altLang="zh-CN" dirty="0">
                <a:solidFill>
                  <a:srgbClr val="FFFFFF"/>
                </a:solidFill>
              </a:rPr>
              <a:t>Combiner</a:t>
            </a:r>
            <a:r>
              <a:rPr kumimoji="1" lang="zh-CN" altLang="en-US" dirty="0">
                <a:solidFill>
                  <a:srgbClr val="FFFFFF"/>
                </a:solidFill>
              </a:rPr>
              <a:t>组合器是一个可选类。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组合器接受</a:t>
            </a:r>
            <a:r>
              <a:rPr kumimoji="1" lang="en-US" altLang="zh-CN" dirty="0">
                <a:solidFill>
                  <a:srgbClr val="FFFFFF"/>
                </a:solidFill>
              </a:rPr>
              <a:t>map</a:t>
            </a:r>
            <a:r>
              <a:rPr kumimoji="1" lang="zh-CN" altLang="en-US" dirty="0">
                <a:solidFill>
                  <a:srgbClr val="FFFFFF"/>
                </a:solidFill>
              </a:rPr>
              <a:t>的输入内容，然后将输出的键值对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传递给</a:t>
            </a:r>
            <a:r>
              <a:rPr kumimoji="1" lang="en-US" altLang="zh-CN" dirty="0">
                <a:solidFill>
                  <a:srgbClr val="FFFFFF"/>
                </a:solidFill>
              </a:rPr>
              <a:t>reducer</a:t>
            </a:r>
            <a:r>
              <a:rPr kumimoji="1" lang="zh-CN" altLang="en-US" dirty="0">
                <a:solidFill>
                  <a:srgbClr val="FFFFFF"/>
                </a:solidFill>
              </a:rPr>
              <a:t>。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组合器用于降低</a:t>
            </a:r>
            <a:r>
              <a:rPr kumimoji="1" lang="en-US" altLang="zh-CN" dirty="0">
                <a:solidFill>
                  <a:srgbClr val="FFFFFF"/>
                </a:solidFill>
              </a:rPr>
              <a:t>reducer</a:t>
            </a:r>
            <a:r>
              <a:rPr kumimoji="1" lang="zh-CN" altLang="en-US" dirty="0">
                <a:solidFill>
                  <a:srgbClr val="FFFFFF"/>
                </a:solidFill>
              </a:rPr>
              <a:t>的负载。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E9D0C1-2A09-5849-B3E8-D8B2FD5F6649}"/>
              </a:ext>
            </a:extLst>
          </p:cNvPr>
          <p:cNvSpPr/>
          <p:nvPr/>
        </p:nvSpPr>
        <p:spPr>
          <a:xfrm>
            <a:off x="7096591" y="1365443"/>
            <a:ext cx="4184374" cy="506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00408B-104F-624E-8B28-A6A2B408C09C}"/>
              </a:ext>
            </a:extLst>
          </p:cNvPr>
          <p:cNvSpPr/>
          <p:nvPr/>
        </p:nvSpPr>
        <p:spPr>
          <a:xfrm>
            <a:off x="8175016" y="2418867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Mapper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7304D6-B8C1-E342-81D5-4F6F65E4177D}"/>
              </a:ext>
            </a:extLst>
          </p:cNvPr>
          <p:cNvSpPr txBox="1"/>
          <p:nvPr/>
        </p:nvSpPr>
        <p:spPr>
          <a:xfrm>
            <a:off x="8579977" y="1444628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261B56-10C0-8C42-8D75-82354EEA4692}"/>
              </a:ext>
            </a:extLst>
          </p:cNvPr>
          <p:cNvSpPr txBox="1"/>
          <p:nvPr/>
        </p:nvSpPr>
        <p:spPr>
          <a:xfrm>
            <a:off x="8579977" y="6111529"/>
            <a:ext cx="133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输出数据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547BC8B-08F8-064A-919F-580A0F4D524B}"/>
              </a:ext>
            </a:extLst>
          </p:cNvPr>
          <p:cNvCxnSpPr>
            <a:cxnSpLocks/>
          </p:cNvCxnSpPr>
          <p:nvPr/>
        </p:nvCxnSpPr>
        <p:spPr>
          <a:xfrm flipH="1">
            <a:off x="9198687" y="1872829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C753D68-19BF-CA42-A4F4-F2CE0A2A2AAB}"/>
              </a:ext>
            </a:extLst>
          </p:cNvPr>
          <p:cNvCxnSpPr/>
          <p:nvPr/>
        </p:nvCxnSpPr>
        <p:spPr>
          <a:xfrm flipH="1">
            <a:off x="9198686" y="4399036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F13359C-BBD9-0048-8716-0A3EA18C1E4C}"/>
              </a:ext>
            </a:extLst>
          </p:cNvPr>
          <p:cNvSpPr/>
          <p:nvPr/>
        </p:nvSpPr>
        <p:spPr>
          <a:xfrm>
            <a:off x="8175016" y="3608616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Combiner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5D464AD-F8D8-4E43-830D-00757663B001}"/>
              </a:ext>
            </a:extLst>
          </p:cNvPr>
          <p:cNvCxnSpPr>
            <a:cxnSpLocks/>
          </p:cNvCxnSpPr>
          <p:nvPr/>
        </p:nvCxnSpPr>
        <p:spPr>
          <a:xfrm flipH="1">
            <a:off x="9174718" y="3153190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5D38806-B073-2E4D-90ED-7E5A28B160AF}"/>
              </a:ext>
            </a:extLst>
          </p:cNvPr>
          <p:cNvGraphicFramePr>
            <a:graphicFrameLocks noGrp="1"/>
          </p:cNvGraphicFramePr>
          <p:nvPr/>
        </p:nvGraphicFramePr>
        <p:xfrm>
          <a:off x="496079" y="4529628"/>
          <a:ext cx="6518134" cy="1734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783">
                  <a:extLst>
                    <a:ext uri="{9D8B030D-6E8A-4147-A177-3AD203B41FA5}">
                      <a16:colId xmlns:a16="http://schemas.microsoft.com/office/drawing/2014/main" val="1601110171"/>
                    </a:ext>
                  </a:extLst>
                </a:gridCol>
                <a:gridCol w="4757351">
                  <a:extLst>
                    <a:ext uri="{9D8B030D-6E8A-4147-A177-3AD203B41FA5}">
                      <a16:colId xmlns:a16="http://schemas.microsoft.com/office/drawing/2014/main" val="1602880406"/>
                    </a:ext>
                  </a:extLst>
                </a:gridCol>
              </a:tblGrid>
              <a:tr h="516343">
                <a:tc>
                  <a:txBody>
                    <a:bodyPr/>
                    <a:lstStyle/>
                    <a:p>
                      <a:r>
                        <a:rPr lang="zh-CN" altLang="en-US" dirty="0"/>
                        <a:t>场景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计算所有城市的平均温度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701845"/>
                  </a:ext>
                </a:extLst>
              </a:tr>
              <a:tr h="794275">
                <a:tc>
                  <a:txBody>
                    <a:bodyPr/>
                    <a:lstStyle/>
                    <a:p>
                      <a:r>
                        <a:rPr lang="en-US" altLang="zh-CN" dirty="0"/>
                        <a:t>Map(</a:t>
                      </a:r>
                      <a:r>
                        <a:rPr lang="en-US" altLang="zh-CN" dirty="0" err="1"/>
                        <a:t>key,value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：城市名称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Value:</a:t>
                      </a:r>
                      <a:r>
                        <a:rPr lang="zh-CN" altLang="en-US" dirty="0"/>
                        <a:t> 城市的温度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710538"/>
                  </a:ext>
                </a:extLst>
              </a:tr>
              <a:tr h="42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Reduce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通过城市进行分组，并计算每个城市平均温度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79278288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02295A10-BCD2-A141-B347-80A819E6E91D}"/>
              </a:ext>
            </a:extLst>
          </p:cNvPr>
          <p:cNvSpPr/>
          <p:nvPr/>
        </p:nvSpPr>
        <p:spPr>
          <a:xfrm>
            <a:off x="8151047" y="4916205"/>
            <a:ext cx="2047342" cy="7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Reducer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C3821C3-0E58-9E47-B517-C34873128EA0}"/>
              </a:ext>
            </a:extLst>
          </p:cNvPr>
          <p:cNvCxnSpPr/>
          <p:nvPr/>
        </p:nvCxnSpPr>
        <p:spPr>
          <a:xfrm flipH="1">
            <a:off x="9174717" y="5701043"/>
            <a:ext cx="1" cy="4871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3273"/>
      </p:ext>
    </p:extLst>
  </p:cSld>
  <p:clrMapOvr>
    <a:masterClrMapping/>
  </p:clrMapOvr>
  <p:transition spd="med" advClick="0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32326" y="547575"/>
            <a:ext cx="495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09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第一节 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Spark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SQL</a:t>
            </a:r>
            <a:r>
              <a:rPr lang="zh-CN" altLang="en-US" sz="2400" b="1" dirty="0">
                <a:solidFill>
                  <a:prstClr val="white"/>
                </a:solidFill>
                <a:latin typeface="+mn-ea"/>
                <a:cs typeface="+mn-ea"/>
                <a:sym typeface="+mn-lt"/>
              </a:rPr>
              <a:t>的基本概念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77A53E-725C-074E-B57D-9C9405BBAF96}"/>
              </a:ext>
            </a:extLst>
          </p:cNvPr>
          <p:cNvSpPr txBox="1"/>
          <p:nvPr/>
        </p:nvSpPr>
        <p:spPr>
          <a:xfrm>
            <a:off x="1299579" y="2300957"/>
            <a:ext cx="6868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的设计架构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NameNode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2400" kern="0" dirty="0" err="1">
                <a:solidFill>
                  <a:schemeClr val="bg1"/>
                </a:solidFill>
                <a:latin typeface="+mn-ea"/>
              </a:rPr>
              <a:t>DataNode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内部逻辑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2400" kern="0" dirty="0">
                <a:solidFill>
                  <a:schemeClr val="bg1"/>
                </a:solidFill>
                <a:latin typeface="+mn-ea"/>
              </a:rPr>
              <a:t>HDFS</a:t>
            </a:r>
            <a:r>
              <a:rPr lang="zh-CN" altLang="en-US" sz="2400" kern="0" dirty="0">
                <a:solidFill>
                  <a:schemeClr val="bg1"/>
                </a:solidFill>
                <a:latin typeface="+mn-ea"/>
              </a:rPr>
              <a:t>的数据读写流程</a:t>
            </a: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kern="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985019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white"/>
                  </a:solidFill>
                  <a:latin typeface="+mn-ea"/>
                </a:rPr>
                <a:t>本章小结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96928" y="1794745"/>
            <a:ext cx="935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>
                <a:solidFill>
                  <a:srgbClr val="FFFFFF"/>
                </a:solidFill>
              </a:rPr>
              <a:t>本章讨论了</a:t>
            </a: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相关的基本内容，以及</a:t>
            </a:r>
            <a:r>
              <a:rPr kumimoji="1" lang="en-US" altLang="zh-CN">
                <a:solidFill>
                  <a:srgbClr val="FFFFFF"/>
                </a:solidFill>
              </a:rPr>
              <a:t>SparkSQL</a:t>
            </a:r>
            <a:r>
              <a:rPr kumimoji="1" lang="zh-CN" altLang="en-US">
                <a:solidFill>
                  <a:srgbClr val="FFFFFF"/>
                </a:solidFill>
              </a:rPr>
              <a:t>在如何在</a:t>
            </a: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之上提供相应的</a:t>
            </a:r>
            <a:r>
              <a:rPr kumimoji="1" lang="en-US" altLang="zh-CN">
                <a:solidFill>
                  <a:srgbClr val="FFFFFF"/>
                </a:solidFill>
              </a:rPr>
              <a:t>SQL</a:t>
            </a:r>
            <a:r>
              <a:rPr kumimoji="1" lang="zh-CN" altLang="en-US">
                <a:solidFill>
                  <a:srgbClr val="FFFFFF"/>
                </a:solidFill>
              </a:rPr>
              <a:t>接口。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>
                <a:solidFill>
                  <a:srgbClr val="FFFFFF"/>
                </a:solidFill>
              </a:rPr>
              <a:t>DataFrame</a:t>
            </a:r>
            <a:r>
              <a:rPr kumimoji="1" lang="zh-CN" altLang="en-US">
                <a:solidFill>
                  <a:srgbClr val="FFFFFF"/>
                </a:solidFill>
              </a:rPr>
              <a:t>的强大之处体现在：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 	执行时间比基于</a:t>
            </a:r>
            <a:r>
              <a:rPr kumimoji="1" lang="en-US" altLang="zh-CN">
                <a:solidFill>
                  <a:srgbClr val="FFFFFF"/>
                </a:solidFill>
              </a:rPr>
              <a:t>RDD</a:t>
            </a:r>
            <a:r>
              <a:rPr kumimoji="1" lang="zh-CN" altLang="en-US">
                <a:solidFill>
                  <a:srgbClr val="FFFFFF"/>
                </a:solidFill>
              </a:rPr>
              <a:t>的计算相比明显降低。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	另外，还包含了简单的</a:t>
            </a:r>
            <a:r>
              <a:rPr kumimoji="1" lang="en-US" altLang="zh-CN">
                <a:solidFill>
                  <a:srgbClr val="FFFFFF"/>
                </a:solidFill>
              </a:rPr>
              <a:t>SQL</a:t>
            </a:r>
            <a:r>
              <a:rPr kumimoji="1" lang="zh-CN" altLang="en-US">
                <a:solidFill>
                  <a:srgbClr val="FFFFFF"/>
                </a:solidFill>
              </a:rPr>
              <a:t>接口，功能得到进一步的提升。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3.</a:t>
            </a:r>
            <a:r>
              <a:rPr kumimoji="1" lang="zh-CN" altLang="en-US">
                <a:solidFill>
                  <a:srgbClr val="FFFFFF"/>
                </a:solidFill>
              </a:rPr>
              <a:t> 除此之外，本章还讲述了各种</a:t>
            </a:r>
            <a:r>
              <a:rPr kumimoji="1" lang="en-US" altLang="zh-CN">
                <a:solidFill>
                  <a:srgbClr val="FFFFFF"/>
                </a:solidFill>
              </a:rPr>
              <a:t>API</a:t>
            </a:r>
            <a:r>
              <a:rPr kumimoji="1" lang="zh-CN" altLang="en-US">
                <a:solidFill>
                  <a:srgbClr val="FFFFFF"/>
                </a:solidFill>
              </a:rPr>
              <a:t>操作，以及聚合的高级特性：</a:t>
            </a:r>
          </a:p>
          <a:p>
            <a:r>
              <a:rPr kumimoji="1" lang="zh-CN" altLang="en-US">
                <a:solidFill>
                  <a:srgbClr val="FFFFFF"/>
                </a:solidFill>
              </a:rPr>
              <a:t>	包括</a:t>
            </a:r>
            <a:r>
              <a:rPr kumimoji="1" lang="en-US" altLang="zh-CN">
                <a:solidFill>
                  <a:srgbClr val="FFFFFF"/>
                </a:solidFill>
              </a:rPr>
              <a:t>groupBy</a:t>
            </a:r>
            <a:r>
              <a:rPr kumimoji="1" lang="zh-CN" altLang="en-US">
                <a:solidFill>
                  <a:srgbClr val="FFFFFF"/>
                </a:solidFill>
              </a:rPr>
              <a:t>、</a:t>
            </a:r>
            <a:r>
              <a:rPr kumimoji="1" lang="en-US" altLang="zh-CN">
                <a:solidFill>
                  <a:srgbClr val="FFFFFF"/>
                </a:solidFill>
              </a:rPr>
              <a:t>WIndow</a:t>
            </a:r>
            <a:r>
              <a:rPr kumimoji="1" lang="zh-CN" altLang="en-US">
                <a:solidFill>
                  <a:srgbClr val="FFFFFF"/>
                </a:solidFill>
              </a:rPr>
              <a:t>、</a:t>
            </a:r>
            <a:r>
              <a:rPr kumimoji="1" lang="en-US" altLang="zh-CN">
                <a:solidFill>
                  <a:srgbClr val="FFFFFF"/>
                </a:solidFill>
              </a:rPr>
              <a:t>rullup</a:t>
            </a:r>
            <a:r>
              <a:rPr kumimoji="1" lang="zh-CN" altLang="en-US">
                <a:solidFill>
                  <a:srgbClr val="FFFFFF"/>
                </a:solidFill>
              </a:rPr>
              <a:t>和</a:t>
            </a:r>
            <a:r>
              <a:rPr kumimoji="1" lang="en-US" altLang="zh-CN">
                <a:solidFill>
                  <a:srgbClr val="FFFFFF"/>
                </a:solidFill>
              </a:rPr>
              <a:t>cube</a:t>
            </a:r>
            <a:r>
              <a:rPr kumimoji="1" lang="zh-CN" altLang="en-US">
                <a:solidFill>
                  <a:srgbClr val="FFFFFF"/>
                </a:solidFill>
              </a:rPr>
              <a:t>。</a:t>
            </a:r>
          </a:p>
          <a:p>
            <a:r>
              <a:rPr kumimoji="1" lang="en-US" altLang="zh-CN">
                <a:solidFill>
                  <a:srgbClr val="FFFFFF"/>
                </a:solidFill>
              </a:rPr>
              <a:t>4.</a:t>
            </a:r>
            <a:r>
              <a:rPr kumimoji="1" lang="zh-CN" altLang="en-US">
                <a:solidFill>
                  <a:srgbClr val="FFFFFF"/>
                </a:solidFill>
              </a:rPr>
              <a:t> 最后学习了数据连接相关的概念和操作。</a:t>
            </a:r>
          </a:p>
        </p:txBody>
      </p:sp>
    </p:spTree>
    <p:extLst>
      <p:ext uri="{BB962C8B-B14F-4D97-AF65-F5344CB8AC3E}">
        <p14:creationId xmlns:p14="http://schemas.microsoft.com/office/powerpoint/2010/main" val="89079506"/>
      </p:ext>
    </p:extLst>
  </p:cSld>
  <p:clrMapOvr>
    <a:masterClrMapping/>
  </p:clrMapOvr>
  <p:transition spd="med" advClick="0" advTm="1000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416</Words>
  <Application>Microsoft Macintosh PowerPoint</Application>
  <PresentationFormat>宽屏</PresentationFormat>
  <Paragraphs>84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yeziapp</dc:creator>
  <cp:lastModifiedBy>yeziapp</cp:lastModifiedBy>
  <cp:revision>57</cp:revision>
  <dcterms:created xsi:type="dcterms:W3CDTF">2019-12-08T15:55:54Z</dcterms:created>
  <dcterms:modified xsi:type="dcterms:W3CDTF">2020-01-12T16:11:33Z</dcterms:modified>
</cp:coreProperties>
</file>