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6" r:id="rId2"/>
    <p:sldId id="265" r:id="rId3"/>
    <p:sldId id="294" r:id="rId4"/>
    <p:sldId id="292" r:id="rId5"/>
    <p:sldId id="295" r:id="rId6"/>
    <p:sldId id="301" r:id="rId7"/>
    <p:sldId id="297" r:id="rId8"/>
    <p:sldId id="300" r:id="rId9"/>
    <p:sldId id="302" r:id="rId10"/>
    <p:sldId id="305" r:id="rId11"/>
    <p:sldId id="304" r:id="rId12"/>
    <p:sldId id="303" r:id="rId13"/>
    <p:sldId id="284" r:id="rId14"/>
    <p:sldId id="298" r:id="rId15"/>
    <p:sldId id="29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8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7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74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4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8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9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3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bg1"/>
                </a:solidFill>
              </a:rPr>
              <a:t>第八章 </a:t>
            </a:r>
            <a:r>
              <a:rPr kumimoji="1" lang="en-US" altLang="zh-CN" sz="4800" dirty="0">
                <a:solidFill>
                  <a:schemeClr val="bg1"/>
                </a:solidFill>
              </a:rPr>
              <a:t>Spark</a:t>
            </a:r>
            <a:r>
              <a:rPr kumimoji="1" lang="zh-CN" altLang="en-US" sz="4800" dirty="0">
                <a:solidFill>
                  <a:schemeClr val="bg1"/>
                </a:solidFill>
              </a:rPr>
              <a:t>高级编程</a:t>
            </a:r>
            <a:r>
              <a:rPr kumimoji="1" lang="en-US" altLang="zh-CN" sz="4800" dirty="0">
                <a:solidFill>
                  <a:schemeClr val="bg1"/>
                </a:solidFill>
              </a:rPr>
              <a:t>RDD</a:t>
            </a:r>
            <a:r>
              <a:rPr kumimoji="1" lang="zh-CN" altLang="en-US" sz="4800" dirty="0">
                <a:solidFill>
                  <a:schemeClr val="bg1"/>
                </a:solidFill>
              </a:rPr>
              <a:t>与</a:t>
            </a:r>
            <a:r>
              <a:rPr kumimoji="1" lang="en-US" altLang="zh-CN" sz="4800" dirty="0">
                <a:solidFill>
                  <a:schemeClr val="bg1"/>
                </a:solidFill>
              </a:rPr>
              <a:t>Dataset</a:t>
            </a:r>
            <a:endParaRPr sz="4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键值对算子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946660E-5E71-734B-9C79-7542334220FB}"/>
              </a:ext>
            </a:extLst>
          </p:cNvPr>
          <p:cNvSpPr txBox="1"/>
          <p:nvPr/>
        </p:nvSpPr>
        <p:spPr>
          <a:xfrm>
            <a:off x="1293602" y="186033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groupBykey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reduceByKey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2882565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常用的</a:t>
              </a:r>
              <a:r>
                <a:rPr lang="en-US" altLang="zh-CN" sz="2400" dirty="0">
                  <a:solidFill>
                    <a:schemeClr val="bg1"/>
                  </a:solidFill>
                </a:rPr>
                <a:t>Action</a:t>
              </a:r>
              <a:r>
                <a:rPr lang="zh-CN" altLang="en-US" sz="2400" dirty="0">
                  <a:solidFill>
                    <a:schemeClr val="bg1"/>
                  </a:solidFill>
                </a:rPr>
                <a:t>算子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1AD17FC-F4E0-7D48-B86D-247B251A0685}"/>
              </a:ext>
            </a:extLst>
          </p:cNvPr>
          <p:cNvSpPr txBox="1"/>
          <p:nvPr/>
        </p:nvSpPr>
        <p:spPr>
          <a:xfrm>
            <a:off x="1555532" y="1639613"/>
            <a:ext cx="889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reduce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collect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count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take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00050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RDD-</a:t>
              </a:r>
              <a:r>
                <a:rPr lang="en-US" altLang="zh-CN" sz="2400" b="1" dirty="0" err="1">
                  <a:solidFill>
                    <a:prstClr val="white"/>
                  </a:solidFill>
                  <a:latin typeface="+mn-ea"/>
                </a:rPr>
                <a:t>WordCount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946660E-5E71-734B-9C79-7542334220FB}"/>
              </a:ext>
            </a:extLst>
          </p:cNvPr>
          <p:cNvSpPr txBox="1"/>
          <p:nvPr/>
        </p:nvSpPr>
        <p:spPr>
          <a:xfrm>
            <a:off x="1109760" y="1639614"/>
            <a:ext cx="28520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项目搭建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加入依赖项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solidFill>
                  <a:schemeClr val="bg1"/>
                </a:solidFill>
              </a:rPr>
              <a:t>SparkContext</a:t>
            </a:r>
            <a:r>
              <a:rPr kumimoji="1" lang="zh-CN" altLang="en-US" dirty="0">
                <a:solidFill>
                  <a:schemeClr val="bg1"/>
                </a:solidFill>
              </a:rPr>
              <a:t>程序入口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读取数据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分析数据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3007060745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RDD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宽依赖和窄依赖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B5583B4-E81C-4244-A18B-9A4F3D28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05" y="1671145"/>
            <a:ext cx="5930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RDD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宽依赖和窄依赖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218FBC8-F1BE-474E-9C1B-CD172635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35" y="1270000"/>
            <a:ext cx="6047827" cy="50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00056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任务调度流程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19856CA-2688-9442-9522-787DA94F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5" y="1530131"/>
            <a:ext cx="9664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8880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Scala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编程基础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RDD-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WordCount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-371867" y="55808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Scala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编程基础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变量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函数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类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模式匹配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隐式转换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集合操作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动手练习</a:t>
            </a:r>
          </a:p>
          <a:p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编程基础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RDD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基本概念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BBB021A-C9EF-D74D-A1C8-47635D83F969}"/>
              </a:ext>
            </a:extLst>
          </p:cNvPr>
          <p:cNvSpPr txBox="1"/>
          <p:nvPr/>
        </p:nvSpPr>
        <p:spPr>
          <a:xfrm>
            <a:off x="935421" y="1951672"/>
            <a:ext cx="97385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什么是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Resilient Distributed Dataset</a:t>
            </a:r>
            <a:r>
              <a:rPr lang="zh-CN" altLang="en-US" dirty="0">
                <a:solidFill>
                  <a:schemeClr val="bg1"/>
                </a:solidFill>
              </a:rPr>
              <a:t>）叫做弹性分布式数据集，是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中最基本的数据抽象，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它代表一个不可变、可分区、里面的元素可并行计算的集合。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具有数据流模型的特点：自动容错、位置感知性调度和可伸缩性。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允许用户在执行多个查询时显式地将工作集缓存在内存中，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后续的查询能够重用工作集，这极大地提升了查询速度。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43236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RDD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属性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BBB021A-C9EF-D74D-A1C8-47635D83F969}"/>
              </a:ext>
            </a:extLst>
          </p:cNvPr>
          <p:cNvSpPr txBox="1"/>
          <p:nvPr/>
        </p:nvSpPr>
        <p:spPr>
          <a:xfrm>
            <a:off x="935421" y="1951672"/>
            <a:ext cx="57759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RDD</a:t>
            </a:r>
            <a:r>
              <a:rPr kumimoji="1" lang="zh-CN" altLang="en-US" dirty="0">
                <a:solidFill>
                  <a:schemeClr val="bg1"/>
                </a:solidFill>
              </a:rPr>
              <a:t>的作用有哪些？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）一组分片（</a:t>
            </a:r>
            <a:r>
              <a:rPr lang="en-US" altLang="zh-CN" dirty="0">
                <a:solidFill>
                  <a:schemeClr val="bg1"/>
                </a:solidFill>
              </a:rPr>
              <a:t>Partition</a:t>
            </a:r>
            <a:r>
              <a:rPr lang="zh-CN" altLang="en-US" dirty="0">
                <a:solidFill>
                  <a:schemeClr val="bg1"/>
                </a:solidFill>
              </a:rPr>
              <a:t>），即数据集的基本组成单位。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）一个计算每个分区的函数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之间的依赖关系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）一个</a:t>
            </a:r>
            <a:r>
              <a:rPr lang="en-US" altLang="zh-CN" dirty="0" err="1">
                <a:solidFill>
                  <a:schemeClr val="bg1"/>
                </a:solidFill>
              </a:rPr>
              <a:t>Partitioner</a:t>
            </a:r>
            <a:r>
              <a:rPr lang="zh-CN" altLang="en-US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的分片函数。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63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RDD</a:t>
              </a:r>
              <a:r>
                <a:rPr lang="zh-CN" altLang="en-US" sz="2400" dirty="0">
                  <a:solidFill>
                    <a:schemeClr val="bg1"/>
                  </a:solidFill>
                </a:rPr>
                <a:t>的创建方式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2E83EC-EAE5-854F-A539-3AFDFBDC4573}"/>
              </a:ext>
            </a:extLst>
          </p:cNvPr>
          <p:cNvSpPr txBox="1"/>
          <p:nvPr/>
        </p:nvSpPr>
        <p:spPr>
          <a:xfrm>
            <a:off x="1166648" y="2039008"/>
            <a:ext cx="43781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通过读取文件生成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通过并行化的方式创建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其他方式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读取数据库等其他操作也可以生成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71799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RDD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编程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946660E-5E71-734B-9C79-7542334220FB}"/>
              </a:ext>
            </a:extLst>
          </p:cNvPr>
          <p:cNvSpPr txBox="1"/>
          <p:nvPr/>
        </p:nvSpPr>
        <p:spPr>
          <a:xfrm>
            <a:off x="1109760" y="1639614"/>
            <a:ext cx="8939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支持两个类型（算子）操作：</a:t>
            </a:r>
            <a:r>
              <a:rPr lang="en-US" altLang="zh-CN" dirty="0">
                <a:solidFill>
                  <a:schemeClr val="bg1"/>
                </a:solidFill>
              </a:rPr>
              <a:t>Transformation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Transformation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主要做的是就是将一个已有的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生成另外一个</a:t>
            </a:r>
            <a:r>
              <a:rPr lang="en-US" altLang="zh-CN" dirty="0">
                <a:solidFill>
                  <a:schemeClr val="bg1"/>
                </a:solidFill>
              </a:rPr>
              <a:t>RDD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Transformation</a:t>
            </a:r>
            <a:r>
              <a:rPr lang="zh-CN" altLang="en-US" dirty="0">
                <a:solidFill>
                  <a:schemeClr val="bg1"/>
                </a:solidFill>
              </a:rPr>
              <a:t>具有</a:t>
            </a:r>
            <a:r>
              <a:rPr lang="en-US" altLang="zh-CN" b="1" dirty="0">
                <a:solidFill>
                  <a:schemeClr val="bg1"/>
                </a:solidFill>
              </a:rPr>
              <a:t>lazy</a:t>
            </a:r>
            <a:r>
              <a:rPr lang="zh-CN" altLang="en-US" b="1" dirty="0">
                <a:solidFill>
                  <a:schemeClr val="bg1"/>
                </a:solidFill>
              </a:rPr>
              <a:t>特性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延迟加载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en-US" altLang="zh-CN" dirty="0">
                <a:solidFill>
                  <a:schemeClr val="bg1"/>
                </a:solidFill>
              </a:rPr>
              <a:t>Transformation</a:t>
            </a:r>
            <a:r>
              <a:rPr lang="zh-CN" altLang="en-US" dirty="0">
                <a:solidFill>
                  <a:schemeClr val="bg1"/>
                </a:solidFill>
              </a:rPr>
              <a:t>算子的代码不会真正被执行。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只有当我们的程序里面遇到一个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算子的时候，代码才会真正的被执行。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这种设计让</a:t>
            </a:r>
            <a:r>
              <a:rPr lang="en-US" altLang="zh-CN" dirty="0">
                <a:solidFill>
                  <a:schemeClr val="bg1"/>
                </a:solidFill>
              </a:rPr>
              <a:t>Spark</a:t>
            </a:r>
            <a:r>
              <a:rPr lang="zh-CN" altLang="en-US" dirty="0">
                <a:solidFill>
                  <a:schemeClr val="bg1"/>
                </a:solidFill>
              </a:rPr>
              <a:t>更加有效率地运行。</a:t>
            </a:r>
          </a:p>
        </p:txBody>
      </p:sp>
    </p:spTree>
    <p:extLst>
      <p:ext uri="{BB962C8B-B14F-4D97-AF65-F5344CB8AC3E}">
        <p14:creationId xmlns:p14="http://schemas.microsoft.com/office/powerpoint/2010/main" val="1106505030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常用的</a:t>
              </a:r>
              <a:r>
                <a:rPr lang="en-US" altLang="zh-CN" sz="2400" dirty="0">
                  <a:solidFill>
                    <a:schemeClr val="bg1"/>
                  </a:solidFill>
                </a:rPr>
                <a:t>Transformation </a:t>
              </a:r>
              <a:r>
                <a:rPr lang="zh-CN" altLang="en-US" sz="2400" dirty="0">
                  <a:solidFill>
                    <a:schemeClr val="bg1"/>
                  </a:solidFill>
                </a:rPr>
                <a:t>算子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946660E-5E71-734B-9C79-7542334220FB}"/>
              </a:ext>
            </a:extLst>
          </p:cNvPr>
          <p:cNvSpPr txBox="1"/>
          <p:nvPr/>
        </p:nvSpPr>
        <p:spPr>
          <a:xfrm>
            <a:off x="973125" y="1786759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map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bg1"/>
                </a:solidFill>
              </a:rPr>
              <a:t>filter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 err="1">
                <a:solidFill>
                  <a:schemeClr val="bg1"/>
                </a:solidFill>
              </a:rPr>
              <a:t>flatmap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28432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1233</TotalTime>
  <Words>398</Words>
  <Application>Microsoft Macintosh PowerPoint</Application>
  <PresentationFormat>宽屏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132</cp:revision>
  <dcterms:created xsi:type="dcterms:W3CDTF">2019-09-07T13:37:53Z</dcterms:created>
  <dcterms:modified xsi:type="dcterms:W3CDTF">2020-02-26T10:18:17Z</dcterms:modified>
</cp:coreProperties>
</file>