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76" r:id="rId2"/>
    <p:sldId id="265" r:id="rId3"/>
    <p:sldId id="321" r:id="rId4"/>
    <p:sldId id="326" r:id="rId5"/>
    <p:sldId id="327" r:id="rId6"/>
    <p:sldId id="324" r:id="rId7"/>
    <p:sldId id="325" r:id="rId8"/>
    <p:sldId id="323" r:id="rId9"/>
    <p:sldId id="292" r:id="rId10"/>
    <p:sldId id="322" r:id="rId11"/>
    <p:sldId id="290" r:id="rId12"/>
    <p:sldId id="328" r:id="rId13"/>
    <p:sldId id="329" r:id="rId14"/>
    <p:sldId id="330" r:id="rId15"/>
    <p:sldId id="332" r:id="rId16"/>
    <p:sldId id="331" r:id="rId17"/>
    <p:sldId id="333" r:id="rId18"/>
    <p:sldId id="334" r:id="rId19"/>
    <p:sldId id="335" r:id="rId20"/>
    <p:sldId id="336" r:id="rId21"/>
    <p:sldId id="320" r:id="rId22"/>
    <p:sldId id="28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19"/>
    <p:restoredTop sz="95510"/>
  </p:normalViewPr>
  <p:slideViewPr>
    <p:cSldViewPr snapToGrid="0" snapToObjects="1">
      <p:cViewPr varScale="1">
        <p:scale>
          <a:sx n="122" d="100"/>
          <a:sy n="122" d="100"/>
        </p:scale>
        <p:origin x="1088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7462B-154F-E647-9BF2-E8B82EB7C5D0}" type="datetimeFigureOut">
              <a:rPr kumimoji="1" lang="zh-CN" altLang="en-US" smtClean="0"/>
              <a:t>2020/2/25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8FADC-8B32-954C-A7FB-3FCC51565C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0548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2148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951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5886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8685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7042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2400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253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9906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5681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2332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063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232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8062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1966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BB37BA-0AB3-4D4A-B865-6E343397AD7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8909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206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995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468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959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479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790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664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260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5013326" y="2719388"/>
            <a:ext cx="2155826" cy="2154238"/>
          </a:xfrm>
          <a:custGeom>
            <a:avLst/>
            <a:gdLst>
              <a:gd name="connsiteX0" fmla="*/ 1077913 w 2155826"/>
              <a:gd name="connsiteY0" fmla="*/ 0 h 2154238"/>
              <a:gd name="connsiteX1" fmla="*/ 2155826 w 2155826"/>
              <a:gd name="connsiteY1" fmla="*/ 1077119 h 2154238"/>
              <a:gd name="connsiteX2" fmla="*/ 1077913 w 2155826"/>
              <a:gd name="connsiteY2" fmla="*/ 2154238 h 2154238"/>
              <a:gd name="connsiteX3" fmla="*/ 0 w 2155826"/>
              <a:gd name="connsiteY3" fmla="*/ 1077119 h 2154238"/>
              <a:gd name="connsiteX4" fmla="*/ 1077913 w 2155826"/>
              <a:gd name="connsiteY4" fmla="*/ 0 h 2154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5826" h="2154238">
                <a:moveTo>
                  <a:pt x="1077913" y="0"/>
                </a:moveTo>
                <a:cubicBezTo>
                  <a:pt x="1673228" y="0"/>
                  <a:pt x="2155826" y="482243"/>
                  <a:pt x="2155826" y="1077119"/>
                </a:cubicBezTo>
                <a:cubicBezTo>
                  <a:pt x="2155826" y="1671995"/>
                  <a:pt x="1673228" y="2154238"/>
                  <a:pt x="1077913" y="2154238"/>
                </a:cubicBezTo>
                <a:cubicBezTo>
                  <a:pt x="482598" y="2154238"/>
                  <a:pt x="0" y="1671995"/>
                  <a:pt x="0" y="1077119"/>
                </a:cubicBezTo>
                <a:cubicBezTo>
                  <a:pt x="0" y="482243"/>
                  <a:pt x="482598" y="0"/>
                  <a:pt x="107791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401240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7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598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351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2" y="2028825"/>
            <a:ext cx="5946775" cy="4273550"/>
          </a:xfrm>
          <a:custGeom>
            <a:avLst/>
            <a:gdLst>
              <a:gd name="connsiteX0" fmla="*/ 0 w 5946775"/>
              <a:gd name="connsiteY0" fmla="*/ 0 h 4273550"/>
              <a:gd name="connsiteX1" fmla="*/ 5946775 w 5946775"/>
              <a:gd name="connsiteY1" fmla="*/ 0 h 4273550"/>
              <a:gd name="connsiteX2" fmla="*/ 4799812 w 5946775"/>
              <a:gd name="connsiteY2" fmla="*/ 4273550 h 4273550"/>
              <a:gd name="connsiteX3" fmla="*/ 0 w 5946775"/>
              <a:gd name="connsiteY3" fmla="*/ 427355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46775" h="4273550">
                <a:moveTo>
                  <a:pt x="0" y="0"/>
                </a:moveTo>
                <a:lnTo>
                  <a:pt x="5946775" y="0"/>
                </a:lnTo>
                <a:lnTo>
                  <a:pt x="4799812" y="4273550"/>
                </a:lnTo>
                <a:lnTo>
                  <a:pt x="0" y="42735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2683876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5165899" y="2191235"/>
            <a:ext cx="1855499" cy="3315152"/>
          </a:xfrm>
          <a:custGeom>
            <a:avLst/>
            <a:gdLst>
              <a:gd name="connsiteX0" fmla="*/ 0 w 1855499"/>
              <a:gd name="connsiteY0" fmla="*/ 0 h 3315152"/>
              <a:gd name="connsiteX1" fmla="*/ 1855499 w 1855499"/>
              <a:gd name="connsiteY1" fmla="*/ 0 h 3315152"/>
              <a:gd name="connsiteX2" fmla="*/ 1855499 w 1855499"/>
              <a:gd name="connsiteY2" fmla="*/ 3315152 h 3315152"/>
              <a:gd name="connsiteX3" fmla="*/ 0 w 1855499"/>
              <a:gd name="connsiteY3" fmla="*/ 3315152 h 3315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5499" h="3315152">
                <a:moveTo>
                  <a:pt x="0" y="0"/>
                </a:moveTo>
                <a:lnTo>
                  <a:pt x="1855499" y="0"/>
                </a:lnTo>
                <a:lnTo>
                  <a:pt x="1855499" y="3315152"/>
                </a:lnTo>
                <a:lnTo>
                  <a:pt x="0" y="331515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267522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701800" y="2187697"/>
            <a:ext cx="1568450" cy="1568450"/>
          </a:xfrm>
          <a:custGeom>
            <a:avLst/>
            <a:gdLst>
              <a:gd name="connsiteX0" fmla="*/ 784225 w 1568450"/>
              <a:gd name="connsiteY0" fmla="*/ 0 h 1568450"/>
              <a:gd name="connsiteX1" fmla="*/ 1568450 w 1568450"/>
              <a:gd name="connsiteY1" fmla="*/ 784225 h 1568450"/>
              <a:gd name="connsiteX2" fmla="*/ 784225 w 1568450"/>
              <a:gd name="connsiteY2" fmla="*/ 1568450 h 1568450"/>
              <a:gd name="connsiteX3" fmla="*/ 0 w 1568450"/>
              <a:gd name="connsiteY3" fmla="*/ 784225 h 1568450"/>
              <a:gd name="connsiteX4" fmla="*/ 784225 w 1568450"/>
              <a:gd name="connsiteY4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8450" h="1568450">
                <a:moveTo>
                  <a:pt x="784225" y="0"/>
                </a:moveTo>
                <a:cubicBezTo>
                  <a:pt x="1217341" y="0"/>
                  <a:pt x="1568450" y="351109"/>
                  <a:pt x="1568450" y="784225"/>
                </a:cubicBezTo>
                <a:cubicBezTo>
                  <a:pt x="1568450" y="1217341"/>
                  <a:pt x="1217341" y="1568450"/>
                  <a:pt x="784225" y="1568450"/>
                </a:cubicBezTo>
                <a:cubicBezTo>
                  <a:pt x="351109" y="1568450"/>
                  <a:pt x="0" y="1217341"/>
                  <a:pt x="0" y="784225"/>
                </a:cubicBezTo>
                <a:cubicBezTo>
                  <a:pt x="0" y="351109"/>
                  <a:pt x="351109" y="0"/>
                  <a:pt x="78422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5292725" y="2187697"/>
            <a:ext cx="1566864" cy="1568450"/>
          </a:xfrm>
          <a:custGeom>
            <a:avLst/>
            <a:gdLst>
              <a:gd name="connsiteX0" fmla="*/ 783432 w 1566864"/>
              <a:gd name="connsiteY0" fmla="*/ 0 h 1568450"/>
              <a:gd name="connsiteX1" fmla="*/ 1566864 w 1566864"/>
              <a:gd name="connsiteY1" fmla="*/ 784225 h 1568450"/>
              <a:gd name="connsiteX2" fmla="*/ 783432 w 1566864"/>
              <a:gd name="connsiteY2" fmla="*/ 1568450 h 1568450"/>
              <a:gd name="connsiteX3" fmla="*/ 0 w 1566864"/>
              <a:gd name="connsiteY3" fmla="*/ 784225 h 1568450"/>
              <a:gd name="connsiteX4" fmla="*/ 783432 w 1566864"/>
              <a:gd name="connsiteY4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6864" h="1568450">
                <a:moveTo>
                  <a:pt x="783432" y="0"/>
                </a:moveTo>
                <a:cubicBezTo>
                  <a:pt x="1216110" y="0"/>
                  <a:pt x="1566864" y="351109"/>
                  <a:pt x="1566864" y="784225"/>
                </a:cubicBezTo>
                <a:cubicBezTo>
                  <a:pt x="1566864" y="1217341"/>
                  <a:pt x="1216110" y="1568450"/>
                  <a:pt x="783432" y="1568450"/>
                </a:cubicBezTo>
                <a:cubicBezTo>
                  <a:pt x="350754" y="1568450"/>
                  <a:pt x="0" y="1217341"/>
                  <a:pt x="0" y="784225"/>
                </a:cubicBezTo>
                <a:cubicBezTo>
                  <a:pt x="0" y="351109"/>
                  <a:pt x="350754" y="0"/>
                  <a:pt x="78343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921750" y="2187697"/>
            <a:ext cx="1568450" cy="1568450"/>
          </a:xfrm>
          <a:custGeom>
            <a:avLst/>
            <a:gdLst>
              <a:gd name="connsiteX0" fmla="*/ 784225 w 1568450"/>
              <a:gd name="connsiteY0" fmla="*/ 0 h 1568450"/>
              <a:gd name="connsiteX1" fmla="*/ 1568450 w 1568450"/>
              <a:gd name="connsiteY1" fmla="*/ 784225 h 1568450"/>
              <a:gd name="connsiteX2" fmla="*/ 784225 w 1568450"/>
              <a:gd name="connsiteY2" fmla="*/ 1568450 h 1568450"/>
              <a:gd name="connsiteX3" fmla="*/ 0 w 1568450"/>
              <a:gd name="connsiteY3" fmla="*/ 784225 h 1568450"/>
              <a:gd name="connsiteX4" fmla="*/ 784225 w 1568450"/>
              <a:gd name="connsiteY4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8450" h="1568450">
                <a:moveTo>
                  <a:pt x="784225" y="0"/>
                </a:moveTo>
                <a:cubicBezTo>
                  <a:pt x="1217341" y="0"/>
                  <a:pt x="1568450" y="351109"/>
                  <a:pt x="1568450" y="784225"/>
                </a:cubicBezTo>
                <a:cubicBezTo>
                  <a:pt x="1568450" y="1217341"/>
                  <a:pt x="1217341" y="1568450"/>
                  <a:pt x="784225" y="1568450"/>
                </a:cubicBezTo>
                <a:cubicBezTo>
                  <a:pt x="351109" y="1568450"/>
                  <a:pt x="0" y="1217341"/>
                  <a:pt x="0" y="784225"/>
                </a:cubicBezTo>
                <a:cubicBezTo>
                  <a:pt x="0" y="351109"/>
                  <a:pt x="351109" y="0"/>
                  <a:pt x="78422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185306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936626" y="3794126"/>
            <a:ext cx="2952750" cy="2143125"/>
          </a:xfrm>
          <a:custGeom>
            <a:avLst/>
            <a:gdLst>
              <a:gd name="connsiteX0" fmla="*/ 0 w 2952750"/>
              <a:gd name="connsiteY0" fmla="*/ 0 h 2143125"/>
              <a:gd name="connsiteX1" fmla="*/ 2952750 w 2952750"/>
              <a:gd name="connsiteY1" fmla="*/ 0 h 2143125"/>
              <a:gd name="connsiteX2" fmla="*/ 2952750 w 2952750"/>
              <a:gd name="connsiteY2" fmla="*/ 2143125 h 2143125"/>
              <a:gd name="connsiteX3" fmla="*/ 0 w 2952750"/>
              <a:gd name="connsiteY3" fmla="*/ 2143125 h 214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2750" h="2143125">
                <a:moveTo>
                  <a:pt x="0" y="0"/>
                </a:moveTo>
                <a:lnTo>
                  <a:pt x="2952750" y="0"/>
                </a:lnTo>
                <a:lnTo>
                  <a:pt x="2952750" y="2143125"/>
                </a:lnTo>
                <a:lnTo>
                  <a:pt x="0" y="21431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1"/>
          </p:nvPr>
        </p:nvSpPr>
        <p:spPr>
          <a:xfrm>
            <a:off x="8310565" y="1619251"/>
            <a:ext cx="2841625" cy="2143125"/>
          </a:xfrm>
          <a:custGeom>
            <a:avLst/>
            <a:gdLst>
              <a:gd name="connsiteX0" fmla="*/ 0 w 2841625"/>
              <a:gd name="connsiteY0" fmla="*/ 0 h 2143125"/>
              <a:gd name="connsiteX1" fmla="*/ 2841625 w 2841625"/>
              <a:gd name="connsiteY1" fmla="*/ 0 h 2143125"/>
              <a:gd name="connsiteX2" fmla="*/ 2841625 w 2841625"/>
              <a:gd name="connsiteY2" fmla="*/ 2143125 h 2143125"/>
              <a:gd name="connsiteX3" fmla="*/ 0 w 2841625"/>
              <a:gd name="connsiteY3" fmla="*/ 2143125 h 214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1625" h="2143125">
                <a:moveTo>
                  <a:pt x="0" y="0"/>
                </a:moveTo>
                <a:lnTo>
                  <a:pt x="2841625" y="0"/>
                </a:lnTo>
                <a:lnTo>
                  <a:pt x="2841625" y="2143125"/>
                </a:lnTo>
                <a:lnTo>
                  <a:pt x="0" y="21431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329280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1391244" y="2209537"/>
            <a:ext cx="4342474" cy="2453930"/>
          </a:xfrm>
          <a:custGeom>
            <a:avLst/>
            <a:gdLst>
              <a:gd name="connsiteX0" fmla="*/ 0 w 4342474"/>
              <a:gd name="connsiteY0" fmla="*/ 0 h 2453930"/>
              <a:gd name="connsiteX1" fmla="*/ 4342474 w 4342474"/>
              <a:gd name="connsiteY1" fmla="*/ 0 h 2453930"/>
              <a:gd name="connsiteX2" fmla="*/ 4342474 w 4342474"/>
              <a:gd name="connsiteY2" fmla="*/ 2453930 h 2453930"/>
              <a:gd name="connsiteX3" fmla="*/ 0 w 4342474"/>
              <a:gd name="connsiteY3" fmla="*/ 2453930 h 2453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2474" h="2453930">
                <a:moveTo>
                  <a:pt x="0" y="0"/>
                </a:moveTo>
                <a:lnTo>
                  <a:pt x="4342474" y="0"/>
                </a:lnTo>
                <a:lnTo>
                  <a:pt x="4342474" y="2453930"/>
                </a:lnTo>
                <a:lnTo>
                  <a:pt x="0" y="245393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4266423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451608" y="2143736"/>
            <a:ext cx="1491254" cy="1491254"/>
          </a:xfrm>
          <a:custGeom>
            <a:avLst/>
            <a:gdLst>
              <a:gd name="connsiteX0" fmla="*/ 745627 w 1491254"/>
              <a:gd name="connsiteY0" fmla="*/ 0 h 1491254"/>
              <a:gd name="connsiteX1" fmla="*/ 1491254 w 1491254"/>
              <a:gd name="connsiteY1" fmla="*/ 745627 h 1491254"/>
              <a:gd name="connsiteX2" fmla="*/ 745627 w 1491254"/>
              <a:gd name="connsiteY2" fmla="*/ 1491254 h 1491254"/>
              <a:gd name="connsiteX3" fmla="*/ 0 w 1491254"/>
              <a:gd name="connsiteY3" fmla="*/ 745627 h 1491254"/>
              <a:gd name="connsiteX4" fmla="*/ 745627 w 1491254"/>
              <a:gd name="connsiteY4" fmla="*/ 0 h 149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1254" h="1491254">
                <a:moveTo>
                  <a:pt x="745627" y="0"/>
                </a:moveTo>
                <a:cubicBezTo>
                  <a:pt x="1157425" y="0"/>
                  <a:pt x="1491254" y="333829"/>
                  <a:pt x="1491254" y="745627"/>
                </a:cubicBezTo>
                <a:cubicBezTo>
                  <a:pt x="1491254" y="1157425"/>
                  <a:pt x="1157425" y="1491254"/>
                  <a:pt x="745627" y="1491254"/>
                </a:cubicBezTo>
                <a:cubicBezTo>
                  <a:pt x="333829" y="1491254"/>
                  <a:pt x="0" y="1157425"/>
                  <a:pt x="0" y="745627"/>
                </a:cubicBezTo>
                <a:cubicBezTo>
                  <a:pt x="0" y="333829"/>
                  <a:pt x="333829" y="0"/>
                  <a:pt x="74562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4050784" y="3953598"/>
            <a:ext cx="1491254" cy="1491254"/>
          </a:xfrm>
          <a:custGeom>
            <a:avLst/>
            <a:gdLst>
              <a:gd name="connsiteX0" fmla="*/ 745627 w 1491254"/>
              <a:gd name="connsiteY0" fmla="*/ 0 h 1491254"/>
              <a:gd name="connsiteX1" fmla="*/ 1491254 w 1491254"/>
              <a:gd name="connsiteY1" fmla="*/ 745627 h 1491254"/>
              <a:gd name="connsiteX2" fmla="*/ 745627 w 1491254"/>
              <a:gd name="connsiteY2" fmla="*/ 1491254 h 1491254"/>
              <a:gd name="connsiteX3" fmla="*/ 0 w 1491254"/>
              <a:gd name="connsiteY3" fmla="*/ 745627 h 1491254"/>
              <a:gd name="connsiteX4" fmla="*/ 745627 w 1491254"/>
              <a:gd name="connsiteY4" fmla="*/ 0 h 149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1254" h="1491254">
                <a:moveTo>
                  <a:pt x="745627" y="0"/>
                </a:moveTo>
                <a:cubicBezTo>
                  <a:pt x="1157425" y="0"/>
                  <a:pt x="1491254" y="333829"/>
                  <a:pt x="1491254" y="745627"/>
                </a:cubicBezTo>
                <a:cubicBezTo>
                  <a:pt x="1491254" y="1157425"/>
                  <a:pt x="1157425" y="1491254"/>
                  <a:pt x="745627" y="1491254"/>
                </a:cubicBezTo>
                <a:cubicBezTo>
                  <a:pt x="333829" y="1491254"/>
                  <a:pt x="0" y="1157425"/>
                  <a:pt x="0" y="745627"/>
                </a:cubicBezTo>
                <a:cubicBezTo>
                  <a:pt x="0" y="333829"/>
                  <a:pt x="333829" y="0"/>
                  <a:pt x="74562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649962" y="2143736"/>
            <a:ext cx="1491254" cy="1491254"/>
          </a:xfrm>
          <a:custGeom>
            <a:avLst/>
            <a:gdLst>
              <a:gd name="connsiteX0" fmla="*/ 745627 w 1491254"/>
              <a:gd name="connsiteY0" fmla="*/ 0 h 1491254"/>
              <a:gd name="connsiteX1" fmla="*/ 1491254 w 1491254"/>
              <a:gd name="connsiteY1" fmla="*/ 745627 h 1491254"/>
              <a:gd name="connsiteX2" fmla="*/ 745627 w 1491254"/>
              <a:gd name="connsiteY2" fmla="*/ 1491254 h 1491254"/>
              <a:gd name="connsiteX3" fmla="*/ 0 w 1491254"/>
              <a:gd name="connsiteY3" fmla="*/ 745627 h 1491254"/>
              <a:gd name="connsiteX4" fmla="*/ 745627 w 1491254"/>
              <a:gd name="connsiteY4" fmla="*/ 0 h 149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1254" h="1491254">
                <a:moveTo>
                  <a:pt x="745627" y="0"/>
                </a:moveTo>
                <a:cubicBezTo>
                  <a:pt x="1157425" y="0"/>
                  <a:pt x="1491254" y="333829"/>
                  <a:pt x="1491254" y="745627"/>
                </a:cubicBezTo>
                <a:cubicBezTo>
                  <a:pt x="1491254" y="1157425"/>
                  <a:pt x="1157425" y="1491254"/>
                  <a:pt x="745627" y="1491254"/>
                </a:cubicBezTo>
                <a:cubicBezTo>
                  <a:pt x="333829" y="1491254"/>
                  <a:pt x="0" y="1157425"/>
                  <a:pt x="0" y="745627"/>
                </a:cubicBezTo>
                <a:cubicBezTo>
                  <a:pt x="0" y="333829"/>
                  <a:pt x="333829" y="0"/>
                  <a:pt x="74562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9249140" y="3953598"/>
            <a:ext cx="1491254" cy="1491254"/>
          </a:xfrm>
          <a:custGeom>
            <a:avLst/>
            <a:gdLst>
              <a:gd name="connsiteX0" fmla="*/ 745627 w 1491254"/>
              <a:gd name="connsiteY0" fmla="*/ 0 h 1491254"/>
              <a:gd name="connsiteX1" fmla="*/ 1491254 w 1491254"/>
              <a:gd name="connsiteY1" fmla="*/ 745627 h 1491254"/>
              <a:gd name="connsiteX2" fmla="*/ 745627 w 1491254"/>
              <a:gd name="connsiteY2" fmla="*/ 1491254 h 1491254"/>
              <a:gd name="connsiteX3" fmla="*/ 0 w 1491254"/>
              <a:gd name="connsiteY3" fmla="*/ 745627 h 1491254"/>
              <a:gd name="connsiteX4" fmla="*/ 745627 w 1491254"/>
              <a:gd name="connsiteY4" fmla="*/ 0 h 149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1254" h="1491254">
                <a:moveTo>
                  <a:pt x="745627" y="0"/>
                </a:moveTo>
                <a:cubicBezTo>
                  <a:pt x="1157425" y="0"/>
                  <a:pt x="1491254" y="333829"/>
                  <a:pt x="1491254" y="745627"/>
                </a:cubicBezTo>
                <a:cubicBezTo>
                  <a:pt x="1491254" y="1157425"/>
                  <a:pt x="1157425" y="1491254"/>
                  <a:pt x="745627" y="1491254"/>
                </a:cubicBezTo>
                <a:cubicBezTo>
                  <a:pt x="333829" y="1491254"/>
                  <a:pt x="0" y="1157425"/>
                  <a:pt x="0" y="745627"/>
                </a:cubicBezTo>
                <a:cubicBezTo>
                  <a:pt x="0" y="333829"/>
                  <a:pt x="333829" y="0"/>
                  <a:pt x="74562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867547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313473" y="2221007"/>
            <a:ext cx="2769660" cy="1512000"/>
          </a:xfrm>
          <a:custGeom>
            <a:avLst/>
            <a:gdLst>
              <a:gd name="connsiteX0" fmla="*/ 0 w 2769660"/>
              <a:gd name="connsiteY0" fmla="*/ 0 h 1512000"/>
              <a:gd name="connsiteX1" fmla="*/ 2769660 w 2769660"/>
              <a:gd name="connsiteY1" fmla="*/ 0 h 1512000"/>
              <a:gd name="connsiteX2" fmla="*/ 2769660 w 2769660"/>
              <a:gd name="connsiteY2" fmla="*/ 1512000 h 1512000"/>
              <a:gd name="connsiteX3" fmla="*/ 0 w 2769660"/>
              <a:gd name="connsiteY3" fmla="*/ 1512000 h 15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9660" h="1512000">
                <a:moveTo>
                  <a:pt x="0" y="0"/>
                </a:moveTo>
                <a:lnTo>
                  <a:pt x="2769660" y="0"/>
                </a:lnTo>
                <a:lnTo>
                  <a:pt x="2769660" y="1512000"/>
                </a:lnTo>
                <a:lnTo>
                  <a:pt x="0" y="1512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4713482" y="2221007"/>
            <a:ext cx="2769660" cy="1512000"/>
          </a:xfrm>
          <a:custGeom>
            <a:avLst/>
            <a:gdLst>
              <a:gd name="connsiteX0" fmla="*/ 0 w 2769660"/>
              <a:gd name="connsiteY0" fmla="*/ 0 h 1512000"/>
              <a:gd name="connsiteX1" fmla="*/ 2769660 w 2769660"/>
              <a:gd name="connsiteY1" fmla="*/ 0 h 1512000"/>
              <a:gd name="connsiteX2" fmla="*/ 2769660 w 2769660"/>
              <a:gd name="connsiteY2" fmla="*/ 1512000 h 1512000"/>
              <a:gd name="connsiteX3" fmla="*/ 0 w 2769660"/>
              <a:gd name="connsiteY3" fmla="*/ 1512000 h 15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9660" h="1512000">
                <a:moveTo>
                  <a:pt x="0" y="0"/>
                </a:moveTo>
                <a:lnTo>
                  <a:pt x="2769660" y="0"/>
                </a:lnTo>
                <a:lnTo>
                  <a:pt x="2769660" y="1512000"/>
                </a:lnTo>
                <a:lnTo>
                  <a:pt x="0" y="1512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113491" y="2221007"/>
            <a:ext cx="2769660" cy="1512000"/>
          </a:xfrm>
          <a:custGeom>
            <a:avLst/>
            <a:gdLst>
              <a:gd name="connsiteX0" fmla="*/ 0 w 2769660"/>
              <a:gd name="connsiteY0" fmla="*/ 0 h 1512000"/>
              <a:gd name="connsiteX1" fmla="*/ 2769660 w 2769660"/>
              <a:gd name="connsiteY1" fmla="*/ 0 h 1512000"/>
              <a:gd name="connsiteX2" fmla="*/ 2769660 w 2769660"/>
              <a:gd name="connsiteY2" fmla="*/ 1512000 h 1512000"/>
              <a:gd name="connsiteX3" fmla="*/ 0 w 2769660"/>
              <a:gd name="connsiteY3" fmla="*/ 1512000 h 15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9660" h="1512000">
                <a:moveTo>
                  <a:pt x="0" y="0"/>
                </a:moveTo>
                <a:lnTo>
                  <a:pt x="2769660" y="0"/>
                </a:lnTo>
                <a:lnTo>
                  <a:pt x="2769660" y="1512000"/>
                </a:lnTo>
                <a:lnTo>
                  <a:pt x="0" y="1512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248164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5930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7" indent="-228577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4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3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7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ive.apache.org/downloads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椭圆 49"/>
          <p:cNvSpPr/>
          <p:nvPr/>
        </p:nvSpPr>
        <p:spPr>
          <a:xfrm>
            <a:off x="3967120" y="2963071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467" y="3016162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25" y="3065422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493" y="3065422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170" y="3016162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923" y="3125699"/>
            <a:ext cx="671546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614" y="3228053"/>
            <a:ext cx="69585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26" y="3228053"/>
            <a:ext cx="796167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682" y="3228053"/>
            <a:ext cx="82537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7566" y="2485116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414" y="2836323"/>
            <a:ext cx="386020" cy="28634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" y="1058"/>
            <a:ext cx="12190119" cy="6856942"/>
          </a:xfrm>
          <a:prstGeom prst="rect">
            <a:avLst/>
          </a:prstGeom>
        </p:spPr>
      </p:pic>
      <p:sp>
        <p:nvSpPr>
          <p:cNvPr id="19" name="椭圆 18"/>
          <p:cNvSpPr/>
          <p:nvPr/>
        </p:nvSpPr>
        <p:spPr>
          <a:xfrm>
            <a:off x="4014120" y="2955488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159468" y="3008580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6250225" y="3057839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8563494" y="3057839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7343171" y="3008580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cxnSp>
        <p:nvCxnSpPr>
          <p:cNvPr id="24" name="直接连接符 23"/>
          <p:cNvCxnSpPr>
            <a:stCxn id="19" idx="6"/>
          </p:cNvCxnSpPr>
          <p:nvPr/>
        </p:nvCxnSpPr>
        <p:spPr>
          <a:xfrm flipV="1">
            <a:off x="4310924" y="3118116"/>
            <a:ext cx="671546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0" idx="6"/>
            <a:endCxn id="21" idx="2"/>
          </p:cNvCxnSpPr>
          <p:nvPr/>
        </p:nvCxnSpPr>
        <p:spPr>
          <a:xfrm flipV="1">
            <a:off x="5554615" y="3220470"/>
            <a:ext cx="69585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21" idx="6"/>
            <a:endCxn id="23" idx="2"/>
          </p:cNvCxnSpPr>
          <p:nvPr/>
        </p:nvCxnSpPr>
        <p:spPr>
          <a:xfrm>
            <a:off x="6547027" y="3220470"/>
            <a:ext cx="796167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3" idx="6"/>
            <a:endCxn id="22" idx="2"/>
          </p:cNvCxnSpPr>
          <p:nvPr/>
        </p:nvCxnSpPr>
        <p:spPr>
          <a:xfrm flipV="1">
            <a:off x="7737682" y="3220470"/>
            <a:ext cx="82537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9144567" y="2477534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cxnSp>
        <p:nvCxnSpPr>
          <p:cNvPr id="29" name="直接连接符 28"/>
          <p:cNvCxnSpPr>
            <a:stCxn id="28" idx="3"/>
            <a:endCxn id="22" idx="7"/>
          </p:cNvCxnSpPr>
          <p:nvPr/>
        </p:nvCxnSpPr>
        <p:spPr>
          <a:xfrm flipH="1">
            <a:off x="8816414" y="2828740"/>
            <a:ext cx="386020" cy="28634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220086" y="1809285"/>
            <a:ext cx="10263082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>
                <a:solidFill>
                  <a:schemeClr val="bg1"/>
                </a:solidFill>
              </a:rPr>
              <a:t>第六章 </a:t>
            </a:r>
            <a:r>
              <a:rPr kumimoji="1" lang="en-US" altLang="zh-CN" sz="6000" dirty="0">
                <a:solidFill>
                  <a:schemeClr val="bg1"/>
                </a:solidFill>
              </a:rPr>
              <a:t>Hadoop</a:t>
            </a:r>
            <a:r>
              <a:rPr kumimoji="1" lang="zh-CN" altLang="en-US" sz="6000" dirty="0">
                <a:solidFill>
                  <a:schemeClr val="bg1"/>
                </a:solidFill>
              </a:rPr>
              <a:t>生态圈</a:t>
            </a:r>
            <a:r>
              <a:rPr kumimoji="1" lang="en-US" altLang="zh-CN" sz="6000" dirty="0">
                <a:solidFill>
                  <a:schemeClr val="bg1"/>
                </a:solidFill>
              </a:rPr>
              <a:t>Hive</a:t>
            </a:r>
            <a:endParaRPr sz="5866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899897" y="3515059"/>
            <a:ext cx="239220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33" dirty="0">
                <a:solidFill>
                  <a:schemeClr val="bg1"/>
                </a:solidFill>
                <a:latin typeface="+mn-ea"/>
              </a:rPr>
              <a:t>主讲人：</a:t>
            </a:r>
            <a:r>
              <a:rPr lang="en-US" altLang="zh-CN" sz="2133" dirty="0">
                <a:solidFill>
                  <a:schemeClr val="bg1"/>
                </a:solidFill>
                <a:latin typeface="+mn-ea"/>
              </a:rPr>
              <a:t>Josh</a:t>
            </a:r>
            <a:endParaRPr lang="zh-CN" altLang="en-US" sz="2133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89598460"/>
      </p:ext>
    </p:extLst>
  </p:cSld>
  <p:clrMapOvr>
    <a:masterClrMapping/>
  </p:clrMapOvr>
  <p:transition spd="med" advClick="0" advTm="1000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145" name="文本框 144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  <a:latin typeface="+mn-ea"/>
                </a:rPr>
                <a:t>Derby</a:t>
              </a:r>
              <a:r>
                <a:rPr lang="zh-CN" altLang="en-US" sz="2400" b="1" dirty="0">
                  <a:solidFill>
                    <a:prstClr val="white"/>
                  </a:solidFill>
                  <a:latin typeface="+mn-ea"/>
                </a:rPr>
                <a:t>安装</a:t>
              </a: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C92D8548-D1B0-6743-89C4-6D4D92E52F22}"/>
              </a:ext>
            </a:extLst>
          </p:cNvPr>
          <p:cNvSpPr/>
          <p:nvPr/>
        </p:nvSpPr>
        <p:spPr>
          <a:xfrm>
            <a:off x="672374" y="2066960"/>
            <a:ext cx="1076503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Hive</a:t>
            </a:r>
            <a:r>
              <a:rPr lang="zh-CN" altLang="en-US" sz="2000" dirty="0">
                <a:solidFill>
                  <a:schemeClr val="bg1"/>
                </a:solidFill>
              </a:rPr>
              <a:t>的元存储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Hive</a:t>
            </a:r>
            <a:r>
              <a:rPr lang="zh-CN" altLang="en-US" sz="2000" dirty="0">
                <a:solidFill>
                  <a:schemeClr val="bg1"/>
                </a:solidFill>
              </a:rPr>
              <a:t>可以继承任何类型的</a:t>
            </a:r>
            <a:r>
              <a:rPr lang="en-US" altLang="zh-CN" sz="2000" dirty="0">
                <a:solidFill>
                  <a:schemeClr val="bg1"/>
                </a:solidFill>
              </a:rPr>
              <a:t>RDBMS</a:t>
            </a:r>
            <a:r>
              <a:rPr lang="zh-CN" altLang="en-US" sz="2000" dirty="0">
                <a:solidFill>
                  <a:schemeClr val="bg1"/>
                </a:solidFill>
              </a:rPr>
              <a:t>（关系型数据库），默认的</a:t>
            </a:r>
            <a:r>
              <a:rPr lang="en-US" altLang="zh-CN" sz="2000" dirty="0">
                <a:solidFill>
                  <a:schemeClr val="bg1"/>
                </a:solidFill>
              </a:rPr>
              <a:t>RDBMD</a:t>
            </a:r>
            <a:r>
              <a:rPr lang="zh-CN" altLang="en-US" sz="2000" dirty="0">
                <a:solidFill>
                  <a:schemeClr val="bg1"/>
                </a:solidFill>
              </a:rPr>
              <a:t>是</a:t>
            </a:r>
            <a:r>
              <a:rPr lang="en-US" altLang="zh-CN" sz="2000" dirty="0">
                <a:solidFill>
                  <a:schemeClr val="bg1"/>
                </a:solidFill>
              </a:rPr>
              <a:t>Apache Derby</a:t>
            </a:r>
            <a:r>
              <a:rPr lang="zh-CN" altLang="en-US" sz="2000" dirty="0">
                <a:solidFill>
                  <a:schemeClr val="bg1"/>
                </a:solidFill>
              </a:rPr>
              <a:t>，它是一种开源的关系型数据库。</a:t>
            </a:r>
          </a:p>
          <a:p>
            <a:r>
              <a:rPr lang="zh-CN" altLang="en-US" sz="2000" dirty="0">
                <a:solidFill>
                  <a:schemeClr val="bg1"/>
                </a:solidFill>
              </a:rPr>
              <a:t>一般在实际环境中，元存储服务运行在</a:t>
            </a:r>
            <a:r>
              <a:rPr lang="en-US" altLang="zh-CN" sz="2000" dirty="0" err="1">
                <a:solidFill>
                  <a:schemeClr val="bg1"/>
                </a:solidFill>
              </a:rPr>
              <a:t>Mysql</a:t>
            </a:r>
            <a:r>
              <a:rPr lang="zh-CN" altLang="en-US" sz="2000" dirty="0">
                <a:solidFill>
                  <a:schemeClr val="bg1"/>
                </a:solidFill>
              </a:rPr>
              <a:t>或是其他流行的</a:t>
            </a:r>
            <a:r>
              <a:rPr lang="en-US" altLang="zh-CN" sz="2000" dirty="0">
                <a:solidFill>
                  <a:schemeClr val="bg1"/>
                </a:solidFill>
              </a:rPr>
              <a:t>RDBMS</a:t>
            </a:r>
            <a:r>
              <a:rPr lang="zh-CN" altLang="en-US" sz="2000" dirty="0">
                <a:solidFill>
                  <a:schemeClr val="bg1"/>
                </a:solidFill>
              </a:rPr>
              <a:t>上。</a:t>
            </a:r>
          </a:p>
          <a:p>
            <a:r>
              <a:rPr lang="zh-CN" altLang="en-US" sz="2000" dirty="0">
                <a:solidFill>
                  <a:schemeClr val="bg1"/>
                </a:solidFill>
              </a:rPr>
              <a:t>元数据代表了原生</a:t>
            </a:r>
            <a:r>
              <a:rPr lang="en-US" altLang="zh-CN" sz="2000" dirty="0">
                <a:solidFill>
                  <a:schemeClr val="bg1"/>
                </a:solidFill>
              </a:rPr>
              <a:t>HDFS</a:t>
            </a:r>
            <a:r>
              <a:rPr lang="zh-CN" altLang="en-US" sz="2000" dirty="0">
                <a:solidFill>
                  <a:schemeClr val="bg1"/>
                </a:solidFill>
              </a:rPr>
              <a:t>文件的数据结构，所以定期备份或复制元数据，防止元存储崩溃，这一点很重要。</a:t>
            </a:r>
          </a:p>
          <a:p>
            <a:r>
              <a:rPr lang="zh-CN" altLang="en-US" sz="2000" dirty="0">
                <a:solidFill>
                  <a:schemeClr val="bg1"/>
                </a:solidFill>
              </a:rPr>
              <a:t>只有在编译的访问元存储服务，</a:t>
            </a:r>
            <a:r>
              <a:rPr lang="en-US" altLang="zh-CN" sz="2000" dirty="0">
                <a:solidFill>
                  <a:schemeClr val="bg1"/>
                </a:solidFill>
              </a:rPr>
              <a:t>MapReduce</a:t>
            </a:r>
            <a:r>
              <a:rPr lang="zh-CN" altLang="en-US" sz="2000" dirty="0">
                <a:solidFill>
                  <a:schemeClr val="bg1"/>
                </a:solidFill>
              </a:rPr>
              <a:t>服务运行时绝对不会访问它。</a:t>
            </a:r>
          </a:p>
          <a:p>
            <a:br>
              <a:rPr lang="zh-CN" altLang="en-US" sz="2000" dirty="0">
                <a:solidFill>
                  <a:schemeClr val="bg1"/>
                </a:solidFill>
              </a:rPr>
            </a:br>
            <a:endParaRPr lang="zh-CN" altLang="en-US" sz="2000" dirty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270646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145" name="文本框 144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prstClr val="white"/>
                  </a:solidFill>
                  <a:latin typeface="+mn-ea"/>
                </a:rPr>
                <a:t>使用</a:t>
              </a:r>
              <a:r>
                <a:rPr lang="en-US" altLang="zh-CN" sz="2400" b="1" dirty="0">
                  <a:solidFill>
                    <a:prstClr val="white"/>
                  </a:solidFill>
                  <a:latin typeface="+mn-ea"/>
                </a:rPr>
                <a:t>Hive</a:t>
              </a:r>
              <a:endParaRPr lang="zh-CN" altLang="en-US" sz="2400" b="1" dirty="0">
                <a:solidFill>
                  <a:prstClr val="white"/>
                </a:solidFill>
                <a:latin typeface="+mn-ea"/>
              </a:endParaRP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8E265CBA-5C22-4C41-B646-BB05114AF1CA}"/>
              </a:ext>
            </a:extLst>
          </p:cNvPr>
          <p:cNvSpPr txBox="1"/>
          <p:nvPr/>
        </p:nvSpPr>
        <p:spPr>
          <a:xfrm>
            <a:off x="672374" y="1629103"/>
            <a:ext cx="607570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Hive</a:t>
            </a:r>
            <a:r>
              <a:rPr lang="zh-CN" altLang="en-US" dirty="0">
                <a:solidFill>
                  <a:schemeClr val="bg1"/>
                </a:solidFill>
              </a:rPr>
              <a:t>直接执行</a:t>
            </a:r>
            <a:r>
              <a:rPr lang="en-US" altLang="zh-CN" dirty="0">
                <a:solidFill>
                  <a:schemeClr val="bg1"/>
                </a:solidFill>
              </a:rPr>
              <a:t>HQL</a:t>
            </a:r>
            <a:r>
              <a:rPr lang="zh-CN" altLang="en-US" dirty="0">
                <a:solidFill>
                  <a:schemeClr val="bg1"/>
                </a:solidFill>
              </a:rPr>
              <a:t>语句有以下三种方式：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：直接命令行执行</a:t>
            </a:r>
            <a:r>
              <a:rPr lang="en-US" altLang="zh-CN" dirty="0">
                <a:solidFill>
                  <a:schemeClr val="bg1"/>
                </a:solidFill>
              </a:rPr>
              <a:t>SQL</a:t>
            </a:r>
            <a:r>
              <a:rPr lang="zh-CN" altLang="en-US" dirty="0">
                <a:solidFill>
                  <a:schemeClr val="bg1"/>
                </a:solidFill>
              </a:rPr>
              <a:t>语句：</a:t>
            </a:r>
            <a:r>
              <a:rPr lang="en-US" altLang="zh-CN" dirty="0">
                <a:solidFill>
                  <a:schemeClr val="bg1"/>
                </a:solidFill>
              </a:rPr>
              <a:t>hive -e "select from table…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：执行</a:t>
            </a:r>
            <a:r>
              <a:rPr lang="en-US" altLang="zh-CN" dirty="0">
                <a:solidFill>
                  <a:schemeClr val="bg1"/>
                </a:solidFill>
              </a:rPr>
              <a:t>HQL</a:t>
            </a:r>
            <a:r>
              <a:rPr lang="zh-CN" altLang="en-US" dirty="0">
                <a:solidFill>
                  <a:schemeClr val="bg1"/>
                </a:solidFill>
              </a:rPr>
              <a:t>文件中的语句：</a:t>
            </a:r>
            <a:r>
              <a:rPr lang="en-US" altLang="zh-CN" dirty="0">
                <a:solidFill>
                  <a:schemeClr val="bg1"/>
                </a:solidFill>
              </a:rPr>
              <a:t>hive -f </a:t>
            </a:r>
            <a:r>
              <a:rPr lang="en-US" altLang="zh-CN" dirty="0" err="1">
                <a:solidFill>
                  <a:schemeClr val="bg1"/>
                </a:solidFill>
              </a:rPr>
              <a:t>temp.hql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：打开调试模式：</a:t>
            </a:r>
            <a:r>
              <a:rPr lang="en-US" altLang="zh-CN" dirty="0">
                <a:solidFill>
                  <a:schemeClr val="bg1"/>
                </a:solidFill>
              </a:rPr>
              <a:t>hive --</a:t>
            </a:r>
            <a:r>
              <a:rPr lang="en-US" altLang="zh-CN" dirty="0" err="1">
                <a:solidFill>
                  <a:schemeClr val="bg1"/>
                </a:solidFill>
              </a:rPr>
              <a:t>hiveconf</a:t>
            </a:r>
            <a:endParaRPr lang="en-US" altLang="zh-CN" dirty="0">
              <a:solidFill>
                <a:schemeClr val="bg1"/>
              </a:solidFill>
            </a:endParaRPr>
          </a:p>
          <a:p>
            <a:br>
              <a:rPr lang="en-US" altLang="zh-CN" dirty="0">
                <a:solidFill>
                  <a:schemeClr val="bg1"/>
                </a:solidFill>
              </a:rPr>
            </a:br>
            <a:endParaRPr lang="en-US" altLang="zh-CN" dirty="0">
              <a:solidFill>
                <a:schemeClr val="bg1"/>
              </a:solidFill>
            </a:endParaRPr>
          </a:p>
          <a:p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950330"/>
      </p:ext>
    </p:extLst>
  </p:cSld>
  <p:clrMapOvr>
    <a:masterClrMapping/>
  </p:clrMapOvr>
  <p:transition spd="med" advClick="0" advTm="1000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145" name="文本框 144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prstClr val="white"/>
                  </a:solidFill>
                  <a:latin typeface="+mn-ea"/>
                </a:rPr>
                <a:t>使用</a:t>
              </a:r>
              <a:r>
                <a:rPr lang="en-US" altLang="zh-CN" sz="2400" b="1" dirty="0">
                  <a:solidFill>
                    <a:prstClr val="white"/>
                  </a:solidFill>
                  <a:latin typeface="+mn-ea"/>
                </a:rPr>
                <a:t>Hive</a:t>
              </a:r>
              <a:endParaRPr lang="zh-CN" altLang="en-US" sz="2400" b="1" dirty="0">
                <a:solidFill>
                  <a:prstClr val="white"/>
                </a:solidFill>
                <a:latin typeface="+mn-ea"/>
              </a:endParaRP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8E265CBA-5C22-4C41-B646-BB05114AF1CA}"/>
              </a:ext>
            </a:extLst>
          </p:cNvPr>
          <p:cNvSpPr txBox="1"/>
          <p:nvPr/>
        </p:nvSpPr>
        <p:spPr>
          <a:xfrm>
            <a:off x="672374" y="1629103"/>
            <a:ext cx="849463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与关系型数据库不同，</a:t>
            </a:r>
            <a:r>
              <a:rPr lang="en-US" altLang="zh-CN" dirty="0">
                <a:solidFill>
                  <a:schemeClr val="bg1"/>
                </a:solidFill>
              </a:rPr>
              <a:t>Hive</a:t>
            </a:r>
            <a:r>
              <a:rPr lang="zh-CN" altLang="en-US" dirty="0">
                <a:solidFill>
                  <a:schemeClr val="bg1"/>
                </a:solidFill>
              </a:rPr>
              <a:t>内嵌数据模型包含复杂类型，列如数组、映射和结构。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利用</a:t>
            </a:r>
            <a:r>
              <a:rPr lang="en-US" altLang="zh-CN" dirty="0">
                <a:solidFill>
                  <a:schemeClr val="bg1"/>
                </a:solidFill>
              </a:rPr>
              <a:t>PARTITION BY </a:t>
            </a:r>
            <a:r>
              <a:rPr lang="zh-CN" altLang="en-US" dirty="0">
                <a:solidFill>
                  <a:schemeClr val="bg1"/>
                </a:solidFill>
              </a:rPr>
              <a:t>子句，可以根据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列或多列对表进行划分。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而且，表或者是划分结构可以利用</a:t>
            </a:r>
            <a:r>
              <a:rPr lang="en-US" altLang="zh-CN" dirty="0">
                <a:solidFill>
                  <a:schemeClr val="bg1"/>
                </a:solidFill>
              </a:rPr>
              <a:t>CLUSTERED BY</a:t>
            </a:r>
            <a:r>
              <a:rPr lang="zh-CN" altLang="en-US" dirty="0">
                <a:solidFill>
                  <a:schemeClr val="bg1"/>
                </a:solidFill>
              </a:rPr>
              <a:t>子句进行分组，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数据可以通过</a:t>
            </a:r>
            <a:r>
              <a:rPr lang="en-US" altLang="zh-CN" dirty="0">
                <a:solidFill>
                  <a:schemeClr val="bg1"/>
                </a:solidFill>
              </a:rPr>
              <a:t>SORT BY</a:t>
            </a:r>
            <a:r>
              <a:rPr lang="zh-CN" altLang="en-US" dirty="0">
                <a:solidFill>
                  <a:schemeClr val="bg1"/>
                </a:solidFill>
              </a:rPr>
              <a:t>在桶中进行排序。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表： 类似于</a:t>
            </a:r>
            <a:r>
              <a:rPr lang="en-US" altLang="zh-CN" dirty="0">
                <a:solidFill>
                  <a:schemeClr val="bg1"/>
                </a:solidFill>
              </a:rPr>
              <a:t>RDBMS</a:t>
            </a:r>
            <a:r>
              <a:rPr lang="zh-CN" altLang="en-US" dirty="0">
                <a:solidFill>
                  <a:schemeClr val="bg1"/>
                </a:solidFill>
              </a:rPr>
              <a:t>并包含了行和表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分区：</a:t>
            </a:r>
            <a:r>
              <a:rPr lang="en-US" altLang="zh-CN" dirty="0">
                <a:solidFill>
                  <a:schemeClr val="bg1"/>
                </a:solidFill>
              </a:rPr>
              <a:t>Hive</a:t>
            </a:r>
            <a:r>
              <a:rPr lang="zh-CN" altLang="en-US" dirty="0">
                <a:solidFill>
                  <a:schemeClr val="bg1"/>
                </a:solidFill>
              </a:rPr>
              <a:t>表就可以包含多个分区，并映射至子目录和文件系统中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桶：数据可划分至</a:t>
            </a:r>
            <a:r>
              <a:rPr lang="en-US" altLang="zh-CN" dirty="0">
                <a:solidFill>
                  <a:schemeClr val="bg1"/>
                </a:solidFill>
              </a:rPr>
              <a:t>Hive</a:t>
            </a:r>
            <a:r>
              <a:rPr lang="zh-CN" altLang="en-US" dirty="0">
                <a:solidFill>
                  <a:schemeClr val="bg1"/>
                </a:solidFill>
              </a:rPr>
              <a:t>中的桶，并可在底层文件系统中存储为分区中的文件。</a:t>
            </a:r>
          </a:p>
          <a:p>
            <a:br>
              <a:rPr lang="zh-CN" altLang="en-US" dirty="0">
                <a:solidFill>
                  <a:schemeClr val="bg1"/>
                </a:solidFill>
              </a:rPr>
            </a:br>
            <a:endParaRPr lang="zh-CN" altLang="en-US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53586548"/>
      </p:ext>
    </p:extLst>
  </p:cSld>
  <p:clrMapOvr>
    <a:masterClrMapping/>
  </p:clrMapOvr>
  <p:transition spd="med" advClick="0" advTm="1000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145" name="文本框 144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prstClr val="white"/>
                  </a:solidFill>
                  <a:latin typeface="+mn-ea"/>
                </a:rPr>
                <a:t>使用</a:t>
              </a:r>
              <a:r>
                <a:rPr lang="en-US" altLang="zh-CN" sz="2400" b="1" dirty="0">
                  <a:solidFill>
                    <a:prstClr val="white"/>
                  </a:solidFill>
                  <a:latin typeface="+mn-ea"/>
                </a:rPr>
                <a:t>Hive</a:t>
              </a:r>
              <a:endParaRPr lang="zh-CN" altLang="en-US" sz="2400" b="1" dirty="0">
                <a:solidFill>
                  <a:prstClr val="white"/>
                </a:solidFill>
                <a:latin typeface="+mn-ea"/>
              </a:endParaRP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8E265CBA-5C22-4C41-B646-BB05114AF1CA}"/>
              </a:ext>
            </a:extLst>
          </p:cNvPr>
          <p:cNvSpPr txBox="1"/>
          <p:nvPr/>
        </p:nvSpPr>
        <p:spPr>
          <a:xfrm>
            <a:off x="672374" y="1629103"/>
            <a:ext cx="781496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Hive</a:t>
            </a:r>
            <a:r>
              <a:rPr lang="zh-CN" altLang="en-US" dirty="0">
                <a:solidFill>
                  <a:schemeClr val="bg1"/>
                </a:solidFill>
              </a:rPr>
              <a:t>查询语言提供了与</a:t>
            </a:r>
            <a:r>
              <a:rPr lang="en-US" altLang="zh-CN" dirty="0">
                <a:solidFill>
                  <a:schemeClr val="bg1"/>
                </a:solidFill>
              </a:rPr>
              <a:t>SQL</a:t>
            </a:r>
            <a:r>
              <a:rPr lang="zh-CN" altLang="en-US" dirty="0">
                <a:solidFill>
                  <a:schemeClr val="bg1"/>
                </a:solidFill>
              </a:rPr>
              <a:t>类型的基本操作。比如</a:t>
            </a:r>
            <a:r>
              <a:rPr lang="en-US" altLang="zh-CN" dirty="0">
                <a:solidFill>
                  <a:schemeClr val="bg1"/>
                </a:solidFill>
              </a:rPr>
              <a:t>HQL</a:t>
            </a:r>
            <a:r>
              <a:rPr lang="zh-CN" altLang="en-US" dirty="0">
                <a:solidFill>
                  <a:schemeClr val="bg1"/>
                </a:solidFill>
              </a:rPr>
              <a:t>可以执行以下任务：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1. </a:t>
            </a:r>
            <a:r>
              <a:rPr lang="zh-CN" altLang="en-US" dirty="0">
                <a:solidFill>
                  <a:schemeClr val="bg1"/>
                </a:solidFill>
              </a:rPr>
              <a:t>创建、管理表和分区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2. </a:t>
            </a:r>
            <a:r>
              <a:rPr lang="zh-CN" altLang="en-US" dirty="0">
                <a:solidFill>
                  <a:schemeClr val="bg1"/>
                </a:solidFill>
              </a:rPr>
              <a:t>支持多种关系、算术和逻辑运算符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3. </a:t>
            </a:r>
            <a:r>
              <a:rPr lang="zh-CN" altLang="en-US" dirty="0">
                <a:solidFill>
                  <a:schemeClr val="bg1"/>
                </a:solidFill>
              </a:rPr>
              <a:t>计算函数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4. </a:t>
            </a:r>
            <a:r>
              <a:rPr lang="zh-CN" altLang="en-US" dirty="0">
                <a:solidFill>
                  <a:schemeClr val="bg1"/>
                </a:solidFill>
              </a:rPr>
              <a:t>将表内容下载至本地目录，或者将查询结果下载至</a:t>
            </a:r>
            <a:r>
              <a:rPr lang="en-US" altLang="zh-CN" dirty="0">
                <a:solidFill>
                  <a:schemeClr val="bg1"/>
                </a:solidFill>
              </a:rPr>
              <a:t>HDFS</a:t>
            </a:r>
            <a:r>
              <a:rPr lang="zh-CN" altLang="en-US" dirty="0">
                <a:solidFill>
                  <a:schemeClr val="bg1"/>
                </a:solidFill>
              </a:rPr>
              <a:t>目录中</a:t>
            </a:r>
          </a:p>
          <a:p>
            <a:br>
              <a:rPr lang="en-US" altLang="zh-CN" dirty="0">
                <a:solidFill>
                  <a:schemeClr val="bg1"/>
                </a:solidFill>
              </a:rPr>
            </a:br>
            <a:endParaRPr lang="en-US" altLang="zh-CN" dirty="0">
              <a:solidFill>
                <a:schemeClr val="bg1"/>
              </a:solidFill>
            </a:endParaRPr>
          </a:p>
          <a:p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139965"/>
      </p:ext>
    </p:extLst>
  </p:cSld>
  <p:clrMapOvr>
    <a:masterClrMapping/>
  </p:clrMapOvr>
  <p:transition spd="med" advClick="0" advTm="1000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145" name="文本框 144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prstClr val="white"/>
                  </a:solidFill>
                  <a:latin typeface="+mn-ea"/>
                </a:rPr>
                <a:t>使用</a:t>
              </a:r>
              <a:r>
                <a:rPr lang="en-US" altLang="zh-CN" sz="2400" b="1" dirty="0">
                  <a:solidFill>
                    <a:prstClr val="white"/>
                  </a:solidFill>
                  <a:latin typeface="+mn-ea"/>
                </a:rPr>
                <a:t>Hive</a:t>
              </a:r>
              <a:endParaRPr lang="zh-CN" altLang="en-US" sz="2400" b="1" dirty="0">
                <a:solidFill>
                  <a:prstClr val="white"/>
                </a:solidFill>
                <a:latin typeface="+mn-ea"/>
              </a:endParaRP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8E265CBA-5C22-4C41-B646-BB05114AF1CA}"/>
              </a:ext>
            </a:extLst>
          </p:cNvPr>
          <p:cNvSpPr txBox="1"/>
          <p:nvPr/>
        </p:nvSpPr>
        <p:spPr>
          <a:xfrm>
            <a:off x="756457" y="1334814"/>
            <a:ext cx="1079441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1.</a:t>
            </a:r>
            <a:r>
              <a:rPr lang="zh-CN" altLang="en-US" dirty="0">
                <a:solidFill>
                  <a:schemeClr val="bg1"/>
                </a:solidFill>
              </a:rPr>
              <a:t> 创建数据库，并装在</a:t>
            </a:r>
            <a:r>
              <a:rPr lang="en-US" altLang="zh-CN" dirty="0">
                <a:solidFill>
                  <a:schemeClr val="bg1"/>
                </a:solidFill>
              </a:rPr>
              <a:t>Hive</a:t>
            </a:r>
            <a:r>
              <a:rPr lang="zh-CN" altLang="en-US" dirty="0">
                <a:solidFill>
                  <a:schemeClr val="bg1"/>
                </a:solidFill>
              </a:rPr>
              <a:t>中生成的所有表。这一步和传统数据库操作类似：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create database </a:t>
            </a:r>
            <a:r>
              <a:rPr lang="en-US" altLang="zh-CN" dirty="0" err="1">
                <a:solidFill>
                  <a:schemeClr val="bg1"/>
                </a:solidFill>
              </a:rPr>
              <a:t>mydb</a:t>
            </a:r>
            <a:r>
              <a:rPr lang="en-US" altLang="zh-CN" dirty="0">
                <a:solidFill>
                  <a:schemeClr val="bg1"/>
                </a:solidFill>
              </a:rPr>
              <a:t>;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创建完成数据库时，需生成数据库所需要的表：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user </a:t>
            </a:r>
            <a:r>
              <a:rPr lang="en-US" altLang="zh-CN" dirty="0" err="1">
                <a:solidFill>
                  <a:schemeClr val="bg1"/>
                </a:solidFill>
              </a:rPr>
              <a:t>mydb</a:t>
            </a:r>
            <a:r>
              <a:rPr lang="en-US" altLang="zh-CN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2.</a:t>
            </a:r>
            <a:r>
              <a:rPr lang="zh-CN" altLang="en-US" dirty="0">
                <a:solidFill>
                  <a:schemeClr val="bg1"/>
                </a:solidFill>
              </a:rPr>
              <a:t> 创建表。从语法上看，表的创建操作与</a:t>
            </a:r>
            <a:r>
              <a:rPr lang="en-US" altLang="zh-CN" dirty="0">
                <a:solidFill>
                  <a:schemeClr val="bg1"/>
                </a:solidFill>
              </a:rPr>
              <a:t>RDBMS</a:t>
            </a:r>
            <a:r>
              <a:rPr lang="zh-CN" altLang="en-US" dirty="0">
                <a:solidFill>
                  <a:schemeClr val="bg1"/>
                </a:solidFill>
              </a:rPr>
              <a:t>，比如</a:t>
            </a:r>
            <a:r>
              <a:rPr lang="en-US" altLang="zh-CN" dirty="0" err="1">
                <a:solidFill>
                  <a:schemeClr val="bg1"/>
                </a:solidFill>
              </a:rPr>
              <a:t>mysql</a:t>
            </a:r>
            <a:r>
              <a:rPr lang="zh-CN" altLang="en-US" dirty="0">
                <a:solidFill>
                  <a:schemeClr val="bg1"/>
                </a:solidFill>
              </a:rPr>
              <a:t>和</a:t>
            </a:r>
            <a:r>
              <a:rPr lang="en-US" altLang="zh-CN" dirty="0">
                <a:solidFill>
                  <a:schemeClr val="bg1"/>
                </a:solidFill>
              </a:rPr>
              <a:t>Oracle</a:t>
            </a:r>
            <a:r>
              <a:rPr lang="zh-CN" altLang="en-US" dirty="0">
                <a:solidFill>
                  <a:schemeClr val="bg1"/>
                </a:solidFill>
              </a:rPr>
              <a:t>类似：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create external table </a:t>
            </a:r>
            <a:r>
              <a:rPr lang="en-US" altLang="zh-CN" dirty="0" err="1">
                <a:solidFill>
                  <a:schemeClr val="bg1"/>
                </a:solidFill>
              </a:rPr>
              <a:t>OnlineRetail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InvoiceNo</a:t>
            </a:r>
            <a:r>
              <a:rPr lang="en-US" altLang="zh-CN" dirty="0">
                <a:solidFill>
                  <a:schemeClr val="bg1"/>
                </a:solidFill>
              </a:rPr>
              <a:t> string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StockCode</a:t>
            </a:r>
            <a:r>
              <a:rPr lang="en-US" altLang="zh-CN" dirty="0">
                <a:solidFill>
                  <a:schemeClr val="bg1"/>
                </a:solidFill>
              </a:rPr>
              <a:t> string,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Country string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) Row FORMAT DELIMITED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FIELDS TERMINATED BY ‘</a:t>
            </a:r>
            <a:r>
              <a:rPr lang="zh-CN" altLang="en-US" dirty="0">
                <a:solidFill>
                  <a:schemeClr val="bg1"/>
                </a:solidFill>
              </a:rPr>
              <a:t>，’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LOCATION ‘/user/normal’;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执行查询操作：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select count(1) from </a:t>
            </a:r>
            <a:r>
              <a:rPr lang="en-US" altLang="zh-CN" dirty="0" err="1">
                <a:solidFill>
                  <a:schemeClr val="bg1"/>
                </a:solidFill>
              </a:rPr>
              <a:t>OnlineRetail</a:t>
            </a:r>
            <a:r>
              <a:rPr lang="en-US" altLang="zh-CN" dirty="0">
                <a:solidFill>
                  <a:schemeClr val="bg1"/>
                </a:solidFill>
              </a:rPr>
              <a:t>;</a:t>
            </a:r>
          </a:p>
          <a:p>
            <a:br>
              <a:rPr lang="en-US" altLang="zh-CN" dirty="0">
                <a:solidFill>
                  <a:schemeClr val="bg1"/>
                </a:solidFill>
              </a:rPr>
            </a:b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815218"/>
      </p:ext>
    </p:extLst>
  </p:cSld>
  <p:clrMapOvr>
    <a:masterClrMapping/>
  </p:clrMapOvr>
  <p:transition spd="med" advClick="0" advTm="1000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145" name="文本框 144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prstClr val="white"/>
                  </a:solidFill>
                  <a:latin typeface="+mn-ea"/>
                </a:rPr>
                <a:t>使用</a:t>
              </a:r>
              <a:r>
                <a:rPr lang="en-US" altLang="zh-CN" sz="2400" b="1" dirty="0">
                  <a:solidFill>
                    <a:prstClr val="white"/>
                  </a:solidFill>
                  <a:latin typeface="+mn-ea"/>
                </a:rPr>
                <a:t>Hive-</a:t>
              </a:r>
              <a:r>
                <a:rPr lang="zh-CN" altLang="en-US" sz="2400" b="1" dirty="0">
                  <a:solidFill>
                    <a:prstClr val="white"/>
                  </a:solidFill>
                  <a:latin typeface="+mn-ea"/>
                </a:rPr>
                <a:t>导入数据</a:t>
              </a: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930F7EFC-D386-4547-8A47-DF890E218DBC}"/>
              </a:ext>
            </a:extLst>
          </p:cNvPr>
          <p:cNvSpPr txBox="1"/>
          <p:nvPr/>
        </p:nvSpPr>
        <p:spPr>
          <a:xfrm>
            <a:off x="851337" y="1502688"/>
            <a:ext cx="1011603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导入数据并创建表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Hadoop fs -</a:t>
            </a:r>
            <a:r>
              <a:rPr lang="en-US" altLang="zh-CN" dirty="0" err="1">
                <a:solidFill>
                  <a:schemeClr val="bg1"/>
                </a:solidFill>
              </a:rPr>
              <a:t>copyFromLocal</a:t>
            </a:r>
            <a:r>
              <a:rPr lang="en-US" altLang="zh-CN" dirty="0">
                <a:solidFill>
                  <a:schemeClr val="bg1"/>
                </a:solidFill>
              </a:rPr>
              <a:t> product_2018.tsv /user/</a:t>
            </a:r>
            <a:r>
              <a:rPr lang="en-US" altLang="zh-CN" dirty="0" err="1">
                <a:solidFill>
                  <a:schemeClr val="bg1"/>
                </a:solidFill>
              </a:rPr>
              <a:t>packt</a:t>
            </a:r>
            <a:r>
              <a:rPr lang="en-US" altLang="zh-CN" dirty="0">
                <a:solidFill>
                  <a:schemeClr val="bg1"/>
                </a:solidFill>
              </a:rPr>
              <a:t>/product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LOAD DATA LOCAL INPATH '/home/</a:t>
            </a:r>
            <a:r>
              <a:rPr lang="en-US" altLang="zh-CN" dirty="0" err="1">
                <a:solidFill>
                  <a:schemeClr val="bg1"/>
                </a:solidFill>
              </a:rPr>
              <a:t>packt</a:t>
            </a:r>
            <a:r>
              <a:rPr lang="en-US" altLang="zh-CN" dirty="0">
                <a:solidFill>
                  <a:schemeClr val="bg1"/>
                </a:solidFill>
              </a:rPr>
              <a:t>/product_2018.tsv' OVERWRITE INTO TABLE product;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explain</a:t>
            </a:r>
            <a:r>
              <a:rPr lang="zh-CN" altLang="en-US" dirty="0">
                <a:solidFill>
                  <a:schemeClr val="bg1"/>
                </a:solidFill>
              </a:rPr>
              <a:t>可以查询</a:t>
            </a:r>
            <a:r>
              <a:rPr lang="en-US" altLang="zh-CN" dirty="0">
                <a:solidFill>
                  <a:schemeClr val="bg1"/>
                </a:solidFill>
              </a:rPr>
              <a:t>Hive</a:t>
            </a:r>
            <a:r>
              <a:rPr lang="zh-CN" altLang="en-US" dirty="0">
                <a:solidFill>
                  <a:schemeClr val="bg1"/>
                </a:solidFill>
              </a:rPr>
              <a:t>的执行计划：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这在</a:t>
            </a:r>
            <a:r>
              <a:rPr lang="en-US" altLang="zh-CN" dirty="0">
                <a:solidFill>
                  <a:schemeClr val="bg1"/>
                </a:solidFill>
              </a:rPr>
              <a:t>debug</a:t>
            </a:r>
            <a:r>
              <a:rPr lang="zh-CN" altLang="en-US" dirty="0">
                <a:solidFill>
                  <a:schemeClr val="bg1"/>
                </a:solidFill>
              </a:rPr>
              <a:t>查询语句的时候非常有用。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Explain Select count(distinct </a:t>
            </a:r>
            <a:r>
              <a:rPr lang="en-US" altLang="zh-CN" dirty="0" err="1">
                <a:solidFill>
                  <a:schemeClr val="bg1"/>
                </a:solidFill>
              </a:rPr>
              <a:t>product_id</a:t>
            </a:r>
            <a:r>
              <a:rPr lang="en-US" altLang="zh-CN" dirty="0">
                <a:solidFill>
                  <a:schemeClr val="bg1"/>
                </a:solidFill>
              </a:rPr>
              <a:t>) , manufacturer from product group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by manufacturer;</a:t>
            </a:r>
          </a:p>
          <a:p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58842"/>
      </p:ext>
    </p:extLst>
  </p:cSld>
  <p:clrMapOvr>
    <a:masterClrMapping/>
  </p:clrMapOvr>
  <p:transition spd="med" advClick="0" advTm="1000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145" name="文本框 144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  <a:latin typeface="+mn-ea"/>
                </a:rPr>
                <a:t>Hive</a:t>
              </a:r>
              <a:r>
                <a:rPr lang="zh-CN" altLang="en-US" sz="2400" b="1" dirty="0">
                  <a:solidFill>
                    <a:prstClr val="white"/>
                  </a:solidFill>
                  <a:latin typeface="+mn-ea"/>
                </a:rPr>
                <a:t>语法</a:t>
              </a: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930F7EFC-D386-4547-8A47-DF890E218DBC}"/>
              </a:ext>
            </a:extLst>
          </p:cNvPr>
          <p:cNvSpPr txBox="1"/>
          <p:nvPr/>
        </p:nvSpPr>
        <p:spPr>
          <a:xfrm>
            <a:off x="851337" y="1502688"/>
            <a:ext cx="796070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1.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select</a:t>
            </a:r>
            <a:r>
              <a:rPr lang="zh-CN" altLang="en-US" dirty="0">
                <a:solidFill>
                  <a:schemeClr val="bg1"/>
                </a:solidFill>
              </a:rPr>
              <a:t>语句的语法：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SELECT [ALL | DISTINCT] </a:t>
            </a:r>
            <a:r>
              <a:rPr lang="en-US" altLang="zh-CN" dirty="0" err="1">
                <a:solidFill>
                  <a:schemeClr val="bg1"/>
                </a:solidFill>
              </a:rPr>
              <a:t>select_expr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en-US" altLang="zh-CN" dirty="0" err="1">
                <a:solidFill>
                  <a:schemeClr val="bg1"/>
                </a:solidFill>
              </a:rPr>
              <a:t>select_expr</a:t>
            </a:r>
            <a:r>
              <a:rPr lang="en-US" altLang="zh-CN" dirty="0">
                <a:solidFill>
                  <a:schemeClr val="bg1"/>
                </a:solidFill>
              </a:rPr>
              <a:t>, ...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2.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insert</a:t>
            </a:r>
            <a:r>
              <a:rPr lang="zh-CN" altLang="en-US" dirty="0">
                <a:solidFill>
                  <a:schemeClr val="bg1"/>
                </a:solidFill>
              </a:rPr>
              <a:t>语句的语法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INSERT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INTO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TABLE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tablename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select_statement1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FROM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from_statement</a:t>
            </a:r>
            <a:r>
              <a:rPr lang="en-US" altLang="zh-CN" dirty="0">
                <a:solidFill>
                  <a:schemeClr val="bg1"/>
                </a:solidFill>
              </a:rPr>
              <a:t>;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3.</a:t>
            </a:r>
            <a:r>
              <a:rPr lang="zh-CN" altLang="en-US" dirty="0">
                <a:solidFill>
                  <a:schemeClr val="bg1"/>
                </a:solidFill>
              </a:rPr>
              <a:t> 内建运算符和函数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在</a:t>
            </a:r>
            <a:r>
              <a:rPr lang="en-US" altLang="zh-CN" dirty="0">
                <a:solidFill>
                  <a:schemeClr val="bg1"/>
                </a:solidFill>
              </a:rPr>
              <a:t>Beeline</a:t>
            </a:r>
            <a:r>
              <a:rPr lang="zh-CN" altLang="en-US" dirty="0">
                <a:solidFill>
                  <a:schemeClr val="bg1"/>
                </a:solidFill>
              </a:rPr>
              <a:t>或是</a:t>
            </a:r>
            <a:r>
              <a:rPr lang="en-US" altLang="zh-CN" dirty="0">
                <a:solidFill>
                  <a:schemeClr val="bg1"/>
                </a:solidFill>
              </a:rPr>
              <a:t>Hive CLI</a:t>
            </a:r>
            <a:r>
              <a:rPr lang="zh-CN" altLang="en-US" dirty="0">
                <a:solidFill>
                  <a:schemeClr val="bg1"/>
                </a:solidFill>
              </a:rPr>
              <a:t>中，可以使用一下命令显示最新的文档信息：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SHOW FUNCTIONS;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其中全部</a:t>
            </a:r>
            <a:r>
              <a:rPr lang="en-US" altLang="zh-CN" dirty="0">
                <a:solidFill>
                  <a:schemeClr val="bg1"/>
                </a:solidFill>
              </a:rPr>
              <a:t>Hive</a:t>
            </a:r>
            <a:r>
              <a:rPr lang="zh-CN" altLang="en-US" dirty="0">
                <a:solidFill>
                  <a:schemeClr val="bg1"/>
                </a:solidFill>
              </a:rPr>
              <a:t>关键字均为大小写敏感，其中包括</a:t>
            </a:r>
            <a:r>
              <a:rPr lang="en-US" altLang="zh-CN" dirty="0">
                <a:solidFill>
                  <a:schemeClr val="bg1"/>
                </a:solidFill>
              </a:rPr>
              <a:t>Hive</a:t>
            </a:r>
            <a:r>
              <a:rPr lang="zh-CN" altLang="en-US" dirty="0">
                <a:solidFill>
                  <a:schemeClr val="bg1"/>
                </a:solidFill>
              </a:rPr>
              <a:t>运算符和函数名称。</a:t>
            </a:r>
          </a:p>
          <a:p>
            <a:endParaRPr lang="zh-CN" altLang="en-US" dirty="0">
              <a:solidFill>
                <a:schemeClr val="bg1"/>
              </a:solidFill>
            </a:endParaRPr>
          </a:p>
          <a:p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968959"/>
      </p:ext>
    </p:extLst>
  </p:cSld>
  <p:clrMapOvr>
    <a:masterClrMapping/>
  </p:clrMapOvr>
  <p:transition spd="med" advClick="0" advTm="1000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145" name="文本框 144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  <a:latin typeface="+mn-ea"/>
                </a:rPr>
                <a:t>Hive</a:t>
              </a:r>
              <a:r>
                <a:rPr lang="zh-CN" altLang="en-US" sz="2400" b="1" dirty="0">
                  <a:solidFill>
                    <a:prstClr val="white"/>
                  </a:solidFill>
                  <a:latin typeface="+mn-ea"/>
                </a:rPr>
                <a:t>内置函数</a:t>
              </a: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8208777"/>
      </p:ext>
    </p:extLst>
  </p:cSld>
  <p:clrMapOvr>
    <a:masterClrMapping/>
  </p:clrMapOvr>
  <p:transition spd="med" advClick="0" advTm="1000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145" name="文本框 144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  <a:latin typeface="+mn-ea"/>
                </a:rPr>
                <a:t>Hive</a:t>
              </a:r>
              <a:r>
                <a:rPr lang="zh-CN" altLang="en-US" sz="2400" b="1" dirty="0">
                  <a:solidFill>
                    <a:prstClr val="white"/>
                  </a:solidFill>
                  <a:latin typeface="+mn-ea"/>
                </a:rPr>
                <a:t>用户自定义函数</a:t>
              </a:r>
              <a:r>
                <a:rPr lang="en-US" altLang="zh-CN" sz="2400" b="1" dirty="0">
                  <a:solidFill>
                    <a:prstClr val="white"/>
                  </a:solidFill>
                  <a:latin typeface="+mn-ea"/>
                </a:rPr>
                <a:t>UDF</a:t>
              </a: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2412265"/>
      </p:ext>
    </p:extLst>
  </p:cSld>
  <p:clrMapOvr>
    <a:masterClrMapping/>
  </p:clrMapOvr>
  <p:transition spd="med" advClick="0" advTm="1000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145" name="文本框 144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prstClr val="white"/>
                  </a:solidFill>
                  <a:latin typeface="+mn-ea"/>
                </a:rPr>
                <a:t>案例</a:t>
              </a:r>
              <a:r>
                <a:rPr lang="en-US" altLang="zh-CN" sz="2400" b="1" dirty="0">
                  <a:solidFill>
                    <a:prstClr val="white"/>
                  </a:solidFill>
                  <a:latin typeface="+mn-ea"/>
                </a:rPr>
                <a:t>1</a:t>
              </a:r>
              <a:r>
                <a:rPr lang="zh-CN" altLang="en-US" sz="2400" b="1" dirty="0">
                  <a:solidFill>
                    <a:prstClr val="white"/>
                  </a:solidFill>
                  <a:latin typeface="+mn-ea"/>
                </a:rPr>
                <a:t>：测试数据处理</a:t>
              </a:r>
              <a:endParaRPr lang="en-US" altLang="zh-CN" sz="2400" b="1" dirty="0">
                <a:solidFill>
                  <a:prstClr val="white"/>
                </a:solidFill>
                <a:latin typeface="+mn-ea"/>
              </a:endParaRP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6025601"/>
      </p:ext>
    </p:extLst>
  </p:cSld>
  <p:clrMapOvr>
    <a:masterClrMapping/>
  </p:clrMapOvr>
  <p:transition spd="med" advClick="0" advTm="100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椭圆 122"/>
          <p:cNvSpPr/>
          <p:nvPr/>
        </p:nvSpPr>
        <p:spPr>
          <a:xfrm>
            <a:off x="10531" y="6148014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487921" y="4202504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1041543" y="2545378"/>
            <a:ext cx="395147" cy="39593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2543917" y="3674996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3645646" y="1653182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2019894" y="1461703"/>
            <a:ext cx="296804" cy="29732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1436693" y="1027646"/>
            <a:ext cx="296804" cy="29732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2840718" y="-120222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1078496" y="4698826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4775342" y="469717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椭圆 135"/>
          <p:cNvSpPr/>
          <p:nvPr/>
        </p:nvSpPr>
        <p:spPr>
          <a:xfrm>
            <a:off x="4989150" y="2096157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椭圆 136"/>
          <p:cNvSpPr/>
          <p:nvPr/>
        </p:nvSpPr>
        <p:spPr>
          <a:xfrm>
            <a:off x="6059391" y="2155140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6898671" y="1077509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8536233" y="73873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椭圆 139"/>
          <p:cNvSpPr/>
          <p:nvPr/>
        </p:nvSpPr>
        <p:spPr>
          <a:xfrm>
            <a:off x="8714078" y="1234700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椭圆 144"/>
          <p:cNvSpPr/>
          <p:nvPr/>
        </p:nvSpPr>
        <p:spPr>
          <a:xfrm>
            <a:off x="10125811" y="562108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椭圆 146"/>
          <p:cNvSpPr/>
          <p:nvPr/>
        </p:nvSpPr>
        <p:spPr>
          <a:xfrm>
            <a:off x="11649908" y="524502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椭圆 147"/>
          <p:cNvSpPr/>
          <p:nvPr/>
        </p:nvSpPr>
        <p:spPr>
          <a:xfrm>
            <a:off x="12004903" y="1521710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5642072" y="4316232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2" name="直接连接符 61"/>
          <p:cNvCxnSpPr>
            <a:endCxn id="129" idx="0"/>
          </p:cNvCxnSpPr>
          <p:nvPr/>
        </p:nvCxnSpPr>
        <p:spPr>
          <a:xfrm>
            <a:off x="709611" y="-1510160"/>
            <a:ext cx="875484" cy="253780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endCxn id="129" idx="0"/>
          </p:cNvCxnSpPr>
          <p:nvPr/>
        </p:nvCxnSpPr>
        <p:spPr>
          <a:xfrm>
            <a:off x="1585094" y="-259964"/>
            <a:ext cx="1" cy="128760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130" idx="3"/>
          </p:cNvCxnSpPr>
          <p:nvPr/>
        </p:nvCxnSpPr>
        <p:spPr>
          <a:xfrm flipH="1">
            <a:off x="1585091" y="217652"/>
            <a:ext cx="1313495" cy="78933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129" idx="2"/>
          </p:cNvCxnSpPr>
          <p:nvPr/>
        </p:nvCxnSpPr>
        <p:spPr>
          <a:xfrm flipH="1" flipV="1">
            <a:off x="-162151" y="217414"/>
            <a:ext cx="1598841" cy="95889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H="1">
            <a:off x="-32939" y="1185956"/>
            <a:ext cx="1453914" cy="95374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125" idx="2"/>
          </p:cNvCxnSpPr>
          <p:nvPr/>
        </p:nvCxnSpPr>
        <p:spPr>
          <a:xfrm flipH="1" flipV="1">
            <a:off x="-32939" y="2139695"/>
            <a:ext cx="1074482" cy="6036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125" idx="0"/>
            <a:endCxn id="129" idx="4"/>
          </p:cNvCxnSpPr>
          <p:nvPr/>
        </p:nvCxnSpPr>
        <p:spPr>
          <a:xfrm flipV="1">
            <a:off x="1239120" y="1324976"/>
            <a:ext cx="345976" cy="122040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125" idx="0"/>
            <a:endCxn id="128" idx="3"/>
          </p:cNvCxnSpPr>
          <p:nvPr/>
        </p:nvCxnSpPr>
        <p:spPr>
          <a:xfrm flipV="1">
            <a:off x="1239117" y="1715486"/>
            <a:ext cx="824241" cy="82989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129" idx="5"/>
            <a:endCxn id="128" idx="2"/>
          </p:cNvCxnSpPr>
          <p:nvPr/>
        </p:nvCxnSpPr>
        <p:spPr>
          <a:xfrm>
            <a:off x="1690031" y="1281433"/>
            <a:ext cx="329864" cy="32893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125" idx="3"/>
            <a:endCxn id="124" idx="0"/>
          </p:cNvCxnSpPr>
          <p:nvPr/>
        </p:nvCxnSpPr>
        <p:spPr>
          <a:xfrm flipH="1">
            <a:off x="604678" y="2883335"/>
            <a:ext cx="494737" cy="131916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endCxn id="124" idx="1"/>
          </p:cNvCxnSpPr>
          <p:nvPr/>
        </p:nvCxnSpPr>
        <p:spPr>
          <a:xfrm>
            <a:off x="-32938" y="2349938"/>
            <a:ext cx="555054" cy="188682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124" idx="1"/>
          </p:cNvCxnSpPr>
          <p:nvPr/>
        </p:nvCxnSpPr>
        <p:spPr>
          <a:xfrm flipH="1">
            <a:off x="-902798" y="4236760"/>
            <a:ext cx="1424912" cy="19967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124" idx="3"/>
            <a:endCxn id="123" idx="0"/>
          </p:cNvCxnSpPr>
          <p:nvPr/>
        </p:nvCxnSpPr>
        <p:spPr>
          <a:xfrm flipH="1">
            <a:off x="127285" y="4402173"/>
            <a:ext cx="394829" cy="174584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132" idx="3"/>
            <a:endCxn id="123" idx="0"/>
          </p:cNvCxnSpPr>
          <p:nvPr/>
        </p:nvCxnSpPr>
        <p:spPr>
          <a:xfrm flipH="1">
            <a:off x="127289" y="4898491"/>
            <a:ext cx="985405" cy="124951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125" idx="4"/>
            <a:endCxn id="132" idx="0"/>
          </p:cNvCxnSpPr>
          <p:nvPr/>
        </p:nvCxnSpPr>
        <p:spPr>
          <a:xfrm flipH="1">
            <a:off x="1195253" y="2941317"/>
            <a:ext cx="43867" cy="175750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126" idx="2"/>
            <a:endCxn id="124" idx="6"/>
          </p:cNvCxnSpPr>
          <p:nvPr/>
        </p:nvCxnSpPr>
        <p:spPr>
          <a:xfrm flipH="1">
            <a:off x="721431" y="3823658"/>
            <a:ext cx="1822483" cy="49580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126" idx="1"/>
            <a:endCxn id="125" idx="5"/>
          </p:cNvCxnSpPr>
          <p:nvPr/>
        </p:nvCxnSpPr>
        <p:spPr>
          <a:xfrm flipH="1" flipV="1">
            <a:off x="1378825" y="2883335"/>
            <a:ext cx="1208559" cy="83520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126" idx="0"/>
            <a:endCxn id="128" idx="4"/>
          </p:cNvCxnSpPr>
          <p:nvPr/>
        </p:nvCxnSpPr>
        <p:spPr>
          <a:xfrm flipH="1" flipV="1">
            <a:off x="2168294" y="1759033"/>
            <a:ext cx="524023" cy="191596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126" idx="7"/>
            <a:endCxn id="127" idx="3"/>
          </p:cNvCxnSpPr>
          <p:nvPr/>
        </p:nvCxnSpPr>
        <p:spPr>
          <a:xfrm flipV="1">
            <a:off x="2797255" y="1991055"/>
            <a:ext cx="906263" cy="172748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127" idx="0"/>
            <a:endCxn id="130" idx="4"/>
          </p:cNvCxnSpPr>
          <p:nvPr/>
        </p:nvCxnSpPr>
        <p:spPr>
          <a:xfrm flipH="1" flipV="1">
            <a:off x="3038295" y="275621"/>
            <a:ext cx="804929" cy="137755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133" idx="2"/>
            <a:endCxn id="128" idx="6"/>
          </p:cNvCxnSpPr>
          <p:nvPr/>
        </p:nvCxnSpPr>
        <p:spPr>
          <a:xfrm flipH="1">
            <a:off x="2316694" y="618380"/>
            <a:ext cx="2458645" cy="99199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127" idx="2"/>
            <a:endCxn id="129" idx="6"/>
          </p:cNvCxnSpPr>
          <p:nvPr/>
        </p:nvCxnSpPr>
        <p:spPr>
          <a:xfrm flipH="1" flipV="1">
            <a:off x="1733493" y="1176309"/>
            <a:ext cx="1912153" cy="67479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132" idx="7"/>
            <a:endCxn id="126" idx="3"/>
          </p:cNvCxnSpPr>
          <p:nvPr/>
        </p:nvCxnSpPr>
        <p:spPr>
          <a:xfrm flipV="1">
            <a:off x="1277813" y="3928778"/>
            <a:ext cx="1309571" cy="80430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127" idx="7"/>
            <a:endCxn id="133" idx="3"/>
          </p:cNvCxnSpPr>
          <p:nvPr/>
        </p:nvCxnSpPr>
        <p:spPr>
          <a:xfrm flipV="1">
            <a:off x="3982929" y="723499"/>
            <a:ext cx="835880" cy="9876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30" idx="6"/>
            <a:endCxn id="133" idx="2"/>
          </p:cNvCxnSpPr>
          <p:nvPr/>
        </p:nvCxnSpPr>
        <p:spPr>
          <a:xfrm>
            <a:off x="3235865" y="77699"/>
            <a:ext cx="1539474" cy="54067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endCxn id="133" idx="1"/>
          </p:cNvCxnSpPr>
          <p:nvPr/>
        </p:nvCxnSpPr>
        <p:spPr>
          <a:xfrm>
            <a:off x="4365009" y="-774048"/>
            <a:ext cx="453796" cy="128730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127" idx="6"/>
            <a:endCxn id="136" idx="2"/>
          </p:cNvCxnSpPr>
          <p:nvPr/>
        </p:nvCxnSpPr>
        <p:spPr>
          <a:xfrm>
            <a:off x="4040797" y="1851101"/>
            <a:ext cx="948353" cy="36201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136" idx="6"/>
            <a:endCxn id="137" idx="3"/>
          </p:cNvCxnSpPr>
          <p:nvPr/>
        </p:nvCxnSpPr>
        <p:spPr>
          <a:xfrm>
            <a:off x="5222664" y="2213121"/>
            <a:ext cx="870925" cy="14168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126" idx="6"/>
            <a:endCxn id="136" idx="3"/>
          </p:cNvCxnSpPr>
          <p:nvPr/>
        </p:nvCxnSpPr>
        <p:spPr>
          <a:xfrm flipV="1">
            <a:off x="2840721" y="2295825"/>
            <a:ext cx="2182627" cy="152783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cxnSpLocks/>
            <a:stCxn id="133" idx="5"/>
            <a:endCxn id="137" idx="1"/>
          </p:cNvCxnSpPr>
          <p:nvPr/>
        </p:nvCxnSpPr>
        <p:spPr>
          <a:xfrm>
            <a:off x="5028677" y="723499"/>
            <a:ext cx="1064910" cy="146589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138" idx="3"/>
            <a:endCxn id="137" idx="7"/>
          </p:cNvCxnSpPr>
          <p:nvPr/>
        </p:nvCxnSpPr>
        <p:spPr>
          <a:xfrm flipH="1">
            <a:off x="6258705" y="1331291"/>
            <a:ext cx="683429" cy="85810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endCxn id="138" idx="0"/>
          </p:cNvCxnSpPr>
          <p:nvPr/>
        </p:nvCxnSpPr>
        <p:spPr>
          <a:xfrm flipH="1">
            <a:off x="7047069" y="-386519"/>
            <a:ext cx="98445" cy="146402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133" idx="6"/>
          </p:cNvCxnSpPr>
          <p:nvPr/>
        </p:nvCxnSpPr>
        <p:spPr>
          <a:xfrm flipV="1">
            <a:off x="5072142" y="270044"/>
            <a:ext cx="3441441" cy="34833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133" idx="7"/>
          </p:cNvCxnSpPr>
          <p:nvPr/>
        </p:nvCxnSpPr>
        <p:spPr>
          <a:xfrm flipV="1">
            <a:off x="5028678" y="-430061"/>
            <a:ext cx="2011903" cy="94331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138" idx="6"/>
            <a:endCxn id="140" idx="2"/>
          </p:cNvCxnSpPr>
          <p:nvPr/>
        </p:nvCxnSpPr>
        <p:spPr>
          <a:xfrm>
            <a:off x="7195474" y="1226172"/>
            <a:ext cx="1518605" cy="15719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endCxn id="140" idx="1"/>
          </p:cNvCxnSpPr>
          <p:nvPr/>
        </p:nvCxnSpPr>
        <p:spPr>
          <a:xfrm>
            <a:off x="4469946" y="-817591"/>
            <a:ext cx="4287598" cy="20958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40" idx="6"/>
            <a:endCxn id="145" idx="3"/>
          </p:cNvCxnSpPr>
          <p:nvPr/>
        </p:nvCxnSpPr>
        <p:spPr>
          <a:xfrm flipV="1">
            <a:off x="9010878" y="761774"/>
            <a:ext cx="1149127" cy="62158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145" idx="7"/>
          </p:cNvCxnSpPr>
          <p:nvPr/>
        </p:nvCxnSpPr>
        <p:spPr>
          <a:xfrm flipV="1">
            <a:off x="10325125" y="-417682"/>
            <a:ext cx="341309" cy="101404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140" idx="7"/>
          </p:cNvCxnSpPr>
          <p:nvPr/>
        </p:nvCxnSpPr>
        <p:spPr>
          <a:xfrm flipV="1">
            <a:off x="8967412" y="-417682"/>
            <a:ext cx="1699022" cy="169592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147" idx="2"/>
            <a:endCxn id="139" idx="6"/>
          </p:cNvCxnSpPr>
          <p:nvPr/>
        </p:nvCxnSpPr>
        <p:spPr>
          <a:xfrm flipH="1" flipV="1">
            <a:off x="8931381" y="271791"/>
            <a:ext cx="2718524" cy="40137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48" idx="1"/>
          </p:cNvCxnSpPr>
          <p:nvPr/>
        </p:nvCxnSpPr>
        <p:spPr>
          <a:xfrm flipH="1" flipV="1">
            <a:off x="10771369" y="-461224"/>
            <a:ext cx="1291403" cy="204090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48" idx="1"/>
            <a:endCxn id="145" idx="6"/>
          </p:cNvCxnSpPr>
          <p:nvPr/>
        </p:nvCxnSpPr>
        <p:spPr>
          <a:xfrm flipH="1" flipV="1">
            <a:off x="10359322" y="679068"/>
            <a:ext cx="1703449" cy="90060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48" idx="1"/>
            <a:endCxn id="147" idx="5"/>
          </p:cNvCxnSpPr>
          <p:nvPr/>
        </p:nvCxnSpPr>
        <p:spPr>
          <a:xfrm flipH="1" flipV="1">
            <a:off x="11903242" y="778285"/>
            <a:ext cx="159529" cy="80139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74" idx="0"/>
            <a:endCxn id="137" idx="4"/>
          </p:cNvCxnSpPr>
          <p:nvPr/>
        </p:nvCxnSpPr>
        <p:spPr>
          <a:xfrm flipV="1">
            <a:off x="5790472" y="2389065"/>
            <a:ext cx="385674" cy="192716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26" idx="5"/>
            <a:endCxn id="174" idx="2"/>
          </p:cNvCxnSpPr>
          <p:nvPr/>
        </p:nvCxnSpPr>
        <p:spPr>
          <a:xfrm>
            <a:off x="2797255" y="3928778"/>
            <a:ext cx="2844818" cy="53611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cxnSpLocks/>
            <a:stCxn id="133" idx="5"/>
            <a:endCxn id="138" idx="2"/>
          </p:cNvCxnSpPr>
          <p:nvPr/>
        </p:nvCxnSpPr>
        <p:spPr>
          <a:xfrm>
            <a:off x="5028676" y="723496"/>
            <a:ext cx="1869991" cy="50267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endCxn id="147" idx="7"/>
          </p:cNvCxnSpPr>
          <p:nvPr/>
        </p:nvCxnSpPr>
        <p:spPr>
          <a:xfrm flipH="1">
            <a:off x="11903245" y="-125648"/>
            <a:ext cx="615042" cy="69369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3852266" y="2974801"/>
            <a:ext cx="1965887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3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153" name="椭圆 152"/>
          <p:cNvSpPr/>
          <p:nvPr/>
        </p:nvSpPr>
        <p:spPr>
          <a:xfrm>
            <a:off x="6595557" y="2141687"/>
            <a:ext cx="582666" cy="58266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椭圆 156"/>
          <p:cNvSpPr/>
          <p:nvPr/>
        </p:nvSpPr>
        <p:spPr>
          <a:xfrm>
            <a:off x="6592216" y="3150632"/>
            <a:ext cx="582666" cy="58266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7580279" y="2165141"/>
            <a:ext cx="3481687" cy="495224"/>
            <a:chOff x="8858444" y="2013481"/>
            <a:chExt cx="2357190" cy="495300"/>
          </a:xfrm>
        </p:grpSpPr>
        <p:sp>
          <p:nvSpPr>
            <p:cNvPr id="164" name="矩形 163"/>
            <p:cNvSpPr/>
            <p:nvPr/>
          </p:nvSpPr>
          <p:spPr>
            <a:xfrm>
              <a:off x="8858444" y="2013481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8870160" y="2038139"/>
              <a:ext cx="2345474" cy="4617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SQL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on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Hadoop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550976" y="3200297"/>
            <a:ext cx="3481687" cy="495224"/>
            <a:chOff x="8858444" y="3567629"/>
            <a:chExt cx="2357190" cy="495300"/>
          </a:xfrm>
        </p:grpSpPr>
        <p:sp>
          <p:nvSpPr>
            <p:cNvPr id="168" name="矩形 167"/>
            <p:cNvSpPr/>
            <p:nvPr/>
          </p:nvSpPr>
          <p:spPr>
            <a:xfrm>
              <a:off x="8858444" y="3567629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8870160" y="3592287"/>
              <a:ext cx="2345474" cy="4617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Hive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安装与基础操作</a:t>
              </a:r>
              <a:endPara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3" name="椭圆 102">
            <a:extLst>
              <a:ext uri="{FF2B5EF4-FFF2-40B4-BE49-F238E27FC236}">
                <a16:creationId xmlns:a16="http://schemas.microsoft.com/office/drawing/2014/main" id="{D96E7E03-C567-A74E-9ECC-5E9306B65724}"/>
              </a:ext>
            </a:extLst>
          </p:cNvPr>
          <p:cNvSpPr/>
          <p:nvPr/>
        </p:nvSpPr>
        <p:spPr>
          <a:xfrm>
            <a:off x="6595557" y="4200170"/>
            <a:ext cx="582666" cy="58266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id="{EA33DAE6-0C9C-234D-AD5B-69432AB71103}"/>
              </a:ext>
            </a:extLst>
          </p:cNvPr>
          <p:cNvSpPr/>
          <p:nvPr/>
        </p:nvSpPr>
        <p:spPr>
          <a:xfrm>
            <a:off x="6592216" y="5131209"/>
            <a:ext cx="582666" cy="58266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90112C03-6C47-A44B-8DCA-D875C087286E}"/>
              </a:ext>
            </a:extLst>
          </p:cNvPr>
          <p:cNvGrpSpPr/>
          <p:nvPr/>
        </p:nvGrpSpPr>
        <p:grpSpPr>
          <a:xfrm>
            <a:off x="7580279" y="4235453"/>
            <a:ext cx="3841460" cy="495224"/>
            <a:chOff x="8858444" y="3567629"/>
            <a:chExt cx="2357190" cy="495300"/>
          </a:xfrm>
        </p:grpSpPr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FA2FD451-E459-7C41-9853-04461289D502}"/>
                </a:ext>
              </a:extLst>
            </p:cNvPr>
            <p:cNvSpPr/>
            <p:nvPr/>
          </p:nvSpPr>
          <p:spPr>
            <a:xfrm>
              <a:off x="8858444" y="3567629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EDA182E2-4EF7-504F-A3A0-2C841D0F57CC}"/>
                </a:ext>
              </a:extLst>
            </p:cNvPr>
            <p:cNvSpPr txBox="1"/>
            <p:nvPr/>
          </p:nvSpPr>
          <p:spPr>
            <a:xfrm>
              <a:off x="8870160" y="3592287"/>
              <a:ext cx="2345474" cy="4617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Hive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数据定义与数据操作</a:t>
              </a:r>
              <a:endPara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1F0BA7F7-01BA-3B41-B9BA-D76FCE3B6071}"/>
              </a:ext>
            </a:extLst>
          </p:cNvPr>
          <p:cNvGrpSpPr/>
          <p:nvPr/>
        </p:nvGrpSpPr>
        <p:grpSpPr>
          <a:xfrm>
            <a:off x="7580278" y="5145141"/>
            <a:ext cx="3534846" cy="542966"/>
            <a:chOff x="8846727" y="4388504"/>
            <a:chExt cx="2393180" cy="543050"/>
          </a:xfrm>
        </p:grpSpPr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141D0133-8692-9649-A273-7A02A2B74EC3}"/>
                </a:ext>
              </a:extLst>
            </p:cNvPr>
            <p:cNvSpPr/>
            <p:nvPr/>
          </p:nvSpPr>
          <p:spPr>
            <a:xfrm>
              <a:off x="8882717" y="4388504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C513544E-A3E4-104E-8E3A-C0B6B2E07EF0}"/>
                </a:ext>
              </a:extLst>
            </p:cNvPr>
            <p:cNvSpPr txBox="1"/>
            <p:nvPr/>
          </p:nvSpPr>
          <p:spPr>
            <a:xfrm>
              <a:off x="8846727" y="4469818"/>
              <a:ext cx="2345474" cy="4617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Hive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UDF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椭圆 88">
            <a:extLst>
              <a:ext uri="{FF2B5EF4-FFF2-40B4-BE49-F238E27FC236}">
                <a16:creationId xmlns:a16="http://schemas.microsoft.com/office/drawing/2014/main" id="{009FA2DA-FB29-5943-85AD-E01DC18606CB}"/>
              </a:ext>
            </a:extLst>
          </p:cNvPr>
          <p:cNvSpPr/>
          <p:nvPr/>
        </p:nvSpPr>
        <p:spPr>
          <a:xfrm>
            <a:off x="6609522" y="5976183"/>
            <a:ext cx="582666" cy="58266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F6D708EA-D888-594E-816A-F3DD0408ABE7}"/>
              </a:ext>
            </a:extLst>
          </p:cNvPr>
          <p:cNvGrpSpPr/>
          <p:nvPr/>
        </p:nvGrpSpPr>
        <p:grpSpPr>
          <a:xfrm>
            <a:off x="7597584" y="5990115"/>
            <a:ext cx="3534846" cy="542966"/>
            <a:chOff x="8846727" y="4388504"/>
            <a:chExt cx="2393180" cy="543050"/>
          </a:xfrm>
        </p:grpSpPr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DD089F26-E4BF-A54A-AF08-98F1FEC485EE}"/>
                </a:ext>
              </a:extLst>
            </p:cNvPr>
            <p:cNvSpPr/>
            <p:nvPr/>
          </p:nvSpPr>
          <p:spPr>
            <a:xfrm>
              <a:off x="8882717" y="4388504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AB6B5464-AE5D-9E4F-A37E-9E222C3AFF25}"/>
                </a:ext>
              </a:extLst>
            </p:cNvPr>
            <p:cNvSpPr txBox="1"/>
            <p:nvPr/>
          </p:nvSpPr>
          <p:spPr>
            <a:xfrm>
              <a:off x="8846727" y="4469818"/>
              <a:ext cx="2345474" cy="4617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Hive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高级技术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0132727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145" name="文本框 144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prstClr val="white"/>
                  </a:solidFill>
                  <a:latin typeface="+mn-ea"/>
                </a:rPr>
                <a:t>案例</a:t>
              </a:r>
              <a:r>
                <a:rPr lang="en-US" altLang="zh-CN" sz="2400" b="1" dirty="0">
                  <a:solidFill>
                    <a:prstClr val="white"/>
                  </a:solidFill>
                  <a:latin typeface="+mn-ea"/>
                </a:rPr>
                <a:t>2</a:t>
              </a:r>
              <a:r>
                <a:rPr lang="zh-CN" altLang="en-US" sz="2400" b="1" dirty="0">
                  <a:solidFill>
                    <a:prstClr val="white"/>
                  </a:solidFill>
                  <a:latin typeface="+mn-ea"/>
                </a:rPr>
                <a:t>：电影数据分析</a:t>
              </a:r>
              <a:endParaRPr lang="en-US" altLang="zh-CN" sz="2400" b="1" dirty="0">
                <a:solidFill>
                  <a:prstClr val="white"/>
                </a:solidFill>
                <a:latin typeface="+mn-ea"/>
              </a:endParaRP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1545591"/>
      </p:ext>
    </p:extLst>
  </p:cSld>
  <p:clrMapOvr>
    <a:masterClrMapping/>
  </p:clrMapOvr>
  <p:transition spd="med" advClick="0" advTm="1000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>
                  <a:solidFill>
                    <a:srgbClr val="FFFFFF"/>
                  </a:solidFill>
                </a:rPr>
                <a:t>本章总结</a:t>
              </a: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E47E8625-C018-6A4B-95B2-C8D6CA7A818A}"/>
              </a:ext>
            </a:extLst>
          </p:cNvPr>
          <p:cNvSpPr txBox="1"/>
          <p:nvPr/>
        </p:nvSpPr>
        <p:spPr>
          <a:xfrm>
            <a:off x="1345720" y="1828800"/>
            <a:ext cx="614200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sz="2000" dirty="0">
                <a:solidFill>
                  <a:schemeClr val="bg1"/>
                </a:solidFill>
              </a:rPr>
              <a:t>HDFS</a:t>
            </a:r>
            <a:r>
              <a:rPr lang="zh-CN" altLang="en-US" sz="2000" dirty="0">
                <a:solidFill>
                  <a:schemeClr val="bg1"/>
                </a:solidFill>
              </a:rPr>
              <a:t>基本特征与架构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架构、</a:t>
            </a:r>
            <a:r>
              <a:rPr lang="en-US" altLang="zh-CN" sz="2000" dirty="0" err="1">
                <a:solidFill>
                  <a:schemeClr val="bg1"/>
                </a:solidFill>
              </a:rPr>
              <a:t>NameNode</a:t>
            </a:r>
            <a:r>
              <a:rPr lang="zh-CN" altLang="en-US" sz="2000" dirty="0">
                <a:solidFill>
                  <a:schemeClr val="bg1"/>
                </a:solidFill>
              </a:rPr>
              <a:t>、</a:t>
            </a:r>
            <a:r>
              <a:rPr lang="en-US" altLang="zh-CN" sz="2000" dirty="0" err="1">
                <a:solidFill>
                  <a:schemeClr val="bg1"/>
                </a:solidFill>
              </a:rPr>
              <a:t>DataNode</a:t>
            </a:r>
            <a:r>
              <a:rPr lang="zh-CN" altLang="en-US" sz="2000" dirty="0">
                <a:solidFill>
                  <a:schemeClr val="bg1"/>
                </a:solidFill>
              </a:rPr>
              <a:t>、读写流程</a:t>
            </a:r>
            <a:endParaRPr lang="en-US" altLang="zh-CN" sz="2000" dirty="0">
              <a:solidFill>
                <a:schemeClr val="bg1"/>
              </a:solidFill>
            </a:endParaRPr>
          </a:p>
          <a:p>
            <a:endParaRPr kumimoji="1" lang="en-US" altLang="zh-CN" sz="2000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2000" dirty="0">
                <a:solidFill>
                  <a:schemeClr val="bg1"/>
                </a:solidFill>
              </a:rPr>
              <a:t>HDFS</a:t>
            </a:r>
            <a:r>
              <a:rPr kumimoji="1" lang="zh-CN" altLang="en-US" sz="2000" dirty="0">
                <a:solidFill>
                  <a:schemeClr val="bg1"/>
                </a:solidFill>
              </a:rPr>
              <a:t>基本操作</a:t>
            </a:r>
            <a:endParaRPr kumimoji="1" lang="en-US" altLang="zh-CN" sz="2000" dirty="0">
              <a:solidFill>
                <a:schemeClr val="bg1"/>
              </a:solidFill>
            </a:endParaRPr>
          </a:p>
          <a:p>
            <a:r>
              <a:rPr kumimoji="1" lang="zh-CN" altLang="en-US" sz="2000" dirty="0">
                <a:solidFill>
                  <a:schemeClr val="bg1"/>
                </a:solidFill>
              </a:rPr>
              <a:t>启动脚本、文件夹操作、文件操作</a:t>
            </a:r>
            <a:endParaRPr kumimoji="1" lang="en-US" altLang="zh-CN" sz="2000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000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2000" dirty="0">
                <a:solidFill>
                  <a:schemeClr val="bg1"/>
                </a:solidFill>
              </a:rPr>
              <a:t>Hadoop</a:t>
            </a:r>
            <a:r>
              <a:rPr kumimoji="1" lang="zh-CN" altLang="en-US" sz="2000" dirty="0">
                <a:solidFill>
                  <a:schemeClr val="bg1"/>
                </a:solidFill>
              </a:rPr>
              <a:t>开发环境搭建</a:t>
            </a:r>
            <a:endParaRPr kumimoji="1" lang="en-US" altLang="zh-CN" sz="2000" dirty="0">
              <a:solidFill>
                <a:schemeClr val="bg1"/>
              </a:solidFill>
            </a:endParaRPr>
          </a:p>
          <a:p>
            <a:r>
              <a:rPr kumimoji="1" lang="en-US" altLang="zh-CN" sz="2000" dirty="0">
                <a:solidFill>
                  <a:schemeClr val="bg1"/>
                </a:solidFill>
              </a:rPr>
              <a:t>Maven</a:t>
            </a:r>
            <a:r>
              <a:rPr kumimoji="1" lang="zh-CN" altLang="en-US" sz="2000" dirty="0">
                <a:solidFill>
                  <a:schemeClr val="bg1"/>
                </a:solidFill>
              </a:rPr>
              <a:t>项目，打包</a:t>
            </a:r>
            <a:endParaRPr kumimoji="1" lang="en-US" altLang="zh-CN" sz="2000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000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2000" dirty="0">
                <a:solidFill>
                  <a:schemeClr val="bg1"/>
                </a:solidFill>
              </a:rPr>
              <a:t>HDFS</a:t>
            </a:r>
            <a:r>
              <a:rPr kumimoji="1" lang="zh-CN" altLang="en-US" sz="2000" dirty="0">
                <a:solidFill>
                  <a:schemeClr val="bg1"/>
                </a:solidFill>
              </a:rPr>
              <a:t>相关</a:t>
            </a:r>
            <a:r>
              <a:rPr kumimoji="1" lang="en-US" altLang="zh-CN" sz="2000" dirty="0">
                <a:solidFill>
                  <a:schemeClr val="bg1"/>
                </a:solidFill>
              </a:rPr>
              <a:t>Java</a:t>
            </a:r>
            <a:r>
              <a:rPr kumimoji="1" lang="zh-CN" altLang="en-US" sz="2000" dirty="0">
                <a:solidFill>
                  <a:schemeClr val="bg1"/>
                </a:solidFill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</a:rPr>
              <a:t>API</a:t>
            </a:r>
          </a:p>
          <a:p>
            <a:r>
              <a:rPr kumimoji="1" lang="zh-CN" altLang="en-US" sz="2000" dirty="0">
                <a:solidFill>
                  <a:schemeClr val="bg1"/>
                </a:solidFill>
              </a:rPr>
              <a:t>文件夹操作、数据读写操作</a:t>
            </a:r>
            <a:endParaRPr kumimoji="1" lang="en-US" altLang="zh-C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085673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椭圆 49"/>
          <p:cNvSpPr/>
          <p:nvPr/>
        </p:nvSpPr>
        <p:spPr>
          <a:xfrm>
            <a:off x="3967120" y="2963071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467" y="3016162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25" y="3065422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493" y="3065422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170" y="3016162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923" y="3125699"/>
            <a:ext cx="671546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614" y="3228053"/>
            <a:ext cx="69585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26" y="3228053"/>
            <a:ext cx="796167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682" y="3228053"/>
            <a:ext cx="82537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7566" y="2485116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414" y="2836323"/>
            <a:ext cx="386020" cy="28634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" y="1058"/>
            <a:ext cx="12190119" cy="6856942"/>
          </a:xfrm>
          <a:prstGeom prst="rect">
            <a:avLst/>
          </a:prstGeom>
        </p:spPr>
      </p:pic>
      <p:sp>
        <p:nvSpPr>
          <p:cNvPr id="19" name="椭圆 18"/>
          <p:cNvSpPr/>
          <p:nvPr/>
        </p:nvSpPr>
        <p:spPr>
          <a:xfrm>
            <a:off x="4014120" y="2955488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159468" y="3008580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6250225" y="3057839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8563494" y="3057839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7343171" y="3008580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cxnSp>
        <p:nvCxnSpPr>
          <p:cNvPr id="24" name="直接连接符 23"/>
          <p:cNvCxnSpPr>
            <a:stCxn id="19" idx="6"/>
          </p:cNvCxnSpPr>
          <p:nvPr/>
        </p:nvCxnSpPr>
        <p:spPr>
          <a:xfrm flipV="1">
            <a:off x="4310924" y="3118116"/>
            <a:ext cx="671546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0" idx="6"/>
            <a:endCxn id="21" idx="2"/>
          </p:cNvCxnSpPr>
          <p:nvPr/>
        </p:nvCxnSpPr>
        <p:spPr>
          <a:xfrm flipV="1">
            <a:off x="5554615" y="3220470"/>
            <a:ext cx="69585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21" idx="6"/>
            <a:endCxn id="23" idx="2"/>
          </p:cNvCxnSpPr>
          <p:nvPr/>
        </p:nvCxnSpPr>
        <p:spPr>
          <a:xfrm>
            <a:off x="6547027" y="3220470"/>
            <a:ext cx="796167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3" idx="6"/>
            <a:endCxn id="22" idx="2"/>
          </p:cNvCxnSpPr>
          <p:nvPr/>
        </p:nvCxnSpPr>
        <p:spPr>
          <a:xfrm flipV="1">
            <a:off x="7737682" y="3220470"/>
            <a:ext cx="82537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9144567" y="2477534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cxnSp>
        <p:nvCxnSpPr>
          <p:cNvPr id="29" name="直接连接符 28"/>
          <p:cNvCxnSpPr>
            <a:stCxn id="28" idx="3"/>
            <a:endCxn id="22" idx="7"/>
          </p:cNvCxnSpPr>
          <p:nvPr/>
        </p:nvCxnSpPr>
        <p:spPr>
          <a:xfrm flipH="1">
            <a:off x="8816414" y="2828740"/>
            <a:ext cx="386020" cy="28634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027371" y="1606508"/>
            <a:ext cx="4122998" cy="99501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dist" defTabSz="304770">
              <a:defRPr/>
            </a:pPr>
            <a:r>
              <a:rPr lang="zh-CN" altLang="en-US" sz="5866" dirty="0">
                <a:solidFill>
                  <a:prstClr val="white"/>
                </a:solidFill>
                <a:latin typeface="微软雅黑"/>
                <a:ea typeface="微软雅黑"/>
              </a:rPr>
              <a:t>谢谢观看</a:t>
            </a:r>
            <a:endParaRPr sz="5866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899897" y="3515059"/>
            <a:ext cx="239220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04770">
              <a:defRPr/>
            </a:pPr>
            <a:r>
              <a:rPr lang="zh-CN" altLang="en-US" sz="2133" dirty="0">
                <a:solidFill>
                  <a:prstClr val="white"/>
                </a:solidFill>
                <a:latin typeface="微软雅黑"/>
                <a:ea typeface="微软雅黑"/>
              </a:rPr>
              <a:t>主讲人：</a:t>
            </a:r>
            <a:r>
              <a:rPr lang="en-US" altLang="zh-CN" sz="2133" dirty="0">
                <a:solidFill>
                  <a:prstClr val="white"/>
                </a:solidFill>
                <a:latin typeface="微软雅黑"/>
                <a:ea typeface="微软雅黑"/>
              </a:rPr>
              <a:t>Josh</a:t>
            </a:r>
            <a:endParaRPr lang="zh-CN" altLang="en-US" sz="2133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888465916"/>
      </p:ext>
    </p:extLst>
  </p:cSld>
  <p:clrMapOvr>
    <a:masterClrMapping/>
  </p:clrMapOvr>
  <p:transition spd="med" advClick="0" advTm="1000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145" name="文本框 144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  <a:latin typeface="+mn-ea"/>
                </a:rPr>
                <a:t>SQL</a:t>
              </a:r>
              <a:r>
                <a:rPr lang="zh-CN" altLang="en-US" sz="2400" b="1" dirty="0">
                  <a:solidFill>
                    <a:prstClr val="white"/>
                  </a:solidFill>
                  <a:latin typeface="+mn-ea"/>
                </a:rPr>
                <a:t> </a:t>
              </a:r>
              <a:r>
                <a:rPr lang="en-US" altLang="zh-CN" sz="2400" b="1" dirty="0">
                  <a:solidFill>
                    <a:prstClr val="white"/>
                  </a:solidFill>
                  <a:latin typeface="+mn-ea"/>
                </a:rPr>
                <a:t>on</a:t>
              </a:r>
              <a:r>
                <a:rPr lang="zh-CN" altLang="en-US" sz="2400" b="1" dirty="0">
                  <a:solidFill>
                    <a:prstClr val="white"/>
                  </a:solidFill>
                  <a:latin typeface="+mn-ea"/>
                </a:rPr>
                <a:t> </a:t>
              </a:r>
              <a:r>
                <a:rPr lang="en-US" altLang="zh-CN" sz="2400" b="1" dirty="0">
                  <a:solidFill>
                    <a:prstClr val="white"/>
                  </a:solidFill>
                  <a:latin typeface="+mn-ea"/>
                </a:rPr>
                <a:t>Hadoop</a:t>
              </a:r>
              <a:endParaRPr lang="zh-CN" altLang="en-US" sz="2400" b="1" dirty="0">
                <a:solidFill>
                  <a:prstClr val="white"/>
                </a:solidFill>
                <a:latin typeface="+mn-ea"/>
              </a:endParaRP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FB1E32A2-ABFC-DC4C-B18E-1EDC275E2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139" y="1536273"/>
            <a:ext cx="6743261" cy="492693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E261E19-B546-E042-A364-D806C6EF4D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160" y="3242129"/>
            <a:ext cx="6469336" cy="312670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E431F09-F0B0-DC4C-9FBB-C6F0A74756EC}"/>
              </a:ext>
            </a:extLst>
          </p:cNvPr>
          <p:cNvSpPr txBox="1"/>
          <p:nvPr/>
        </p:nvSpPr>
        <p:spPr>
          <a:xfrm>
            <a:off x="693683" y="190237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Presto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73606"/>
      </p:ext>
    </p:extLst>
  </p:cSld>
  <p:clrMapOvr>
    <a:masterClrMapping/>
  </p:clrMapOvr>
  <p:transition spd="med" advClick="0" advTm="1000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145" name="文本框 144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  <a:latin typeface="+mn-ea"/>
                </a:rPr>
                <a:t>SQL</a:t>
              </a:r>
              <a:r>
                <a:rPr lang="zh-CN" altLang="en-US" sz="2400" b="1" dirty="0">
                  <a:solidFill>
                    <a:prstClr val="white"/>
                  </a:solidFill>
                  <a:latin typeface="+mn-ea"/>
                </a:rPr>
                <a:t> </a:t>
              </a:r>
              <a:r>
                <a:rPr lang="en-US" altLang="zh-CN" sz="2400" b="1" dirty="0">
                  <a:solidFill>
                    <a:prstClr val="white"/>
                  </a:solidFill>
                  <a:latin typeface="+mn-ea"/>
                </a:rPr>
                <a:t>on</a:t>
              </a:r>
              <a:r>
                <a:rPr lang="zh-CN" altLang="en-US" sz="2400" b="1" dirty="0">
                  <a:solidFill>
                    <a:prstClr val="white"/>
                  </a:solidFill>
                  <a:latin typeface="+mn-ea"/>
                </a:rPr>
                <a:t> </a:t>
              </a:r>
              <a:r>
                <a:rPr lang="en-US" altLang="zh-CN" sz="2400" b="1" dirty="0">
                  <a:solidFill>
                    <a:prstClr val="white"/>
                  </a:solidFill>
                  <a:latin typeface="+mn-ea"/>
                </a:rPr>
                <a:t>Hadoop</a:t>
              </a:r>
              <a:endParaRPr lang="zh-CN" altLang="en-US" sz="2400" b="1" dirty="0">
                <a:solidFill>
                  <a:prstClr val="white"/>
                </a:solidFill>
                <a:latin typeface="+mn-ea"/>
              </a:endParaRP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C2D025F0-563A-B440-8681-7581DF313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6179" y="1691948"/>
            <a:ext cx="5051594" cy="509247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4189139-8DF3-B74C-94CA-1977B7ADDC67}"/>
              </a:ext>
            </a:extLst>
          </p:cNvPr>
          <p:cNvSpPr txBox="1"/>
          <p:nvPr/>
        </p:nvSpPr>
        <p:spPr>
          <a:xfrm>
            <a:off x="1208690" y="190237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Impala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086966"/>
      </p:ext>
    </p:extLst>
  </p:cSld>
  <p:clrMapOvr>
    <a:masterClrMapping/>
  </p:clrMapOvr>
  <p:transition spd="med" advClick="0" advTm="1000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145" name="文本框 144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  <a:latin typeface="+mn-ea"/>
                </a:rPr>
                <a:t>Hive</a:t>
              </a:r>
              <a:r>
                <a:rPr lang="zh-CN" altLang="en-US" sz="2400" b="1" dirty="0">
                  <a:solidFill>
                    <a:prstClr val="white"/>
                  </a:solidFill>
                  <a:latin typeface="+mn-ea"/>
                </a:rPr>
                <a:t>架构</a:t>
              </a: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B9B68577-E872-694E-BD50-7A338DF95FD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429" y="1107051"/>
            <a:ext cx="4956179" cy="51194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2314057"/>
      </p:ext>
    </p:extLst>
  </p:cSld>
  <p:clrMapOvr>
    <a:masterClrMapping/>
  </p:clrMapOvr>
  <p:transition spd="med" advClick="0" advTm="1000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145" name="文本框 144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  <a:latin typeface="+mn-ea"/>
                </a:rPr>
                <a:t>Hive</a:t>
              </a:r>
              <a:r>
                <a:rPr lang="zh-CN" altLang="en-US" sz="2400" b="1" dirty="0">
                  <a:solidFill>
                    <a:prstClr val="white"/>
                  </a:solidFill>
                  <a:latin typeface="+mn-ea"/>
                </a:rPr>
                <a:t>架构</a:t>
              </a: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72E3C751-480D-3C4C-8B56-EEB3A7EA08C6}"/>
              </a:ext>
            </a:extLst>
          </p:cNvPr>
          <p:cNvSpPr txBox="1"/>
          <p:nvPr/>
        </p:nvSpPr>
        <p:spPr>
          <a:xfrm>
            <a:off x="756745" y="1997839"/>
            <a:ext cx="904606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Hive</a:t>
            </a:r>
            <a:r>
              <a:rPr lang="zh-CN" altLang="en-US" b="1" dirty="0">
                <a:solidFill>
                  <a:schemeClr val="bg1"/>
                </a:solidFill>
              </a:rPr>
              <a:t>介绍</a:t>
            </a:r>
            <a:endParaRPr lang="en-US" altLang="zh-CN" b="1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Hive</a:t>
            </a:r>
            <a:r>
              <a:rPr lang="zh-CN" altLang="en-US" dirty="0">
                <a:solidFill>
                  <a:schemeClr val="bg1"/>
                </a:solidFill>
              </a:rPr>
              <a:t>在</a:t>
            </a:r>
            <a:r>
              <a:rPr lang="en-US" altLang="zh-CN" dirty="0">
                <a:solidFill>
                  <a:schemeClr val="bg1"/>
                </a:solidFill>
              </a:rPr>
              <a:t>MapReduce</a:t>
            </a:r>
            <a:r>
              <a:rPr lang="zh-CN" altLang="en-US" dirty="0">
                <a:solidFill>
                  <a:schemeClr val="bg1"/>
                </a:solidFill>
              </a:rPr>
              <a:t>框架上提供了一个</a:t>
            </a:r>
            <a:r>
              <a:rPr lang="en-US" altLang="zh-CN" dirty="0">
                <a:solidFill>
                  <a:schemeClr val="bg1"/>
                </a:solidFill>
              </a:rPr>
              <a:t>SQL</a:t>
            </a:r>
            <a:r>
              <a:rPr lang="zh-CN" altLang="en-US" dirty="0">
                <a:solidFill>
                  <a:schemeClr val="bg1"/>
                </a:solidFill>
              </a:rPr>
              <a:t>抽象层，同时也包含了一些执行的优化措施。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实际上，</a:t>
            </a:r>
            <a:r>
              <a:rPr lang="en-US" altLang="zh-CN" dirty="0">
                <a:solidFill>
                  <a:schemeClr val="bg1"/>
                </a:solidFill>
              </a:rPr>
              <a:t>Hive</a:t>
            </a:r>
            <a:r>
              <a:rPr lang="zh-CN" altLang="en-US" dirty="0">
                <a:solidFill>
                  <a:schemeClr val="bg1"/>
                </a:solidFill>
              </a:rPr>
              <a:t>极大的简化了编写</a:t>
            </a:r>
            <a:r>
              <a:rPr lang="en-US" altLang="zh-CN" dirty="0">
                <a:solidFill>
                  <a:schemeClr val="bg1"/>
                </a:solidFill>
              </a:rPr>
              <a:t>MapReduce</a:t>
            </a:r>
            <a:r>
              <a:rPr lang="zh-CN" altLang="en-US" dirty="0">
                <a:solidFill>
                  <a:schemeClr val="bg1"/>
                </a:solidFill>
              </a:rPr>
              <a:t>代码的复杂性。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通过将</a:t>
            </a:r>
            <a:r>
              <a:rPr lang="en-US" altLang="zh-CN" dirty="0">
                <a:solidFill>
                  <a:schemeClr val="bg1"/>
                </a:solidFill>
              </a:rPr>
              <a:t>SQL</a:t>
            </a:r>
            <a:r>
              <a:rPr lang="zh-CN" altLang="en-US" dirty="0">
                <a:solidFill>
                  <a:schemeClr val="bg1"/>
                </a:solidFill>
              </a:rPr>
              <a:t>语句中的逻辑封装到</a:t>
            </a:r>
            <a:r>
              <a:rPr lang="en-US" altLang="zh-CN" dirty="0">
                <a:solidFill>
                  <a:schemeClr val="bg1"/>
                </a:solidFill>
              </a:rPr>
              <a:t>MapReduce</a:t>
            </a:r>
            <a:r>
              <a:rPr lang="zh-CN" altLang="en-US" dirty="0">
                <a:solidFill>
                  <a:schemeClr val="bg1"/>
                </a:solidFill>
              </a:rPr>
              <a:t>框架代码中，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Hive</a:t>
            </a:r>
            <a:r>
              <a:rPr lang="zh-CN" altLang="en-US" dirty="0">
                <a:solidFill>
                  <a:schemeClr val="bg1"/>
                </a:solidFill>
              </a:rPr>
              <a:t>实现了对</a:t>
            </a:r>
            <a:r>
              <a:rPr lang="en-US" altLang="zh-CN" dirty="0">
                <a:solidFill>
                  <a:schemeClr val="bg1"/>
                </a:solidFill>
              </a:rPr>
              <a:t>MapReduce</a:t>
            </a:r>
            <a:r>
              <a:rPr lang="zh-CN" altLang="en-US" dirty="0">
                <a:solidFill>
                  <a:schemeClr val="bg1"/>
                </a:solidFill>
              </a:rPr>
              <a:t>代码的抽象，并可以在后端自动生成和执行。</a:t>
            </a:r>
          </a:p>
          <a:p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852987"/>
      </p:ext>
    </p:extLst>
  </p:cSld>
  <p:clrMapOvr>
    <a:masterClrMapping/>
  </p:clrMapOvr>
  <p:transition spd="med" advClick="0" advTm="1000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145" name="文本框 144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  <a:latin typeface="+mn-ea"/>
                </a:rPr>
                <a:t>Hive</a:t>
              </a:r>
              <a:r>
                <a:rPr lang="zh-CN" altLang="en-US" sz="2400" b="1" dirty="0">
                  <a:solidFill>
                    <a:prstClr val="white"/>
                  </a:solidFill>
                  <a:latin typeface="+mn-ea"/>
                </a:rPr>
                <a:t>架构</a:t>
              </a: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72E3C751-480D-3C4C-8B56-EEB3A7EA08C6}"/>
              </a:ext>
            </a:extLst>
          </p:cNvPr>
          <p:cNvSpPr txBox="1"/>
          <p:nvPr/>
        </p:nvSpPr>
        <p:spPr>
          <a:xfrm>
            <a:off x="756745" y="1997839"/>
            <a:ext cx="885370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为什么使用 </a:t>
            </a:r>
            <a:r>
              <a:rPr lang="en-US" altLang="zh-CN" b="1" dirty="0">
                <a:solidFill>
                  <a:schemeClr val="bg1"/>
                </a:solidFill>
              </a:rPr>
              <a:t>Hive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直接使用 </a:t>
            </a:r>
            <a:r>
              <a:rPr lang="en-US" altLang="zh-CN" dirty="0">
                <a:solidFill>
                  <a:schemeClr val="bg1"/>
                </a:solidFill>
              </a:rPr>
              <a:t>MapReduce </a:t>
            </a:r>
            <a:r>
              <a:rPr lang="zh-CN" altLang="en-US" dirty="0">
                <a:solidFill>
                  <a:schemeClr val="bg1"/>
                </a:solidFill>
              </a:rPr>
              <a:t>所面临的问题：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　　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、人员学习成本太高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　　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、项目周期要求太短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　　</a:t>
            </a:r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MapReduce</a:t>
            </a:r>
            <a:r>
              <a:rPr lang="zh-CN" altLang="en-US" dirty="0">
                <a:solidFill>
                  <a:schemeClr val="bg1"/>
                </a:solidFill>
              </a:rPr>
              <a:t>实现复杂查询逻辑开发难度太大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为什么要使用 </a:t>
            </a:r>
            <a:r>
              <a:rPr lang="en-US" altLang="zh-CN" dirty="0">
                <a:solidFill>
                  <a:schemeClr val="bg1"/>
                </a:solidFill>
              </a:rPr>
              <a:t>Hive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　　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、更友好的接口：操作接口采用类 </a:t>
            </a:r>
            <a:r>
              <a:rPr lang="en-US" altLang="zh-CN" dirty="0">
                <a:solidFill>
                  <a:schemeClr val="bg1"/>
                </a:solidFill>
              </a:rPr>
              <a:t>SQL </a:t>
            </a:r>
            <a:r>
              <a:rPr lang="zh-CN" altLang="en-US" dirty="0">
                <a:solidFill>
                  <a:schemeClr val="bg1"/>
                </a:solidFill>
              </a:rPr>
              <a:t>的语法，提供快速开发的能力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　　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、更低的学习成本：避免了写 </a:t>
            </a:r>
            <a:r>
              <a:rPr lang="en-US" altLang="zh-CN" dirty="0">
                <a:solidFill>
                  <a:schemeClr val="bg1"/>
                </a:solidFill>
              </a:rPr>
              <a:t>MapReduce</a:t>
            </a:r>
            <a:r>
              <a:rPr lang="zh-CN" altLang="en-US" dirty="0">
                <a:solidFill>
                  <a:schemeClr val="bg1"/>
                </a:solidFill>
              </a:rPr>
              <a:t>，减少开发人员的学习成本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　　</a:t>
            </a:r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、更好的扩展性：可自由扩展集群规模而无需重启服务，还支持用户自定义函数</a:t>
            </a:r>
          </a:p>
          <a:p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315960"/>
      </p:ext>
    </p:extLst>
  </p:cSld>
  <p:clrMapOvr>
    <a:masterClrMapping/>
  </p:clrMapOvr>
  <p:transition spd="med" advClick="0" advTm="1000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145" name="文本框 144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  <a:latin typeface="+mn-ea"/>
                </a:rPr>
                <a:t>Hive</a:t>
              </a:r>
              <a:r>
                <a:rPr lang="zh-CN" altLang="en-US" sz="2400" b="1" dirty="0">
                  <a:solidFill>
                    <a:prstClr val="white"/>
                  </a:solidFill>
                  <a:latin typeface="+mn-ea"/>
                </a:rPr>
                <a:t>安装</a:t>
              </a: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C92D8548-D1B0-6743-89C4-6D4D92E52F22}"/>
              </a:ext>
            </a:extLst>
          </p:cNvPr>
          <p:cNvSpPr/>
          <p:nvPr/>
        </p:nvSpPr>
        <p:spPr>
          <a:xfrm>
            <a:off x="989526" y="2256146"/>
            <a:ext cx="10765039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Hive</a:t>
            </a:r>
            <a:r>
              <a:rPr lang="zh-CN" altLang="en-US" sz="2000" b="1" dirty="0">
                <a:solidFill>
                  <a:schemeClr val="bg1"/>
                </a:solidFill>
              </a:rPr>
              <a:t>安装</a:t>
            </a:r>
            <a:endParaRPr lang="zh-CN" altLang="en-US" sz="2000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下载安装</a:t>
            </a:r>
            <a:r>
              <a:rPr lang="en-US" altLang="zh-CN" sz="2000" dirty="0">
                <a:solidFill>
                  <a:schemeClr val="bg1"/>
                </a:solidFill>
              </a:rPr>
              <a:t>hive-3.1.2</a:t>
            </a:r>
          </a:p>
          <a:p>
            <a:r>
              <a:rPr lang="en-US" altLang="zh-CN" u="sng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https://hive.apache.org/downloads.html</a:t>
            </a:r>
            <a:endParaRPr lang="en-US" altLang="zh-CN" u="sng" dirty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hive-3.1.2</a:t>
            </a:r>
            <a:r>
              <a:rPr lang="zh-CN" altLang="en-US" dirty="0">
                <a:solidFill>
                  <a:schemeClr val="bg1"/>
                </a:solidFill>
              </a:rPr>
              <a:t>版本与</a:t>
            </a:r>
            <a:r>
              <a:rPr lang="en-US" altLang="zh-CN" sz="2000" dirty="0">
                <a:solidFill>
                  <a:schemeClr val="bg1"/>
                </a:solidFill>
              </a:rPr>
              <a:t>Hadoop3</a:t>
            </a:r>
            <a:r>
              <a:rPr lang="zh-CN" altLang="en-US" dirty="0">
                <a:solidFill>
                  <a:schemeClr val="bg1"/>
                </a:solidFill>
              </a:rPr>
              <a:t>适配。</a:t>
            </a:r>
            <a:endParaRPr lang="zh-CN" altLang="en-US" sz="2000" dirty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$cd /</a:t>
            </a:r>
            <a:r>
              <a:rPr lang="en-US" altLang="zh-CN" sz="2000" dirty="0" err="1">
                <a:solidFill>
                  <a:schemeClr val="bg1"/>
                </a:solidFill>
              </a:rPr>
              <a:t>usr</a:t>
            </a:r>
            <a:r>
              <a:rPr lang="en-US" altLang="zh-CN" sz="2000" dirty="0">
                <a:solidFill>
                  <a:schemeClr val="bg1"/>
                </a:solidFill>
              </a:rPr>
              <a:t>/local/Cellar/hive/3.1.1/</a:t>
            </a:r>
            <a:r>
              <a:rPr lang="en-US" altLang="zh-CN" sz="2000" dirty="0" err="1">
                <a:solidFill>
                  <a:schemeClr val="bg1"/>
                </a:solidFill>
              </a:rPr>
              <a:t>libexec</a:t>
            </a:r>
            <a:r>
              <a:rPr lang="en-US" altLang="zh-CN" sz="2000" dirty="0">
                <a:solidFill>
                  <a:schemeClr val="bg1"/>
                </a:solidFill>
              </a:rPr>
              <a:t>/conf</a:t>
            </a:r>
          </a:p>
          <a:p>
            <a:r>
              <a:rPr lang="zh-CN" altLang="en-US" sz="2000" dirty="0">
                <a:solidFill>
                  <a:schemeClr val="bg1"/>
                </a:solidFill>
              </a:rPr>
              <a:t>修改配置文件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972388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145" name="文本框 144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  <a:latin typeface="+mn-ea"/>
                </a:rPr>
                <a:t>Hive</a:t>
              </a:r>
              <a:r>
                <a:rPr lang="zh-CN" altLang="en-US" sz="2400" b="1" dirty="0">
                  <a:solidFill>
                    <a:prstClr val="white"/>
                  </a:solidFill>
                  <a:latin typeface="+mn-ea"/>
                </a:rPr>
                <a:t>安装</a:t>
              </a: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C92D8548-D1B0-6743-89C4-6D4D92E52F22}"/>
              </a:ext>
            </a:extLst>
          </p:cNvPr>
          <p:cNvSpPr/>
          <p:nvPr/>
        </p:nvSpPr>
        <p:spPr>
          <a:xfrm>
            <a:off x="495541" y="1331235"/>
            <a:ext cx="7166502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$cp hive-</a:t>
            </a:r>
            <a:r>
              <a:rPr lang="en-US" altLang="zh-CN" sz="2000" dirty="0" err="1">
                <a:solidFill>
                  <a:schemeClr val="bg1"/>
                </a:solidFill>
              </a:rPr>
              <a:t>default.xml.template</a:t>
            </a:r>
            <a:r>
              <a:rPr lang="en-US" altLang="zh-CN" sz="2000" dirty="0">
                <a:solidFill>
                  <a:schemeClr val="bg1"/>
                </a:solidFill>
              </a:rPr>
              <a:t> hive-</a:t>
            </a:r>
            <a:r>
              <a:rPr lang="en-US" altLang="zh-CN" sz="2000" dirty="0" err="1">
                <a:solidFill>
                  <a:schemeClr val="bg1"/>
                </a:solidFill>
              </a:rPr>
              <a:t>site.xml</a:t>
            </a:r>
            <a:r>
              <a:rPr lang="en-US" altLang="zh-CN" sz="2000" dirty="0">
                <a:solidFill>
                  <a:schemeClr val="bg1"/>
                </a:solidFill>
              </a:rPr>
              <a:t>  #</a:t>
            </a:r>
            <a:r>
              <a:rPr lang="zh-CN" altLang="en-US" dirty="0">
                <a:solidFill>
                  <a:schemeClr val="bg1"/>
                </a:solidFill>
              </a:rPr>
              <a:t>原始配置文件备份</a:t>
            </a:r>
            <a:endParaRPr lang="zh-CN" altLang="en-US" sz="2000" dirty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$vi conf/hive-</a:t>
            </a:r>
            <a:r>
              <a:rPr lang="en-US" altLang="zh-CN" sz="2000" dirty="0" err="1">
                <a:solidFill>
                  <a:schemeClr val="bg1"/>
                </a:solidFill>
              </a:rPr>
              <a:t>site.xml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在属性列表上方，添加一下内容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&lt;property&gt;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&lt;name&gt;</a:t>
            </a:r>
            <a:r>
              <a:rPr lang="en-US" altLang="zh-CN" sz="2000" dirty="0" err="1">
                <a:solidFill>
                  <a:schemeClr val="bg1"/>
                </a:solidFill>
              </a:rPr>
              <a:t>system:java.io.tmpdir</a:t>
            </a:r>
            <a:r>
              <a:rPr lang="en-US" altLang="zh-CN" sz="2000" dirty="0">
                <a:solidFill>
                  <a:schemeClr val="bg1"/>
                </a:solidFill>
              </a:rPr>
              <a:t>&lt;/name&gt;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&lt;value&gt;/</a:t>
            </a:r>
            <a:r>
              <a:rPr lang="en-US" altLang="zh-CN" sz="2000" dirty="0" err="1">
                <a:solidFill>
                  <a:schemeClr val="bg1"/>
                </a:solidFill>
              </a:rPr>
              <a:t>tmp</a:t>
            </a:r>
            <a:r>
              <a:rPr lang="en-US" altLang="zh-CN" sz="2000" dirty="0">
                <a:solidFill>
                  <a:schemeClr val="bg1"/>
                </a:solidFill>
              </a:rPr>
              <a:t>/hive/java&lt;/value&gt;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&lt;/property&gt; </a:t>
            </a:r>
          </a:p>
          <a:p>
            <a:r>
              <a:rPr lang="zh-CN" altLang="en-US" sz="2000" dirty="0">
                <a:solidFill>
                  <a:schemeClr val="bg1"/>
                </a:solidFill>
              </a:rPr>
              <a:t>在</a:t>
            </a:r>
            <a:r>
              <a:rPr lang="en-US" altLang="zh-CN" sz="2000" dirty="0">
                <a:solidFill>
                  <a:schemeClr val="bg1"/>
                </a:solidFill>
              </a:rPr>
              <a:t>hive-</a:t>
            </a:r>
            <a:r>
              <a:rPr lang="en-US" altLang="zh-CN" sz="2000" dirty="0" err="1">
                <a:solidFill>
                  <a:schemeClr val="bg1"/>
                </a:solidFill>
              </a:rPr>
              <a:t>site.xml</a:t>
            </a:r>
            <a:r>
              <a:rPr lang="zh-CN" altLang="en-US" sz="2000" dirty="0">
                <a:solidFill>
                  <a:schemeClr val="bg1"/>
                </a:solidFill>
              </a:rPr>
              <a:t>文件底部，添加下列属性：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&lt;property&gt;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&lt;name&gt;</a:t>
            </a:r>
            <a:r>
              <a:rPr lang="en-US" altLang="zh-CN" sz="2000" dirty="0" err="1">
                <a:solidFill>
                  <a:schemeClr val="bg1"/>
                </a:solidFill>
              </a:rPr>
              <a:t>hive.metastore.local</a:t>
            </a:r>
            <a:r>
              <a:rPr lang="en-US" altLang="zh-CN" sz="2000" dirty="0">
                <a:solidFill>
                  <a:schemeClr val="bg1"/>
                </a:solidFill>
              </a:rPr>
              <a:t>&lt;/name&gt;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&lt;value&gt;TRUE&lt;/value&gt;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&lt;/property&gt; </a:t>
            </a: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&lt;property&gt;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&lt;name&gt;</a:t>
            </a:r>
            <a:r>
              <a:rPr lang="en-US" altLang="zh-CN" sz="2000" dirty="0" err="1">
                <a:solidFill>
                  <a:schemeClr val="bg1"/>
                </a:solidFill>
              </a:rPr>
              <a:t>hive.metastore.warehouse.dir</a:t>
            </a:r>
            <a:r>
              <a:rPr lang="en-US" altLang="zh-CN" sz="2000" dirty="0">
                <a:solidFill>
                  <a:schemeClr val="bg1"/>
                </a:solidFill>
              </a:rPr>
              <a:t>&lt;/name&gt;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&lt;value&gt;/</a:t>
            </a:r>
            <a:r>
              <a:rPr lang="en-US" altLang="zh-CN" sz="2000" dirty="0" err="1">
                <a:solidFill>
                  <a:schemeClr val="bg1"/>
                </a:solidFill>
              </a:rPr>
              <a:t>usr</a:t>
            </a:r>
            <a:r>
              <a:rPr lang="en-US" altLang="zh-CN" sz="2000" dirty="0">
                <a:solidFill>
                  <a:schemeClr val="bg1"/>
                </a:solidFill>
              </a:rPr>
              <a:t>/hive/warehouse&lt;/value&gt;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&lt;/property&gt; 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6D7C449-CF1D-D849-B644-47005F883BC8}"/>
              </a:ext>
            </a:extLst>
          </p:cNvPr>
          <p:cNvSpPr/>
          <p:nvPr/>
        </p:nvSpPr>
        <p:spPr>
          <a:xfrm>
            <a:off x="6737131" y="289827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利用</a:t>
            </a:r>
            <a:r>
              <a:rPr lang="en-US" altLang="zh-CN" dirty="0">
                <a:solidFill>
                  <a:schemeClr val="bg1"/>
                </a:solidFill>
              </a:rPr>
              <a:t>Hadoop</a:t>
            </a:r>
            <a:r>
              <a:rPr lang="zh-CN" altLang="en-US" dirty="0">
                <a:solidFill>
                  <a:schemeClr val="bg1"/>
                </a:solidFill>
              </a:rPr>
              <a:t>命令，生成</a:t>
            </a:r>
            <a:r>
              <a:rPr lang="en-US" altLang="zh-CN" dirty="0">
                <a:solidFill>
                  <a:schemeClr val="bg1"/>
                </a:solidFill>
              </a:rPr>
              <a:t>hive</a:t>
            </a:r>
            <a:r>
              <a:rPr lang="zh-CN" altLang="en-US" dirty="0">
                <a:solidFill>
                  <a:schemeClr val="bg1"/>
                </a:solidFill>
              </a:rPr>
              <a:t>所需的</a:t>
            </a:r>
            <a:r>
              <a:rPr lang="en-US" altLang="zh-CN" dirty="0">
                <a:solidFill>
                  <a:schemeClr val="bg1"/>
                </a:solidFill>
              </a:rPr>
              <a:t>HDFS</a:t>
            </a:r>
            <a:r>
              <a:rPr lang="zh-CN" altLang="en-US" dirty="0">
                <a:solidFill>
                  <a:schemeClr val="bg1"/>
                </a:solidFill>
              </a:rPr>
              <a:t>路径：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$cd hadoop-3.2.0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$</a:t>
            </a:r>
            <a:r>
              <a:rPr lang="en-US" altLang="zh-CN" dirty="0" err="1">
                <a:solidFill>
                  <a:schemeClr val="bg1"/>
                </a:solidFill>
              </a:rPr>
              <a:t>hdfs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dfs</a:t>
            </a:r>
            <a:r>
              <a:rPr lang="en-US" altLang="zh-CN" dirty="0">
                <a:solidFill>
                  <a:schemeClr val="bg1"/>
                </a:solidFill>
              </a:rPr>
              <a:t> -</a:t>
            </a:r>
            <a:r>
              <a:rPr lang="en-US" altLang="zh-CN" dirty="0" err="1">
                <a:solidFill>
                  <a:schemeClr val="bg1"/>
                </a:solidFill>
              </a:rPr>
              <a:t>mkdir</a:t>
            </a:r>
            <a:r>
              <a:rPr lang="en-US" altLang="zh-CN" dirty="0">
                <a:solidFill>
                  <a:schemeClr val="bg1"/>
                </a:solidFill>
              </a:rPr>
              <a:t> -p /</a:t>
            </a:r>
            <a:r>
              <a:rPr lang="en-US" altLang="zh-CN" dirty="0" err="1">
                <a:solidFill>
                  <a:schemeClr val="bg1"/>
                </a:solidFill>
              </a:rPr>
              <a:t>usr</a:t>
            </a:r>
            <a:r>
              <a:rPr lang="en-US" altLang="zh-CN" dirty="0">
                <a:solidFill>
                  <a:schemeClr val="bg1"/>
                </a:solidFill>
              </a:rPr>
              <a:t>/hive/warehouse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$</a:t>
            </a:r>
            <a:r>
              <a:rPr lang="en-US" altLang="zh-CN" dirty="0" err="1">
                <a:solidFill>
                  <a:schemeClr val="bg1"/>
                </a:solidFill>
              </a:rPr>
              <a:t>hdfs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dfs</a:t>
            </a:r>
            <a:r>
              <a:rPr lang="en-US" altLang="zh-CN" dirty="0">
                <a:solidFill>
                  <a:schemeClr val="bg1"/>
                </a:solidFill>
              </a:rPr>
              <a:t> -</a:t>
            </a:r>
            <a:r>
              <a:rPr lang="en-US" altLang="zh-CN" dirty="0" err="1">
                <a:solidFill>
                  <a:schemeClr val="bg1"/>
                </a:solidFill>
              </a:rPr>
              <a:t>chmod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g+x</a:t>
            </a:r>
            <a:r>
              <a:rPr lang="en-US" altLang="zh-CN" dirty="0">
                <a:solidFill>
                  <a:schemeClr val="bg1"/>
                </a:solidFill>
              </a:rPr>
              <a:t> /</a:t>
            </a:r>
            <a:r>
              <a:rPr lang="en-US" altLang="zh-CN" dirty="0" err="1">
                <a:solidFill>
                  <a:schemeClr val="bg1"/>
                </a:solidFill>
              </a:rPr>
              <a:t>usr</a:t>
            </a:r>
            <a:r>
              <a:rPr lang="en-US" altLang="zh-CN" dirty="0">
                <a:solidFill>
                  <a:schemeClr val="bg1"/>
                </a:solidFill>
              </a:rPr>
              <a:t>/hive/warehouse</a:t>
            </a:r>
          </a:p>
        </p:txBody>
      </p:sp>
    </p:spTree>
    <p:extLst>
      <p:ext uri="{BB962C8B-B14F-4D97-AF65-F5344CB8AC3E}">
        <p14:creationId xmlns:p14="http://schemas.microsoft.com/office/powerpoint/2010/main" val="591186888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adoop-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doop-ppt" id="{E1A72254-C7BD-9B43-9E63-01D93D64C703}" vid="{758548D3-B0E5-9941-B399-0CA94C0815A7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hadoop-ppt</Template>
  <TotalTime>1234</TotalTime>
  <Words>1165</Words>
  <Application>Microsoft Macintosh PowerPoint</Application>
  <PresentationFormat>宽屏</PresentationFormat>
  <Paragraphs>167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等线</vt:lpstr>
      <vt:lpstr>微软雅黑</vt:lpstr>
      <vt:lpstr>Arial</vt:lpstr>
      <vt:lpstr>Calibri</vt:lpstr>
      <vt:lpstr>Wingdings</vt:lpstr>
      <vt:lpstr>hadoop-ppt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 HDFS分布式文件系统</dc:title>
  <dc:creator>yeziapp</dc:creator>
  <cp:lastModifiedBy>yeziapp</cp:lastModifiedBy>
  <cp:revision>155</cp:revision>
  <dcterms:created xsi:type="dcterms:W3CDTF">2019-09-07T13:37:53Z</dcterms:created>
  <dcterms:modified xsi:type="dcterms:W3CDTF">2020-02-25T06:51:45Z</dcterms:modified>
</cp:coreProperties>
</file>