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2" r:id="rId2"/>
    <p:sldId id="263" r:id="rId3"/>
    <p:sldId id="283" r:id="rId4"/>
    <p:sldId id="285" r:id="rId5"/>
    <p:sldId id="284" r:id="rId6"/>
    <p:sldId id="286" r:id="rId7"/>
    <p:sldId id="264" r:id="rId8"/>
    <p:sldId id="28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89F46-98E8-004C-A60D-397E90BF4073}" type="datetimeFigureOut">
              <a:rPr kumimoji="1" lang="zh-CN" altLang="en-US" smtClean="0"/>
              <a:t>2020/1/6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B6FF6-B695-0343-B017-2EA5EE5716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280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214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23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789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586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784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326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14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66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35332-5092-3542-BFAC-FDA221B2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44C303-D280-4D4E-94B9-B60CEDF83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8AD6F-7719-C24F-98B1-E07C9D9D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2020/1/6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96C7F-1E4E-9C4D-B2A8-E9B55761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6E2B2-40BD-4D4D-A2E7-EEEC229D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670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31106-B0D5-2F4D-BD0F-1601D51F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56B3AC-6931-004D-9C50-42B880B8C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8288CF-D21D-D94E-91E7-5B046C93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2020/1/6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0E6E1D-A752-4640-BC4F-F73D8F3E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ED7199-0E24-ED44-8DAD-0F720B3A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195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AB5A85-E3EA-DF4D-8970-C57AF0447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316016-6E6D-9543-9893-0028E666B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F8A457-201F-C843-B237-45AB2ED3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2020/1/6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C366BF-E3F6-564B-8F1B-F3B48E9B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94F554-CC67-834C-BD97-827AB9B0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3926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19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31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98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8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F4D52-30E9-7543-AA54-30A38AF4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7F026-5414-5047-93ED-362339BA4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084C4-1A77-9448-8C0C-76DFBE77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2020/1/6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5DB9FD-894B-9F4C-88C0-7A2E182A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4AF4A-0FC1-A845-A93F-9D169217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097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0D42C-647A-BC4B-98F5-43A27D0FC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4FCCC2-5520-AA44-A5B4-B6445A389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65396-0397-6743-9544-06E10A2A7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2020/1/6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A8A84-3D56-A843-B99F-9BEE8CE9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00F5E7-6DE7-E041-BD80-CF3A3D5B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254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39437-5264-264A-8A55-494578CF2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3823D-B8CB-D74E-9B59-B0AEE2F12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569750-11A3-1F48-92C5-D8F636691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CC9D54-24BF-FD49-BB9E-80E5B245C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2020/1/6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F0A3D4-AC74-B642-A2A0-43C596C7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75ED15-C67C-DB43-A1DC-24E64D9D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44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BBE39-1B3F-EA47-BE2B-7ED51EEB8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BF779D-2520-2147-8EC3-042E56043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240A4C-DCB3-E844-B54F-9A02748A2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2A011D-925D-5943-99DC-276526E92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3A6A22-F685-1841-8033-27007A4F0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3A90C3-A1D0-E947-BE11-6CE0AD350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2020/1/6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001F93-6CD2-3547-AA4A-2442544B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E5777C-852D-714B-8D0B-66491B971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505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F92B3-1F48-1E46-AB21-B106C6A9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05BE60-62F4-274C-9B35-1BA7D9BB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2020/1/6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37B122-D5D0-4947-9A27-C594BC316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D857A9-C2A3-5641-9F65-016AC76F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670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B80AD3-B773-5745-B514-AF8DE67F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2020/1/6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BDCF18-2CF1-E245-86D2-223F3F0D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928ABC-96ED-144D-89FB-841B8FB1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135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9C605-5879-0B48-8F87-DEDAFAFD3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93F92-1BB8-2148-B4A3-DC437A386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44F092-5EC3-CA4E-874F-4952A96D5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DE331A-03F2-A34A-9479-D860E662B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2020/1/6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7868C0-FC23-044D-8BC3-79BBD377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2D7D18-5796-5C41-896C-806BD718E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79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1BF59-C7AE-C34E-BCE9-346AB39A5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63D694-386E-7A46-A81F-99BADEB91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E217E5-3B95-6A40-AA85-95645686C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83495F-4059-DB4F-A118-9C2A1298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2020/1/6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C70DBF-34E5-FB46-AE82-D6F29588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82D43E-D4AC-5A44-A292-2DD0AEBB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104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FA18A8-7E4D-7C42-B99F-11DA77B56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EDAD83-FE71-FB4C-B28A-D7DFC088A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CDD56-8ECD-834D-8C4D-0FC6A8F9E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AAF92-8925-9243-8254-AA3E76019C04}" type="datetimeFigureOut">
              <a:rPr kumimoji="1" lang="zh-CN" altLang="en-US" smtClean="0"/>
              <a:t>2020/1/6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18503-9B2D-8F49-B093-73863F85E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D98167-1AB6-2042-A9EB-2EA4CF92D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8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3967120" y="2963071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467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25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493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170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923" y="3125699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614" y="3228053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26" y="3228053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682" y="3228053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7566" y="2485116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414" y="2836323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" y="1058"/>
            <a:ext cx="12190119" cy="6856942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4014120" y="2955488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159468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250225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563494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343171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4310924" y="3118116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5554615" y="3220470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6547027" y="3220470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7737682" y="3220470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9144567" y="2477534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8816414" y="2828740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220086" y="1809285"/>
            <a:ext cx="10263082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solidFill>
                  <a:schemeClr val="bg1"/>
                </a:solidFill>
              </a:rPr>
              <a:t>第六章 </a:t>
            </a:r>
            <a:r>
              <a:rPr kumimoji="1" lang="en-US" altLang="zh-CN" sz="6000" dirty="0">
                <a:solidFill>
                  <a:schemeClr val="bg1"/>
                </a:solidFill>
              </a:rPr>
              <a:t>MapReduce</a:t>
            </a:r>
            <a:r>
              <a:rPr kumimoji="1" lang="zh-CN" altLang="en-US" sz="6000" dirty="0">
                <a:solidFill>
                  <a:schemeClr val="bg1"/>
                </a:solidFill>
              </a:rPr>
              <a:t>高级编程</a:t>
            </a:r>
            <a:endParaRPr sz="5866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99897" y="3748277"/>
            <a:ext cx="239220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33" dirty="0">
                <a:solidFill>
                  <a:schemeClr val="bg1"/>
                </a:solidFill>
                <a:latin typeface="+mn-ea"/>
              </a:rPr>
              <a:t>主讲人：</a:t>
            </a:r>
            <a:r>
              <a:rPr lang="en-US" altLang="zh-CN" sz="2133" dirty="0">
                <a:solidFill>
                  <a:schemeClr val="bg1"/>
                </a:solidFill>
                <a:latin typeface="+mn-ea"/>
              </a:rPr>
              <a:t>Josh</a:t>
            </a:r>
            <a:endParaRPr lang="zh-CN" altLang="en-US" sz="2133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9439957"/>
      </p:ext>
    </p:extLst>
  </p:cSld>
  <p:clrMapOvr>
    <a:masterClrMapping/>
  </p:clrMapOvr>
  <p:transition spd="med" advClick="0" advTm="1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椭圆 122"/>
          <p:cNvSpPr/>
          <p:nvPr/>
        </p:nvSpPr>
        <p:spPr>
          <a:xfrm>
            <a:off x="10531" y="614801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487921" y="420250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041543" y="2545378"/>
            <a:ext cx="395147" cy="39593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543917" y="3674996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3645646" y="165318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019894" y="1461703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436693" y="1027646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2840718" y="-12022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078496" y="4698826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4775342" y="469717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4989150" y="2096157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6059391" y="2155140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6898671" y="107750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536233" y="73873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8714078" y="1234700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0125811" y="562108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1649908" y="52450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2004903" y="152171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5642072" y="431623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709611" y="-1510160"/>
            <a:ext cx="875484" cy="25378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1585094" y="-259964"/>
            <a:ext cx="1" cy="1287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1585091" y="217652"/>
            <a:ext cx="1313495" cy="789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162151" y="217414"/>
            <a:ext cx="1598841" cy="95889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32939" y="1185956"/>
            <a:ext cx="1453914" cy="9537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32939" y="2139695"/>
            <a:ext cx="1074482" cy="603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239120" y="1324976"/>
            <a:ext cx="345976" cy="12204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239117" y="1715486"/>
            <a:ext cx="824241" cy="8298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1690031" y="1281433"/>
            <a:ext cx="329864" cy="32893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604678" y="2883335"/>
            <a:ext cx="494737" cy="131916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32938" y="2349938"/>
            <a:ext cx="555054" cy="18868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902798" y="4236760"/>
            <a:ext cx="1424912" cy="19967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27285" y="4402173"/>
            <a:ext cx="394829" cy="17458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27289" y="4898491"/>
            <a:ext cx="985405" cy="12495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195253" y="2941317"/>
            <a:ext cx="43867" cy="17575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721431" y="3823658"/>
            <a:ext cx="1822483" cy="4958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1378825" y="2883335"/>
            <a:ext cx="1208559" cy="8352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2168294" y="1759033"/>
            <a:ext cx="524023" cy="19159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2797255" y="1991055"/>
            <a:ext cx="906263" cy="172748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3038295" y="275621"/>
            <a:ext cx="804929" cy="137755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2316694" y="618380"/>
            <a:ext cx="2458645" cy="9919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1733493" y="1176309"/>
            <a:ext cx="1912153" cy="6747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277813" y="3928778"/>
            <a:ext cx="1309571" cy="804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3982929" y="723499"/>
            <a:ext cx="835880" cy="987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3235865" y="77699"/>
            <a:ext cx="1539474" cy="5406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4365009" y="-774048"/>
            <a:ext cx="453796" cy="1287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4040797" y="1851101"/>
            <a:ext cx="948353" cy="36201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5222664" y="2213121"/>
            <a:ext cx="870925" cy="1416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2840721" y="2295825"/>
            <a:ext cx="2182627" cy="1527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5028677" y="723499"/>
            <a:ext cx="1064910" cy="14658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6258705" y="1331291"/>
            <a:ext cx="683429" cy="8581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7047069" y="-386519"/>
            <a:ext cx="98445" cy="14640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5072142" y="270044"/>
            <a:ext cx="3441441" cy="348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5028678" y="-430061"/>
            <a:ext cx="2011903" cy="94331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7195474" y="1226172"/>
            <a:ext cx="1518605" cy="15719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4469946" y="-817591"/>
            <a:ext cx="4287598" cy="20958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9010878" y="761774"/>
            <a:ext cx="1149127" cy="62158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0325125" y="-417682"/>
            <a:ext cx="341309" cy="101404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8967412" y="-417682"/>
            <a:ext cx="1699022" cy="16959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8931381" y="271791"/>
            <a:ext cx="2718524" cy="4013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0771369" y="-461224"/>
            <a:ext cx="1291403" cy="20409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0359322" y="679068"/>
            <a:ext cx="1703449" cy="900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1903242" y="778285"/>
            <a:ext cx="159529" cy="8013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5790472" y="2389065"/>
            <a:ext cx="385674" cy="192716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2797255" y="3928778"/>
            <a:ext cx="2844818" cy="53611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cxnSpLocks/>
            <a:stCxn id="133" idx="5"/>
            <a:endCxn id="138" idx="2"/>
          </p:cNvCxnSpPr>
          <p:nvPr/>
        </p:nvCxnSpPr>
        <p:spPr>
          <a:xfrm>
            <a:off x="5028676" y="723496"/>
            <a:ext cx="1869991" cy="50267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1903245" y="-125648"/>
            <a:ext cx="615042" cy="6936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3852266" y="2974801"/>
            <a:ext cx="1965887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3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53" name="椭圆 152"/>
          <p:cNvSpPr/>
          <p:nvPr/>
        </p:nvSpPr>
        <p:spPr>
          <a:xfrm>
            <a:off x="6555581" y="2519791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6552240" y="3528736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540303" y="2543245"/>
            <a:ext cx="3481687" cy="495224"/>
            <a:chOff x="8858444" y="2013481"/>
            <a:chExt cx="2357190" cy="495300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38139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的概念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511000" y="3578401"/>
            <a:ext cx="3481687" cy="495224"/>
            <a:chOff x="8858444" y="3567629"/>
            <a:chExt cx="2357190" cy="495300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92286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DataFrame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3" name="椭圆 102">
            <a:extLst>
              <a:ext uri="{FF2B5EF4-FFF2-40B4-BE49-F238E27FC236}">
                <a16:creationId xmlns:a16="http://schemas.microsoft.com/office/drawing/2014/main" id="{D96E7E03-C567-A74E-9ECC-5E9306B65724}"/>
              </a:ext>
            </a:extLst>
          </p:cNvPr>
          <p:cNvSpPr/>
          <p:nvPr/>
        </p:nvSpPr>
        <p:spPr>
          <a:xfrm>
            <a:off x="6555581" y="4578274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EA33DAE6-0C9C-234D-AD5B-69432AB71103}"/>
              </a:ext>
            </a:extLst>
          </p:cNvPr>
          <p:cNvSpPr/>
          <p:nvPr/>
        </p:nvSpPr>
        <p:spPr>
          <a:xfrm>
            <a:off x="6552240" y="5509313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90112C03-6C47-A44B-8DCA-D875C087286E}"/>
              </a:ext>
            </a:extLst>
          </p:cNvPr>
          <p:cNvGrpSpPr/>
          <p:nvPr/>
        </p:nvGrpSpPr>
        <p:grpSpPr>
          <a:xfrm>
            <a:off x="7540303" y="4613557"/>
            <a:ext cx="3481687" cy="495224"/>
            <a:chOff x="8858444" y="3567629"/>
            <a:chExt cx="2357190" cy="495300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FA2FD451-E459-7C41-9853-04461289D502}"/>
                </a:ext>
              </a:extLst>
            </p:cNvPr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EDA182E2-4EF7-504F-A3A0-2C841D0F57CC}"/>
                </a:ext>
              </a:extLst>
            </p:cNvPr>
            <p:cNvSpPr txBox="1"/>
            <p:nvPr/>
          </p:nvSpPr>
          <p:spPr>
            <a:xfrm>
              <a:off x="8870160" y="3592287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开发实例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1F0BA7F7-01BA-3B41-B9BA-D76FCE3B6071}"/>
              </a:ext>
            </a:extLst>
          </p:cNvPr>
          <p:cNvGrpSpPr/>
          <p:nvPr/>
        </p:nvGrpSpPr>
        <p:grpSpPr>
          <a:xfrm>
            <a:off x="7540302" y="5523245"/>
            <a:ext cx="3534846" cy="542966"/>
            <a:chOff x="8846727" y="4388504"/>
            <a:chExt cx="2393180" cy="543050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141D0133-8692-9649-A273-7A02A2B74EC3}"/>
                </a:ext>
              </a:extLst>
            </p:cNvPr>
            <p:cNvSpPr/>
            <p:nvPr/>
          </p:nvSpPr>
          <p:spPr>
            <a:xfrm>
              <a:off x="8882717" y="4388504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C513544E-A3E4-104E-8E3A-C0B6B2E07EF0}"/>
                </a:ext>
              </a:extLst>
            </p:cNvPr>
            <p:cNvSpPr txBox="1"/>
            <p:nvPr/>
          </p:nvSpPr>
          <p:spPr>
            <a:xfrm>
              <a:off x="8846727" y="4469818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HDFS-Java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编程接口</a:t>
              </a:r>
            </a:p>
          </p:txBody>
        </p:sp>
      </p:grpSp>
      <p:sp>
        <p:nvSpPr>
          <p:cNvPr id="89" name="椭圆 88">
            <a:extLst>
              <a:ext uri="{FF2B5EF4-FFF2-40B4-BE49-F238E27FC236}">
                <a16:creationId xmlns:a16="http://schemas.microsoft.com/office/drawing/2014/main" id="{128343E6-361E-C94E-A7DB-587A728DD84A}"/>
              </a:ext>
            </a:extLst>
          </p:cNvPr>
          <p:cNvSpPr/>
          <p:nvPr/>
        </p:nvSpPr>
        <p:spPr>
          <a:xfrm>
            <a:off x="6551555" y="1611054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4BD5ADBC-866B-144C-8F14-289CB783DB8D}"/>
              </a:ext>
            </a:extLst>
          </p:cNvPr>
          <p:cNvGrpSpPr/>
          <p:nvPr/>
        </p:nvGrpSpPr>
        <p:grpSpPr>
          <a:xfrm>
            <a:off x="7536277" y="1634508"/>
            <a:ext cx="3481687" cy="495224"/>
            <a:chOff x="8858444" y="2013481"/>
            <a:chExt cx="2357190" cy="495300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02DE367-E976-504E-A0FA-FBB72C1D7E54}"/>
                </a:ext>
              </a:extLst>
            </p:cNvPr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9A87E91B-A5FA-6642-81FB-BC0329719E4B}"/>
                </a:ext>
              </a:extLst>
            </p:cNvPr>
            <p:cNvSpPr txBox="1"/>
            <p:nvPr/>
          </p:nvSpPr>
          <p:spPr>
            <a:xfrm>
              <a:off x="8870160" y="2038139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快速安装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9202211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>
                  <a:solidFill>
                    <a:prstClr val="white"/>
                  </a:solidFill>
                  <a:latin typeface="+mn-ea"/>
                </a:rPr>
                <a:t>SingleMapper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作业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911035" y="1753329"/>
            <a:ext cx="5452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FFFF"/>
                </a:solidFill>
              </a:rPr>
              <a:t>MultipleMappersReducer</a:t>
            </a:r>
            <a:r>
              <a:rPr kumimoji="1" lang="zh-CN" altLang="en-US" dirty="0">
                <a:solidFill>
                  <a:srgbClr val="FFFFFF"/>
                </a:solidFill>
              </a:rPr>
              <a:t>作业一般用于转换场景，</a:t>
            </a:r>
            <a:endParaRPr kumimoji="1" lang="en-US" altLang="zh-CN" dirty="0">
              <a:solidFill>
                <a:srgbClr val="FFFFFF"/>
              </a:solidFill>
            </a:endParaRPr>
          </a:p>
          <a:p>
            <a:r>
              <a:rPr kumimoji="1" lang="zh-CN" altLang="en-US" dirty="0">
                <a:solidFill>
                  <a:srgbClr val="FFFFFF"/>
                </a:solidFill>
              </a:rPr>
              <a:t>比如我们只想改变数据的格式，就可以使用该模式。</a:t>
            </a:r>
            <a:endParaRPr kumimoji="1" lang="en-US" altLang="zh-CN" dirty="0">
              <a:solidFill>
                <a:srgbClr val="FFFFFF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E9D0C1-2A09-5849-B3E8-D8B2FD5F6649}"/>
              </a:ext>
            </a:extLst>
          </p:cNvPr>
          <p:cNvSpPr/>
          <p:nvPr/>
        </p:nvSpPr>
        <p:spPr>
          <a:xfrm>
            <a:off x="7163499" y="1093200"/>
            <a:ext cx="4184374" cy="43036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00408B-104F-624E-8B28-A6A2B408C09C}"/>
              </a:ext>
            </a:extLst>
          </p:cNvPr>
          <p:cNvSpPr/>
          <p:nvPr/>
        </p:nvSpPr>
        <p:spPr>
          <a:xfrm>
            <a:off x="8182319" y="2808593"/>
            <a:ext cx="2047342" cy="731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Mapper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7304D6-B8C1-E342-81D5-4F6F65E4177D}"/>
              </a:ext>
            </a:extLst>
          </p:cNvPr>
          <p:cNvSpPr txBox="1"/>
          <p:nvPr/>
        </p:nvSpPr>
        <p:spPr>
          <a:xfrm>
            <a:off x="8587280" y="1728407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输入数据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261B56-10C0-8C42-8D75-82354EEA4692}"/>
              </a:ext>
            </a:extLst>
          </p:cNvPr>
          <p:cNvSpPr txBox="1"/>
          <p:nvPr/>
        </p:nvSpPr>
        <p:spPr>
          <a:xfrm>
            <a:off x="8587280" y="4342648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输出数据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547BC8B-08F8-064A-919F-580A0F4D524B}"/>
              </a:ext>
            </a:extLst>
          </p:cNvPr>
          <p:cNvCxnSpPr>
            <a:cxnSpLocks/>
          </p:cNvCxnSpPr>
          <p:nvPr/>
        </p:nvCxnSpPr>
        <p:spPr>
          <a:xfrm flipH="1">
            <a:off x="9198688" y="2165387"/>
            <a:ext cx="1" cy="4871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6C753D68-19BF-CA42-A4F4-F2CE0A2A2AAB}"/>
              </a:ext>
            </a:extLst>
          </p:cNvPr>
          <p:cNvCxnSpPr/>
          <p:nvPr/>
        </p:nvCxnSpPr>
        <p:spPr>
          <a:xfrm flipH="1">
            <a:off x="9205989" y="3737740"/>
            <a:ext cx="1" cy="4871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69D00E9-9427-964B-B31B-B08BBEDC5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099877"/>
              </p:ext>
            </p:extLst>
          </p:nvPr>
        </p:nvGraphicFramePr>
        <p:xfrm>
          <a:off x="376936" y="4648781"/>
          <a:ext cx="6518134" cy="1705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783">
                  <a:extLst>
                    <a:ext uri="{9D8B030D-6E8A-4147-A177-3AD203B41FA5}">
                      <a16:colId xmlns:a16="http://schemas.microsoft.com/office/drawing/2014/main" val="1601110171"/>
                    </a:ext>
                  </a:extLst>
                </a:gridCol>
                <a:gridCol w="4757351">
                  <a:extLst>
                    <a:ext uri="{9D8B030D-6E8A-4147-A177-3AD203B41FA5}">
                      <a16:colId xmlns:a16="http://schemas.microsoft.com/office/drawing/2014/main" val="1602880406"/>
                    </a:ext>
                  </a:extLst>
                </a:gridCol>
              </a:tblGrid>
              <a:tr h="516343">
                <a:tc>
                  <a:txBody>
                    <a:bodyPr/>
                    <a:lstStyle/>
                    <a:p>
                      <a:r>
                        <a:rPr lang="zh-CN" altLang="en-US" dirty="0"/>
                        <a:t>场景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城市名使用简称代替，例如</a:t>
                      </a:r>
                      <a:r>
                        <a:rPr lang="en-US" altLang="zh-CN" dirty="0"/>
                        <a:t>BOS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NYC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701845"/>
                  </a:ext>
                </a:extLst>
              </a:tr>
              <a:tr h="794275">
                <a:tc>
                  <a:txBody>
                    <a:bodyPr/>
                    <a:lstStyle/>
                    <a:p>
                      <a:r>
                        <a:rPr lang="en-US" altLang="zh-CN" dirty="0"/>
                        <a:t>Map(</a:t>
                      </a:r>
                      <a:r>
                        <a:rPr lang="en-US" altLang="zh-CN" dirty="0" err="1"/>
                        <a:t>key,value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Key</a:t>
                      </a:r>
                      <a:r>
                        <a:rPr lang="zh-CN" altLang="en-US" dirty="0"/>
                        <a:t>：城市名称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Value:</a:t>
                      </a:r>
                      <a:r>
                        <a:rPr lang="zh-CN" altLang="en-US" dirty="0"/>
                        <a:t> 简称，比如城市为</a:t>
                      </a:r>
                      <a:r>
                        <a:rPr lang="en-US" altLang="zh-CN" dirty="0"/>
                        <a:t>Boston/</a:t>
                      </a:r>
                      <a:r>
                        <a:rPr lang="en-US" altLang="zh-CN" dirty="0" err="1"/>
                        <a:t>boston</a:t>
                      </a:r>
                      <a:r>
                        <a:rPr lang="zh-CN" altLang="en-US" dirty="0"/>
                        <a:t>，则转换为</a:t>
                      </a:r>
                      <a:r>
                        <a:rPr lang="en-US" altLang="zh-CN" dirty="0"/>
                        <a:t>BOS</a:t>
                      </a:r>
                      <a:r>
                        <a:rPr lang="zh-CN" altLang="en-US" dirty="0"/>
                        <a:t>；如</a:t>
                      </a:r>
                      <a:r>
                        <a:rPr lang="en-US" altLang="zh-CN" dirty="0"/>
                        <a:t>New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York/new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York</a:t>
                      </a:r>
                      <a:r>
                        <a:rPr lang="zh-CN" altLang="en-US" dirty="0"/>
                        <a:t>，则转换为</a:t>
                      </a:r>
                      <a:r>
                        <a:rPr lang="en-US" altLang="zh-CN" dirty="0"/>
                        <a:t>NYC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1710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771123"/>
      </p:ext>
    </p:extLst>
  </p:cSld>
  <p:clrMapOvr>
    <a:masterClrMapping/>
  </p:clrMapOvr>
  <p:transition spd="med" advClick="0" advTm="1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>
                  <a:solidFill>
                    <a:prstClr val="white"/>
                  </a:solidFill>
                  <a:latin typeface="+mn-ea"/>
                </a:rPr>
                <a:t>SingleMapperReducer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作业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911035" y="1753329"/>
            <a:ext cx="5062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FFFF"/>
                </a:solidFill>
              </a:rPr>
              <a:t>单一的</a:t>
            </a:r>
            <a:r>
              <a:rPr kumimoji="1" lang="en-US" altLang="zh-CN" dirty="0">
                <a:solidFill>
                  <a:srgbClr val="FFFFFF"/>
                </a:solidFill>
              </a:rPr>
              <a:t>mapper-reducer</a:t>
            </a:r>
            <a:r>
              <a:rPr kumimoji="1" lang="zh-CN" altLang="en-US" dirty="0">
                <a:solidFill>
                  <a:srgbClr val="FFFFFF"/>
                </a:solidFill>
              </a:rPr>
              <a:t>作业可以用于聚合场景。</a:t>
            </a:r>
            <a:endParaRPr kumimoji="1" lang="en-US" altLang="zh-CN" dirty="0">
              <a:solidFill>
                <a:srgbClr val="FFFFFF"/>
              </a:solidFill>
            </a:endParaRPr>
          </a:p>
          <a:p>
            <a:r>
              <a:rPr kumimoji="1" lang="zh-CN" altLang="en-US" dirty="0">
                <a:solidFill>
                  <a:srgbClr val="FFFFFF"/>
                </a:solidFill>
              </a:rPr>
              <a:t>比如</a:t>
            </a:r>
            <a:r>
              <a:rPr kumimoji="1" lang="en-US" altLang="zh-CN" dirty="0">
                <a:solidFill>
                  <a:srgbClr val="FFFFFF"/>
                </a:solidFill>
              </a:rPr>
              <a:t>wordcount</a:t>
            </a:r>
            <a:r>
              <a:rPr kumimoji="1" lang="zh-CN" altLang="en-US" dirty="0">
                <a:solidFill>
                  <a:srgbClr val="FFFFFF"/>
                </a:solidFill>
              </a:rPr>
              <a:t>这种聚合操作。</a:t>
            </a:r>
            <a:endParaRPr kumimoji="1" lang="en-US" altLang="zh-CN" dirty="0">
              <a:solidFill>
                <a:srgbClr val="FFFFFF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E9D0C1-2A09-5849-B3E8-D8B2FD5F6649}"/>
              </a:ext>
            </a:extLst>
          </p:cNvPr>
          <p:cNvSpPr/>
          <p:nvPr/>
        </p:nvSpPr>
        <p:spPr>
          <a:xfrm>
            <a:off x="7163499" y="1093200"/>
            <a:ext cx="4184374" cy="43036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00408B-104F-624E-8B28-A6A2B408C09C}"/>
              </a:ext>
            </a:extLst>
          </p:cNvPr>
          <p:cNvSpPr/>
          <p:nvPr/>
        </p:nvSpPr>
        <p:spPr>
          <a:xfrm>
            <a:off x="8175016" y="2418867"/>
            <a:ext cx="2047342" cy="731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Mapper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7304D6-B8C1-E342-81D5-4F6F65E4177D}"/>
              </a:ext>
            </a:extLst>
          </p:cNvPr>
          <p:cNvSpPr txBox="1"/>
          <p:nvPr/>
        </p:nvSpPr>
        <p:spPr>
          <a:xfrm>
            <a:off x="8579977" y="1444628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输入数据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261B56-10C0-8C42-8D75-82354EEA4692}"/>
              </a:ext>
            </a:extLst>
          </p:cNvPr>
          <p:cNvSpPr txBox="1"/>
          <p:nvPr/>
        </p:nvSpPr>
        <p:spPr>
          <a:xfrm>
            <a:off x="8579978" y="4886205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输出数据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547BC8B-08F8-064A-919F-580A0F4D524B}"/>
              </a:ext>
            </a:extLst>
          </p:cNvPr>
          <p:cNvCxnSpPr>
            <a:cxnSpLocks/>
          </p:cNvCxnSpPr>
          <p:nvPr/>
        </p:nvCxnSpPr>
        <p:spPr>
          <a:xfrm flipH="1">
            <a:off x="9198687" y="1872829"/>
            <a:ext cx="1" cy="4871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6C753D68-19BF-CA42-A4F4-F2CE0A2A2AAB}"/>
              </a:ext>
            </a:extLst>
          </p:cNvPr>
          <p:cNvCxnSpPr/>
          <p:nvPr/>
        </p:nvCxnSpPr>
        <p:spPr>
          <a:xfrm flipH="1">
            <a:off x="9198686" y="4399036"/>
            <a:ext cx="1" cy="4871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2F13359C-BBD9-0048-8716-0A3EA18C1E4C}"/>
              </a:ext>
            </a:extLst>
          </p:cNvPr>
          <p:cNvSpPr/>
          <p:nvPr/>
        </p:nvSpPr>
        <p:spPr>
          <a:xfrm>
            <a:off x="8175016" y="3608616"/>
            <a:ext cx="2047342" cy="731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Reducer</a:t>
            </a:r>
            <a:endParaRPr kumimoji="1" lang="zh-CN" altLang="en-US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55D464AD-F8D8-4E43-830D-00757663B001}"/>
              </a:ext>
            </a:extLst>
          </p:cNvPr>
          <p:cNvCxnSpPr>
            <a:cxnSpLocks/>
          </p:cNvCxnSpPr>
          <p:nvPr/>
        </p:nvCxnSpPr>
        <p:spPr>
          <a:xfrm flipH="1">
            <a:off x="9174718" y="3153190"/>
            <a:ext cx="1" cy="4871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C5D38806-B073-2E4D-90ED-7E5A28B16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271359"/>
              </p:ext>
            </p:extLst>
          </p:nvPr>
        </p:nvGraphicFramePr>
        <p:xfrm>
          <a:off x="496079" y="4529628"/>
          <a:ext cx="6518134" cy="1734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783">
                  <a:extLst>
                    <a:ext uri="{9D8B030D-6E8A-4147-A177-3AD203B41FA5}">
                      <a16:colId xmlns:a16="http://schemas.microsoft.com/office/drawing/2014/main" val="1601110171"/>
                    </a:ext>
                  </a:extLst>
                </a:gridCol>
                <a:gridCol w="4757351">
                  <a:extLst>
                    <a:ext uri="{9D8B030D-6E8A-4147-A177-3AD203B41FA5}">
                      <a16:colId xmlns:a16="http://schemas.microsoft.com/office/drawing/2014/main" val="1602880406"/>
                    </a:ext>
                  </a:extLst>
                </a:gridCol>
              </a:tblGrid>
              <a:tr h="516343">
                <a:tc>
                  <a:txBody>
                    <a:bodyPr/>
                    <a:lstStyle/>
                    <a:p>
                      <a:r>
                        <a:rPr lang="zh-CN" altLang="en-US" dirty="0"/>
                        <a:t>场景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计算所有城市的平均温度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701845"/>
                  </a:ext>
                </a:extLst>
              </a:tr>
              <a:tr h="794275">
                <a:tc>
                  <a:txBody>
                    <a:bodyPr/>
                    <a:lstStyle/>
                    <a:p>
                      <a:r>
                        <a:rPr lang="en-US" altLang="zh-CN" dirty="0"/>
                        <a:t>Map(</a:t>
                      </a:r>
                      <a:r>
                        <a:rPr lang="en-US" altLang="zh-CN" dirty="0" err="1"/>
                        <a:t>key,value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Key</a:t>
                      </a:r>
                      <a:r>
                        <a:rPr lang="zh-CN" altLang="en-US" dirty="0"/>
                        <a:t>：城市名称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Value:</a:t>
                      </a:r>
                      <a:r>
                        <a:rPr lang="zh-CN" altLang="en-US" dirty="0"/>
                        <a:t> 城市的温度</a:t>
                      </a:r>
                      <a:endParaRPr lang="en-US" altLang="zh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710538"/>
                  </a:ext>
                </a:extLst>
              </a:tr>
              <a:tr h="423813">
                <a:tc>
                  <a:txBody>
                    <a:bodyPr/>
                    <a:lstStyle/>
                    <a:p>
                      <a:r>
                        <a:rPr lang="en-US" altLang="zh-CN" dirty="0"/>
                        <a:t>Reduce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通过城市进行分组，并计算每个城市平均温度</a:t>
                      </a:r>
                      <a:endParaRPr lang="en-US" altLang="zh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79278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953138"/>
      </p:ext>
    </p:extLst>
  </p:cSld>
  <p:clrMapOvr>
    <a:masterClrMapping/>
  </p:clrMapOvr>
  <p:transition spd="med" advClick="0" advTm="1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>
                  <a:solidFill>
                    <a:prstClr val="white"/>
                  </a:solidFill>
                  <a:latin typeface="+mn-ea"/>
                </a:rPr>
                <a:t>MultipleMappersReducer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作业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911035" y="1753329"/>
            <a:ext cx="5580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FFFF"/>
                </a:solidFill>
              </a:rPr>
              <a:t>MultipleMappersReducer</a:t>
            </a:r>
            <a:r>
              <a:rPr kumimoji="1" lang="zh-CN" altLang="en-US" dirty="0">
                <a:solidFill>
                  <a:srgbClr val="FFFFFF"/>
                </a:solidFill>
              </a:rPr>
              <a:t>作业中，</a:t>
            </a:r>
            <a:endParaRPr kumimoji="1" lang="en-US" altLang="zh-CN" dirty="0">
              <a:solidFill>
                <a:srgbClr val="FFFFFF"/>
              </a:solidFill>
            </a:endParaRPr>
          </a:p>
          <a:p>
            <a:r>
              <a:rPr kumimoji="1" lang="zh-CN" altLang="en-US" dirty="0">
                <a:solidFill>
                  <a:srgbClr val="FFFFFF"/>
                </a:solidFill>
              </a:rPr>
              <a:t>输入来源于多个文件，并生成连接</a:t>
            </a:r>
            <a:r>
              <a:rPr kumimoji="1" lang="en-US" altLang="zh-CN" dirty="0">
                <a:solidFill>
                  <a:srgbClr val="FFFFFF"/>
                </a:solidFill>
              </a:rPr>
              <a:t>/</a:t>
            </a:r>
            <a:r>
              <a:rPr kumimoji="1" lang="zh-CN" altLang="en-US" dirty="0">
                <a:solidFill>
                  <a:srgbClr val="FFFFFF"/>
                </a:solidFill>
              </a:rPr>
              <a:t>聚合的输出结果。</a:t>
            </a:r>
            <a:endParaRPr kumimoji="1" lang="en-US" altLang="zh-CN" dirty="0">
              <a:solidFill>
                <a:srgbClr val="FFFFFF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E9D0C1-2A09-5849-B3E8-D8B2FD5F6649}"/>
              </a:ext>
            </a:extLst>
          </p:cNvPr>
          <p:cNvSpPr/>
          <p:nvPr/>
        </p:nvSpPr>
        <p:spPr>
          <a:xfrm>
            <a:off x="6846405" y="1168108"/>
            <a:ext cx="4184374" cy="43036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00408B-104F-624E-8B28-A6A2B408C09C}"/>
              </a:ext>
            </a:extLst>
          </p:cNvPr>
          <p:cNvSpPr/>
          <p:nvPr/>
        </p:nvSpPr>
        <p:spPr>
          <a:xfrm>
            <a:off x="7543800" y="2399660"/>
            <a:ext cx="1252330" cy="542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Mapper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38AB91-7DF5-B243-98BE-4CA35A4DC0FC}"/>
              </a:ext>
            </a:extLst>
          </p:cNvPr>
          <p:cNvSpPr/>
          <p:nvPr/>
        </p:nvSpPr>
        <p:spPr>
          <a:xfrm>
            <a:off x="9119152" y="2399659"/>
            <a:ext cx="1252330" cy="542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Mapper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1FB22B-53CE-0F41-B1F3-E63BA28414AB}"/>
              </a:ext>
            </a:extLst>
          </p:cNvPr>
          <p:cNvSpPr/>
          <p:nvPr/>
        </p:nvSpPr>
        <p:spPr>
          <a:xfrm>
            <a:off x="8312427" y="3546988"/>
            <a:ext cx="1252330" cy="542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Reducer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7304D6-B8C1-E342-81D5-4F6F65E4177D}"/>
              </a:ext>
            </a:extLst>
          </p:cNvPr>
          <p:cNvSpPr txBox="1"/>
          <p:nvPr/>
        </p:nvSpPr>
        <p:spPr>
          <a:xfrm>
            <a:off x="7593495" y="1543158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输入数据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521005-E449-BE4C-8334-01FAB712E6BC}"/>
              </a:ext>
            </a:extLst>
          </p:cNvPr>
          <p:cNvSpPr txBox="1"/>
          <p:nvPr/>
        </p:nvSpPr>
        <p:spPr>
          <a:xfrm>
            <a:off x="9119152" y="1543158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输入数据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261B56-10C0-8C42-8D75-82354EEA4692}"/>
              </a:ext>
            </a:extLst>
          </p:cNvPr>
          <p:cNvSpPr txBox="1"/>
          <p:nvPr/>
        </p:nvSpPr>
        <p:spPr>
          <a:xfrm>
            <a:off x="8369442" y="4856116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输出数据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547BC8B-08F8-064A-919F-580A0F4D524B}"/>
              </a:ext>
            </a:extLst>
          </p:cNvPr>
          <p:cNvCxnSpPr>
            <a:stCxn id="5" idx="2"/>
          </p:cNvCxnSpPr>
          <p:nvPr/>
        </p:nvCxnSpPr>
        <p:spPr>
          <a:xfrm flipH="1">
            <a:off x="8261901" y="1912490"/>
            <a:ext cx="1" cy="4871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6892F5B-3F35-974C-B809-1280D38DFE70}"/>
              </a:ext>
            </a:extLst>
          </p:cNvPr>
          <p:cNvCxnSpPr/>
          <p:nvPr/>
        </p:nvCxnSpPr>
        <p:spPr>
          <a:xfrm flipH="1">
            <a:off x="9402841" y="3052521"/>
            <a:ext cx="1" cy="4871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DE8DE69A-79E7-074C-A6E3-3566AAD83027}"/>
              </a:ext>
            </a:extLst>
          </p:cNvPr>
          <p:cNvCxnSpPr/>
          <p:nvPr/>
        </p:nvCxnSpPr>
        <p:spPr>
          <a:xfrm flipH="1">
            <a:off x="8414301" y="3045223"/>
            <a:ext cx="1" cy="4871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66E20B3D-0EAB-8544-89DA-A0394D471D24}"/>
              </a:ext>
            </a:extLst>
          </p:cNvPr>
          <p:cNvCxnSpPr/>
          <p:nvPr/>
        </p:nvCxnSpPr>
        <p:spPr>
          <a:xfrm flipH="1">
            <a:off x="9697623" y="1896850"/>
            <a:ext cx="1" cy="4871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6C753D68-19BF-CA42-A4F4-F2CE0A2A2AAB}"/>
              </a:ext>
            </a:extLst>
          </p:cNvPr>
          <p:cNvCxnSpPr/>
          <p:nvPr/>
        </p:nvCxnSpPr>
        <p:spPr>
          <a:xfrm flipH="1">
            <a:off x="8895911" y="4229129"/>
            <a:ext cx="1" cy="4871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051968"/>
      </p:ext>
    </p:extLst>
  </p:cSld>
  <p:clrMapOvr>
    <a:masterClrMapping/>
  </p:clrMapOvr>
  <p:transition spd="med" advClick="0" advTm="100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5629572" cy="830997"/>
            <a:chOff x="1007305" y="947449"/>
            <a:chExt cx="6535202" cy="1246687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1246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使用组合器的</a:t>
              </a:r>
              <a:r>
                <a:rPr lang="en-US" altLang="zh-CN" sz="2400" dirty="0" err="1">
                  <a:solidFill>
                    <a:prstClr val="white"/>
                  </a:solidFill>
                  <a:latin typeface="+mn-ea"/>
                </a:rPr>
                <a:t>SingleMapperReducer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作业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911035" y="1753329"/>
            <a:ext cx="52437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prstClr val="white"/>
                </a:solidFill>
                <a:latin typeface="+mn-ea"/>
              </a:rPr>
              <a:t>SingleMapperReducer</a:t>
            </a:r>
            <a:r>
              <a:rPr kumimoji="1" lang="zh-CN" altLang="en-US" dirty="0">
                <a:solidFill>
                  <a:srgbClr val="FFFFFF"/>
                </a:solidFill>
              </a:rPr>
              <a:t>作业可以用于聚合场景。</a:t>
            </a:r>
            <a:endParaRPr kumimoji="1" lang="en-US" altLang="zh-CN" dirty="0">
              <a:solidFill>
                <a:srgbClr val="FFFFFF"/>
              </a:solidFill>
            </a:endParaRPr>
          </a:p>
          <a:p>
            <a:r>
              <a:rPr kumimoji="1" lang="zh-CN" altLang="en-US" dirty="0">
                <a:solidFill>
                  <a:srgbClr val="FFFFFF"/>
                </a:solidFill>
              </a:rPr>
              <a:t>其中</a:t>
            </a:r>
            <a:r>
              <a:rPr kumimoji="1" lang="en-US" altLang="zh-CN" dirty="0">
                <a:solidFill>
                  <a:srgbClr val="FFFFFF"/>
                </a:solidFill>
              </a:rPr>
              <a:t>Combiner</a:t>
            </a:r>
            <a:r>
              <a:rPr kumimoji="1" lang="zh-CN" altLang="en-US" dirty="0">
                <a:solidFill>
                  <a:srgbClr val="FFFFFF"/>
                </a:solidFill>
              </a:rPr>
              <a:t>组合器是一个可选类。</a:t>
            </a:r>
            <a:endParaRPr kumimoji="1" lang="en-US" altLang="zh-CN" dirty="0">
              <a:solidFill>
                <a:srgbClr val="FFFFFF"/>
              </a:solidFill>
            </a:endParaRPr>
          </a:p>
          <a:p>
            <a:r>
              <a:rPr kumimoji="1" lang="zh-CN" altLang="en-US" dirty="0">
                <a:solidFill>
                  <a:srgbClr val="FFFFFF"/>
                </a:solidFill>
              </a:rPr>
              <a:t>组合器接受</a:t>
            </a:r>
            <a:r>
              <a:rPr kumimoji="1" lang="en-US" altLang="zh-CN" dirty="0">
                <a:solidFill>
                  <a:srgbClr val="FFFFFF"/>
                </a:solidFill>
              </a:rPr>
              <a:t>map</a:t>
            </a:r>
            <a:r>
              <a:rPr kumimoji="1" lang="zh-CN" altLang="en-US" dirty="0">
                <a:solidFill>
                  <a:srgbClr val="FFFFFF"/>
                </a:solidFill>
              </a:rPr>
              <a:t>的输入内容，然后将输出的键值对</a:t>
            </a:r>
            <a:endParaRPr kumimoji="1" lang="en-US" altLang="zh-CN" dirty="0">
              <a:solidFill>
                <a:srgbClr val="FFFFFF"/>
              </a:solidFill>
            </a:endParaRPr>
          </a:p>
          <a:p>
            <a:r>
              <a:rPr kumimoji="1" lang="zh-CN" altLang="en-US" dirty="0">
                <a:solidFill>
                  <a:srgbClr val="FFFFFF"/>
                </a:solidFill>
              </a:rPr>
              <a:t>传递给</a:t>
            </a:r>
            <a:r>
              <a:rPr kumimoji="1" lang="en-US" altLang="zh-CN" dirty="0">
                <a:solidFill>
                  <a:srgbClr val="FFFFFF"/>
                </a:solidFill>
              </a:rPr>
              <a:t>reducer</a:t>
            </a:r>
            <a:r>
              <a:rPr kumimoji="1" lang="zh-CN" altLang="en-US" dirty="0">
                <a:solidFill>
                  <a:srgbClr val="FFFFFF"/>
                </a:solidFill>
              </a:rPr>
              <a:t>。</a:t>
            </a:r>
            <a:endParaRPr kumimoji="1" lang="en-US" altLang="zh-CN" dirty="0">
              <a:solidFill>
                <a:srgbClr val="FFFFFF"/>
              </a:solidFill>
            </a:endParaRPr>
          </a:p>
          <a:p>
            <a:endParaRPr kumimoji="1" lang="en-US" altLang="zh-CN" dirty="0">
              <a:solidFill>
                <a:srgbClr val="FFFFFF"/>
              </a:solidFill>
            </a:endParaRPr>
          </a:p>
          <a:p>
            <a:r>
              <a:rPr kumimoji="1" lang="zh-CN" altLang="en-US" dirty="0">
                <a:solidFill>
                  <a:srgbClr val="FFFFFF"/>
                </a:solidFill>
              </a:rPr>
              <a:t>组合器用于降低</a:t>
            </a:r>
            <a:r>
              <a:rPr kumimoji="1" lang="en-US" altLang="zh-CN" dirty="0">
                <a:solidFill>
                  <a:srgbClr val="FFFFFF"/>
                </a:solidFill>
              </a:rPr>
              <a:t>reducer</a:t>
            </a:r>
            <a:r>
              <a:rPr kumimoji="1" lang="zh-CN" altLang="en-US" dirty="0">
                <a:solidFill>
                  <a:srgbClr val="FFFFFF"/>
                </a:solidFill>
              </a:rPr>
              <a:t>的负载。</a:t>
            </a:r>
            <a:endParaRPr kumimoji="1" lang="en-US" altLang="zh-CN" dirty="0">
              <a:solidFill>
                <a:srgbClr val="FFFFFF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E9D0C1-2A09-5849-B3E8-D8B2FD5F6649}"/>
              </a:ext>
            </a:extLst>
          </p:cNvPr>
          <p:cNvSpPr/>
          <p:nvPr/>
        </p:nvSpPr>
        <p:spPr>
          <a:xfrm>
            <a:off x="7096591" y="1365443"/>
            <a:ext cx="4184374" cy="5060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00408B-104F-624E-8B28-A6A2B408C09C}"/>
              </a:ext>
            </a:extLst>
          </p:cNvPr>
          <p:cNvSpPr/>
          <p:nvPr/>
        </p:nvSpPr>
        <p:spPr>
          <a:xfrm>
            <a:off x="8175016" y="2418867"/>
            <a:ext cx="2047342" cy="731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Mapper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7304D6-B8C1-E342-81D5-4F6F65E4177D}"/>
              </a:ext>
            </a:extLst>
          </p:cNvPr>
          <p:cNvSpPr txBox="1"/>
          <p:nvPr/>
        </p:nvSpPr>
        <p:spPr>
          <a:xfrm>
            <a:off x="8579977" y="1444628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输入数据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261B56-10C0-8C42-8D75-82354EEA4692}"/>
              </a:ext>
            </a:extLst>
          </p:cNvPr>
          <p:cNvSpPr txBox="1"/>
          <p:nvPr/>
        </p:nvSpPr>
        <p:spPr>
          <a:xfrm>
            <a:off x="8579977" y="6111529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输出数据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547BC8B-08F8-064A-919F-580A0F4D524B}"/>
              </a:ext>
            </a:extLst>
          </p:cNvPr>
          <p:cNvCxnSpPr>
            <a:cxnSpLocks/>
          </p:cNvCxnSpPr>
          <p:nvPr/>
        </p:nvCxnSpPr>
        <p:spPr>
          <a:xfrm flipH="1">
            <a:off x="9198687" y="1872829"/>
            <a:ext cx="1" cy="4871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6C753D68-19BF-CA42-A4F4-F2CE0A2A2AAB}"/>
              </a:ext>
            </a:extLst>
          </p:cNvPr>
          <p:cNvCxnSpPr/>
          <p:nvPr/>
        </p:nvCxnSpPr>
        <p:spPr>
          <a:xfrm flipH="1">
            <a:off x="9198686" y="4399036"/>
            <a:ext cx="1" cy="4871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2F13359C-BBD9-0048-8716-0A3EA18C1E4C}"/>
              </a:ext>
            </a:extLst>
          </p:cNvPr>
          <p:cNvSpPr/>
          <p:nvPr/>
        </p:nvSpPr>
        <p:spPr>
          <a:xfrm>
            <a:off x="8175016" y="3608616"/>
            <a:ext cx="2047342" cy="731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Combiner</a:t>
            </a:r>
            <a:endParaRPr kumimoji="1" lang="zh-CN" altLang="en-US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55D464AD-F8D8-4E43-830D-00757663B001}"/>
              </a:ext>
            </a:extLst>
          </p:cNvPr>
          <p:cNvCxnSpPr>
            <a:cxnSpLocks/>
          </p:cNvCxnSpPr>
          <p:nvPr/>
        </p:nvCxnSpPr>
        <p:spPr>
          <a:xfrm flipH="1">
            <a:off x="9174718" y="3153190"/>
            <a:ext cx="1" cy="4871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C5D38806-B073-2E4D-90ED-7E5A28B160AF}"/>
              </a:ext>
            </a:extLst>
          </p:cNvPr>
          <p:cNvGraphicFramePr>
            <a:graphicFrameLocks noGrp="1"/>
          </p:cNvGraphicFramePr>
          <p:nvPr/>
        </p:nvGraphicFramePr>
        <p:xfrm>
          <a:off x="496079" y="4529628"/>
          <a:ext cx="6518134" cy="1734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783">
                  <a:extLst>
                    <a:ext uri="{9D8B030D-6E8A-4147-A177-3AD203B41FA5}">
                      <a16:colId xmlns:a16="http://schemas.microsoft.com/office/drawing/2014/main" val="1601110171"/>
                    </a:ext>
                  </a:extLst>
                </a:gridCol>
                <a:gridCol w="4757351">
                  <a:extLst>
                    <a:ext uri="{9D8B030D-6E8A-4147-A177-3AD203B41FA5}">
                      <a16:colId xmlns:a16="http://schemas.microsoft.com/office/drawing/2014/main" val="1602880406"/>
                    </a:ext>
                  </a:extLst>
                </a:gridCol>
              </a:tblGrid>
              <a:tr h="516343">
                <a:tc>
                  <a:txBody>
                    <a:bodyPr/>
                    <a:lstStyle/>
                    <a:p>
                      <a:r>
                        <a:rPr lang="zh-CN" altLang="en-US" dirty="0"/>
                        <a:t>场景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计算所有城市的平均温度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701845"/>
                  </a:ext>
                </a:extLst>
              </a:tr>
              <a:tr h="794275">
                <a:tc>
                  <a:txBody>
                    <a:bodyPr/>
                    <a:lstStyle/>
                    <a:p>
                      <a:r>
                        <a:rPr lang="en-US" altLang="zh-CN" dirty="0"/>
                        <a:t>Map(</a:t>
                      </a:r>
                      <a:r>
                        <a:rPr lang="en-US" altLang="zh-CN" dirty="0" err="1"/>
                        <a:t>key,value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Key</a:t>
                      </a:r>
                      <a:r>
                        <a:rPr lang="zh-CN" altLang="en-US" dirty="0"/>
                        <a:t>：城市名称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Value:</a:t>
                      </a:r>
                      <a:r>
                        <a:rPr lang="zh-CN" altLang="en-US" dirty="0"/>
                        <a:t> 城市的温度</a:t>
                      </a:r>
                      <a:endParaRPr lang="en-US" altLang="zh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710538"/>
                  </a:ext>
                </a:extLst>
              </a:tr>
              <a:tr h="423813">
                <a:tc>
                  <a:txBody>
                    <a:bodyPr/>
                    <a:lstStyle/>
                    <a:p>
                      <a:r>
                        <a:rPr lang="en-US" altLang="zh-CN" dirty="0"/>
                        <a:t>Reduce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通过城市进行分组，并计算每个城市平均温度</a:t>
                      </a:r>
                      <a:endParaRPr lang="en-US" altLang="zh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79278288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02295A10-BCD2-A141-B347-80A819E6E91D}"/>
              </a:ext>
            </a:extLst>
          </p:cNvPr>
          <p:cNvSpPr/>
          <p:nvPr/>
        </p:nvSpPr>
        <p:spPr>
          <a:xfrm>
            <a:off x="8151047" y="4916205"/>
            <a:ext cx="2047342" cy="731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Reducer</a:t>
            </a:r>
            <a:endParaRPr kumimoji="1" lang="zh-CN" altLang="en-US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6C3821C3-0E58-9E47-B517-C34873128EA0}"/>
              </a:ext>
            </a:extLst>
          </p:cNvPr>
          <p:cNvCxnSpPr/>
          <p:nvPr/>
        </p:nvCxnSpPr>
        <p:spPr>
          <a:xfrm flipH="1">
            <a:off x="9174717" y="5701043"/>
            <a:ext cx="1" cy="4871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53273"/>
      </p:ext>
    </p:extLst>
  </p:cSld>
  <p:clrMapOvr>
    <a:masterClrMapping/>
  </p:clrMapOvr>
  <p:transition spd="med" advClick="0" advTm="100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332326" y="547575"/>
            <a:ext cx="495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9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第一节  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Spark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SQL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的基本概念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77A53E-725C-074E-B57D-9C9405BBAF96}"/>
              </a:ext>
            </a:extLst>
          </p:cNvPr>
          <p:cNvSpPr txBox="1"/>
          <p:nvPr/>
        </p:nvSpPr>
        <p:spPr>
          <a:xfrm>
            <a:off x="1299579" y="2300957"/>
            <a:ext cx="6868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的设计架构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 err="1">
                <a:solidFill>
                  <a:schemeClr val="bg1"/>
                </a:solidFill>
                <a:latin typeface="+mn-ea"/>
              </a:rPr>
              <a:t>NameNode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和</a:t>
            </a:r>
            <a:r>
              <a:rPr lang="en-US" altLang="zh-CN" sz="2400" kern="0" dirty="0" err="1">
                <a:solidFill>
                  <a:schemeClr val="bg1"/>
                </a:solidFill>
                <a:latin typeface="+mn-ea"/>
              </a:rPr>
              <a:t>DataNode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内部逻辑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的数据读写流程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985019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本章小结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496928" y="1794745"/>
            <a:ext cx="9358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>
                <a:solidFill>
                  <a:srgbClr val="FFFFFF"/>
                </a:solidFill>
              </a:rPr>
              <a:t>本章讨论了</a:t>
            </a:r>
            <a:r>
              <a:rPr kumimoji="1" lang="en-US" altLang="zh-CN">
                <a:solidFill>
                  <a:srgbClr val="FFFFFF"/>
                </a:solidFill>
              </a:rPr>
              <a:t>DataFrame</a:t>
            </a:r>
            <a:r>
              <a:rPr kumimoji="1" lang="zh-CN" altLang="en-US">
                <a:solidFill>
                  <a:srgbClr val="FFFFFF"/>
                </a:solidFill>
              </a:rPr>
              <a:t>相关的基本内容，以及</a:t>
            </a:r>
            <a:r>
              <a:rPr kumimoji="1" lang="en-US" altLang="zh-CN">
                <a:solidFill>
                  <a:srgbClr val="FFFFFF"/>
                </a:solidFill>
              </a:rPr>
              <a:t>SparkSQL</a:t>
            </a:r>
            <a:r>
              <a:rPr kumimoji="1" lang="zh-CN" altLang="en-US">
                <a:solidFill>
                  <a:srgbClr val="FFFFFF"/>
                </a:solidFill>
              </a:rPr>
              <a:t>在如何在</a:t>
            </a:r>
            <a:r>
              <a:rPr kumimoji="1" lang="en-US" altLang="zh-CN">
                <a:solidFill>
                  <a:srgbClr val="FFFFFF"/>
                </a:solidFill>
              </a:rPr>
              <a:t>DataFrame</a:t>
            </a:r>
            <a:r>
              <a:rPr kumimoji="1" lang="zh-CN" altLang="en-US">
                <a:solidFill>
                  <a:srgbClr val="FFFFFF"/>
                </a:solidFill>
              </a:rPr>
              <a:t>之上提供相应的</a:t>
            </a:r>
            <a:r>
              <a:rPr kumimoji="1" lang="en-US" altLang="zh-CN">
                <a:solidFill>
                  <a:srgbClr val="FFFFFF"/>
                </a:solidFill>
              </a:rPr>
              <a:t>SQL</a:t>
            </a:r>
            <a:r>
              <a:rPr kumimoji="1" lang="zh-CN" altLang="en-US">
                <a:solidFill>
                  <a:srgbClr val="FFFFFF"/>
                </a:solidFill>
              </a:rPr>
              <a:t>接口。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>
                <a:solidFill>
                  <a:srgbClr val="FFFFFF"/>
                </a:solidFill>
              </a:rPr>
              <a:t>DataFrame</a:t>
            </a:r>
            <a:r>
              <a:rPr kumimoji="1" lang="zh-CN" altLang="en-US">
                <a:solidFill>
                  <a:srgbClr val="FFFFFF"/>
                </a:solidFill>
              </a:rPr>
              <a:t>的强大之处体现在：</a:t>
            </a:r>
          </a:p>
          <a:p>
            <a:r>
              <a:rPr kumimoji="1" lang="zh-CN" altLang="en-US">
                <a:solidFill>
                  <a:srgbClr val="FFFFFF"/>
                </a:solidFill>
              </a:rPr>
              <a:t> 	执行时间比基于</a:t>
            </a:r>
            <a:r>
              <a:rPr kumimoji="1" lang="en-US" altLang="zh-CN">
                <a:solidFill>
                  <a:srgbClr val="FFFFFF"/>
                </a:solidFill>
              </a:rPr>
              <a:t>RDD</a:t>
            </a:r>
            <a:r>
              <a:rPr kumimoji="1" lang="zh-CN" altLang="en-US">
                <a:solidFill>
                  <a:srgbClr val="FFFFFF"/>
                </a:solidFill>
              </a:rPr>
              <a:t>的计算相比明显降低。</a:t>
            </a:r>
          </a:p>
          <a:p>
            <a:r>
              <a:rPr kumimoji="1" lang="zh-CN" altLang="en-US">
                <a:solidFill>
                  <a:srgbClr val="FFFFFF"/>
                </a:solidFill>
              </a:rPr>
              <a:t>	另外，还包含了简单的</a:t>
            </a:r>
            <a:r>
              <a:rPr kumimoji="1" lang="en-US" altLang="zh-CN">
                <a:solidFill>
                  <a:srgbClr val="FFFFFF"/>
                </a:solidFill>
              </a:rPr>
              <a:t>SQL</a:t>
            </a:r>
            <a:r>
              <a:rPr kumimoji="1" lang="zh-CN" altLang="en-US">
                <a:solidFill>
                  <a:srgbClr val="FFFFFF"/>
                </a:solidFill>
              </a:rPr>
              <a:t>接口，功能得到进一步的提升。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3.</a:t>
            </a:r>
            <a:r>
              <a:rPr kumimoji="1" lang="zh-CN" altLang="en-US">
                <a:solidFill>
                  <a:srgbClr val="FFFFFF"/>
                </a:solidFill>
              </a:rPr>
              <a:t> 除此之外，本章还讲述了各种</a:t>
            </a:r>
            <a:r>
              <a:rPr kumimoji="1" lang="en-US" altLang="zh-CN">
                <a:solidFill>
                  <a:srgbClr val="FFFFFF"/>
                </a:solidFill>
              </a:rPr>
              <a:t>API</a:t>
            </a:r>
            <a:r>
              <a:rPr kumimoji="1" lang="zh-CN" altLang="en-US">
                <a:solidFill>
                  <a:srgbClr val="FFFFFF"/>
                </a:solidFill>
              </a:rPr>
              <a:t>操作，以及聚合的高级特性：</a:t>
            </a:r>
          </a:p>
          <a:p>
            <a:r>
              <a:rPr kumimoji="1" lang="zh-CN" altLang="en-US">
                <a:solidFill>
                  <a:srgbClr val="FFFFFF"/>
                </a:solidFill>
              </a:rPr>
              <a:t>	包括</a:t>
            </a:r>
            <a:r>
              <a:rPr kumimoji="1" lang="en-US" altLang="zh-CN">
                <a:solidFill>
                  <a:srgbClr val="FFFFFF"/>
                </a:solidFill>
              </a:rPr>
              <a:t>groupBy</a:t>
            </a:r>
            <a:r>
              <a:rPr kumimoji="1" lang="zh-CN" altLang="en-US">
                <a:solidFill>
                  <a:srgbClr val="FFFFFF"/>
                </a:solidFill>
              </a:rPr>
              <a:t>、</a:t>
            </a:r>
            <a:r>
              <a:rPr kumimoji="1" lang="en-US" altLang="zh-CN">
                <a:solidFill>
                  <a:srgbClr val="FFFFFF"/>
                </a:solidFill>
              </a:rPr>
              <a:t>WIndow</a:t>
            </a:r>
            <a:r>
              <a:rPr kumimoji="1" lang="zh-CN" altLang="en-US">
                <a:solidFill>
                  <a:srgbClr val="FFFFFF"/>
                </a:solidFill>
              </a:rPr>
              <a:t>、</a:t>
            </a:r>
            <a:r>
              <a:rPr kumimoji="1" lang="en-US" altLang="zh-CN">
                <a:solidFill>
                  <a:srgbClr val="FFFFFF"/>
                </a:solidFill>
              </a:rPr>
              <a:t>rullup</a:t>
            </a:r>
            <a:r>
              <a:rPr kumimoji="1" lang="zh-CN" altLang="en-US">
                <a:solidFill>
                  <a:srgbClr val="FFFFFF"/>
                </a:solidFill>
              </a:rPr>
              <a:t>和</a:t>
            </a:r>
            <a:r>
              <a:rPr kumimoji="1" lang="en-US" altLang="zh-CN">
                <a:solidFill>
                  <a:srgbClr val="FFFFFF"/>
                </a:solidFill>
              </a:rPr>
              <a:t>cube</a:t>
            </a:r>
            <a:r>
              <a:rPr kumimoji="1" lang="zh-CN" altLang="en-US">
                <a:solidFill>
                  <a:srgbClr val="FFFFFF"/>
                </a:solidFill>
              </a:rPr>
              <a:t>。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4.</a:t>
            </a:r>
            <a:r>
              <a:rPr kumimoji="1" lang="zh-CN" altLang="en-US">
                <a:solidFill>
                  <a:srgbClr val="FFFFFF"/>
                </a:solidFill>
              </a:rPr>
              <a:t> 最后学习了数据连接相关的概念和操作。</a:t>
            </a:r>
          </a:p>
        </p:txBody>
      </p:sp>
    </p:spTree>
    <p:extLst>
      <p:ext uri="{BB962C8B-B14F-4D97-AF65-F5344CB8AC3E}">
        <p14:creationId xmlns:p14="http://schemas.microsoft.com/office/powerpoint/2010/main" val="89079506"/>
      </p:ext>
    </p:extLst>
  </p:cSld>
  <p:clrMapOvr>
    <a:masterClrMapping/>
  </p:clrMapOvr>
  <p:transition spd="med" advClick="0" advTm="1000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4429</TotalTime>
  <Words>416</Words>
  <Application>Microsoft Macintosh PowerPoint</Application>
  <PresentationFormat>宽屏</PresentationFormat>
  <Paragraphs>84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yeziapp</dc:creator>
  <cp:lastModifiedBy>yeziapp</cp:lastModifiedBy>
  <cp:revision>55</cp:revision>
  <dcterms:created xsi:type="dcterms:W3CDTF">2019-12-08T15:55:54Z</dcterms:created>
  <dcterms:modified xsi:type="dcterms:W3CDTF">2020-01-06T05:31:11Z</dcterms:modified>
</cp:coreProperties>
</file>