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76" r:id="rId2"/>
    <p:sldId id="265" r:id="rId3"/>
    <p:sldId id="321" r:id="rId4"/>
    <p:sldId id="324" r:id="rId5"/>
    <p:sldId id="325" r:id="rId6"/>
    <p:sldId id="323" r:id="rId7"/>
    <p:sldId id="292" r:id="rId8"/>
    <p:sldId id="322" r:id="rId9"/>
    <p:sldId id="290" r:id="rId10"/>
    <p:sldId id="32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5510"/>
  </p:normalViewPr>
  <p:slideViewPr>
    <p:cSldViewPr snapToGrid="0" snapToObjects="1">
      <p:cViewPr varScale="1">
        <p:scale>
          <a:sx n="122" d="100"/>
          <a:sy n="122" d="100"/>
        </p:scale>
        <p:origin x="10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462B-154F-E647-9BF2-E8B82EB7C5D0}" type="datetimeFigureOut">
              <a:rPr kumimoji="1" lang="zh-CN" altLang="en-US" smtClean="0"/>
              <a:t>2020/1/6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8FADC-8B32-954C-A7FB-3FCC51565C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54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1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9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37BA-0AB3-4D4A-B865-6E343397AD7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90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59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79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64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5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B37BA-0AB3-4D4A-B865-6E343397AD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8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60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6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0124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7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838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9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6752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1853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6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5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32928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7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42664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8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2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40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6754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24816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download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+mn-ea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220086" y="1809285"/>
            <a:ext cx="10263082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bg1"/>
                </a:solidFill>
              </a:rPr>
              <a:t>第六章 </a:t>
            </a:r>
            <a:r>
              <a:rPr kumimoji="1" lang="en-US" altLang="zh-CN" sz="6000" dirty="0">
                <a:solidFill>
                  <a:schemeClr val="bg1"/>
                </a:solidFill>
              </a:rPr>
              <a:t>Hadoop</a:t>
            </a:r>
            <a:r>
              <a:rPr kumimoji="1" lang="zh-CN" altLang="en-US" sz="6000" dirty="0">
                <a:solidFill>
                  <a:schemeClr val="bg1"/>
                </a:solidFill>
              </a:rPr>
              <a:t>生态圈</a:t>
            </a:r>
            <a:r>
              <a:rPr kumimoji="1" lang="en-US" altLang="zh-CN" sz="6000" dirty="0">
                <a:solidFill>
                  <a:schemeClr val="bg1"/>
                </a:solidFill>
              </a:rPr>
              <a:t>Hive</a:t>
            </a:r>
            <a:endParaRPr sz="5866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3" dirty="0">
                <a:solidFill>
                  <a:schemeClr val="bg1"/>
                </a:solidFill>
                <a:latin typeface="+mn-ea"/>
              </a:rPr>
              <a:t>主讲人：</a:t>
            </a:r>
            <a:r>
              <a:rPr lang="en-US" altLang="zh-CN" sz="2133" dirty="0">
                <a:solidFill>
                  <a:schemeClr val="bg1"/>
                </a:solidFill>
                <a:latin typeface="+mn-ea"/>
              </a:rPr>
              <a:t>Josh</a:t>
            </a:r>
            <a:endParaRPr lang="zh-CN" altLang="en-US" sz="2133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9598460"/>
      </p:ext>
    </p:extLst>
  </p:cSld>
  <p:clrMapOvr>
    <a:masterClrMapping/>
  </p:clrMapOvr>
  <p:transition spd="med" advClick="0" advTm="1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39" name="文本框 38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</a:rPr>
                <a:t>本章总结</a:t>
              </a:r>
            </a:p>
          </p:txBody>
        </p:sp>
        <p:cxnSp>
          <p:nvCxnSpPr>
            <p:cNvPr id="40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7E8625-C018-6A4B-95B2-C8D6CA7A818A}"/>
              </a:ext>
            </a:extLst>
          </p:cNvPr>
          <p:cNvSpPr txBox="1"/>
          <p:nvPr/>
        </p:nvSpPr>
        <p:spPr>
          <a:xfrm>
            <a:off x="1345720" y="1828800"/>
            <a:ext cx="614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基本特征与架构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架构、</a:t>
            </a:r>
            <a:r>
              <a:rPr lang="en-US" altLang="zh-CN" sz="2000" dirty="0" err="1">
                <a:solidFill>
                  <a:schemeClr val="bg1"/>
                </a:solidFill>
              </a:rPr>
              <a:t>NameNode</a:t>
            </a:r>
            <a:r>
              <a:rPr lang="zh-CN" altLang="en-US" sz="2000" dirty="0">
                <a:solidFill>
                  <a:schemeClr val="bg1"/>
                </a:solidFill>
              </a:rPr>
              <a:t>、</a:t>
            </a:r>
            <a:r>
              <a:rPr lang="en-US" altLang="zh-CN" sz="2000" dirty="0" err="1">
                <a:solidFill>
                  <a:schemeClr val="bg1"/>
                </a:solidFill>
              </a:rPr>
              <a:t>DataNode</a:t>
            </a:r>
            <a:r>
              <a:rPr lang="zh-CN" altLang="en-US" sz="2000" dirty="0">
                <a:solidFill>
                  <a:schemeClr val="bg1"/>
                </a:solidFill>
              </a:rPr>
              <a:t>、读写流程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基本操作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启动脚本、文件夹操作、文件操作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Hadoop</a:t>
            </a:r>
            <a:r>
              <a:rPr kumimoji="1" lang="zh-CN" altLang="en-US" sz="2000" dirty="0">
                <a:solidFill>
                  <a:schemeClr val="bg1"/>
                </a:solidFill>
              </a:rPr>
              <a:t>开发环境搭建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r>
              <a:rPr kumimoji="1" lang="en-US" altLang="zh-CN" sz="2000" dirty="0">
                <a:solidFill>
                  <a:schemeClr val="bg1"/>
                </a:solidFill>
              </a:rPr>
              <a:t>Maven</a:t>
            </a:r>
            <a:r>
              <a:rPr kumimoji="1" lang="zh-CN" altLang="en-US" sz="2000" dirty="0">
                <a:solidFill>
                  <a:schemeClr val="bg1"/>
                </a:solidFill>
              </a:rPr>
              <a:t>项目，打包</a:t>
            </a: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schemeClr val="bg1"/>
                </a:solidFill>
              </a:rPr>
              <a:t>HDFS</a:t>
            </a:r>
            <a:r>
              <a:rPr kumimoji="1" lang="zh-CN" altLang="en-US" sz="2000" dirty="0">
                <a:solidFill>
                  <a:schemeClr val="bg1"/>
                </a:solidFill>
              </a:rPr>
              <a:t>相关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API</a:t>
            </a:r>
          </a:p>
          <a:p>
            <a:r>
              <a:rPr kumimoji="1" lang="zh-CN" altLang="en-US" sz="2000" dirty="0">
                <a:solidFill>
                  <a:schemeClr val="bg1"/>
                </a:solidFill>
              </a:rPr>
              <a:t>文件夹操作、数据读写操作</a:t>
            </a:r>
            <a:endParaRPr kumimoji="1"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85673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椭圆 49"/>
          <p:cNvSpPr/>
          <p:nvPr/>
        </p:nvSpPr>
        <p:spPr>
          <a:xfrm>
            <a:off x="3967120" y="2963071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112467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203225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16493" y="306542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7296170" y="301616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58" name="直接连接符 57"/>
          <p:cNvCxnSpPr>
            <a:stCxn id="50" idx="6"/>
          </p:cNvCxnSpPr>
          <p:nvPr/>
        </p:nvCxnSpPr>
        <p:spPr>
          <a:xfrm flipV="1">
            <a:off x="4263923" y="3125699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1" idx="6"/>
            <a:endCxn id="52" idx="2"/>
          </p:cNvCxnSpPr>
          <p:nvPr/>
        </p:nvCxnSpPr>
        <p:spPr>
          <a:xfrm flipV="1">
            <a:off x="5507614" y="3228053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2" idx="6"/>
            <a:endCxn id="57" idx="2"/>
          </p:cNvCxnSpPr>
          <p:nvPr/>
        </p:nvCxnSpPr>
        <p:spPr>
          <a:xfrm>
            <a:off x="6500026" y="3228053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7" idx="6"/>
            <a:endCxn id="56" idx="2"/>
          </p:cNvCxnSpPr>
          <p:nvPr/>
        </p:nvCxnSpPr>
        <p:spPr>
          <a:xfrm flipV="1">
            <a:off x="7690682" y="3228053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9097566" y="2485116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64" name="直接连接符 63"/>
          <p:cNvCxnSpPr>
            <a:stCxn id="63" idx="3"/>
            <a:endCxn id="56" idx="7"/>
          </p:cNvCxnSpPr>
          <p:nvPr/>
        </p:nvCxnSpPr>
        <p:spPr>
          <a:xfrm flipH="1">
            <a:off x="8769414" y="2836323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1058"/>
            <a:ext cx="12190119" cy="6856942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014120" y="2955488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159468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250225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563494" y="305783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343171" y="300858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4" name="直接连接符 23"/>
          <p:cNvCxnSpPr>
            <a:stCxn id="19" idx="6"/>
          </p:cNvCxnSpPr>
          <p:nvPr/>
        </p:nvCxnSpPr>
        <p:spPr>
          <a:xfrm flipV="1">
            <a:off x="4310924" y="3118116"/>
            <a:ext cx="671546" cy="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0" idx="6"/>
            <a:endCxn id="21" idx="2"/>
          </p:cNvCxnSpPr>
          <p:nvPr/>
        </p:nvCxnSpPr>
        <p:spPr>
          <a:xfrm flipV="1">
            <a:off x="5554615" y="3220470"/>
            <a:ext cx="69585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6"/>
            <a:endCxn id="23" idx="2"/>
          </p:cNvCxnSpPr>
          <p:nvPr/>
        </p:nvCxnSpPr>
        <p:spPr>
          <a:xfrm>
            <a:off x="6547027" y="3220470"/>
            <a:ext cx="796167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6"/>
            <a:endCxn id="22" idx="2"/>
          </p:cNvCxnSpPr>
          <p:nvPr/>
        </p:nvCxnSpPr>
        <p:spPr>
          <a:xfrm flipV="1">
            <a:off x="7737682" y="3220470"/>
            <a:ext cx="825373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9144567" y="2477534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4770">
              <a:defRPr/>
            </a:pPr>
            <a:endParaRPr lang="zh-CN" altLang="en-US" sz="27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29" name="直接连接符 28"/>
          <p:cNvCxnSpPr>
            <a:stCxn id="28" idx="3"/>
            <a:endCxn id="22" idx="7"/>
          </p:cNvCxnSpPr>
          <p:nvPr/>
        </p:nvCxnSpPr>
        <p:spPr>
          <a:xfrm flipH="1">
            <a:off x="8816414" y="2828740"/>
            <a:ext cx="386020" cy="28634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27371" y="1606508"/>
            <a:ext cx="4122998" cy="9950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 defTabSz="304770">
              <a:defRPr/>
            </a:pPr>
            <a:r>
              <a:rPr lang="zh-CN" altLang="en-US" sz="5866" dirty="0">
                <a:solidFill>
                  <a:prstClr val="white"/>
                </a:solidFill>
                <a:latin typeface="微软雅黑"/>
                <a:ea typeface="微软雅黑"/>
              </a:rPr>
              <a:t>谢谢观看</a:t>
            </a:r>
            <a:endParaRPr sz="5866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99897" y="3515059"/>
            <a:ext cx="23922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770">
              <a:defRPr/>
            </a:pPr>
            <a:r>
              <a:rPr lang="zh-CN" altLang="en-US" sz="2133" dirty="0">
                <a:solidFill>
                  <a:prstClr val="white"/>
                </a:solidFill>
                <a:latin typeface="微软雅黑"/>
                <a:ea typeface="微软雅黑"/>
              </a:rPr>
              <a:t>主讲人：</a:t>
            </a:r>
            <a:r>
              <a:rPr lang="en-US" altLang="zh-CN" sz="2133" dirty="0">
                <a:solidFill>
                  <a:prstClr val="white"/>
                </a:solidFill>
                <a:latin typeface="微软雅黑"/>
                <a:ea typeface="微软雅黑"/>
              </a:rPr>
              <a:t>Josh</a:t>
            </a:r>
            <a:endParaRPr lang="zh-CN" altLang="en-US" sz="2133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8465916"/>
      </p:ext>
    </p:extLst>
  </p:cSld>
  <p:clrMapOvr>
    <a:masterClrMapping/>
  </p:clrMapOvr>
  <p:transition spd="med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椭圆 122"/>
          <p:cNvSpPr/>
          <p:nvPr/>
        </p:nvSpPr>
        <p:spPr>
          <a:xfrm>
            <a:off x="10531" y="614801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921" y="4202504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1041543" y="2545378"/>
            <a:ext cx="395147" cy="39593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2543917" y="3674996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3645646" y="165318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2019894" y="1461703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1436693" y="1027646"/>
            <a:ext cx="296804" cy="29732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2840718" y="-120222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1078496" y="4698826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4775342" y="469717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4989150" y="2096157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6059391" y="2155140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6898671" y="1077509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233" y="73873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椭圆 139"/>
          <p:cNvSpPr/>
          <p:nvPr/>
        </p:nvSpPr>
        <p:spPr>
          <a:xfrm>
            <a:off x="8714078" y="1234700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10125811" y="562108"/>
            <a:ext cx="233515" cy="233927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11649908" y="52450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4903" y="1521710"/>
            <a:ext cx="395147" cy="39584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5642072" y="4316232"/>
            <a:ext cx="296804" cy="29732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endCxn id="129" idx="0"/>
          </p:cNvCxnSpPr>
          <p:nvPr/>
        </p:nvCxnSpPr>
        <p:spPr>
          <a:xfrm>
            <a:off x="709611" y="-1510160"/>
            <a:ext cx="875484" cy="253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129" idx="0"/>
          </p:cNvCxnSpPr>
          <p:nvPr/>
        </p:nvCxnSpPr>
        <p:spPr>
          <a:xfrm>
            <a:off x="1585094" y="-259964"/>
            <a:ext cx="1" cy="1287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5091" y="217652"/>
            <a:ext cx="1313495" cy="789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</p:cNvCxnSpPr>
          <p:nvPr/>
        </p:nvCxnSpPr>
        <p:spPr>
          <a:xfrm flipH="1" flipV="1">
            <a:off x="-162151" y="217414"/>
            <a:ext cx="1598841" cy="9588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-32939" y="1185956"/>
            <a:ext cx="1453914" cy="9537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</p:cNvCxnSpPr>
          <p:nvPr/>
        </p:nvCxnSpPr>
        <p:spPr>
          <a:xfrm flipH="1" flipV="1">
            <a:off x="-32939" y="2139695"/>
            <a:ext cx="1074482" cy="603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25" idx="0"/>
            <a:endCxn id="129" idx="4"/>
          </p:cNvCxnSpPr>
          <p:nvPr/>
        </p:nvCxnSpPr>
        <p:spPr>
          <a:xfrm flipV="1">
            <a:off x="1239120" y="1324976"/>
            <a:ext cx="345976" cy="12204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125" idx="0"/>
            <a:endCxn id="128" idx="3"/>
          </p:cNvCxnSpPr>
          <p:nvPr/>
        </p:nvCxnSpPr>
        <p:spPr>
          <a:xfrm flipV="1">
            <a:off x="1239117" y="1715486"/>
            <a:ext cx="824241" cy="8298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29" idx="5"/>
            <a:endCxn id="128" idx="2"/>
          </p:cNvCxnSpPr>
          <p:nvPr/>
        </p:nvCxnSpPr>
        <p:spPr>
          <a:xfrm>
            <a:off x="1690031" y="1281433"/>
            <a:ext cx="329864" cy="32893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25" idx="3"/>
            <a:endCxn id="124" idx="0"/>
          </p:cNvCxnSpPr>
          <p:nvPr/>
        </p:nvCxnSpPr>
        <p:spPr>
          <a:xfrm flipH="1">
            <a:off x="604678" y="2883335"/>
            <a:ext cx="494737" cy="131916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endCxn id="124" idx="1"/>
          </p:cNvCxnSpPr>
          <p:nvPr/>
        </p:nvCxnSpPr>
        <p:spPr>
          <a:xfrm>
            <a:off x="-32938" y="2349938"/>
            <a:ext cx="555054" cy="18868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</p:cNvCxnSpPr>
          <p:nvPr/>
        </p:nvCxnSpPr>
        <p:spPr>
          <a:xfrm flipH="1">
            <a:off x="-902798" y="4236760"/>
            <a:ext cx="1424912" cy="19967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7285" y="4402173"/>
            <a:ext cx="394829" cy="174584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7289" y="4898491"/>
            <a:ext cx="985405" cy="124951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25" idx="4"/>
            <a:endCxn id="132" idx="0"/>
          </p:cNvCxnSpPr>
          <p:nvPr/>
        </p:nvCxnSpPr>
        <p:spPr>
          <a:xfrm flipH="1">
            <a:off x="1195253" y="2941317"/>
            <a:ext cx="43867" cy="17575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126" idx="2"/>
            <a:endCxn id="124" idx="6"/>
          </p:cNvCxnSpPr>
          <p:nvPr/>
        </p:nvCxnSpPr>
        <p:spPr>
          <a:xfrm flipH="1">
            <a:off x="721431" y="3823658"/>
            <a:ext cx="1822483" cy="4958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26" idx="1"/>
            <a:endCxn id="125" idx="5"/>
          </p:cNvCxnSpPr>
          <p:nvPr/>
        </p:nvCxnSpPr>
        <p:spPr>
          <a:xfrm flipH="1" flipV="1">
            <a:off x="1378825" y="2883335"/>
            <a:ext cx="1208559" cy="835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26" idx="0"/>
            <a:endCxn id="128" idx="4"/>
          </p:cNvCxnSpPr>
          <p:nvPr/>
        </p:nvCxnSpPr>
        <p:spPr>
          <a:xfrm flipH="1" flipV="1">
            <a:off x="2168294" y="1759033"/>
            <a:ext cx="524023" cy="19159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26" idx="7"/>
            <a:endCxn id="127" idx="3"/>
          </p:cNvCxnSpPr>
          <p:nvPr/>
        </p:nvCxnSpPr>
        <p:spPr>
          <a:xfrm flipV="1">
            <a:off x="2797255" y="1991055"/>
            <a:ext cx="906263" cy="172748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127" idx="0"/>
            <a:endCxn id="130" idx="4"/>
          </p:cNvCxnSpPr>
          <p:nvPr/>
        </p:nvCxnSpPr>
        <p:spPr>
          <a:xfrm flipH="1" flipV="1">
            <a:off x="3038295" y="275621"/>
            <a:ext cx="804929" cy="137755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133" idx="2"/>
            <a:endCxn id="128" idx="6"/>
          </p:cNvCxnSpPr>
          <p:nvPr/>
        </p:nvCxnSpPr>
        <p:spPr>
          <a:xfrm flipH="1">
            <a:off x="2316694" y="618380"/>
            <a:ext cx="2458645" cy="9919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27" idx="2"/>
            <a:endCxn id="129" idx="6"/>
          </p:cNvCxnSpPr>
          <p:nvPr/>
        </p:nvCxnSpPr>
        <p:spPr>
          <a:xfrm flipH="1" flipV="1">
            <a:off x="1733493" y="1176309"/>
            <a:ext cx="1912153" cy="67479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132" idx="7"/>
            <a:endCxn id="126" idx="3"/>
          </p:cNvCxnSpPr>
          <p:nvPr/>
        </p:nvCxnSpPr>
        <p:spPr>
          <a:xfrm flipV="1">
            <a:off x="1277813" y="3928778"/>
            <a:ext cx="1309571" cy="804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27" idx="7"/>
            <a:endCxn id="133" idx="3"/>
          </p:cNvCxnSpPr>
          <p:nvPr/>
        </p:nvCxnSpPr>
        <p:spPr>
          <a:xfrm flipV="1">
            <a:off x="3982929" y="723499"/>
            <a:ext cx="835880" cy="98765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30" idx="6"/>
            <a:endCxn id="133" idx="2"/>
          </p:cNvCxnSpPr>
          <p:nvPr/>
        </p:nvCxnSpPr>
        <p:spPr>
          <a:xfrm>
            <a:off x="3235865" y="77699"/>
            <a:ext cx="1539474" cy="54067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133" idx="1"/>
          </p:cNvCxnSpPr>
          <p:nvPr/>
        </p:nvCxnSpPr>
        <p:spPr>
          <a:xfrm>
            <a:off x="4365009" y="-774048"/>
            <a:ext cx="453796" cy="12873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27" idx="6"/>
            <a:endCxn id="136" idx="2"/>
          </p:cNvCxnSpPr>
          <p:nvPr/>
        </p:nvCxnSpPr>
        <p:spPr>
          <a:xfrm>
            <a:off x="4040797" y="1851101"/>
            <a:ext cx="948353" cy="36201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36" idx="6"/>
            <a:endCxn id="137" idx="3"/>
          </p:cNvCxnSpPr>
          <p:nvPr/>
        </p:nvCxnSpPr>
        <p:spPr>
          <a:xfrm>
            <a:off x="5222664" y="2213121"/>
            <a:ext cx="870925" cy="1416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126" idx="6"/>
            <a:endCxn id="136" idx="3"/>
          </p:cNvCxnSpPr>
          <p:nvPr/>
        </p:nvCxnSpPr>
        <p:spPr>
          <a:xfrm flipV="1">
            <a:off x="2840721" y="2295825"/>
            <a:ext cx="2182627" cy="152783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33" idx="5"/>
            <a:endCxn id="137" idx="1"/>
          </p:cNvCxnSpPr>
          <p:nvPr/>
        </p:nvCxnSpPr>
        <p:spPr>
          <a:xfrm>
            <a:off x="5028677" y="723499"/>
            <a:ext cx="1064910" cy="14658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138" idx="3"/>
            <a:endCxn id="137" idx="7"/>
          </p:cNvCxnSpPr>
          <p:nvPr/>
        </p:nvCxnSpPr>
        <p:spPr>
          <a:xfrm flipH="1">
            <a:off x="6258705" y="1331291"/>
            <a:ext cx="683429" cy="85810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endCxn id="138" idx="0"/>
          </p:cNvCxnSpPr>
          <p:nvPr/>
        </p:nvCxnSpPr>
        <p:spPr>
          <a:xfrm flipH="1">
            <a:off x="7047069" y="-386519"/>
            <a:ext cx="98445" cy="146402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33" idx="6"/>
          </p:cNvCxnSpPr>
          <p:nvPr/>
        </p:nvCxnSpPr>
        <p:spPr>
          <a:xfrm flipV="1">
            <a:off x="5072142" y="270044"/>
            <a:ext cx="3441441" cy="3483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133" idx="7"/>
          </p:cNvCxnSpPr>
          <p:nvPr/>
        </p:nvCxnSpPr>
        <p:spPr>
          <a:xfrm flipV="1">
            <a:off x="5028678" y="-430061"/>
            <a:ext cx="2011903" cy="94331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38" idx="6"/>
            <a:endCxn id="140" idx="2"/>
          </p:cNvCxnSpPr>
          <p:nvPr/>
        </p:nvCxnSpPr>
        <p:spPr>
          <a:xfrm>
            <a:off x="7195474" y="1226172"/>
            <a:ext cx="1518605" cy="15719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endCxn id="140" idx="1"/>
          </p:cNvCxnSpPr>
          <p:nvPr/>
        </p:nvCxnSpPr>
        <p:spPr>
          <a:xfrm>
            <a:off x="4469946" y="-817591"/>
            <a:ext cx="4287598" cy="20958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140" idx="6"/>
            <a:endCxn id="145" idx="3"/>
          </p:cNvCxnSpPr>
          <p:nvPr/>
        </p:nvCxnSpPr>
        <p:spPr>
          <a:xfrm flipV="1">
            <a:off x="9010878" y="761774"/>
            <a:ext cx="1149127" cy="62158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</p:cNvCxnSpPr>
          <p:nvPr/>
        </p:nvCxnSpPr>
        <p:spPr>
          <a:xfrm flipV="1">
            <a:off x="10325125" y="-417682"/>
            <a:ext cx="341309" cy="1014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40" idx="7"/>
          </p:cNvCxnSpPr>
          <p:nvPr/>
        </p:nvCxnSpPr>
        <p:spPr>
          <a:xfrm flipV="1">
            <a:off x="8967412" y="-417682"/>
            <a:ext cx="1699022" cy="169592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381" y="271791"/>
            <a:ext cx="2718524" cy="40137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</p:cNvCxnSpPr>
          <p:nvPr/>
        </p:nvCxnSpPr>
        <p:spPr>
          <a:xfrm flipH="1" flipV="1">
            <a:off x="10771369" y="-461224"/>
            <a:ext cx="1291403" cy="204090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48" idx="1"/>
            <a:endCxn id="145" idx="6"/>
          </p:cNvCxnSpPr>
          <p:nvPr/>
        </p:nvCxnSpPr>
        <p:spPr>
          <a:xfrm flipH="1" flipV="1">
            <a:off x="10359322" y="679068"/>
            <a:ext cx="1703449" cy="90060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148" idx="1"/>
            <a:endCxn id="147" idx="5"/>
          </p:cNvCxnSpPr>
          <p:nvPr/>
        </p:nvCxnSpPr>
        <p:spPr>
          <a:xfrm flipH="1" flipV="1">
            <a:off x="11903242" y="778285"/>
            <a:ext cx="159529" cy="80139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174" idx="0"/>
            <a:endCxn id="137" idx="4"/>
          </p:cNvCxnSpPr>
          <p:nvPr/>
        </p:nvCxnSpPr>
        <p:spPr>
          <a:xfrm flipV="1">
            <a:off x="5790472" y="2389065"/>
            <a:ext cx="385674" cy="1927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26" idx="5"/>
            <a:endCxn id="174" idx="2"/>
          </p:cNvCxnSpPr>
          <p:nvPr/>
        </p:nvCxnSpPr>
        <p:spPr>
          <a:xfrm>
            <a:off x="2797255" y="3928778"/>
            <a:ext cx="2844818" cy="5361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cxnSpLocks/>
            <a:stCxn id="133" idx="5"/>
            <a:endCxn id="138" idx="2"/>
          </p:cNvCxnSpPr>
          <p:nvPr/>
        </p:nvCxnSpPr>
        <p:spPr>
          <a:xfrm>
            <a:off x="5028676" y="723496"/>
            <a:ext cx="1869991" cy="50267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endCxn id="147" idx="7"/>
          </p:cNvCxnSpPr>
          <p:nvPr/>
        </p:nvCxnSpPr>
        <p:spPr>
          <a:xfrm flipH="1">
            <a:off x="11903245" y="-125648"/>
            <a:ext cx="615042" cy="6936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3852266" y="2974801"/>
            <a:ext cx="1965887" cy="92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3" name="椭圆 152"/>
          <p:cNvSpPr/>
          <p:nvPr/>
        </p:nvSpPr>
        <p:spPr>
          <a:xfrm>
            <a:off x="6555581" y="2519791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6552240" y="3528736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40303" y="2543245"/>
            <a:ext cx="3481687" cy="495224"/>
            <a:chOff x="8858444" y="2013481"/>
            <a:chExt cx="2357190" cy="495300"/>
          </a:xfrm>
        </p:grpSpPr>
        <p:sp>
          <p:nvSpPr>
            <p:cNvPr id="164" name="矩形 163"/>
            <p:cNvSpPr/>
            <p:nvPr/>
          </p:nvSpPr>
          <p:spPr>
            <a:xfrm>
              <a:off x="8858444" y="2013481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8870160" y="2038139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的架构与基本特征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1000" y="3578401"/>
            <a:ext cx="3481687" cy="495224"/>
            <a:chOff x="8858444" y="3567629"/>
            <a:chExt cx="2357190" cy="495300"/>
          </a:xfrm>
        </p:grpSpPr>
        <p:sp>
          <p:nvSpPr>
            <p:cNvPr id="168" name="矩形 167"/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的基本操作命令</a:t>
              </a:r>
            </a:p>
          </p:txBody>
        </p: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D96E7E03-C567-A74E-9ECC-5E9306B65724}"/>
              </a:ext>
            </a:extLst>
          </p:cNvPr>
          <p:cNvSpPr/>
          <p:nvPr/>
        </p:nvSpPr>
        <p:spPr>
          <a:xfrm>
            <a:off x="6555581" y="4578274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EA33DAE6-0C9C-234D-AD5B-69432AB71103}"/>
              </a:ext>
            </a:extLst>
          </p:cNvPr>
          <p:cNvSpPr/>
          <p:nvPr/>
        </p:nvSpPr>
        <p:spPr>
          <a:xfrm>
            <a:off x="6552240" y="5509313"/>
            <a:ext cx="582666" cy="582666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0112C03-6C47-A44B-8DCA-D875C087286E}"/>
              </a:ext>
            </a:extLst>
          </p:cNvPr>
          <p:cNvGrpSpPr/>
          <p:nvPr/>
        </p:nvGrpSpPr>
        <p:grpSpPr>
          <a:xfrm>
            <a:off x="7540303" y="4613557"/>
            <a:ext cx="3481687" cy="495224"/>
            <a:chOff x="8858444" y="3567629"/>
            <a:chExt cx="2357190" cy="4953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A2FD451-E459-7C41-9853-04461289D502}"/>
                </a:ext>
              </a:extLst>
            </p:cNvPr>
            <p:cNvSpPr/>
            <p:nvPr/>
          </p:nvSpPr>
          <p:spPr>
            <a:xfrm>
              <a:off x="8858444" y="3567629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DA182E2-4EF7-504F-A3A0-2C841D0F57CC}"/>
                </a:ext>
              </a:extLst>
            </p:cNvPr>
            <p:cNvSpPr txBox="1"/>
            <p:nvPr/>
          </p:nvSpPr>
          <p:spPr>
            <a:xfrm>
              <a:off x="8870160" y="3592287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搭建开发环境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F0BA7F7-01BA-3B41-B9BA-D76FCE3B6071}"/>
              </a:ext>
            </a:extLst>
          </p:cNvPr>
          <p:cNvGrpSpPr/>
          <p:nvPr/>
        </p:nvGrpSpPr>
        <p:grpSpPr>
          <a:xfrm>
            <a:off x="7540302" y="5523245"/>
            <a:ext cx="3534846" cy="542966"/>
            <a:chOff x="8846727" y="4388504"/>
            <a:chExt cx="2393180" cy="543050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141D0133-8692-9649-A273-7A02A2B74EC3}"/>
                </a:ext>
              </a:extLst>
            </p:cNvPr>
            <p:cNvSpPr/>
            <p:nvPr/>
          </p:nvSpPr>
          <p:spPr>
            <a:xfrm>
              <a:off x="8882717" y="4388504"/>
              <a:ext cx="2357190" cy="4953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513544E-A3E4-104E-8E3A-C0B6B2E07EF0}"/>
                </a:ext>
              </a:extLst>
            </p:cNvPr>
            <p:cNvSpPr txBox="1"/>
            <p:nvPr/>
          </p:nvSpPr>
          <p:spPr>
            <a:xfrm>
              <a:off x="8846727" y="4469818"/>
              <a:ext cx="2345474" cy="461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HDFS-Java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132727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9B68577-E872-694E-BD50-7A338DF95F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29" y="1107051"/>
            <a:ext cx="4956179" cy="5119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73606"/>
      </p:ext>
    </p:extLst>
  </p:cSld>
  <p:clrMapOvr>
    <a:masterClrMapping/>
  </p:clrMapOvr>
  <p:transition spd="med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E3C751-480D-3C4C-8B56-EEB3A7EA08C6}"/>
              </a:ext>
            </a:extLst>
          </p:cNvPr>
          <p:cNvSpPr txBox="1"/>
          <p:nvPr/>
        </p:nvSpPr>
        <p:spPr>
          <a:xfrm>
            <a:off x="756745" y="1997839"/>
            <a:ext cx="904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Hive</a:t>
            </a:r>
            <a:r>
              <a:rPr lang="zh-CN" altLang="en-US" b="1" dirty="0">
                <a:solidFill>
                  <a:schemeClr val="bg1"/>
                </a:solidFill>
              </a:rPr>
              <a:t>介绍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框架上提供了一个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抽象层，同时也包含了一些执行的优化措施。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实际上，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极大的简化了编写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代码的复杂性。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通过将</a:t>
            </a:r>
            <a:r>
              <a:rPr lang="en-US" altLang="zh-CN" dirty="0">
                <a:solidFill>
                  <a:schemeClr val="bg1"/>
                </a:solidFill>
              </a:rPr>
              <a:t>SQL</a:t>
            </a:r>
            <a:r>
              <a:rPr lang="zh-CN" altLang="en-US" dirty="0">
                <a:solidFill>
                  <a:schemeClr val="bg1"/>
                </a:solidFill>
              </a:rPr>
              <a:t>语句中的逻辑封装到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框架代码中，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实现了对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代码的抽象，并可以在后端自动生成和执行。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52987"/>
      </p:ext>
    </p:extLst>
  </p:cSld>
  <p:clrMapOvr>
    <a:masterClrMapping/>
  </p:clrMapOvr>
  <p:transition spd="med" advClick="0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E3C751-480D-3C4C-8B56-EEB3A7EA08C6}"/>
              </a:ext>
            </a:extLst>
          </p:cNvPr>
          <p:cNvSpPr txBox="1"/>
          <p:nvPr/>
        </p:nvSpPr>
        <p:spPr>
          <a:xfrm>
            <a:off x="756745" y="1997839"/>
            <a:ext cx="88537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为什么使用 </a:t>
            </a:r>
            <a:r>
              <a:rPr lang="en-US" altLang="zh-CN" b="1" dirty="0">
                <a:solidFill>
                  <a:schemeClr val="bg1"/>
                </a:solidFill>
              </a:rPr>
              <a:t>Hive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直接使用 </a:t>
            </a:r>
            <a:r>
              <a:rPr lang="en-US" altLang="zh-CN" dirty="0">
                <a:solidFill>
                  <a:schemeClr val="bg1"/>
                </a:solidFill>
              </a:rPr>
              <a:t>MapReduce </a:t>
            </a:r>
            <a:r>
              <a:rPr lang="zh-CN" altLang="en-US" dirty="0">
                <a:solidFill>
                  <a:schemeClr val="bg1"/>
                </a:solidFill>
              </a:rPr>
              <a:t>所面临的问题：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、人员学习成本太高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、项目周期要求太短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实现复杂查询逻辑开发难度太大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为什么要使用 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、更友好的接口：操作接口采用类 </a:t>
            </a:r>
            <a:r>
              <a:rPr lang="en-US" altLang="zh-CN" dirty="0">
                <a:solidFill>
                  <a:schemeClr val="bg1"/>
                </a:solidFill>
              </a:rPr>
              <a:t>SQL </a:t>
            </a:r>
            <a:r>
              <a:rPr lang="zh-CN" altLang="en-US" dirty="0">
                <a:solidFill>
                  <a:schemeClr val="bg1"/>
                </a:solidFill>
              </a:rPr>
              <a:t>的语法，提供快速开发的能力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、更低的学习成本：避免了写 </a:t>
            </a:r>
            <a:r>
              <a:rPr lang="en-US" altLang="zh-CN" dirty="0">
                <a:solidFill>
                  <a:schemeClr val="bg1"/>
                </a:solidFill>
              </a:rPr>
              <a:t>MapReduce</a:t>
            </a:r>
            <a:r>
              <a:rPr lang="zh-CN" altLang="en-US" dirty="0">
                <a:solidFill>
                  <a:schemeClr val="bg1"/>
                </a:solidFill>
              </a:rPr>
              <a:t>，减少开发人员的学习成本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　　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、更好的扩展性：可自由扩展集群规模而无需重启服务，还支持用户自定义函数</a:t>
            </a:r>
          </a:p>
          <a:p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15960"/>
      </p:ext>
    </p:extLst>
  </p:cSld>
  <p:clrMapOvr>
    <a:masterClrMapping/>
  </p:clrMapOvr>
  <p:transition spd="med"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989526" y="2256146"/>
            <a:ext cx="1076503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Hive</a:t>
            </a:r>
            <a:r>
              <a:rPr lang="zh-CN" altLang="en-US" sz="2000" b="1" dirty="0">
                <a:solidFill>
                  <a:schemeClr val="bg1"/>
                </a:solidFill>
              </a:rPr>
              <a:t>安装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下载安装</a:t>
            </a:r>
            <a:r>
              <a:rPr lang="en-US" altLang="zh-CN" sz="2000" dirty="0">
                <a:solidFill>
                  <a:schemeClr val="bg1"/>
                </a:solidFill>
              </a:rPr>
              <a:t>hive-3.1.2</a:t>
            </a:r>
          </a:p>
          <a:p>
            <a:r>
              <a:rPr lang="en-US" altLang="zh-CN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https://hive.apache.org/downloads.html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hive-3.1.2</a:t>
            </a:r>
            <a:r>
              <a:rPr lang="zh-CN" altLang="en-US" dirty="0">
                <a:solidFill>
                  <a:schemeClr val="bg1"/>
                </a:solidFill>
              </a:rPr>
              <a:t>版本与</a:t>
            </a:r>
            <a:r>
              <a:rPr lang="en-US" altLang="zh-CN" sz="2000" dirty="0">
                <a:solidFill>
                  <a:schemeClr val="bg1"/>
                </a:solidFill>
              </a:rPr>
              <a:t>Hadoop3</a:t>
            </a:r>
            <a:r>
              <a:rPr lang="zh-CN" altLang="en-US" dirty="0">
                <a:solidFill>
                  <a:schemeClr val="bg1"/>
                </a:solidFill>
              </a:rPr>
              <a:t>适配。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$cd 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/local/Cellar/hive/3.1.1/</a:t>
            </a:r>
            <a:r>
              <a:rPr lang="en-US" altLang="zh-CN" sz="2000" dirty="0" err="1">
                <a:solidFill>
                  <a:schemeClr val="bg1"/>
                </a:solidFill>
              </a:rPr>
              <a:t>libexec</a:t>
            </a:r>
            <a:r>
              <a:rPr lang="en-US" altLang="zh-CN" sz="2000" dirty="0">
                <a:solidFill>
                  <a:schemeClr val="bg1"/>
                </a:solidFill>
              </a:rPr>
              <a:t>/conf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修改配置文件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723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Hive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495541" y="1331235"/>
            <a:ext cx="716650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$cp hive-</a:t>
            </a:r>
            <a:r>
              <a:rPr lang="en-US" altLang="zh-CN" sz="2000" dirty="0" err="1">
                <a:solidFill>
                  <a:schemeClr val="bg1"/>
                </a:solidFill>
              </a:rPr>
              <a:t>default.xml.template</a:t>
            </a:r>
            <a:r>
              <a:rPr lang="en-US" altLang="zh-CN" sz="2000" dirty="0">
                <a:solidFill>
                  <a:schemeClr val="bg1"/>
                </a:solidFill>
              </a:rPr>
              <a:t> 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r>
              <a:rPr lang="en-US" altLang="zh-CN" sz="2000" dirty="0">
                <a:solidFill>
                  <a:schemeClr val="bg1"/>
                </a:solidFill>
              </a:rPr>
              <a:t>  #</a:t>
            </a:r>
            <a:r>
              <a:rPr lang="zh-CN" altLang="en-US" dirty="0">
                <a:solidFill>
                  <a:schemeClr val="bg1"/>
                </a:solidFill>
              </a:rPr>
              <a:t>原始配置文件备份</a:t>
            </a:r>
            <a:endParaRPr lang="zh-CN" altLang="en-US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$vi conf/hive-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在属性列表上方，添加一下内容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system:java.io.tmpdir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&lt;value&gt;/</a:t>
            </a:r>
            <a:r>
              <a:rPr lang="en-US" altLang="zh-CN" sz="2000" dirty="0" err="1">
                <a:solidFill>
                  <a:schemeClr val="bg1"/>
                </a:solidFill>
              </a:rPr>
              <a:t>tmp</a:t>
            </a:r>
            <a:r>
              <a:rPr lang="en-US" altLang="zh-CN" sz="2000" dirty="0">
                <a:solidFill>
                  <a:schemeClr val="bg1"/>
                </a:solidFill>
              </a:rPr>
              <a:t>/hive/java&lt;/value&gt;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hive-</a:t>
            </a:r>
            <a:r>
              <a:rPr lang="en-US" altLang="zh-CN" sz="2000" dirty="0" err="1">
                <a:solidFill>
                  <a:schemeClr val="bg1"/>
                </a:solidFill>
              </a:rPr>
              <a:t>site.xml</a:t>
            </a:r>
            <a:r>
              <a:rPr lang="zh-CN" altLang="en-US" sz="2000" dirty="0">
                <a:solidFill>
                  <a:schemeClr val="bg1"/>
                </a:solidFill>
              </a:rPr>
              <a:t>文件底部，添加下列属性：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hive.metastore.local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&lt;value&gt;TRUE&lt;/value&gt;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&lt;property&gt;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&lt;name&gt;</a:t>
            </a:r>
            <a:r>
              <a:rPr lang="en-US" altLang="zh-CN" sz="2000" dirty="0" err="1">
                <a:solidFill>
                  <a:schemeClr val="bg1"/>
                </a:solidFill>
              </a:rPr>
              <a:t>hive.metastore.warehouse.dir</a:t>
            </a:r>
            <a:r>
              <a:rPr lang="en-US" altLang="zh-CN" sz="2000" dirty="0">
                <a:solidFill>
                  <a:schemeClr val="bg1"/>
                </a:solidFill>
              </a:rPr>
              <a:t>&lt;/name&gt;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&lt;value&gt;/</a:t>
            </a:r>
            <a:r>
              <a:rPr lang="en-US" altLang="zh-CN" sz="2000" dirty="0" err="1">
                <a:solidFill>
                  <a:schemeClr val="bg1"/>
                </a:solidFill>
              </a:rPr>
              <a:t>usr</a:t>
            </a:r>
            <a:r>
              <a:rPr lang="en-US" altLang="zh-CN" sz="2000" dirty="0">
                <a:solidFill>
                  <a:schemeClr val="bg1"/>
                </a:solidFill>
              </a:rPr>
              <a:t>/hive/warehouse&lt;/value&gt;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&lt;/property&gt;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7C449-CF1D-D849-B644-47005F883BC8}"/>
              </a:ext>
            </a:extLst>
          </p:cNvPr>
          <p:cNvSpPr/>
          <p:nvPr/>
        </p:nvSpPr>
        <p:spPr>
          <a:xfrm>
            <a:off x="6737131" y="289827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</a:t>
            </a:r>
            <a:r>
              <a:rPr lang="en-US" altLang="zh-CN" dirty="0">
                <a:solidFill>
                  <a:schemeClr val="bg1"/>
                </a:solidFill>
              </a:rPr>
              <a:t>Hadoop</a:t>
            </a:r>
            <a:r>
              <a:rPr lang="zh-CN" altLang="en-US" dirty="0">
                <a:solidFill>
                  <a:schemeClr val="bg1"/>
                </a:solidFill>
              </a:rPr>
              <a:t>命令，生成</a:t>
            </a:r>
            <a:r>
              <a:rPr lang="en-US" altLang="zh-CN" dirty="0">
                <a:solidFill>
                  <a:schemeClr val="bg1"/>
                </a:solidFill>
              </a:rPr>
              <a:t>hive</a:t>
            </a:r>
            <a:r>
              <a:rPr lang="zh-CN" altLang="en-US" dirty="0">
                <a:solidFill>
                  <a:schemeClr val="bg1"/>
                </a:solidFill>
              </a:rPr>
              <a:t>所需的</a:t>
            </a:r>
            <a:r>
              <a:rPr lang="en-US" altLang="zh-CN" dirty="0">
                <a:solidFill>
                  <a:schemeClr val="bg1"/>
                </a:solidFill>
              </a:rPr>
              <a:t>HDFS</a:t>
            </a:r>
            <a:r>
              <a:rPr lang="zh-CN" altLang="en-US" dirty="0">
                <a:solidFill>
                  <a:schemeClr val="bg1"/>
                </a:solidFill>
              </a:rPr>
              <a:t>路径：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$cd hadoop-3.2.0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mkdir</a:t>
            </a:r>
            <a:r>
              <a:rPr lang="en-US" altLang="zh-CN" dirty="0">
                <a:solidFill>
                  <a:schemeClr val="bg1"/>
                </a:solidFill>
              </a:rPr>
              <a:t> -p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/hive/warehouse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$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-</a:t>
            </a:r>
            <a:r>
              <a:rPr lang="en-US" altLang="zh-CN" dirty="0" err="1">
                <a:solidFill>
                  <a:schemeClr val="bg1"/>
                </a:solidFill>
              </a:rPr>
              <a:t>chmod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g+x</a:t>
            </a:r>
            <a:r>
              <a:rPr lang="en-US" altLang="zh-CN" dirty="0">
                <a:solidFill>
                  <a:schemeClr val="bg1"/>
                </a:solidFill>
              </a:rPr>
              <a:t>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/hive/warehouse</a:t>
            </a:r>
          </a:p>
        </p:txBody>
      </p:sp>
    </p:spTree>
    <p:extLst>
      <p:ext uri="{BB962C8B-B14F-4D97-AF65-F5344CB8AC3E}">
        <p14:creationId xmlns:p14="http://schemas.microsoft.com/office/powerpoint/2010/main" val="591186888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Derby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安装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C92D8548-D1B0-6743-89C4-6D4D92E52F22}"/>
              </a:ext>
            </a:extLst>
          </p:cNvPr>
          <p:cNvSpPr/>
          <p:nvPr/>
        </p:nvSpPr>
        <p:spPr>
          <a:xfrm>
            <a:off x="672374" y="2066960"/>
            <a:ext cx="1076503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Hive</a:t>
            </a:r>
            <a:r>
              <a:rPr lang="zh-CN" altLang="en-US" sz="2000" dirty="0">
                <a:solidFill>
                  <a:schemeClr val="bg1"/>
                </a:solidFill>
              </a:rPr>
              <a:t>的元存储</a:t>
            </a:r>
          </a:p>
          <a:p>
            <a:r>
              <a:rPr lang="en-US" altLang="zh-CN" sz="2000" dirty="0">
                <a:solidFill>
                  <a:schemeClr val="bg1"/>
                </a:solidFill>
              </a:rPr>
              <a:t>Hive</a:t>
            </a:r>
            <a:r>
              <a:rPr lang="zh-CN" altLang="en-US" sz="2000" dirty="0">
                <a:solidFill>
                  <a:schemeClr val="bg1"/>
                </a:solidFill>
              </a:rPr>
              <a:t>可以继承任何类型的</a:t>
            </a:r>
            <a:r>
              <a:rPr lang="en-US" altLang="zh-CN" sz="2000" dirty="0">
                <a:solidFill>
                  <a:schemeClr val="bg1"/>
                </a:solidFill>
              </a:rPr>
              <a:t>RDBMS</a:t>
            </a:r>
            <a:r>
              <a:rPr lang="zh-CN" altLang="en-US" sz="2000" dirty="0">
                <a:solidFill>
                  <a:schemeClr val="bg1"/>
                </a:solidFill>
              </a:rPr>
              <a:t>（关系型数据库），默认的</a:t>
            </a:r>
            <a:r>
              <a:rPr lang="en-US" altLang="zh-CN" sz="2000" dirty="0">
                <a:solidFill>
                  <a:schemeClr val="bg1"/>
                </a:solidFill>
              </a:rPr>
              <a:t>RDBMD</a:t>
            </a:r>
            <a:r>
              <a:rPr lang="zh-CN" altLang="en-US" sz="2000" dirty="0">
                <a:solidFill>
                  <a:schemeClr val="bg1"/>
                </a:solidFill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</a:rPr>
              <a:t>Apache Derby</a:t>
            </a:r>
            <a:r>
              <a:rPr lang="zh-CN" altLang="en-US" sz="2000" dirty="0">
                <a:solidFill>
                  <a:schemeClr val="bg1"/>
                </a:solidFill>
              </a:rPr>
              <a:t>，它是一种开源的关系型数据库。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一般在实际环境中，元存储服务运行在</a:t>
            </a:r>
            <a:r>
              <a:rPr lang="en-US" altLang="zh-CN" sz="2000" dirty="0" err="1">
                <a:solidFill>
                  <a:schemeClr val="bg1"/>
                </a:solidFill>
              </a:rPr>
              <a:t>Mysql</a:t>
            </a:r>
            <a:r>
              <a:rPr lang="zh-CN" altLang="en-US" sz="2000" dirty="0">
                <a:solidFill>
                  <a:schemeClr val="bg1"/>
                </a:solidFill>
              </a:rPr>
              <a:t>或是其他流行的</a:t>
            </a:r>
            <a:r>
              <a:rPr lang="en-US" altLang="zh-CN" sz="2000" dirty="0">
                <a:solidFill>
                  <a:schemeClr val="bg1"/>
                </a:solidFill>
              </a:rPr>
              <a:t>RDBMS</a:t>
            </a:r>
            <a:r>
              <a:rPr lang="zh-CN" altLang="en-US" sz="2000" dirty="0">
                <a:solidFill>
                  <a:schemeClr val="bg1"/>
                </a:solidFill>
              </a:rPr>
              <a:t>上。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元数据代表了原生</a:t>
            </a:r>
            <a:r>
              <a:rPr lang="en-US" altLang="zh-CN" sz="2000" dirty="0">
                <a:solidFill>
                  <a:schemeClr val="bg1"/>
                </a:solidFill>
              </a:rPr>
              <a:t>HDFS</a:t>
            </a:r>
            <a:r>
              <a:rPr lang="zh-CN" altLang="en-US" sz="2000" dirty="0">
                <a:solidFill>
                  <a:schemeClr val="bg1"/>
                </a:solidFill>
              </a:rPr>
              <a:t>文件的数据结构，所以定期备份或复制元数据，防止元存储崩溃，这一点很重要。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只有在编译的访问元存储服务，</a:t>
            </a:r>
            <a:r>
              <a:rPr lang="en-US" altLang="zh-CN" sz="2000" dirty="0">
                <a:solidFill>
                  <a:schemeClr val="bg1"/>
                </a:solidFill>
              </a:rPr>
              <a:t>MapReduce</a:t>
            </a:r>
            <a:r>
              <a:rPr lang="zh-CN" altLang="en-US" sz="2000" dirty="0">
                <a:solidFill>
                  <a:schemeClr val="bg1"/>
                </a:solidFill>
              </a:rPr>
              <a:t>服务运行时绝对不会访问它。</a:t>
            </a:r>
          </a:p>
          <a:p>
            <a:br>
              <a:rPr lang="zh-CN" altLang="en-US" sz="2000" dirty="0">
                <a:solidFill>
                  <a:schemeClr val="bg1"/>
                </a:solidFill>
              </a:rPr>
            </a:br>
            <a:endParaRPr lang="zh-CN" altLang="en-US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70646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565128" y="1819104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111985" y="1573482"/>
            <a:ext cx="1227007" cy="1227005"/>
            <a:chOff x="4888524" y="1547446"/>
            <a:chExt cx="1383323" cy="1383323"/>
          </a:xfrm>
        </p:grpSpPr>
        <p:sp>
          <p:nvSpPr>
            <p:cNvPr id="3" name="菱形 2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1727664" y="1930743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72374" y="631535"/>
            <a:ext cx="4356129" cy="536573"/>
            <a:chOff x="1007305" y="947449"/>
            <a:chExt cx="6535202" cy="804983"/>
          </a:xfrm>
        </p:grpSpPr>
        <p:sp>
          <p:nvSpPr>
            <p:cNvPr id="145" name="文本框 144"/>
            <p:cNvSpPr txBox="1"/>
            <p:nvPr/>
          </p:nvSpPr>
          <p:spPr>
            <a:xfrm>
              <a:off x="1007305" y="947449"/>
              <a:ext cx="6535202" cy="692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prstClr val="white"/>
                  </a:solidFill>
                  <a:latin typeface="+mn-ea"/>
                </a:rPr>
                <a:t>HDFS</a:t>
              </a:r>
              <a:r>
                <a:rPr lang="zh-CN" altLang="en-US" sz="2400" b="1" dirty="0">
                  <a:solidFill>
                    <a:prstClr val="white"/>
                  </a:solidFill>
                  <a:latin typeface="+mn-ea"/>
                </a:rPr>
                <a:t>内部架构</a:t>
              </a: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1007305" y="1752432"/>
              <a:ext cx="3742116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5565128" y="3324811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111985" y="3079187"/>
            <a:ext cx="1227007" cy="1227005"/>
            <a:chOff x="4888524" y="1547446"/>
            <a:chExt cx="1383323" cy="1383323"/>
          </a:xfrm>
        </p:grpSpPr>
        <p:sp>
          <p:nvSpPr>
            <p:cNvPr id="39" name="菱形 3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727664" y="3436451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52" name="矩形 51"/>
          <p:cNvSpPr/>
          <p:nvPr/>
        </p:nvSpPr>
        <p:spPr>
          <a:xfrm>
            <a:off x="5565128" y="483051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+mn-ea"/>
              </a:rPr>
              <a:t>点击此处添加标题</a:t>
            </a:r>
          </a:p>
        </p:txBody>
      </p:sp>
      <p:grpSp>
        <p:nvGrpSpPr>
          <p:cNvPr id="45" name="组 44"/>
          <p:cNvGrpSpPr/>
          <p:nvPr/>
        </p:nvGrpSpPr>
        <p:grpSpPr>
          <a:xfrm>
            <a:off x="4111985" y="4584893"/>
            <a:ext cx="1227007" cy="1227005"/>
            <a:chOff x="4888524" y="1547446"/>
            <a:chExt cx="1383323" cy="1383323"/>
          </a:xfrm>
        </p:grpSpPr>
        <p:sp>
          <p:nvSpPr>
            <p:cNvPr id="49" name="菱形 48"/>
            <p:cNvSpPr/>
            <p:nvPr/>
          </p:nvSpPr>
          <p:spPr>
            <a:xfrm>
              <a:off x="4888524" y="1547446"/>
              <a:ext cx="1383323" cy="1383323"/>
            </a:xfrm>
            <a:prstGeom prst="diamond">
              <a:avLst/>
            </a:prstGeom>
            <a:solidFill>
              <a:schemeClr val="accent1">
                <a:alpha val="27000"/>
              </a:schemeClr>
            </a:solidFill>
            <a:ln>
              <a:noFill/>
            </a:ln>
            <a:effectLst>
              <a:outerShdw blurRad="50800" dist="762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700" dirty="0">
                <a:latin typeface="+mn-ea"/>
              </a:endParaRPr>
            </a:p>
          </p:txBody>
        </p:sp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5272992" y="1998417"/>
              <a:ext cx="614386" cy="448022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26" tIns="45713" rIns="91426" bIns="45713" numCol="1" anchor="t" anchorCtr="0" compatLnSpc="1"/>
            <a:lstStyle/>
            <a:p>
              <a:endParaRPr lang="zh-CN" altLang="en-US" sz="2700" dirty="0">
                <a:latin typeface="+mn-ea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727664" y="4942156"/>
            <a:ext cx="627095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04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2251480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3733918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F0578E1-7D46-4855-A9AE-4943FB55984B}"/>
              </a:ext>
            </a:extLst>
          </p:cNvPr>
          <p:cNvSpPr/>
          <p:nvPr/>
        </p:nvSpPr>
        <p:spPr>
          <a:xfrm>
            <a:off x="5565129" y="5234631"/>
            <a:ext cx="5661638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在这里输入你需要的文本内容在这里输入你需要的文本内容。</a:t>
            </a:r>
          </a:p>
        </p:txBody>
      </p:sp>
      <p:sp>
        <p:nvSpPr>
          <p:cNvPr id="2" name="矩形 1"/>
          <p:cNvSpPr/>
          <p:nvPr/>
        </p:nvSpPr>
        <p:spPr>
          <a:xfrm>
            <a:off x="2416954" y="197157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6" name="矩形 55"/>
          <p:cNvSpPr/>
          <p:nvPr/>
        </p:nvSpPr>
        <p:spPr>
          <a:xfrm>
            <a:off x="2416954" y="34791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sp>
        <p:nvSpPr>
          <p:cNvPr id="57" name="矩形 56"/>
          <p:cNvSpPr/>
          <p:nvPr/>
        </p:nvSpPr>
        <p:spPr>
          <a:xfrm>
            <a:off x="2416954" y="498490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+mn-ea"/>
              </a:rPr>
              <a:t>输入标题</a:t>
            </a:r>
          </a:p>
        </p:txBody>
      </p:sp>
      <p:pic>
        <p:nvPicPr>
          <p:cNvPr id="26" name="内容占位符 3">
            <a:extLst>
              <a:ext uri="{FF2B5EF4-FFF2-40B4-BE49-F238E27FC236}">
                <a16:creationId xmlns:a16="http://schemas.microsoft.com/office/drawing/2014/main" id="{C922ED01-603D-DB48-A731-830A4EA0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25" y="1681502"/>
            <a:ext cx="9275572" cy="41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0330"/>
      </p:ext>
    </p:extLst>
  </p:cSld>
  <p:clrMapOvr>
    <a:masterClrMapping/>
  </p:clrMapOvr>
  <p:transition spd="med" advClick="0" advTm="1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doop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doop-ppt" id="{E1A72254-C7BD-9B43-9E63-01D93D64C703}" vid="{758548D3-B0E5-9941-B399-0CA94C0815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hadoop-ppt</Template>
  <TotalTime>1132</TotalTime>
  <Words>671</Words>
  <Application>Microsoft Macintosh PowerPoint</Application>
  <PresentationFormat>宽屏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Wingdings</vt:lpstr>
      <vt:lpstr>hadoop-ppt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HDFS分布式文件系统</dc:title>
  <dc:creator>yeziapp</dc:creator>
  <cp:lastModifiedBy>yeziapp</cp:lastModifiedBy>
  <cp:revision>136</cp:revision>
  <dcterms:created xsi:type="dcterms:W3CDTF">2019-09-07T13:37:53Z</dcterms:created>
  <dcterms:modified xsi:type="dcterms:W3CDTF">2020-01-06T06:06:43Z</dcterms:modified>
</cp:coreProperties>
</file>