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63" r:id="rId3"/>
    <p:sldId id="283" r:id="rId4"/>
    <p:sldId id="281" r:id="rId5"/>
    <p:sldId id="28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7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第七章 </a:t>
            </a:r>
            <a:r>
              <a:rPr kumimoji="1" lang="en-US" altLang="zh-CN" sz="6000" dirty="0">
                <a:solidFill>
                  <a:schemeClr val="bg1"/>
                </a:solidFill>
              </a:rPr>
              <a:t>Spark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SQL</a:t>
            </a:r>
            <a:r>
              <a:rPr kumimoji="1" lang="zh-CN" altLang="en-US" sz="6000" dirty="0">
                <a:solidFill>
                  <a:schemeClr val="bg1"/>
                </a:solidFill>
              </a:rPr>
              <a:t>和</a:t>
            </a:r>
            <a:r>
              <a:rPr kumimoji="1" lang="en-US" altLang="zh-CN" sz="6000" dirty="0">
                <a:solidFill>
                  <a:schemeClr val="bg1"/>
                </a:solidFill>
              </a:rPr>
              <a:t>DataFrame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执行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SQL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36054" y="1736857"/>
            <a:ext cx="9181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注册为一个表，就可以像关系型数据库一样执行</a:t>
            </a:r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SQL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语句，比如：</a:t>
            </a:r>
          </a:p>
          <a:p>
            <a:endParaRPr lang="zh-TW" altLang="en-US">
              <a:solidFill>
                <a:srgbClr val="FFFFFF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statesDF.createOrReplaceTempView("states")</a:t>
            </a:r>
          </a:p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statesDF.show()</a:t>
            </a:r>
          </a:p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states.sql("select * from states limit 5").show()</a:t>
            </a:r>
          </a:p>
          <a:p>
            <a:endParaRPr lang="en-US" altLang="zh-TW">
              <a:solidFill>
                <a:srgbClr val="FFFFF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上述代码中，我们使用了</a:t>
            </a:r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SQL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语句，并通过</a:t>
            </a:r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spark.sql API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执行了该语句。</a:t>
            </a:r>
            <a:endParaRPr lang="zh-CN" altLang="en-US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排序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Sort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915589" y="1436915"/>
            <a:ext cx="7558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sort</a:t>
            </a:r>
            <a:r>
              <a:rPr lang="zh-CN" altLang="en-US" dirty="0">
                <a:solidFill>
                  <a:schemeClr val="bg1"/>
                </a:solidFill>
              </a:rPr>
              <a:t>操作，可以通过任意列对</a:t>
            </a:r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中的行进行排序。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下面利用</a:t>
            </a:r>
            <a:r>
              <a:rPr lang="en-US" altLang="zh-CN" dirty="0">
                <a:solidFill>
                  <a:schemeClr val="bg1"/>
                </a:solidFill>
              </a:rPr>
              <a:t>Population</a:t>
            </a:r>
            <a:r>
              <a:rPr lang="zh-CN" altLang="en-US" dirty="0">
                <a:solidFill>
                  <a:schemeClr val="bg1"/>
                </a:solidFill>
              </a:rPr>
              <a:t>实现降序排列，行通过</a:t>
            </a:r>
            <a:r>
              <a:rPr lang="en-US" altLang="zh-CN" dirty="0">
                <a:solidFill>
                  <a:schemeClr val="bg1"/>
                </a:solidFill>
              </a:rPr>
              <a:t>Population</a:t>
            </a:r>
            <a:r>
              <a:rPr lang="zh-CN" altLang="en-US" dirty="0">
                <a:solidFill>
                  <a:schemeClr val="bg1"/>
                </a:solidFill>
              </a:rPr>
              <a:t>实现了降序排列。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statesDF.sort(col("Population").desc).show(5)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实现：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spark.sql("select * from states order by Population desc limit 5").show(5)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过滤器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filter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672374" y="2037079"/>
            <a:ext cx="11265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过滤器</a:t>
            </a:r>
          </a:p>
          <a:p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的过滤器操作。主要是过滤行数据，之后会生成新的</a:t>
            </a:r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，是数据分析中重要的转化操作。</a:t>
            </a:r>
          </a:p>
          <a:p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比如：仅仅看数据总</a:t>
            </a:r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California</a:t>
            </a:r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的状态：</a:t>
            </a:r>
          </a:p>
          <a:p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stateDF.filter("State == 'California'").show()</a:t>
            </a:r>
            <a:endParaRPr lang="zh-CN" altLang="en-US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旋转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pivot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896433" y="2058174"/>
            <a:ext cx="8264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旋转操作</a:t>
            </a:r>
          </a:p>
          <a:p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的旋转操作。我们可以通过将列中的每个值都转换成实际的列实现。</a:t>
            </a:r>
          </a:p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下面将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Year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旋转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中的行，并对结果进行检查，</a:t>
            </a:r>
          </a:p>
          <a:p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statesDF.groupBy("State").pivot("Year").sum("Population").show(5)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聚合操作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556697" y="1898580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聚合表示基于某种条件的数据采集方法。也是我们进行数据分析时常用的手段。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>
                <a:solidFill>
                  <a:schemeClr val="bg1"/>
                </a:solidFill>
              </a:rPr>
              <a:t>org.apache.spark.sql.functions</a:t>
            </a:r>
            <a:r>
              <a:rPr lang="zh-CN" altLang="en-US" dirty="0">
                <a:solidFill>
                  <a:schemeClr val="bg1"/>
                </a:solidFill>
              </a:rPr>
              <a:t>包中的函数进行聚合操作，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当然，你也可以生成自定义函数</a:t>
            </a:r>
            <a:r>
              <a:rPr lang="en-US" altLang="zh-CN" dirty="0">
                <a:solidFill>
                  <a:schemeClr val="bg1"/>
                </a:solidFill>
              </a:rPr>
              <a:t>UDF</a:t>
            </a:r>
            <a:r>
              <a:rPr lang="zh-CN" altLang="en-US" dirty="0">
                <a:solidFill>
                  <a:schemeClr val="bg1"/>
                </a:solidFill>
              </a:rPr>
              <a:t>来进行聚合操作。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每个分组操作返回一个</a:t>
            </a:r>
            <a:r>
              <a:rPr lang="en-US" altLang="zh-CN" dirty="0">
                <a:solidFill>
                  <a:schemeClr val="bg1"/>
                </a:solidFill>
              </a:rPr>
              <a:t>RelationGroupDataset</a:t>
            </a:r>
            <a:r>
              <a:rPr lang="zh-CN" altLang="en-US" dirty="0">
                <a:solidFill>
                  <a:schemeClr val="bg1"/>
                </a:solidFill>
              </a:rPr>
              <a:t>，在此基础上指定聚合方式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聚合函数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GroupBy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8447" y="1845440"/>
            <a:ext cx="847797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使用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GroupBy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可以按任何列队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进行分组。</a:t>
            </a:r>
          </a:p>
          <a:p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下面对每个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累加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Population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计数。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stateDF.groupBy("State").sum("Population").show(5)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spark.sql("select State, sum(Population)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from states group by State 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limit 5").show() </a:t>
            </a:r>
            <a:endParaRPr lang="zh-CN" altLang="en-US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聚合函数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count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、</a:t>
              </a:r>
              <a:r>
                <a:rPr lang="zh-CN" altLang="zh-CN" sz="2400" dirty="0">
                  <a:solidFill>
                    <a:prstClr val="white"/>
                  </a:solidFill>
                  <a:latin typeface="+mn-ea"/>
                </a:rPr>
                <a:t>f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irst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、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last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860375" y="1602584"/>
            <a:ext cx="70968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count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org.apache.spark.sql.functions._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statesPopulationDF.select(col("*")).agg(count("State")).show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statesPopulationDF.select(count("State")).show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statesPopulationDF.select(col("*")).agg(countDistinct("State")).show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statesPopulationDF.select(countDistinct("State")).show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first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用于获取</a:t>
            </a:r>
            <a:r>
              <a:rPr lang="en-US" altLang="zh-CN" dirty="0">
                <a:solidFill>
                  <a:schemeClr val="bg1"/>
                </a:solidFill>
              </a:rPr>
              <a:t>RelationGroupedDataset</a:t>
            </a:r>
            <a:r>
              <a:rPr lang="zh-CN" altLang="en-US" dirty="0">
                <a:solidFill>
                  <a:schemeClr val="bg1"/>
                </a:solidFill>
              </a:rPr>
              <a:t>中的第一条记录。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org.apache.spark.sql.functions._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statesPopulationDF.select(first("State")).sho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同理</a:t>
            </a:r>
            <a:r>
              <a:rPr lang="en-US" altLang="zh-CN" dirty="0">
                <a:solidFill>
                  <a:schemeClr val="bg1"/>
                </a:solidFill>
              </a:rPr>
              <a:t>last</a:t>
            </a:r>
            <a:r>
              <a:rPr lang="zh-CN" altLang="en-US" dirty="0">
                <a:solidFill>
                  <a:schemeClr val="bg1"/>
                </a:solidFill>
              </a:rPr>
              <a:t>是获取</a:t>
            </a:r>
            <a:r>
              <a:rPr lang="en-US" altLang="zh-CN" dirty="0">
                <a:solidFill>
                  <a:schemeClr val="bg1"/>
                </a:solidFill>
              </a:rPr>
              <a:t>RelationGroupedDataset</a:t>
            </a:r>
            <a:r>
              <a:rPr lang="zh-CN" altLang="en-US" dirty="0">
                <a:solidFill>
                  <a:schemeClr val="bg1"/>
                </a:solidFill>
              </a:rPr>
              <a:t>中的最后一条记录。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连接操作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901786" y="1671613"/>
            <a:ext cx="105724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的连接操作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在传统数据库中，连接一般将一个事务表与另一个查找表连接，以生成更完整的视图。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连接的内部工作机制。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利用多个连接器对</a:t>
            </a:r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分区进行操作。当然连接操作的速度取决于数据集的大小和连接的类型。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连接类型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外连接、全连接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左连接、左外连接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右连接、右外连接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左外连接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右外连接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全连接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内连接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800607" y="1698106"/>
            <a:ext cx="80991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内连接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val joinDF = statesPopulationDF.join(statesTaxRatesDF,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statesPopulationDF("State") === statesTaxRatesDF("State"), "inner")</a:t>
            </a:r>
          </a:p>
          <a:p>
            <a:endParaRPr kumimoji="1" lang="en-US" altLang="zh-CN">
              <a:solidFill>
                <a:srgbClr val="FFFFFF"/>
              </a:solidFill>
            </a:endParaRPr>
          </a:p>
          <a:p>
            <a:r>
              <a:rPr kumimoji="1" lang="zh-CN" altLang="en-US">
                <a:solidFill>
                  <a:srgbClr val="FFFFFF"/>
                </a:solidFill>
              </a:rPr>
              <a:t>执行</a:t>
            </a:r>
            <a:r>
              <a:rPr kumimoji="1" lang="en-US" altLang="zh-CN">
                <a:solidFill>
                  <a:srgbClr val="FFFFFF"/>
                </a:solidFill>
              </a:rPr>
              <a:t>Spark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val joinDF = spark.sql("SELECT * FROM statesPopulationDF INNER JOIN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statesTaxRatesDF ON statesPopulationDF.State = statesTaxRatesDF.State")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joinDF.count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joinDF.show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#</a:t>
            </a:r>
            <a:r>
              <a:rPr kumimoji="1" lang="zh-CN" altLang="en-US">
                <a:solidFill>
                  <a:srgbClr val="FFFFFF"/>
                </a:solidFill>
              </a:rPr>
              <a:t>查看</a:t>
            </a:r>
            <a:r>
              <a:rPr kumimoji="1" lang="en-US" altLang="zh-CN">
                <a:solidFill>
                  <a:srgbClr val="FFFFFF"/>
                </a:solidFill>
              </a:rPr>
              <a:t>joinDF</a:t>
            </a:r>
            <a:r>
              <a:rPr kumimoji="1" lang="zh-CN" altLang="en-US">
                <a:solidFill>
                  <a:srgbClr val="FFFFFF"/>
                </a:solidFill>
              </a:rPr>
              <a:t>的执行计划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joinDF.explain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09449"/>
      </p:ext>
    </p:extLst>
  </p:cSld>
  <p:clrMapOvr>
    <a:masterClrMapping/>
  </p:clrMapOvr>
  <p:transition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左外连接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021464" y="2084666"/>
            <a:ext cx="8589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val joinDF = statesPopulationDF.join(statesTaxRatesDF,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statesPopulationDF("State") === statesTaxRatesDF("State"), "leftouter")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执行</a:t>
            </a:r>
            <a:r>
              <a:rPr kumimoji="1" lang="en-US" altLang="zh-CN">
                <a:solidFill>
                  <a:srgbClr val="FFFFFF"/>
                </a:solidFill>
              </a:rPr>
              <a:t>Spark SQL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val joinDF = spark.sql("SELECT * FROM statesPopulationDF LEFT OUTER JOIN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statesTaxRatesDF ON statesPopulationDF.State = statesTaxRatesDF.State")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joinDF.count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8"/>
            <a:ext cx="3481687" cy="495224"/>
            <a:chOff x="8858444" y="2013481"/>
            <a:chExt cx="2357190" cy="4953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快速安装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右外连接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11036" y="1877580"/>
            <a:ext cx="87434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val joinDF = statesPopulationDF.join(statesTaxRatesDF,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statesPopulationDF("State") === statesTaxRatesDF("State"), "rightouter")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执行</a:t>
            </a:r>
            <a:r>
              <a:rPr kumimoji="1" lang="en-US" altLang="zh-CN">
                <a:solidFill>
                  <a:srgbClr val="FFFFFF"/>
                </a:solidFill>
              </a:rPr>
              <a:t>Spark SQL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val joinDF = spark.sql("SELECT * FROM statesPopulationDF RIGHT OUTER JOIN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statesTaxRatesDF ON statesPopulationDF.State = statesTaxRatesDF.State")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joinDF.count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joinDF.show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spd="med" advClick="0" advTm="1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本章小结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6928" y="1794745"/>
            <a:ext cx="93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rgbClr val="FFFFFF"/>
                </a:solidFill>
              </a:rPr>
              <a:t>本章讨论了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相关的基本内容，以及</a:t>
            </a:r>
            <a:r>
              <a:rPr kumimoji="1" lang="en-US" altLang="zh-CN">
                <a:solidFill>
                  <a:srgbClr val="FFFFFF"/>
                </a:solidFill>
              </a:rPr>
              <a:t>SparkSQL</a:t>
            </a:r>
            <a:r>
              <a:rPr kumimoji="1" lang="zh-CN" altLang="en-US">
                <a:solidFill>
                  <a:srgbClr val="FFFFFF"/>
                </a:solidFill>
              </a:rPr>
              <a:t>在如何在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之上提供相应的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的强大之处体现在：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 	执行时间比基于</a:t>
            </a:r>
            <a:r>
              <a:rPr kumimoji="1" lang="en-US" altLang="zh-CN">
                <a:solidFill>
                  <a:srgbClr val="FFFFFF"/>
                </a:solidFill>
              </a:rPr>
              <a:t>RDD</a:t>
            </a:r>
            <a:r>
              <a:rPr kumimoji="1" lang="zh-CN" altLang="en-US">
                <a:solidFill>
                  <a:srgbClr val="FFFFFF"/>
                </a:solidFill>
              </a:rPr>
              <a:t>的计算相比明显降低。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另外，还包含了简单的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接口，功能得到进一步的提升。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3.</a:t>
            </a:r>
            <a:r>
              <a:rPr kumimoji="1" lang="zh-CN" altLang="en-US">
                <a:solidFill>
                  <a:srgbClr val="FFFFFF"/>
                </a:solidFill>
              </a:rPr>
              <a:t> 除此之外，本章还讲述了各种</a:t>
            </a:r>
            <a:r>
              <a:rPr kumimoji="1" lang="en-US" altLang="zh-CN">
                <a:solidFill>
                  <a:srgbClr val="FFFFFF"/>
                </a:solidFill>
              </a:rPr>
              <a:t>API</a:t>
            </a:r>
            <a:r>
              <a:rPr kumimoji="1" lang="zh-CN" altLang="en-US">
                <a:solidFill>
                  <a:srgbClr val="FFFFFF"/>
                </a:solidFill>
              </a:rPr>
              <a:t>操作，以及聚合的高级特性：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包括</a:t>
            </a:r>
            <a:r>
              <a:rPr kumimoji="1" lang="en-US" altLang="zh-CN">
                <a:solidFill>
                  <a:srgbClr val="FFFFFF"/>
                </a:solidFill>
              </a:rPr>
              <a:t>groupBy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WIndow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rullup</a:t>
            </a:r>
            <a:r>
              <a:rPr kumimoji="1" lang="zh-CN" altLang="en-US">
                <a:solidFill>
                  <a:srgbClr val="FFFFFF"/>
                </a:solidFill>
              </a:rPr>
              <a:t>和</a:t>
            </a:r>
            <a:r>
              <a:rPr kumimoji="1" lang="en-US" altLang="zh-CN">
                <a:solidFill>
                  <a:srgbClr val="FFFFFF"/>
                </a:solidFill>
              </a:rPr>
              <a:t>cube</a:t>
            </a:r>
            <a:r>
              <a:rPr kumimoji="1" lang="zh-CN" altLang="en-US">
                <a:solidFill>
                  <a:srgbClr val="FFFFFF"/>
                </a:solidFill>
              </a:rPr>
              <a:t>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4.</a:t>
            </a:r>
            <a:r>
              <a:rPr kumimoji="1" lang="zh-CN" altLang="en-US">
                <a:solidFill>
                  <a:srgbClr val="FFFFFF"/>
                </a:solidFill>
              </a:rPr>
              <a:t> 最后学习了数据连接相关的概念和操作。</a:t>
            </a: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运行环境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342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下载</a:t>
            </a:r>
            <a:r>
              <a:rPr kumimoji="1" lang="en-US" altLang="zh-CN" dirty="0">
                <a:solidFill>
                  <a:srgbClr val="FFFFFF"/>
                </a:solidFill>
              </a:rPr>
              <a:t>Spark2.4.0</a:t>
            </a:r>
            <a:r>
              <a:rPr kumimoji="1" lang="zh-CN" altLang="en-US" dirty="0">
                <a:solidFill>
                  <a:srgbClr val="FFFFFF"/>
                </a:solidFill>
              </a:rPr>
              <a:t> 并解压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编辑</a:t>
            </a:r>
            <a:r>
              <a:rPr kumimoji="1" lang="en-US" altLang="zh-CN" dirty="0">
                <a:solidFill>
                  <a:srgbClr val="FFFFFF"/>
                </a:solidFill>
              </a:rPr>
              <a:t>Spark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conf</a:t>
            </a:r>
            <a:r>
              <a:rPr kumimoji="1" lang="zh-CN" altLang="en-US" dirty="0">
                <a:solidFill>
                  <a:srgbClr val="FFFFFF"/>
                </a:solidFill>
              </a:rPr>
              <a:t>中的配置文件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配置</a:t>
            </a:r>
            <a:r>
              <a:rPr kumimoji="1" lang="en-US" altLang="zh-CN" dirty="0">
                <a:solidFill>
                  <a:srgbClr val="FFFFFF"/>
                </a:solidFill>
              </a:rPr>
              <a:t>Spark</a:t>
            </a:r>
            <a:r>
              <a:rPr kumimoji="1" lang="zh-CN" altLang="en-US" dirty="0">
                <a:solidFill>
                  <a:srgbClr val="FFFFFF"/>
                </a:solidFill>
              </a:rPr>
              <a:t>环境变量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启动</a:t>
            </a:r>
            <a:r>
              <a:rPr kumimoji="1" lang="en-US" altLang="zh-CN" dirty="0">
                <a:solidFill>
                  <a:srgbClr val="FFFFFF"/>
                </a:solidFill>
              </a:rPr>
              <a:t>Spark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运行</a:t>
            </a:r>
            <a:r>
              <a:rPr kumimoji="1" lang="en-US" altLang="zh-CN" dirty="0">
                <a:solidFill>
                  <a:srgbClr val="FFFFFF"/>
                </a:solidFill>
              </a:rPr>
              <a:t>example</a:t>
            </a:r>
            <a:r>
              <a:rPr kumimoji="1" lang="zh-CN" altLang="en-US" dirty="0">
                <a:solidFill>
                  <a:srgbClr val="FFFFFF"/>
                </a:solidFill>
              </a:rPr>
              <a:t>进行测试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1123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插件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EA6EABA-87B8-F34B-BDFF-A7A571F8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" y="2426961"/>
            <a:ext cx="8691336" cy="39601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106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点击页面左下方的</a:t>
            </a:r>
            <a:r>
              <a:rPr lang="en-US" altLang="zh-CN" dirty="0">
                <a:solidFill>
                  <a:schemeClr val="bg1"/>
                </a:solidFill>
              </a:rPr>
              <a:t>Install JetBrains plugin...</a:t>
            </a:r>
            <a:r>
              <a:rPr lang="zh-CN" altLang="en-US" dirty="0">
                <a:solidFill>
                  <a:schemeClr val="bg1"/>
                </a:solidFill>
              </a:rPr>
              <a:t>按钮，然后来到安装插件的页面。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在页面左上方的搜索框内搜索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，即可出现</a:t>
            </a:r>
            <a:r>
              <a:rPr lang="en-US" altLang="zh-CN" dirty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插件的安装界面，点击右侧页面中的</a:t>
            </a:r>
            <a:r>
              <a:rPr lang="en-US" altLang="zh-CN" dirty="0">
                <a:solidFill>
                  <a:schemeClr val="bg1"/>
                </a:solidFill>
              </a:rPr>
              <a:t>Install</a:t>
            </a:r>
            <a:r>
              <a:rPr lang="zh-CN" altLang="en-US" dirty="0">
                <a:solidFill>
                  <a:schemeClr val="bg1"/>
                </a:solidFill>
              </a:rPr>
              <a:t>进行安装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35060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8A2339-3E2E-5446-8688-D37CD1DA8E61}"/>
              </a:ext>
            </a:extLst>
          </p:cNvPr>
          <p:cNvSpPr txBox="1"/>
          <p:nvPr/>
        </p:nvSpPr>
        <p:spPr>
          <a:xfrm>
            <a:off x="1510748" y="2345635"/>
            <a:ext cx="4418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&lt;dependency&gt;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en-US" altLang="zh-CN" dirty="0" err="1">
                <a:solidFill>
                  <a:schemeClr val="bg1"/>
                </a:solidFill>
              </a:rPr>
              <a:t>org.apache.spark</a:t>
            </a:r>
            <a:r>
              <a:rPr kumimoji="1" lang="en-US" altLang="zh-CN" dirty="0">
                <a:solidFill>
                  <a:schemeClr val="bg1"/>
                </a:solidFill>
              </a:rPr>
              <a:t>&lt;/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&gt;spark-sql_2.12&lt;/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&lt;version&gt;2.4.0&lt;/version&gt;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&lt;/dependency&gt;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AF91E6-109D-FC46-BC71-A61C569BB294}"/>
              </a:ext>
            </a:extLst>
          </p:cNvPr>
          <p:cNvSpPr txBox="1"/>
          <p:nvPr/>
        </p:nvSpPr>
        <p:spPr>
          <a:xfrm>
            <a:off x="1520687" y="127220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添加</a:t>
            </a:r>
            <a:r>
              <a:rPr kumimoji="1" lang="en-US" altLang="zh-CN" dirty="0">
                <a:solidFill>
                  <a:schemeClr val="bg1"/>
                </a:solidFill>
              </a:rPr>
              <a:t>Maven</a:t>
            </a:r>
            <a:r>
              <a:rPr kumimoji="1" lang="zh-CN" altLang="en-US" dirty="0">
                <a:solidFill>
                  <a:schemeClr val="bg1"/>
                </a:solidFill>
              </a:rPr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195739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01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DataFrame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读写文件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1113853" y="1768253"/>
            <a:ext cx="7455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加载数据</a:t>
            </a:r>
          </a:p>
          <a:p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可通过多种方式创建，比如</a:t>
            </a:r>
          </a:p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执行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SQL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查询，加载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Parquet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Json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CSV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Text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Hive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JDBC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等外部数据</a:t>
            </a:r>
          </a:p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将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RDD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转换成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使用案例。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3853" y="3575686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>
                <a:solidFill>
                  <a:schemeClr val="bg1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 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保存数据集</a:t>
            </a:r>
          </a:p>
          <a:p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spark SQL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可以通过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DataFrameWriter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接口将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存储在外部系统。</a:t>
            </a:r>
          </a:p>
          <a:p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例如文件、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Hive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表和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JDBC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数据库。</a:t>
            </a:r>
          </a:p>
          <a:p>
            <a:r>
              <a:rPr kumimoji="1" lang="zh-CN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使用案例。</a:t>
            </a:r>
          </a:p>
        </p:txBody>
      </p:sp>
    </p:spTree>
    <p:extLst>
      <p:ext uri="{BB962C8B-B14F-4D97-AF65-F5344CB8AC3E}">
        <p14:creationId xmlns:p14="http://schemas.microsoft.com/office/powerpoint/2010/main" val="2587803892"/>
      </p:ext>
    </p:extLst>
  </p:cSld>
  <p:clrMapOvr>
    <a:masterClrMapping/>
  </p:clrMapOvr>
  <p:transition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DataFrame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的执行计划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30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可以通过</a:t>
            </a:r>
            <a:r>
              <a:rPr kumimoji="1" lang="en-US" altLang="zh-CN">
                <a:solidFill>
                  <a:srgbClr val="FFFFFF"/>
                </a:solidFill>
              </a:rPr>
              <a:t>explain</a:t>
            </a:r>
            <a:r>
              <a:rPr kumimoji="1" lang="zh-CN" altLang="en-US">
                <a:solidFill>
                  <a:srgbClr val="FFFFFF"/>
                </a:solidFill>
              </a:rPr>
              <a:t>函数查看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的执行计划：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stateDF.explain()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55610"/>
      </p:ext>
    </p:extLst>
  </p:cSld>
  <p:clrMapOvr>
    <a:masterClrMapping/>
  </p:clrMapOvr>
  <p:transition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模式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-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数据的结构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832767" y="1644000"/>
            <a:ext cx="7661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隐式模式，在读取以逗号分隔的</a:t>
            </a:r>
            <a:r>
              <a:rPr lang="en-US" altLang="zh-CN" dirty="0">
                <a:solidFill>
                  <a:schemeClr val="bg1"/>
                </a:solidFill>
              </a:rPr>
              <a:t>csv</a:t>
            </a:r>
            <a:r>
              <a:rPr lang="zh-CN" altLang="en-US" dirty="0">
                <a:solidFill>
                  <a:schemeClr val="bg1"/>
                </a:solidFill>
              </a:rPr>
              <a:t>文件时， 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可以对此模式进行推断。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当然，也可以指定分隔符来分隔文本的行。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如下面</a:t>
            </a:r>
            <a:r>
              <a:rPr lang="en-US" altLang="zh-CN" dirty="0">
                <a:solidFill>
                  <a:schemeClr val="bg1"/>
                </a:solidFill>
              </a:rPr>
              <a:t>schema</a:t>
            </a:r>
            <a:r>
              <a:rPr lang="zh-CN" altLang="en-US" dirty="0">
                <a:solidFill>
                  <a:schemeClr val="bg1"/>
                </a:solidFill>
              </a:rPr>
              <a:t>命令和</a:t>
            </a:r>
            <a:r>
              <a:rPr lang="en-US" altLang="zh-CN" dirty="0">
                <a:solidFill>
                  <a:schemeClr val="bg1"/>
                </a:solidFill>
              </a:rPr>
              <a:t>printSchema</a:t>
            </a:r>
            <a:r>
              <a:rPr lang="zh-CN" altLang="en-US" dirty="0">
                <a:solidFill>
                  <a:schemeClr val="bg1"/>
                </a:solidFill>
              </a:rPr>
              <a:t>命令的用法：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val statesDF = spark.read.option("header", "true")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.option("inferschema", "true")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.csv("statesPopulation.csv")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statesDF.schema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2767" y="4100304"/>
            <a:ext cx="76522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显式模式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使用</a:t>
            </a:r>
            <a:r>
              <a:rPr kumimoji="1" lang="en-US" altLang="zh-CN">
                <a:solidFill>
                  <a:srgbClr val="FFFFFF"/>
                </a:solidFill>
              </a:rPr>
              <a:t>StructType</a:t>
            </a:r>
            <a:r>
              <a:rPr kumimoji="1" lang="zh-CN" altLang="en-US">
                <a:solidFill>
                  <a:srgbClr val="FFFFFF"/>
                </a:solidFill>
              </a:rPr>
              <a:t>描述，并且表示为</a:t>
            </a:r>
            <a:r>
              <a:rPr kumimoji="1" lang="en-US" altLang="zh-CN">
                <a:solidFill>
                  <a:srgbClr val="FFFFFF"/>
                </a:solidFill>
              </a:rPr>
              <a:t>StructField</a:t>
            </a:r>
            <a:r>
              <a:rPr kumimoji="1" lang="zh-CN" altLang="en-US">
                <a:solidFill>
                  <a:srgbClr val="FFFFFF"/>
                </a:solidFill>
              </a:rPr>
              <a:t>对象集合。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先导入该类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import org.apache.spark.sql.types.{StructType, IntegerType, StringType}</a:t>
            </a:r>
          </a:p>
          <a:p>
            <a:endParaRPr kumimoji="1" lang="en-US" altLang="zh-CN">
              <a:solidFill>
                <a:srgbClr val="FFFFFF"/>
              </a:solidFill>
            </a:endParaRPr>
          </a:p>
          <a:p>
            <a:r>
              <a:rPr kumimoji="1" lang="en-US" altLang="zh-CN">
                <a:solidFill>
                  <a:srgbClr val="FFFFFF"/>
                </a:solidFill>
              </a:rPr>
              <a:t>#</a:t>
            </a:r>
            <a:r>
              <a:rPr kumimoji="1" lang="zh-CN" altLang="en-US">
                <a:solidFill>
                  <a:srgbClr val="FFFFFF"/>
                </a:solidFill>
              </a:rPr>
              <a:t>定义一个模式，其中包含两个列</a:t>
            </a:r>
            <a:r>
              <a:rPr kumimoji="1" lang="en-US" altLang="zh-CN">
                <a:solidFill>
                  <a:srgbClr val="FFFFFF"/>
                </a:solidFill>
              </a:rPr>
              <a:t>/</a:t>
            </a:r>
            <a:r>
              <a:rPr kumimoji="1" lang="zh-CN" altLang="en-US">
                <a:solidFill>
                  <a:srgbClr val="FFFFFF"/>
                </a:solidFill>
              </a:rPr>
              <a:t>字段，包含一个整数，和一个字符串。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val schema = new StructType().add("i", IntegerType).add("s", StringType)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#</a:t>
            </a:r>
            <a:r>
              <a:rPr kumimoji="1" lang="zh-CN" altLang="en-US">
                <a:solidFill>
                  <a:srgbClr val="FFFFFF"/>
                </a:solidFill>
              </a:rPr>
              <a:t>打印出</a:t>
            </a:r>
            <a:r>
              <a:rPr kumimoji="1" lang="en-US" altLang="zh-CN">
                <a:solidFill>
                  <a:srgbClr val="FFFFFF"/>
                </a:solidFill>
              </a:rPr>
              <a:t>schema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schema.printTreeString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1313</Words>
  <Application>Microsoft Macintosh PowerPoint</Application>
  <PresentationFormat>宽屏</PresentationFormat>
  <Paragraphs>181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39</cp:revision>
  <dcterms:created xsi:type="dcterms:W3CDTF">2019-12-08T15:55:54Z</dcterms:created>
  <dcterms:modified xsi:type="dcterms:W3CDTF">2019-12-21T13:33:52Z</dcterms:modified>
</cp:coreProperties>
</file>