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61" r:id="rId2"/>
  </p:sldMasterIdLst>
  <p:notesMasterIdLst>
    <p:notesMasterId r:id="rId38"/>
  </p:notesMasterIdLst>
  <p:sldIdLst>
    <p:sldId id="276" r:id="rId3"/>
    <p:sldId id="257" r:id="rId4"/>
    <p:sldId id="329" r:id="rId5"/>
    <p:sldId id="283" r:id="rId6"/>
    <p:sldId id="325" r:id="rId7"/>
    <p:sldId id="284" r:id="rId8"/>
    <p:sldId id="307" r:id="rId9"/>
    <p:sldId id="272" r:id="rId10"/>
    <p:sldId id="309" r:id="rId11"/>
    <p:sldId id="308" r:id="rId12"/>
    <p:sldId id="285" r:id="rId13"/>
    <p:sldId id="260" r:id="rId14"/>
    <p:sldId id="314" r:id="rId15"/>
    <p:sldId id="313" r:id="rId16"/>
    <p:sldId id="312" r:id="rId17"/>
    <p:sldId id="311" r:id="rId18"/>
    <p:sldId id="259" r:id="rId19"/>
    <p:sldId id="263" r:id="rId20"/>
    <p:sldId id="315" r:id="rId21"/>
    <p:sldId id="316" r:id="rId22"/>
    <p:sldId id="328" r:id="rId23"/>
    <p:sldId id="317" r:id="rId24"/>
    <p:sldId id="262" r:id="rId25"/>
    <p:sldId id="261" r:id="rId26"/>
    <p:sldId id="322" r:id="rId27"/>
    <p:sldId id="320" r:id="rId28"/>
    <p:sldId id="321" r:id="rId29"/>
    <p:sldId id="323" r:id="rId30"/>
    <p:sldId id="286" r:id="rId31"/>
    <p:sldId id="287" r:id="rId32"/>
    <p:sldId id="326" r:id="rId33"/>
    <p:sldId id="327" r:id="rId34"/>
    <p:sldId id="324" r:id="rId35"/>
    <p:sldId id="288" r:id="rId36"/>
    <p:sldId id="282" r:id="rId37"/>
  </p:sldIdLst>
  <p:sldSz cx="18288000" cy="10288588"/>
  <p:notesSz cx="7104063" cy="10234613"/>
  <p:custDataLst>
    <p:tags r:id="rId3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8" userDrawn="1">
          <p15:clr>
            <a:srgbClr val="A4A3A4"/>
          </p15:clr>
        </p15:guide>
        <p15:guide id="2" pos="634" userDrawn="1">
          <p15:clr>
            <a:srgbClr val="A4A3A4"/>
          </p15:clr>
        </p15:guide>
        <p15:guide id="3" orient="horz" pos="3218" userDrawn="1">
          <p15:clr>
            <a:srgbClr val="A4A3A4"/>
          </p15:clr>
        </p15:guide>
        <p15:guide id="4" pos="2494" userDrawn="1">
          <p15:clr>
            <a:srgbClr val="A4A3A4"/>
          </p15:clr>
        </p15:guide>
        <p15:guide id="5" orient="horz" pos="41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F0"/>
    <a:srgbClr val="4A7EAE"/>
    <a:srgbClr val="55656E"/>
    <a:srgbClr val="325779"/>
    <a:srgbClr val="091115"/>
    <a:srgbClr val="0A9B59"/>
    <a:srgbClr val="030A12"/>
    <a:srgbClr val="00011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333" autoAdjust="0"/>
  </p:normalViewPr>
  <p:slideViewPr>
    <p:cSldViewPr snapToGrid="0">
      <p:cViewPr varScale="1">
        <p:scale>
          <a:sx n="79" d="100"/>
          <a:sy n="79" d="100"/>
        </p:scale>
        <p:origin x="880" y="224"/>
      </p:cViewPr>
      <p:guideLst>
        <p:guide orient="horz" pos="1018"/>
        <p:guide pos="634"/>
        <p:guide orient="horz" pos="3218"/>
        <p:guide pos="2494"/>
        <p:guide orient="horz" pos="41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C4E1F0-2F79-4DE3-94AB-27B8137F2C68}" type="doc">
      <dgm:prSet loTypeId="urn:microsoft.com/office/officeart/2005/8/layout/funnel1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9D77B40-BDBA-4F0D-BB8B-AC60B73094BD}">
      <dgm:prSet phldrT="[文本]" custT="1"/>
      <dgm:spPr/>
      <dgm:t>
        <a:bodyPr/>
        <a:lstStyle/>
        <a:p>
          <a:pPr algn="ctr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altLang="zh-CN" sz="3600" b="1" dirty="0">
              <a:latin typeface="+mn-lt"/>
              <a:ea typeface="+mn-ea"/>
              <a:cs typeface="+mn-ea"/>
              <a:sym typeface="+mn-lt"/>
            </a:rPr>
            <a:t>MapReduce</a:t>
          </a:r>
          <a:endParaRPr lang="zh-CN" altLang="en-US" sz="1050" b="1" dirty="0">
            <a:latin typeface="+mn-lt"/>
            <a:ea typeface="+mn-ea"/>
            <a:cs typeface="+mn-ea"/>
            <a:sym typeface="+mn-lt"/>
          </a:endParaRPr>
        </a:p>
      </dgm:t>
    </dgm:pt>
    <dgm:pt modelId="{01230C63-6B8F-45E3-A582-4C66AB2F542D}" type="parTrans" cxnId="{7B16A9D6-37B4-4DBD-B04D-51BE46AEB58F}">
      <dgm:prSet/>
      <dgm:spPr/>
      <dgm:t>
        <a:bodyPr/>
        <a:lstStyle/>
        <a:p>
          <a:endParaRPr lang="zh-CN" altLang="en-US"/>
        </a:p>
      </dgm:t>
    </dgm:pt>
    <dgm:pt modelId="{87E8D6F3-3B2A-4401-954A-4CFB152DAC7C}" type="sibTrans" cxnId="{7B16A9D6-37B4-4DBD-B04D-51BE46AEB58F}">
      <dgm:prSet/>
      <dgm:spPr/>
      <dgm:t>
        <a:bodyPr/>
        <a:lstStyle/>
        <a:p>
          <a:endParaRPr lang="zh-CN" altLang="en-US"/>
        </a:p>
      </dgm:t>
    </dgm:pt>
    <dgm:pt modelId="{0D43D899-57D9-42D9-AE27-62F68C5A7EC1}">
      <dgm:prSet phldrT="[文本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altLang="zh-CN" sz="4000" b="1" dirty="0">
              <a:latin typeface="+mn-lt"/>
              <a:ea typeface="+mn-ea"/>
              <a:cs typeface="+mn-ea"/>
              <a:sym typeface="+mn-lt"/>
            </a:rPr>
            <a:t>HDFS</a:t>
          </a:r>
          <a:endParaRPr lang="zh-CN" altLang="en-US" sz="1000" b="1" dirty="0">
            <a:latin typeface="+mn-lt"/>
            <a:ea typeface="+mn-ea"/>
            <a:cs typeface="+mn-ea"/>
            <a:sym typeface="+mn-lt"/>
          </a:endParaRPr>
        </a:p>
      </dgm:t>
    </dgm:pt>
    <dgm:pt modelId="{639B7612-2640-4B00-A1B2-3BF27B4709BB}" type="parTrans" cxnId="{6D64B425-E565-4021-B7C1-F008B6B89B7C}">
      <dgm:prSet/>
      <dgm:spPr/>
      <dgm:t>
        <a:bodyPr/>
        <a:lstStyle/>
        <a:p>
          <a:endParaRPr lang="zh-CN" altLang="en-US"/>
        </a:p>
      </dgm:t>
    </dgm:pt>
    <dgm:pt modelId="{D84E5B1D-C7C4-4351-B173-41B7CF0A0335}" type="sibTrans" cxnId="{6D64B425-E565-4021-B7C1-F008B6B89B7C}">
      <dgm:prSet/>
      <dgm:spPr/>
      <dgm:t>
        <a:bodyPr/>
        <a:lstStyle/>
        <a:p>
          <a:endParaRPr lang="zh-CN" altLang="en-US"/>
        </a:p>
      </dgm:t>
    </dgm:pt>
    <dgm:pt modelId="{4AF7B7F4-5FF4-4104-96A3-9D4B6C5449A9}">
      <dgm:prSet phldrT="[文本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altLang="zh-CN" sz="3200" b="1" dirty="0">
              <a:latin typeface="+mn-lt"/>
              <a:ea typeface="+mn-ea"/>
              <a:cs typeface="+mn-ea"/>
              <a:sym typeface="+mn-lt"/>
            </a:rPr>
            <a:t>HBASE</a:t>
          </a:r>
          <a:endParaRPr lang="zh-CN" altLang="en-US" sz="1000" b="1" dirty="0">
            <a:latin typeface="+mn-lt"/>
            <a:ea typeface="+mn-ea"/>
            <a:cs typeface="+mn-ea"/>
            <a:sym typeface="+mn-lt"/>
          </a:endParaRPr>
        </a:p>
      </dgm:t>
    </dgm:pt>
    <dgm:pt modelId="{9297F711-59A5-45EA-9FD6-F0A2F251D535}" type="parTrans" cxnId="{59DFC7B4-8558-4F26-A2B8-7AABBDEEE78D}">
      <dgm:prSet/>
      <dgm:spPr/>
      <dgm:t>
        <a:bodyPr/>
        <a:lstStyle/>
        <a:p>
          <a:endParaRPr lang="zh-CN" altLang="en-US"/>
        </a:p>
      </dgm:t>
    </dgm:pt>
    <dgm:pt modelId="{C3F3E924-B0DB-4FCF-853E-A316C323205B}" type="sibTrans" cxnId="{59DFC7B4-8558-4F26-A2B8-7AABBDEEE78D}">
      <dgm:prSet/>
      <dgm:spPr/>
      <dgm:t>
        <a:bodyPr/>
        <a:lstStyle/>
        <a:p>
          <a:endParaRPr lang="zh-CN" altLang="en-US"/>
        </a:p>
      </dgm:t>
    </dgm:pt>
    <dgm:pt modelId="{1B0FDBB9-FF20-4689-AC45-8CB421B329A7}">
      <dgm:prSet phldrT="[文本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altLang="zh-CN" sz="3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rPr>
            <a:t>Hadoop</a:t>
          </a:r>
          <a:endParaRPr lang="zh-CN" altLang="en-US" sz="3200" b="1" dirty="0">
            <a:solidFill>
              <a:schemeClr val="bg1"/>
            </a:solidFill>
            <a:latin typeface="+mn-lt"/>
            <a:ea typeface="+mn-ea"/>
            <a:cs typeface="+mn-ea"/>
            <a:sym typeface="+mn-lt"/>
          </a:endParaRPr>
        </a:p>
      </dgm:t>
    </dgm:pt>
    <dgm:pt modelId="{09F925D2-8DEB-4A5F-9A01-DD77831E172F}" type="parTrans" cxnId="{CA88C43B-434C-4072-A8B0-B981D983623A}">
      <dgm:prSet/>
      <dgm:spPr/>
      <dgm:t>
        <a:bodyPr/>
        <a:lstStyle/>
        <a:p>
          <a:endParaRPr lang="zh-CN" altLang="en-US"/>
        </a:p>
      </dgm:t>
    </dgm:pt>
    <dgm:pt modelId="{C0B06F85-788C-49E1-A10C-2073D4C6D7D2}" type="sibTrans" cxnId="{CA88C43B-434C-4072-A8B0-B981D983623A}">
      <dgm:prSet/>
      <dgm:spPr/>
      <dgm:t>
        <a:bodyPr/>
        <a:lstStyle/>
        <a:p>
          <a:endParaRPr lang="zh-CN" altLang="en-US"/>
        </a:p>
      </dgm:t>
    </dgm:pt>
    <dgm:pt modelId="{0520B5EB-E138-469C-8280-336FCC930855}" type="pres">
      <dgm:prSet presAssocID="{F9C4E1F0-2F79-4DE3-94AB-27B8137F2C68}" presName="Name0" presStyleCnt="0">
        <dgm:presLayoutVars>
          <dgm:chMax val="4"/>
          <dgm:resizeHandles val="exact"/>
        </dgm:presLayoutVars>
      </dgm:prSet>
      <dgm:spPr/>
    </dgm:pt>
    <dgm:pt modelId="{72C1E00C-6812-44D6-959B-D480E1AD3E5C}" type="pres">
      <dgm:prSet presAssocID="{F9C4E1F0-2F79-4DE3-94AB-27B8137F2C68}" presName="ellipse" presStyleLbl="trBgShp" presStyleIdx="0" presStyleCnt="1"/>
      <dgm:spPr/>
    </dgm:pt>
    <dgm:pt modelId="{C636C899-DC5F-4FD7-92F4-4FD8B000A266}" type="pres">
      <dgm:prSet presAssocID="{F9C4E1F0-2F79-4DE3-94AB-27B8137F2C68}" presName="arrow1" presStyleLbl="fgShp" presStyleIdx="0" presStyleCnt="1"/>
      <dgm:spPr/>
    </dgm:pt>
    <dgm:pt modelId="{EBE35153-6CE3-4805-97BD-B304506555DE}" type="pres">
      <dgm:prSet presAssocID="{F9C4E1F0-2F79-4DE3-94AB-27B8137F2C68}" presName="rectangle" presStyleLbl="revTx" presStyleIdx="0" presStyleCnt="1">
        <dgm:presLayoutVars>
          <dgm:bulletEnabled val="1"/>
        </dgm:presLayoutVars>
      </dgm:prSet>
      <dgm:spPr/>
    </dgm:pt>
    <dgm:pt modelId="{181730C1-5D4B-403B-B958-77ECACAE5543}" type="pres">
      <dgm:prSet presAssocID="{0D43D899-57D9-42D9-AE27-62F68C5A7EC1}" presName="item1" presStyleLbl="node1" presStyleIdx="0" presStyleCnt="3" custLinFactNeighborX="-4537" custLinFactNeighborY="11371">
        <dgm:presLayoutVars>
          <dgm:bulletEnabled val="1"/>
        </dgm:presLayoutVars>
      </dgm:prSet>
      <dgm:spPr/>
    </dgm:pt>
    <dgm:pt modelId="{3971E1CC-96E2-40BD-A21B-6476039A8C3D}" type="pres">
      <dgm:prSet presAssocID="{4AF7B7F4-5FF4-4104-96A3-9D4B6C5449A9}" presName="item2" presStyleLbl="node1" presStyleIdx="1" presStyleCnt="3">
        <dgm:presLayoutVars>
          <dgm:bulletEnabled val="1"/>
        </dgm:presLayoutVars>
      </dgm:prSet>
      <dgm:spPr/>
    </dgm:pt>
    <dgm:pt modelId="{23134127-D49C-4ED2-96B6-C88CCD258E2D}" type="pres">
      <dgm:prSet presAssocID="{1B0FDBB9-FF20-4689-AC45-8CB421B329A7}" presName="item3" presStyleLbl="node1" presStyleIdx="2" presStyleCnt="3">
        <dgm:presLayoutVars>
          <dgm:bulletEnabled val="1"/>
        </dgm:presLayoutVars>
      </dgm:prSet>
      <dgm:spPr/>
    </dgm:pt>
    <dgm:pt modelId="{614A2670-DAB2-42BF-A190-9BB959D93347}" type="pres">
      <dgm:prSet presAssocID="{F9C4E1F0-2F79-4DE3-94AB-27B8137F2C68}" presName="funnel" presStyleLbl="trAlignAcc1" presStyleIdx="0" presStyleCnt="1" custLinFactNeighborX="-483" custLinFactNeighborY="115"/>
      <dgm:spPr/>
    </dgm:pt>
  </dgm:ptLst>
  <dgm:cxnLst>
    <dgm:cxn modelId="{6D64B425-E565-4021-B7C1-F008B6B89B7C}" srcId="{F9C4E1F0-2F79-4DE3-94AB-27B8137F2C68}" destId="{0D43D899-57D9-42D9-AE27-62F68C5A7EC1}" srcOrd="1" destOrd="0" parTransId="{639B7612-2640-4B00-A1B2-3BF27B4709BB}" sibTransId="{D84E5B1D-C7C4-4351-B173-41B7CF0A0335}"/>
    <dgm:cxn modelId="{CA88C43B-434C-4072-A8B0-B981D983623A}" srcId="{F9C4E1F0-2F79-4DE3-94AB-27B8137F2C68}" destId="{1B0FDBB9-FF20-4689-AC45-8CB421B329A7}" srcOrd="3" destOrd="0" parTransId="{09F925D2-8DEB-4A5F-9A01-DD77831E172F}" sibTransId="{C0B06F85-788C-49E1-A10C-2073D4C6D7D2}"/>
    <dgm:cxn modelId="{F337E845-31BC-4D61-B00F-078CF17788DE}" type="presOf" srcId="{69D77B40-BDBA-4F0D-BB8B-AC60B73094BD}" destId="{23134127-D49C-4ED2-96B6-C88CCD258E2D}" srcOrd="0" destOrd="0" presId="urn:microsoft.com/office/officeart/2005/8/layout/funnel1"/>
    <dgm:cxn modelId="{9F31AD46-1E7C-4AEE-A16A-53E43991542D}" type="presOf" srcId="{F9C4E1F0-2F79-4DE3-94AB-27B8137F2C68}" destId="{0520B5EB-E138-469C-8280-336FCC930855}" srcOrd="0" destOrd="0" presId="urn:microsoft.com/office/officeart/2005/8/layout/funnel1"/>
    <dgm:cxn modelId="{4892874C-A6FB-4AA4-998E-552E6F5475C1}" type="presOf" srcId="{4AF7B7F4-5FF4-4104-96A3-9D4B6C5449A9}" destId="{181730C1-5D4B-403B-B958-77ECACAE5543}" srcOrd="0" destOrd="0" presId="urn:microsoft.com/office/officeart/2005/8/layout/funnel1"/>
    <dgm:cxn modelId="{8DF0465F-5015-4D57-8183-0F63658B58D2}" type="presOf" srcId="{1B0FDBB9-FF20-4689-AC45-8CB421B329A7}" destId="{EBE35153-6CE3-4805-97BD-B304506555DE}" srcOrd="0" destOrd="0" presId="urn:microsoft.com/office/officeart/2005/8/layout/funnel1"/>
    <dgm:cxn modelId="{7447B29D-2515-41A1-9583-DD070384223F}" type="presOf" srcId="{0D43D899-57D9-42D9-AE27-62F68C5A7EC1}" destId="{3971E1CC-96E2-40BD-A21B-6476039A8C3D}" srcOrd="0" destOrd="0" presId="urn:microsoft.com/office/officeart/2005/8/layout/funnel1"/>
    <dgm:cxn modelId="{59DFC7B4-8558-4F26-A2B8-7AABBDEEE78D}" srcId="{F9C4E1F0-2F79-4DE3-94AB-27B8137F2C68}" destId="{4AF7B7F4-5FF4-4104-96A3-9D4B6C5449A9}" srcOrd="2" destOrd="0" parTransId="{9297F711-59A5-45EA-9FD6-F0A2F251D535}" sibTransId="{C3F3E924-B0DB-4FCF-853E-A316C323205B}"/>
    <dgm:cxn modelId="{7B16A9D6-37B4-4DBD-B04D-51BE46AEB58F}" srcId="{F9C4E1F0-2F79-4DE3-94AB-27B8137F2C68}" destId="{69D77B40-BDBA-4F0D-BB8B-AC60B73094BD}" srcOrd="0" destOrd="0" parTransId="{01230C63-6B8F-45E3-A582-4C66AB2F542D}" sibTransId="{87E8D6F3-3B2A-4401-954A-4CFB152DAC7C}"/>
    <dgm:cxn modelId="{C568D445-7241-4433-BDCE-01F94A61A044}" type="presParOf" srcId="{0520B5EB-E138-469C-8280-336FCC930855}" destId="{72C1E00C-6812-44D6-959B-D480E1AD3E5C}" srcOrd="0" destOrd="0" presId="urn:microsoft.com/office/officeart/2005/8/layout/funnel1"/>
    <dgm:cxn modelId="{3C4AE9CC-4B84-42E2-8598-CAAD3CD088CA}" type="presParOf" srcId="{0520B5EB-E138-469C-8280-336FCC930855}" destId="{C636C899-DC5F-4FD7-92F4-4FD8B000A266}" srcOrd="1" destOrd="0" presId="urn:microsoft.com/office/officeart/2005/8/layout/funnel1"/>
    <dgm:cxn modelId="{EBBCF099-8E80-4B5B-A11E-6100BFE83C5A}" type="presParOf" srcId="{0520B5EB-E138-469C-8280-336FCC930855}" destId="{EBE35153-6CE3-4805-97BD-B304506555DE}" srcOrd="2" destOrd="0" presId="urn:microsoft.com/office/officeart/2005/8/layout/funnel1"/>
    <dgm:cxn modelId="{2C02C73C-4323-48C9-9CDF-EC5C19F0F7FF}" type="presParOf" srcId="{0520B5EB-E138-469C-8280-336FCC930855}" destId="{181730C1-5D4B-403B-B958-77ECACAE5543}" srcOrd="3" destOrd="0" presId="urn:microsoft.com/office/officeart/2005/8/layout/funnel1"/>
    <dgm:cxn modelId="{80E1F81D-CA8A-4D31-AED3-9A8690F68D7E}" type="presParOf" srcId="{0520B5EB-E138-469C-8280-336FCC930855}" destId="{3971E1CC-96E2-40BD-A21B-6476039A8C3D}" srcOrd="4" destOrd="0" presId="urn:microsoft.com/office/officeart/2005/8/layout/funnel1"/>
    <dgm:cxn modelId="{F4B8E9AD-7638-454B-8044-6F113617A655}" type="presParOf" srcId="{0520B5EB-E138-469C-8280-336FCC930855}" destId="{23134127-D49C-4ED2-96B6-C88CCD258E2D}" srcOrd="5" destOrd="0" presId="urn:microsoft.com/office/officeart/2005/8/layout/funnel1"/>
    <dgm:cxn modelId="{4E7A5FD6-5A43-4D5E-B8FE-9DD4168EC7D4}" type="presParOf" srcId="{0520B5EB-E138-469C-8280-336FCC930855}" destId="{614A2670-DAB2-42BF-A190-9BB959D9334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C4E1F0-2F79-4DE3-94AB-27B8137F2C68}" type="doc">
      <dgm:prSet loTypeId="urn:microsoft.com/office/officeart/2005/8/layout/funnel1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9D77B40-BDBA-4F0D-BB8B-AC60B73094BD}">
      <dgm:prSet phldrT="[文本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altLang="zh-CN" sz="3200" b="1" dirty="0">
              <a:latin typeface="+mn-lt"/>
              <a:ea typeface="+mn-ea"/>
              <a:cs typeface="+mn-ea"/>
              <a:sym typeface="+mn-lt"/>
            </a:rPr>
            <a:t>MapReduce</a:t>
          </a:r>
          <a:endParaRPr lang="zh-CN" altLang="en-US" sz="1000" b="1" dirty="0">
            <a:latin typeface="+mn-lt"/>
            <a:ea typeface="+mn-ea"/>
            <a:cs typeface="+mn-ea"/>
            <a:sym typeface="+mn-lt"/>
          </a:endParaRPr>
        </a:p>
      </dgm:t>
    </dgm:pt>
    <dgm:pt modelId="{01230C63-6B8F-45E3-A582-4C66AB2F542D}" type="parTrans" cxnId="{7B16A9D6-37B4-4DBD-B04D-51BE46AEB58F}">
      <dgm:prSet/>
      <dgm:spPr/>
      <dgm:t>
        <a:bodyPr/>
        <a:lstStyle/>
        <a:p>
          <a:endParaRPr lang="zh-CN" altLang="en-US"/>
        </a:p>
      </dgm:t>
    </dgm:pt>
    <dgm:pt modelId="{87E8D6F3-3B2A-4401-954A-4CFB152DAC7C}" type="sibTrans" cxnId="{7B16A9D6-37B4-4DBD-B04D-51BE46AEB58F}">
      <dgm:prSet/>
      <dgm:spPr/>
      <dgm:t>
        <a:bodyPr/>
        <a:lstStyle/>
        <a:p>
          <a:endParaRPr lang="zh-CN" altLang="en-US"/>
        </a:p>
      </dgm:t>
    </dgm:pt>
    <dgm:pt modelId="{0D43D899-57D9-42D9-AE27-62F68C5A7EC1}">
      <dgm:prSet phldrT="[文本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altLang="zh-CN" sz="3600" b="1" dirty="0">
              <a:latin typeface="+mn-lt"/>
              <a:ea typeface="+mn-ea"/>
              <a:cs typeface="+mn-ea"/>
              <a:sym typeface="+mn-lt"/>
            </a:rPr>
            <a:t>HDFS</a:t>
          </a:r>
          <a:endParaRPr lang="zh-CN" altLang="en-US" sz="1000" b="1" dirty="0">
            <a:latin typeface="+mn-lt"/>
            <a:ea typeface="+mn-ea"/>
            <a:cs typeface="+mn-ea"/>
            <a:sym typeface="+mn-lt"/>
          </a:endParaRPr>
        </a:p>
      </dgm:t>
    </dgm:pt>
    <dgm:pt modelId="{639B7612-2640-4B00-A1B2-3BF27B4709BB}" type="parTrans" cxnId="{6D64B425-E565-4021-B7C1-F008B6B89B7C}">
      <dgm:prSet/>
      <dgm:spPr/>
      <dgm:t>
        <a:bodyPr/>
        <a:lstStyle/>
        <a:p>
          <a:endParaRPr lang="zh-CN" altLang="en-US"/>
        </a:p>
      </dgm:t>
    </dgm:pt>
    <dgm:pt modelId="{D84E5B1D-C7C4-4351-B173-41B7CF0A0335}" type="sibTrans" cxnId="{6D64B425-E565-4021-B7C1-F008B6B89B7C}">
      <dgm:prSet/>
      <dgm:spPr/>
      <dgm:t>
        <a:bodyPr/>
        <a:lstStyle/>
        <a:p>
          <a:endParaRPr lang="zh-CN" altLang="en-US"/>
        </a:p>
      </dgm:t>
    </dgm:pt>
    <dgm:pt modelId="{4AF7B7F4-5FF4-4104-96A3-9D4B6C5449A9}">
      <dgm:prSet phldrT="[文本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altLang="zh-CN" sz="3600" b="1" dirty="0">
              <a:latin typeface="+mn-lt"/>
              <a:ea typeface="+mn-ea"/>
              <a:cs typeface="+mn-ea"/>
              <a:sym typeface="+mn-lt"/>
            </a:rPr>
            <a:t>YARN</a:t>
          </a:r>
          <a:endParaRPr lang="zh-CN" altLang="en-US" sz="1000" b="1" dirty="0">
            <a:latin typeface="+mn-lt"/>
            <a:ea typeface="+mn-ea"/>
            <a:cs typeface="+mn-ea"/>
            <a:sym typeface="+mn-lt"/>
          </a:endParaRPr>
        </a:p>
      </dgm:t>
    </dgm:pt>
    <dgm:pt modelId="{9297F711-59A5-45EA-9FD6-F0A2F251D535}" type="parTrans" cxnId="{59DFC7B4-8558-4F26-A2B8-7AABBDEEE78D}">
      <dgm:prSet/>
      <dgm:spPr/>
      <dgm:t>
        <a:bodyPr/>
        <a:lstStyle/>
        <a:p>
          <a:endParaRPr lang="zh-CN" altLang="en-US"/>
        </a:p>
      </dgm:t>
    </dgm:pt>
    <dgm:pt modelId="{C3F3E924-B0DB-4FCF-853E-A316C323205B}" type="sibTrans" cxnId="{59DFC7B4-8558-4F26-A2B8-7AABBDEEE78D}">
      <dgm:prSet/>
      <dgm:spPr/>
      <dgm:t>
        <a:bodyPr/>
        <a:lstStyle/>
        <a:p>
          <a:endParaRPr lang="zh-CN" altLang="en-US"/>
        </a:p>
      </dgm:t>
    </dgm:pt>
    <dgm:pt modelId="{1B0FDBB9-FF20-4689-AC45-8CB421B329A7}">
      <dgm:prSet phldrT="[文本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altLang="zh-CN" sz="3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rPr>
            <a:t>Hadoop</a:t>
          </a:r>
          <a:endParaRPr lang="zh-CN" altLang="en-US" sz="3200" b="1" dirty="0">
            <a:solidFill>
              <a:schemeClr val="bg1"/>
            </a:solidFill>
            <a:latin typeface="+mn-lt"/>
            <a:ea typeface="+mn-ea"/>
            <a:cs typeface="+mn-ea"/>
            <a:sym typeface="+mn-lt"/>
          </a:endParaRPr>
        </a:p>
      </dgm:t>
    </dgm:pt>
    <dgm:pt modelId="{09F925D2-8DEB-4A5F-9A01-DD77831E172F}" type="parTrans" cxnId="{CA88C43B-434C-4072-A8B0-B981D983623A}">
      <dgm:prSet/>
      <dgm:spPr/>
      <dgm:t>
        <a:bodyPr/>
        <a:lstStyle/>
        <a:p>
          <a:endParaRPr lang="zh-CN" altLang="en-US"/>
        </a:p>
      </dgm:t>
    </dgm:pt>
    <dgm:pt modelId="{C0B06F85-788C-49E1-A10C-2073D4C6D7D2}" type="sibTrans" cxnId="{CA88C43B-434C-4072-A8B0-B981D983623A}">
      <dgm:prSet/>
      <dgm:spPr/>
      <dgm:t>
        <a:bodyPr/>
        <a:lstStyle/>
        <a:p>
          <a:endParaRPr lang="zh-CN" altLang="en-US"/>
        </a:p>
      </dgm:t>
    </dgm:pt>
    <dgm:pt modelId="{0520B5EB-E138-469C-8280-336FCC930855}" type="pres">
      <dgm:prSet presAssocID="{F9C4E1F0-2F79-4DE3-94AB-27B8137F2C68}" presName="Name0" presStyleCnt="0">
        <dgm:presLayoutVars>
          <dgm:chMax val="4"/>
          <dgm:resizeHandles val="exact"/>
        </dgm:presLayoutVars>
      </dgm:prSet>
      <dgm:spPr/>
    </dgm:pt>
    <dgm:pt modelId="{72C1E00C-6812-44D6-959B-D480E1AD3E5C}" type="pres">
      <dgm:prSet presAssocID="{F9C4E1F0-2F79-4DE3-94AB-27B8137F2C68}" presName="ellipse" presStyleLbl="trBgShp" presStyleIdx="0" presStyleCnt="1"/>
      <dgm:spPr/>
    </dgm:pt>
    <dgm:pt modelId="{C636C899-DC5F-4FD7-92F4-4FD8B000A266}" type="pres">
      <dgm:prSet presAssocID="{F9C4E1F0-2F79-4DE3-94AB-27B8137F2C68}" presName="arrow1" presStyleLbl="fgShp" presStyleIdx="0" presStyleCnt="1"/>
      <dgm:spPr/>
    </dgm:pt>
    <dgm:pt modelId="{EBE35153-6CE3-4805-97BD-B304506555DE}" type="pres">
      <dgm:prSet presAssocID="{F9C4E1F0-2F79-4DE3-94AB-27B8137F2C68}" presName="rectangle" presStyleLbl="revTx" presStyleIdx="0" presStyleCnt="1">
        <dgm:presLayoutVars>
          <dgm:bulletEnabled val="1"/>
        </dgm:presLayoutVars>
      </dgm:prSet>
      <dgm:spPr/>
    </dgm:pt>
    <dgm:pt modelId="{181730C1-5D4B-403B-B958-77ECACAE5543}" type="pres">
      <dgm:prSet presAssocID="{0D43D899-57D9-42D9-AE27-62F68C5A7EC1}" presName="item1" presStyleLbl="node1" presStyleIdx="0" presStyleCnt="3" custLinFactNeighborX="-4537" custLinFactNeighborY="11371">
        <dgm:presLayoutVars>
          <dgm:bulletEnabled val="1"/>
        </dgm:presLayoutVars>
      </dgm:prSet>
      <dgm:spPr/>
    </dgm:pt>
    <dgm:pt modelId="{3971E1CC-96E2-40BD-A21B-6476039A8C3D}" type="pres">
      <dgm:prSet presAssocID="{4AF7B7F4-5FF4-4104-96A3-9D4B6C5449A9}" presName="item2" presStyleLbl="node1" presStyleIdx="1" presStyleCnt="3">
        <dgm:presLayoutVars>
          <dgm:bulletEnabled val="1"/>
        </dgm:presLayoutVars>
      </dgm:prSet>
      <dgm:spPr/>
    </dgm:pt>
    <dgm:pt modelId="{23134127-D49C-4ED2-96B6-C88CCD258E2D}" type="pres">
      <dgm:prSet presAssocID="{1B0FDBB9-FF20-4689-AC45-8CB421B329A7}" presName="item3" presStyleLbl="node1" presStyleIdx="2" presStyleCnt="3">
        <dgm:presLayoutVars>
          <dgm:bulletEnabled val="1"/>
        </dgm:presLayoutVars>
      </dgm:prSet>
      <dgm:spPr/>
    </dgm:pt>
    <dgm:pt modelId="{614A2670-DAB2-42BF-A190-9BB959D93347}" type="pres">
      <dgm:prSet presAssocID="{F9C4E1F0-2F79-4DE3-94AB-27B8137F2C68}" presName="funnel" presStyleLbl="trAlignAcc1" presStyleIdx="0" presStyleCnt="1" custLinFactNeighborY="-181"/>
      <dgm:spPr/>
    </dgm:pt>
  </dgm:ptLst>
  <dgm:cxnLst>
    <dgm:cxn modelId="{6D64B425-E565-4021-B7C1-F008B6B89B7C}" srcId="{F9C4E1F0-2F79-4DE3-94AB-27B8137F2C68}" destId="{0D43D899-57D9-42D9-AE27-62F68C5A7EC1}" srcOrd="1" destOrd="0" parTransId="{639B7612-2640-4B00-A1B2-3BF27B4709BB}" sibTransId="{D84E5B1D-C7C4-4351-B173-41B7CF0A0335}"/>
    <dgm:cxn modelId="{CA88C43B-434C-4072-A8B0-B981D983623A}" srcId="{F9C4E1F0-2F79-4DE3-94AB-27B8137F2C68}" destId="{1B0FDBB9-FF20-4689-AC45-8CB421B329A7}" srcOrd="3" destOrd="0" parTransId="{09F925D2-8DEB-4A5F-9A01-DD77831E172F}" sibTransId="{C0B06F85-788C-49E1-A10C-2073D4C6D7D2}"/>
    <dgm:cxn modelId="{09C8273F-4AE8-4EAE-A24B-6FC1C212FA52}" type="presOf" srcId="{4AF7B7F4-5FF4-4104-96A3-9D4B6C5449A9}" destId="{181730C1-5D4B-403B-B958-77ECACAE5543}" srcOrd="0" destOrd="0" presId="urn:microsoft.com/office/officeart/2005/8/layout/funnel1"/>
    <dgm:cxn modelId="{27469B56-03DE-48C6-AF1F-9869EDC10879}" type="presOf" srcId="{1B0FDBB9-FF20-4689-AC45-8CB421B329A7}" destId="{EBE35153-6CE3-4805-97BD-B304506555DE}" srcOrd="0" destOrd="0" presId="urn:microsoft.com/office/officeart/2005/8/layout/funnel1"/>
    <dgm:cxn modelId="{75F1A298-F389-4CCD-B813-64AFD6E9152B}" type="presOf" srcId="{0D43D899-57D9-42D9-AE27-62F68C5A7EC1}" destId="{3971E1CC-96E2-40BD-A21B-6476039A8C3D}" srcOrd="0" destOrd="0" presId="urn:microsoft.com/office/officeart/2005/8/layout/funnel1"/>
    <dgm:cxn modelId="{59DFC7B4-8558-4F26-A2B8-7AABBDEEE78D}" srcId="{F9C4E1F0-2F79-4DE3-94AB-27B8137F2C68}" destId="{4AF7B7F4-5FF4-4104-96A3-9D4B6C5449A9}" srcOrd="2" destOrd="0" parTransId="{9297F711-59A5-45EA-9FD6-F0A2F251D535}" sibTransId="{C3F3E924-B0DB-4FCF-853E-A316C323205B}"/>
    <dgm:cxn modelId="{41E836CF-AEF2-471A-9774-01A690F73579}" type="presOf" srcId="{F9C4E1F0-2F79-4DE3-94AB-27B8137F2C68}" destId="{0520B5EB-E138-469C-8280-336FCC930855}" srcOrd="0" destOrd="0" presId="urn:microsoft.com/office/officeart/2005/8/layout/funnel1"/>
    <dgm:cxn modelId="{7B16A9D6-37B4-4DBD-B04D-51BE46AEB58F}" srcId="{F9C4E1F0-2F79-4DE3-94AB-27B8137F2C68}" destId="{69D77B40-BDBA-4F0D-BB8B-AC60B73094BD}" srcOrd="0" destOrd="0" parTransId="{01230C63-6B8F-45E3-A582-4C66AB2F542D}" sibTransId="{87E8D6F3-3B2A-4401-954A-4CFB152DAC7C}"/>
    <dgm:cxn modelId="{5443FDE5-866B-4BCB-A58C-FEF38D71787D}" type="presOf" srcId="{69D77B40-BDBA-4F0D-BB8B-AC60B73094BD}" destId="{23134127-D49C-4ED2-96B6-C88CCD258E2D}" srcOrd="0" destOrd="0" presId="urn:microsoft.com/office/officeart/2005/8/layout/funnel1"/>
    <dgm:cxn modelId="{C6913751-71EE-4918-B6FE-42EDCD5CA420}" type="presParOf" srcId="{0520B5EB-E138-469C-8280-336FCC930855}" destId="{72C1E00C-6812-44D6-959B-D480E1AD3E5C}" srcOrd="0" destOrd="0" presId="urn:microsoft.com/office/officeart/2005/8/layout/funnel1"/>
    <dgm:cxn modelId="{71A40489-3E87-4652-B6A7-DE750DC44DAC}" type="presParOf" srcId="{0520B5EB-E138-469C-8280-336FCC930855}" destId="{C636C899-DC5F-4FD7-92F4-4FD8B000A266}" srcOrd="1" destOrd="0" presId="urn:microsoft.com/office/officeart/2005/8/layout/funnel1"/>
    <dgm:cxn modelId="{C80A8638-D61C-4051-97E3-742F93E0AF83}" type="presParOf" srcId="{0520B5EB-E138-469C-8280-336FCC930855}" destId="{EBE35153-6CE3-4805-97BD-B304506555DE}" srcOrd="2" destOrd="0" presId="urn:microsoft.com/office/officeart/2005/8/layout/funnel1"/>
    <dgm:cxn modelId="{7280248A-6831-4C37-A3BC-AB8E04DFB5FC}" type="presParOf" srcId="{0520B5EB-E138-469C-8280-336FCC930855}" destId="{181730C1-5D4B-403B-B958-77ECACAE5543}" srcOrd="3" destOrd="0" presId="urn:microsoft.com/office/officeart/2005/8/layout/funnel1"/>
    <dgm:cxn modelId="{264DAD5B-0773-432A-B9A7-847DA4D9A3C6}" type="presParOf" srcId="{0520B5EB-E138-469C-8280-336FCC930855}" destId="{3971E1CC-96E2-40BD-A21B-6476039A8C3D}" srcOrd="4" destOrd="0" presId="urn:microsoft.com/office/officeart/2005/8/layout/funnel1"/>
    <dgm:cxn modelId="{6AFCE48F-032F-4B96-86D5-810490FDBEB0}" type="presParOf" srcId="{0520B5EB-E138-469C-8280-336FCC930855}" destId="{23134127-D49C-4ED2-96B6-C88CCD258E2D}" srcOrd="5" destOrd="0" presId="urn:microsoft.com/office/officeart/2005/8/layout/funnel1"/>
    <dgm:cxn modelId="{0B7CA69E-96B6-4678-8E44-AC4E0D5FC224}" type="presParOf" srcId="{0520B5EB-E138-469C-8280-336FCC930855}" destId="{614A2670-DAB2-42BF-A190-9BB959D9334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1E00C-6812-44D6-959B-D480E1AD3E5C}">
      <dsp:nvSpPr>
        <dsp:cNvPr id="0" name=""/>
        <dsp:cNvSpPr/>
      </dsp:nvSpPr>
      <dsp:spPr>
        <a:xfrm>
          <a:off x="2127980" y="254681"/>
          <a:ext cx="5054446" cy="175534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6C899-DC5F-4FD7-92F4-4FD8B000A266}">
      <dsp:nvSpPr>
        <dsp:cNvPr id="0" name=""/>
        <dsp:cNvSpPr/>
      </dsp:nvSpPr>
      <dsp:spPr>
        <a:xfrm>
          <a:off x="4173268" y="4552920"/>
          <a:ext cx="979543" cy="62690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E35153-6CE3-4805-97BD-B304506555DE}">
      <dsp:nvSpPr>
        <dsp:cNvPr id="0" name=""/>
        <dsp:cNvSpPr/>
      </dsp:nvSpPr>
      <dsp:spPr>
        <a:xfrm>
          <a:off x="2312134" y="5054446"/>
          <a:ext cx="4701810" cy="1175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3600" b="1" kern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rPr>
            <a:t>Hadoop</a:t>
          </a:r>
          <a:endParaRPr lang="zh-CN" altLang="en-US" sz="3200" b="1" kern="1200" dirty="0">
            <a:solidFill>
              <a:schemeClr val="bg1"/>
            </a:solidFill>
            <a:latin typeface="+mn-lt"/>
            <a:ea typeface="+mn-ea"/>
            <a:cs typeface="+mn-ea"/>
            <a:sym typeface="+mn-lt"/>
          </a:endParaRPr>
        </a:p>
      </dsp:txBody>
      <dsp:txXfrm>
        <a:off x="2312134" y="5054446"/>
        <a:ext cx="4701810" cy="1175452"/>
      </dsp:txXfrm>
    </dsp:sp>
    <dsp:sp modelId="{181730C1-5D4B-403B-B958-77ECACAE5543}">
      <dsp:nvSpPr>
        <dsp:cNvPr id="0" name=""/>
        <dsp:cNvSpPr/>
      </dsp:nvSpPr>
      <dsp:spPr>
        <a:xfrm>
          <a:off x="3885609" y="2346084"/>
          <a:ext cx="1763179" cy="17631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3200" b="1" kern="1200" dirty="0">
              <a:latin typeface="+mn-lt"/>
              <a:ea typeface="+mn-ea"/>
              <a:cs typeface="+mn-ea"/>
              <a:sym typeface="+mn-lt"/>
            </a:rPr>
            <a:t>HBASE</a:t>
          </a:r>
          <a:endParaRPr lang="zh-CN" altLang="en-US" sz="1000" b="1" kern="1200" dirty="0">
            <a:latin typeface="+mn-lt"/>
            <a:ea typeface="+mn-ea"/>
            <a:cs typeface="+mn-ea"/>
            <a:sym typeface="+mn-lt"/>
          </a:endParaRPr>
        </a:p>
      </dsp:txBody>
      <dsp:txXfrm>
        <a:off x="4143821" y="2604296"/>
        <a:ext cx="1246755" cy="1246755"/>
      </dsp:txXfrm>
    </dsp:sp>
    <dsp:sp modelId="{3971E1CC-96E2-40BD-A21B-6476039A8C3D}">
      <dsp:nvSpPr>
        <dsp:cNvPr id="0" name=""/>
        <dsp:cNvSpPr/>
      </dsp:nvSpPr>
      <dsp:spPr>
        <a:xfrm>
          <a:off x="2703952" y="822816"/>
          <a:ext cx="1763179" cy="17631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4000" b="1" kern="1200" dirty="0">
              <a:latin typeface="+mn-lt"/>
              <a:ea typeface="+mn-ea"/>
              <a:cs typeface="+mn-ea"/>
              <a:sym typeface="+mn-lt"/>
            </a:rPr>
            <a:t>HDFS</a:t>
          </a:r>
          <a:endParaRPr lang="zh-CN" altLang="en-US" sz="1000" b="1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962164" y="1081028"/>
        <a:ext cx="1246755" cy="1246755"/>
      </dsp:txXfrm>
    </dsp:sp>
    <dsp:sp modelId="{23134127-D49C-4ED2-96B6-C88CCD258E2D}">
      <dsp:nvSpPr>
        <dsp:cNvPr id="0" name=""/>
        <dsp:cNvSpPr/>
      </dsp:nvSpPr>
      <dsp:spPr>
        <a:xfrm>
          <a:off x="4506312" y="396519"/>
          <a:ext cx="1763179" cy="17631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3600" b="1" kern="1200" dirty="0">
              <a:latin typeface="+mn-lt"/>
              <a:ea typeface="+mn-ea"/>
              <a:cs typeface="+mn-ea"/>
              <a:sym typeface="+mn-lt"/>
            </a:rPr>
            <a:t>MapReduce</a:t>
          </a:r>
          <a:endParaRPr lang="zh-CN" altLang="en-US" sz="1050" b="1" kern="1200" dirty="0">
            <a:latin typeface="+mn-lt"/>
            <a:ea typeface="+mn-ea"/>
            <a:cs typeface="+mn-ea"/>
            <a:sym typeface="+mn-lt"/>
          </a:endParaRPr>
        </a:p>
      </dsp:txBody>
      <dsp:txXfrm>
        <a:off x="4764524" y="654731"/>
        <a:ext cx="1246755" cy="1246755"/>
      </dsp:txXfrm>
    </dsp:sp>
    <dsp:sp modelId="{614A2670-DAB2-42BF-A190-9BB959D93347}">
      <dsp:nvSpPr>
        <dsp:cNvPr id="0" name=""/>
        <dsp:cNvSpPr/>
      </dsp:nvSpPr>
      <dsp:spPr>
        <a:xfrm>
          <a:off x="1893822" y="44228"/>
          <a:ext cx="5485445" cy="438835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1E00C-6812-44D6-959B-D480E1AD3E5C}">
      <dsp:nvSpPr>
        <dsp:cNvPr id="0" name=""/>
        <dsp:cNvSpPr/>
      </dsp:nvSpPr>
      <dsp:spPr>
        <a:xfrm>
          <a:off x="2421184" y="240759"/>
          <a:ext cx="4778155" cy="165939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6C899-DC5F-4FD7-92F4-4FD8B000A266}">
      <dsp:nvSpPr>
        <dsp:cNvPr id="0" name=""/>
        <dsp:cNvSpPr/>
      </dsp:nvSpPr>
      <dsp:spPr>
        <a:xfrm>
          <a:off x="4354670" y="4304044"/>
          <a:ext cx="925999" cy="592639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E35153-6CE3-4805-97BD-B304506555DE}">
      <dsp:nvSpPr>
        <dsp:cNvPr id="0" name=""/>
        <dsp:cNvSpPr/>
      </dsp:nvSpPr>
      <dsp:spPr>
        <a:xfrm>
          <a:off x="2595271" y="4778155"/>
          <a:ext cx="4444796" cy="111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3600" b="1" kern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rPr>
            <a:t>Hadoop</a:t>
          </a:r>
          <a:endParaRPr lang="zh-CN" altLang="en-US" sz="3200" b="1" kern="1200" dirty="0">
            <a:solidFill>
              <a:schemeClr val="bg1"/>
            </a:solidFill>
            <a:latin typeface="+mn-lt"/>
            <a:ea typeface="+mn-ea"/>
            <a:cs typeface="+mn-ea"/>
            <a:sym typeface="+mn-lt"/>
          </a:endParaRPr>
        </a:p>
      </dsp:txBody>
      <dsp:txXfrm>
        <a:off x="2595271" y="4778155"/>
        <a:ext cx="4444796" cy="1111199"/>
      </dsp:txXfrm>
    </dsp:sp>
    <dsp:sp modelId="{181730C1-5D4B-403B-B958-77ECACAE5543}">
      <dsp:nvSpPr>
        <dsp:cNvPr id="0" name=""/>
        <dsp:cNvSpPr/>
      </dsp:nvSpPr>
      <dsp:spPr>
        <a:xfrm>
          <a:off x="4082735" y="2217840"/>
          <a:ext cx="1666798" cy="16667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3600" b="1" kern="1200" dirty="0">
              <a:latin typeface="+mn-lt"/>
              <a:ea typeface="+mn-ea"/>
              <a:cs typeface="+mn-ea"/>
              <a:sym typeface="+mn-lt"/>
            </a:rPr>
            <a:t>YARN</a:t>
          </a:r>
          <a:endParaRPr lang="zh-CN" altLang="en-US" sz="1000" b="1" kern="1200" dirty="0">
            <a:latin typeface="+mn-lt"/>
            <a:ea typeface="+mn-ea"/>
            <a:cs typeface="+mn-ea"/>
            <a:sym typeface="+mn-lt"/>
          </a:endParaRPr>
        </a:p>
      </dsp:txBody>
      <dsp:txXfrm>
        <a:off x="4326832" y="2461937"/>
        <a:ext cx="1178604" cy="1178604"/>
      </dsp:txXfrm>
    </dsp:sp>
    <dsp:sp modelId="{3971E1CC-96E2-40BD-A21B-6476039A8C3D}">
      <dsp:nvSpPr>
        <dsp:cNvPr id="0" name=""/>
        <dsp:cNvSpPr/>
      </dsp:nvSpPr>
      <dsp:spPr>
        <a:xfrm>
          <a:off x="2965671" y="777839"/>
          <a:ext cx="1666798" cy="16667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3600" b="1" kern="1200" dirty="0">
              <a:latin typeface="+mn-lt"/>
              <a:ea typeface="+mn-ea"/>
              <a:cs typeface="+mn-ea"/>
              <a:sym typeface="+mn-lt"/>
            </a:rPr>
            <a:t>HDFS</a:t>
          </a:r>
          <a:endParaRPr lang="zh-CN" altLang="en-US" sz="1000" b="1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209768" y="1021936"/>
        <a:ext cx="1178604" cy="1178604"/>
      </dsp:txXfrm>
    </dsp:sp>
    <dsp:sp modelId="{23134127-D49C-4ED2-96B6-C88CCD258E2D}">
      <dsp:nvSpPr>
        <dsp:cNvPr id="0" name=""/>
        <dsp:cNvSpPr/>
      </dsp:nvSpPr>
      <dsp:spPr>
        <a:xfrm>
          <a:off x="4669510" y="374844"/>
          <a:ext cx="1666798" cy="16667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3200" b="1" kern="1200" dirty="0">
              <a:latin typeface="+mn-lt"/>
              <a:ea typeface="+mn-ea"/>
              <a:cs typeface="+mn-ea"/>
              <a:sym typeface="+mn-lt"/>
            </a:rPr>
            <a:t>MapReduce</a:t>
          </a:r>
          <a:endParaRPr lang="zh-CN" altLang="en-US" sz="1000" b="1" kern="1200" dirty="0">
            <a:latin typeface="+mn-lt"/>
            <a:ea typeface="+mn-ea"/>
            <a:cs typeface="+mn-ea"/>
            <a:sym typeface="+mn-lt"/>
          </a:endParaRPr>
        </a:p>
      </dsp:txBody>
      <dsp:txXfrm>
        <a:off x="4913607" y="618941"/>
        <a:ext cx="1178604" cy="1178604"/>
      </dsp:txXfrm>
    </dsp:sp>
    <dsp:sp modelId="{614A2670-DAB2-42BF-A190-9BB959D93347}">
      <dsp:nvSpPr>
        <dsp:cNvPr id="0" name=""/>
        <dsp:cNvSpPr/>
      </dsp:nvSpPr>
      <dsp:spPr>
        <a:xfrm>
          <a:off x="2224872" y="29531"/>
          <a:ext cx="5185595" cy="414847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A09DD-9817-42D4-ADB3-40EE07C64350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B37BA-0AB3-4D4A-B865-6E343397A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4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7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5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8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1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89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每条是一页！！！！！！拆开五条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88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每条是一页！！！！！！拆开五条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008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每条是一页！！！！！！拆开五条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87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每条是一页！！！！！！拆开五条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61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每条是一页！！！！！！拆开五条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18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356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拆分三页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22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拆分三页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822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拆分三页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42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这一页就是</a:t>
            </a:r>
            <a:r>
              <a:rPr lang="en-US" altLang="zh-CN" dirty="0"/>
              <a:t>Hadoop</a:t>
            </a:r>
            <a:r>
              <a:rPr lang="zh-CN" altLang="en-US" dirty="0"/>
              <a:t>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23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菱形框不要了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642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菱形框不要了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898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分两页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151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34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696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207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276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5784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两条一页，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876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两条一页，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291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8A948-9DDE-4D71-BE98-DB3674A985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1769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最后单分一页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3422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最后单分一页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6209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B37BA-0AB3-4D4A-B865-6E343397AD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940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8A948-9DDE-4D71-BE98-DB3674A985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8444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8A948-9DDE-4D71-BE98-DB3674A985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081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8A948-9DDE-4D71-BE98-DB3674A985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463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998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594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79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8288000" cy="102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5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2177411" y="3216101"/>
            <a:ext cx="2236881" cy="2237226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076176" y="5931313"/>
            <a:ext cx="2236881" cy="2237226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9974942" y="3216101"/>
            <a:ext cx="2236881" cy="2237226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13873709" y="5931313"/>
            <a:ext cx="2236881" cy="2237226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5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970210" y="3332025"/>
            <a:ext cx="4154490" cy="226835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7070223" y="3332025"/>
            <a:ext cx="4154490" cy="226835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12170237" y="3332025"/>
            <a:ext cx="4154490" cy="226835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20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7519988" y="4079712"/>
            <a:ext cx="3233739" cy="3231856"/>
          </a:xfrm>
          <a:custGeom>
            <a:avLst/>
            <a:gdLst>
              <a:gd name="connsiteX0" fmla="*/ 1077913 w 2155826"/>
              <a:gd name="connsiteY0" fmla="*/ 0 h 2154238"/>
              <a:gd name="connsiteX1" fmla="*/ 2155826 w 2155826"/>
              <a:gd name="connsiteY1" fmla="*/ 1077119 h 2154238"/>
              <a:gd name="connsiteX2" fmla="*/ 1077913 w 2155826"/>
              <a:gd name="connsiteY2" fmla="*/ 2154238 h 2154238"/>
              <a:gd name="connsiteX3" fmla="*/ 0 w 2155826"/>
              <a:gd name="connsiteY3" fmla="*/ 1077119 h 2154238"/>
              <a:gd name="connsiteX4" fmla="*/ 1077913 w 2155826"/>
              <a:gd name="connsiteY4" fmla="*/ 0 h 215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5826" h="2154238">
                <a:moveTo>
                  <a:pt x="1077913" y="0"/>
                </a:moveTo>
                <a:cubicBezTo>
                  <a:pt x="1673228" y="0"/>
                  <a:pt x="2155826" y="482243"/>
                  <a:pt x="2155826" y="1077119"/>
                </a:cubicBezTo>
                <a:cubicBezTo>
                  <a:pt x="2155826" y="1671995"/>
                  <a:pt x="1673228" y="2154238"/>
                  <a:pt x="1077913" y="2154238"/>
                </a:cubicBezTo>
                <a:cubicBezTo>
                  <a:pt x="482598" y="2154238"/>
                  <a:pt x="0" y="1671995"/>
                  <a:pt x="0" y="1077119"/>
                </a:cubicBezTo>
                <a:cubicBezTo>
                  <a:pt x="0" y="482243"/>
                  <a:pt x="482598" y="0"/>
                  <a:pt x="10779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69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88000" cy="1028858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8288000" cy="10288588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79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86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13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3043707"/>
            <a:ext cx="8920163" cy="6411315"/>
          </a:xfrm>
          <a:custGeom>
            <a:avLst/>
            <a:gdLst>
              <a:gd name="connsiteX0" fmla="*/ 0 w 5946775"/>
              <a:gd name="connsiteY0" fmla="*/ 0 h 4273550"/>
              <a:gd name="connsiteX1" fmla="*/ 5946775 w 5946775"/>
              <a:gd name="connsiteY1" fmla="*/ 0 h 4273550"/>
              <a:gd name="connsiteX2" fmla="*/ 4799812 w 5946775"/>
              <a:gd name="connsiteY2" fmla="*/ 4273550 h 4273550"/>
              <a:gd name="connsiteX3" fmla="*/ 0 w 5946775"/>
              <a:gd name="connsiteY3" fmla="*/ 427355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6775" h="4273550">
                <a:moveTo>
                  <a:pt x="0" y="0"/>
                </a:moveTo>
                <a:lnTo>
                  <a:pt x="5946775" y="0"/>
                </a:lnTo>
                <a:lnTo>
                  <a:pt x="4799812" y="4273550"/>
                </a:lnTo>
                <a:lnTo>
                  <a:pt x="0" y="4273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79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7748848" y="3287360"/>
            <a:ext cx="2783249" cy="4973496"/>
          </a:xfrm>
          <a:custGeom>
            <a:avLst/>
            <a:gdLst>
              <a:gd name="connsiteX0" fmla="*/ 0 w 1855499"/>
              <a:gd name="connsiteY0" fmla="*/ 0 h 3315152"/>
              <a:gd name="connsiteX1" fmla="*/ 1855499 w 1855499"/>
              <a:gd name="connsiteY1" fmla="*/ 0 h 3315152"/>
              <a:gd name="connsiteX2" fmla="*/ 1855499 w 1855499"/>
              <a:gd name="connsiteY2" fmla="*/ 3315152 h 3315152"/>
              <a:gd name="connsiteX3" fmla="*/ 0 w 1855499"/>
              <a:gd name="connsiteY3" fmla="*/ 3315152 h 33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99" h="3315152">
                <a:moveTo>
                  <a:pt x="0" y="0"/>
                </a:moveTo>
                <a:lnTo>
                  <a:pt x="1855499" y="0"/>
                </a:lnTo>
                <a:lnTo>
                  <a:pt x="1855499" y="3315152"/>
                </a:lnTo>
                <a:lnTo>
                  <a:pt x="0" y="33151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35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2552700" y="3282052"/>
            <a:ext cx="2352675" cy="2353038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7939088" y="3282052"/>
            <a:ext cx="2350296" cy="2353038"/>
          </a:xfrm>
          <a:custGeom>
            <a:avLst/>
            <a:gdLst>
              <a:gd name="connsiteX0" fmla="*/ 783432 w 1566864"/>
              <a:gd name="connsiteY0" fmla="*/ 0 h 1568450"/>
              <a:gd name="connsiteX1" fmla="*/ 1566864 w 1566864"/>
              <a:gd name="connsiteY1" fmla="*/ 784225 h 1568450"/>
              <a:gd name="connsiteX2" fmla="*/ 783432 w 1566864"/>
              <a:gd name="connsiteY2" fmla="*/ 1568450 h 1568450"/>
              <a:gd name="connsiteX3" fmla="*/ 0 w 1566864"/>
              <a:gd name="connsiteY3" fmla="*/ 784225 h 1568450"/>
              <a:gd name="connsiteX4" fmla="*/ 783432 w 1566864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864" h="1568450">
                <a:moveTo>
                  <a:pt x="783432" y="0"/>
                </a:moveTo>
                <a:cubicBezTo>
                  <a:pt x="1216110" y="0"/>
                  <a:pt x="1566864" y="351109"/>
                  <a:pt x="1566864" y="784225"/>
                </a:cubicBezTo>
                <a:cubicBezTo>
                  <a:pt x="1566864" y="1217341"/>
                  <a:pt x="1216110" y="1568450"/>
                  <a:pt x="783432" y="1568450"/>
                </a:cubicBezTo>
                <a:cubicBezTo>
                  <a:pt x="350754" y="1568450"/>
                  <a:pt x="0" y="1217341"/>
                  <a:pt x="0" y="784225"/>
                </a:cubicBezTo>
                <a:cubicBezTo>
                  <a:pt x="0" y="351109"/>
                  <a:pt x="350754" y="0"/>
                  <a:pt x="7834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13382625" y="3282052"/>
            <a:ext cx="2352675" cy="2353038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45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404938" y="5692068"/>
            <a:ext cx="4429125" cy="3215184"/>
          </a:xfrm>
          <a:custGeom>
            <a:avLst/>
            <a:gdLst>
              <a:gd name="connsiteX0" fmla="*/ 0 w 2952750"/>
              <a:gd name="connsiteY0" fmla="*/ 0 h 2143125"/>
              <a:gd name="connsiteX1" fmla="*/ 2952750 w 2952750"/>
              <a:gd name="connsiteY1" fmla="*/ 0 h 2143125"/>
              <a:gd name="connsiteX2" fmla="*/ 2952750 w 2952750"/>
              <a:gd name="connsiteY2" fmla="*/ 2143125 h 2143125"/>
              <a:gd name="connsiteX3" fmla="*/ 0 w 2952750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2143125">
                <a:moveTo>
                  <a:pt x="0" y="0"/>
                </a:moveTo>
                <a:lnTo>
                  <a:pt x="2952750" y="0"/>
                </a:lnTo>
                <a:lnTo>
                  <a:pt x="2952750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12465847" y="2429252"/>
            <a:ext cx="4262438" cy="3215184"/>
          </a:xfrm>
          <a:custGeom>
            <a:avLst/>
            <a:gdLst>
              <a:gd name="connsiteX0" fmla="*/ 0 w 2841625"/>
              <a:gd name="connsiteY0" fmla="*/ 0 h 2143125"/>
              <a:gd name="connsiteX1" fmla="*/ 2841625 w 2841625"/>
              <a:gd name="connsiteY1" fmla="*/ 0 h 2143125"/>
              <a:gd name="connsiteX2" fmla="*/ 2841625 w 2841625"/>
              <a:gd name="connsiteY2" fmla="*/ 2143125 h 2143125"/>
              <a:gd name="connsiteX3" fmla="*/ 0 w 2841625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1625" h="2143125">
                <a:moveTo>
                  <a:pt x="0" y="0"/>
                </a:moveTo>
                <a:lnTo>
                  <a:pt x="2841625" y="0"/>
                </a:lnTo>
                <a:lnTo>
                  <a:pt x="2841625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80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2086866" y="3314816"/>
            <a:ext cx="6513711" cy="3681463"/>
          </a:xfrm>
          <a:custGeom>
            <a:avLst/>
            <a:gdLst>
              <a:gd name="connsiteX0" fmla="*/ 0 w 4342474"/>
              <a:gd name="connsiteY0" fmla="*/ 0 h 2453930"/>
              <a:gd name="connsiteX1" fmla="*/ 4342474 w 4342474"/>
              <a:gd name="connsiteY1" fmla="*/ 0 h 2453930"/>
              <a:gd name="connsiteX2" fmla="*/ 4342474 w 4342474"/>
              <a:gd name="connsiteY2" fmla="*/ 2453930 h 2453930"/>
              <a:gd name="connsiteX3" fmla="*/ 0 w 4342474"/>
              <a:gd name="connsiteY3" fmla="*/ 2453930 h 245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474" h="2453930">
                <a:moveTo>
                  <a:pt x="0" y="0"/>
                </a:moveTo>
                <a:lnTo>
                  <a:pt x="4342474" y="0"/>
                </a:lnTo>
                <a:lnTo>
                  <a:pt x="4342474" y="2453930"/>
                </a:lnTo>
                <a:lnTo>
                  <a:pt x="0" y="24539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1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87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2487842" y="9819653"/>
            <a:ext cx="116270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5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5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5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5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5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5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5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5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5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5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5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5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5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5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5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5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5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5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5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5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5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5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5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5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5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5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5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5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5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5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5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5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5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5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5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5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5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5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5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5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5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5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88000" cy="1028858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8288000" cy="10288588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52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4452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468927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484282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484282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484282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372825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25514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163" y="-36076"/>
            <a:ext cx="18288000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43391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4677895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4831450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4831450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4831450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3716874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243765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079681" y="2707224"/>
            <a:ext cx="14062022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800" b="1" dirty="0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zh-CN" altLang="en-US" sz="8800" b="1" dirty="0">
                <a:solidFill>
                  <a:schemeClr val="bg1"/>
                </a:solidFill>
                <a:cs typeface="+mn-ea"/>
                <a:sym typeface="+mn-lt"/>
              </a:rPr>
              <a:t>分布式存储与运算</a:t>
            </a:r>
            <a:endParaRPr sz="8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349567" y="5273403"/>
            <a:ext cx="3588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1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411CD40-AA3C-44D6-8109-E61763CA56CB}"/>
              </a:ext>
            </a:extLst>
          </p:cNvPr>
          <p:cNvGrpSpPr/>
          <p:nvPr/>
        </p:nvGrpSpPr>
        <p:grpSpPr>
          <a:xfrm>
            <a:off x="1043234" y="812610"/>
            <a:ext cx="6535202" cy="830997"/>
            <a:chOff x="1007305" y="947449"/>
            <a:chExt cx="6535202" cy="83099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8338848-FD20-4C4D-A697-83531E72AFCE}"/>
                </a:ext>
              </a:extLst>
            </p:cNvPr>
            <p:cNvSpPr txBox="1"/>
            <p:nvPr/>
          </p:nvSpPr>
          <p:spPr>
            <a:xfrm>
              <a:off x="1007305" y="947449"/>
              <a:ext cx="6535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prstClr val="white"/>
                  </a:solidFill>
                  <a:cs typeface="+mn-ea"/>
                  <a:sym typeface="+mn-lt"/>
                </a:rPr>
                <a:t>Hadoop</a:t>
              </a:r>
              <a:r>
                <a:rPr lang="zh-CN" altLang="en-US" sz="4800" b="1" dirty="0">
                  <a:solidFill>
                    <a:prstClr val="white"/>
                  </a:solidFill>
                  <a:cs typeface="+mn-ea"/>
                  <a:sym typeface="+mn-lt"/>
                </a:rPr>
                <a:t>的发展历史</a:t>
              </a:r>
            </a:p>
          </p:txBody>
        </p:sp>
        <p:cxnSp>
          <p:nvCxnSpPr>
            <p:cNvPr id="9" name="直线连接符 5">
              <a:extLst>
                <a:ext uri="{FF2B5EF4-FFF2-40B4-BE49-F238E27FC236}">
                  <a16:creationId xmlns:a16="http://schemas.microsoft.com/office/drawing/2014/main" id="{2B457378-5D09-41FE-8552-0D94A5B4116F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05" y="1752432"/>
              <a:ext cx="5273744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9019EDF-D53D-47C1-BD91-AA424E6656F5}"/>
              </a:ext>
            </a:extLst>
          </p:cNvPr>
          <p:cNvCxnSpPr>
            <a:cxnSpLocks/>
          </p:cNvCxnSpPr>
          <p:nvPr/>
        </p:nvCxnSpPr>
        <p:spPr>
          <a:xfrm>
            <a:off x="897467" y="4454014"/>
            <a:ext cx="15714133" cy="0"/>
          </a:xfrm>
          <a:prstGeom prst="straightConnector1">
            <a:avLst/>
          </a:prstGeom>
          <a:ln w="254000">
            <a:headEnd type="none" w="med" len="med"/>
            <a:tailEnd type="stealth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BCE60C4-5425-42B6-8820-17DDF87A0F10}"/>
              </a:ext>
            </a:extLst>
          </p:cNvPr>
          <p:cNvSpPr>
            <a:spLocks noChangeAspect="1"/>
          </p:cNvSpPr>
          <p:nvPr/>
        </p:nvSpPr>
        <p:spPr>
          <a:xfrm>
            <a:off x="1482747" y="4300520"/>
            <a:ext cx="324000" cy="324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DEA2B13-7CAA-4C61-BA04-3B5DCC6DBE90}"/>
              </a:ext>
            </a:extLst>
          </p:cNvPr>
          <p:cNvSpPr>
            <a:spLocks noChangeAspect="1"/>
          </p:cNvSpPr>
          <p:nvPr/>
        </p:nvSpPr>
        <p:spPr>
          <a:xfrm>
            <a:off x="2902454" y="4300520"/>
            <a:ext cx="324000" cy="324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E0473E6-E9D4-4097-802E-328227C6BA7D}"/>
              </a:ext>
            </a:extLst>
          </p:cNvPr>
          <p:cNvSpPr>
            <a:spLocks noChangeAspect="1"/>
          </p:cNvSpPr>
          <p:nvPr/>
        </p:nvSpPr>
        <p:spPr>
          <a:xfrm>
            <a:off x="4322161" y="4300520"/>
            <a:ext cx="324000" cy="324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B0A9A4A-544D-417C-9D75-FC50C25D7178}"/>
              </a:ext>
            </a:extLst>
          </p:cNvPr>
          <p:cNvSpPr>
            <a:spLocks noChangeAspect="1"/>
          </p:cNvSpPr>
          <p:nvPr/>
        </p:nvSpPr>
        <p:spPr>
          <a:xfrm>
            <a:off x="5741868" y="4300520"/>
            <a:ext cx="324000" cy="324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61C6F2B-0D2D-4327-8A44-FBBAF387787F}"/>
              </a:ext>
            </a:extLst>
          </p:cNvPr>
          <p:cNvSpPr>
            <a:spLocks noChangeAspect="1"/>
          </p:cNvSpPr>
          <p:nvPr/>
        </p:nvSpPr>
        <p:spPr>
          <a:xfrm>
            <a:off x="7161575" y="4300520"/>
            <a:ext cx="324000" cy="324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34839A8-20E5-4A9A-8FDC-52ED16A6000C}"/>
              </a:ext>
            </a:extLst>
          </p:cNvPr>
          <p:cNvSpPr>
            <a:spLocks noChangeAspect="1"/>
          </p:cNvSpPr>
          <p:nvPr/>
        </p:nvSpPr>
        <p:spPr>
          <a:xfrm>
            <a:off x="8581282" y="4300520"/>
            <a:ext cx="324000" cy="324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F077DAB-7A40-4792-9425-CE7874B65AEF}"/>
              </a:ext>
            </a:extLst>
          </p:cNvPr>
          <p:cNvSpPr>
            <a:spLocks noChangeAspect="1"/>
          </p:cNvSpPr>
          <p:nvPr/>
        </p:nvSpPr>
        <p:spPr>
          <a:xfrm>
            <a:off x="10000989" y="4300520"/>
            <a:ext cx="324000" cy="324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4DB1B96-92C8-4407-9CA7-E71A320E562B}"/>
              </a:ext>
            </a:extLst>
          </p:cNvPr>
          <p:cNvSpPr>
            <a:spLocks noChangeAspect="1"/>
          </p:cNvSpPr>
          <p:nvPr/>
        </p:nvSpPr>
        <p:spPr>
          <a:xfrm>
            <a:off x="11420696" y="4300520"/>
            <a:ext cx="324000" cy="324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E32CF3E-17AD-409D-AF73-FD81BE25559F}"/>
              </a:ext>
            </a:extLst>
          </p:cNvPr>
          <p:cNvSpPr>
            <a:spLocks noChangeAspect="1"/>
          </p:cNvSpPr>
          <p:nvPr/>
        </p:nvSpPr>
        <p:spPr>
          <a:xfrm>
            <a:off x="12840406" y="4300520"/>
            <a:ext cx="324000" cy="324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E499D08-719C-4881-BEA5-490A355EEFAC}"/>
              </a:ext>
            </a:extLst>
          </p:cNvPr>
          <p:cNvSpPr>
            <a:spLocks noChangeAspect="1"/>
          </p:cNvSpPr>
          <p:nvPr/>
        </p:nvSpPr>
        <p:spPr>
          <a:xfrm>
            <a:off x="15061546" y="4300520"/>
            <a:ext cx="324000" cy="324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0268574-9FEB-4BAA-B538-7D15E63DB4E4}"/>
              </a:ext>
            </a:extLst>
          </p:cNvPr>
          <p:cNvSpPr txBox="1"/>
          <p:nvPr/>
        </p:nvSpPr>
        <p:spPr>
          <a:xfrm>
            <a:off x="1078854" y="4624313"/>
            <a:ext cx="112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2006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FE00589-1F65-4BDA-9E95-D5B3799150D8}"/>
              </a:ext>
            </a:extLst>
          </p:cNvPr>
          <p:cNvSpPr txBox="1"/>
          <p:nvPr/>
        </p:nvSpPr>
        <p:spPr>
          <a:xfrm>
            <a:off x="2502388" y="3730871"/>
            <a:ext cx="112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2007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A3B310-2F10-4526-B382-C70FCE029C5E}"/>
              </a:ext>
            </a:extLst>
          </p:cNvPr>
          <p:cNvSpPr txBox="1"/>
          <p:nvPr/>
        </p:nvSpPr>
        <p:spPr>
          <a:xfrm>
            <a:off x="3923707" y="4624313"/>
            <a:ext cx="112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2008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B710EBB-5B30-4535-BAA9-A47FCA4C3D0B}"/>
              </a:ext>
            </a:extLst>
          </p:cNvPr>
          <p:cNvSpPr txBox="1"/>
          <p:nvPr/>
        </p:nvSpPr>
        <p:spPr>
          <a:xfrm>
            <a:off x="5343423" y="3730871"/>
            <a:ext cx="112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2009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0C2AFA2-28F8-49F3-8B99-018CE6827F2D}"/>
              </a:ext>
            </a:extLst>
          </p:cNvPr>
          <p:cNvSpPr txBox="1"/>
          <p:nvPr/>
        </p:nvSpPr>
        <p:spPr>
          <a:xfrm>
            <a:off x="6763127" y="4624313"/>
            <a:ext cx="112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2010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993C507-C9B1-4A5D-8CD9-BBF6F719F8F3}"/>
              </a:ext>
            </a:extLst>
          </p:cNvPr>
          <p:cNvSpPr txBox="1"/>
          <p:nvPr/>
        </p:nvSpPr>
        <p:spPr>
          <a:xfrm>
            <a:off x="8182840" y="3730871"/>
            <a:ext cx="112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2011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4409A2E-DF7E-4914-BD64-87489485FBEA}"/>
              </a:ext>
            </a:extLst>
          </p:cNvPr>
          <p:cNvSpPr txBox="1"/>
          <p:nvPr/>
        </p:nvSpPr>
        <p:spPr>
          <a:xfrm>
            <a:off x="9602547" y="4624313"/>
            <a:ext cx="112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2012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96BCDDF-5138-4E47-B0CA-90AB664E98E4}"/>
              </a:ext>
            </a:extLst>
          </p:cNvPr>
          <p:cNvSpPr txBox="1"/>
          <p:nvPr/>
        </p:nvSpPr>
        <p:spPr>
          <a:xfrm>
            <a:off x="11022257" y="3730871"/>
            <a:ext cx="112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2013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62F73D1-9E7D-418F-9CDB-64166E69F790}"/>
              </a:ext>
            </a:extLst>
          </p:cNvPr>
          <p:cNvSpPr txBox="1"/>
          <p:nvPr/>
        </p:nvSpPr>
        <p:spPr>
          <a:xfrm>
            <a:off x="12441967" y="4624313"/>
            <a:ext cx="112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2014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7A9EC98-EFE9-4809-A591-5D1CAE1E295D}"/>
              </a:ext>
            </a:extLst>
          </p:cNvPr>
          <p:cNvSpPr txBox="1"/>
          <p:nvPr/>
        </p:nvSpPr>
        <p:spPr>
          <a:xfrm>
            <a:off x="14661800" y="3730871"/>
            <a:ext cx="112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2017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60DD9F-E27A-4074-91D3-77D65D12E51B}"/>
              </a:ext>
            </a:extLst>
          </p:cNvPr>
          <p:cNvSpPr/>
          <p:nvPr/>
        </p:nvSpPr>
        <p:spPr>
          <a:xfrm>
            <a:off x="5288767" y="6366754"/>
            <a:ext cx="952388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Hadoop Nutch发布， 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zh-CN" altLang="en-US" sz="4000" dirty="0">
                <a:solidFill>
                  <a:schemeClr val="bg1"/>
                </a:solidFill>
              </a:rPr>
              <a:t>Hadoop 0.1发布，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zh-CN" altLang="en-US" sz="4000" dirty="0">
                <a:solidFill>
                  <a:schemeClr val="bg1"/>
                </a:solidFill>
              </a:rPr>
              <a:t>Yahoo搭建600台Hadoop集群提供生产服务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F641C5E-E0CA-461D-BA2D-D24E8C2ADC5C}"/>
              </a:ext>
            </a:extLst>
          </p:cNvPr>
          <p:cNvSpPr/>
          <p:nvPr/>
        </p:nvSpPr>
        <p:spPr>
          <a:xfrm>
            <a:off x="5288767" y="6329813"/>
            <a:ext cx="67088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Hadoop</a:t>
            </a:r>
            <a:r>
              <a:rPr lang="zh-CN" altLang="en-US" sz="4000" dirty="0">
                <a:solidFill>
                  <a:schemeClr val="bg1"/>
                </a:solidFill>
              </a:rPr>
              <a:t>发布</a:t>
            </a:r>
            <a:r>
              <a:rPr lang="en-US" altLang="zh-CN" sz="4000" dirty="0" err="1">
                <a:solidFill>
                  <a:schemeClr val="bg1"/>
                </a:solidFill>
              </a:rPr>
              <a:t>Hbase</a:t>
            </a:r>
            <a:r>
              <a:rPr lang="zh-CN" altLang="en-US" sz="4000" dirty="0">
                <a:solidFill>
                  <a:schemeClr val="bg1"/>
                </a:solidFill>
              </a:rPr>
              <a:t>使用版本，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en-US" altLang="zh-CN" sz="4000" dirty="0">
                <a:solidFill>
                  <a:schemeClr val="bg1"/>
                </a:solidFill>
              </a:rPr>
              <a:t>Pig</a:t>
            </a:r>
            <a:r>
              <a:rPr lang="zh-CN" altLang="en-US" sz="4000" dirty="0">
                <a:solidFill>
                  <a:schemeClr val="bg1"/>
                </a:solidFill>
              </a:rPr>
              <a:t>诞生在</a:t>
            </a:r>
            <a:r>
              <a:rPr lang="en-US" altLang="zh-CN" sz="4000" dirty="0">
                <a:solidFill>
                  <a:schemeClr val="bg1"/>
                </a:solidFill>
              </a:rPr>
              <a:t>Yahoo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E3D9774-C8D5-4652-AADD-D7E579AD624F}"/>
              </a:ext>
            </a:extLst>
          </p:cNvPr>
          <p:cNvSpPr/>
          <p:nvPr/>
        </p:nvSpPr>
        <p:spPr>
          <a:xfrm>
            <a:off x="5343423" y="6387898"/>
            <a:ext cx="1088060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>
                <a:solidFill>
                  <a:schemeClr val="bg1"/>
                </a:solidFill>
              </a:rPr>
              <a:t>YARN</a:t>
            </a:r>
            <a:r>
              <a:rPr lang="zh-CN" altLang="en-US" sz="4000" dirty="0">
                <a:solidFill>
                  <a:schemeClr val="bg1"/>
                </a:solidFill>
              </a:rPr>
              <a:t>诞生， 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en-US" altLang="zh-CN" sz="4000" dirty="0">
                <a:solidFill>
                  <a:schemeClr val="bg1"/>
                </a:solidFill>
              </a:rPr>
              <a:t>Apache Hadoop</a:t>
            </a:r>
            <a:r>
              <a:rPr lang="zh-CN" altLang="en-US" sz="4000" dirty="0">
                <a:solidFill>
                  <a:schemeClr val="bg1"/>
                </a:solidFill>
              </a:rPr>
              <a:t>成为</a:t>
            </a:r>
            <a:r>
              <a:rPr lang="en-US" altLang="zh-CN" sz="4000" dirty="0">
                <a:solidFill>
                  <a:schemeClr val="bg1"/>
                </a:solidFill>
              </a:rPr>
              <a:t>Apache</a:t>
            </a:r>
            <a:r>
              <a:rPr lang="zh-CN" altLang="en-US" sz="4000" dirty="0">
                <a:solidFill>
                  <a:schemeClr val="bg1"/>
                </a:solidFill>
              </a:rPr>
              <a:t>顶级项目，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en-US" altLang="zh-CN" sz="4000" dirty="0">
                <a:solidFill>
                  <a:schemeClr val="bg1"/>
                </a:solidFill>
              </a:rPr>
              <a:t>Cloudera</a:t>
            </a:r>
            <a:r>
              <a:rPr lang="zh-CN" altLang="en-US" sz="4000" dirty="0">
                <a:solidFill>
                  <a:schemeClr val="bg1"/>
                </a:solidFill>
              </a:rPr>
              <a:t>公司成立，主要业务开发</a:t>
            </a:r>
            <a:r>
              <a:rPr lang="en-US" altLang="zh-CN" sz="4000" dirty="0">
                <a:solidFill>
                  <a:schemeClr val="bg1"/>
                </a:solidFill>
              </a:rPr>
              <a:t>Hadoop</a:t>
            </a:r>
            <a:r>
              <a:rPr lang="zh-CN" altLang="en-US" sz="4000" dirty="0">
                <a:solidFill>
                  <a:schemeClr val="bg1"/>
                </a:solidFill>
              </a:rPr>
              <a:t>发行版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2B3D1C6-1721-4D12-96BD-2F5D67F37602}"/>
              </a:ext>
            </a:extLst>
          </p:cNvPr>
          <p:cNvSpPr/>
          <p:nvPr/>
        </p:nvSpPr>
        <p:spPr>
          <a:xfrm>
            <a:off x="5288767" y="6328307"/>
            <a:ext cx="487421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err="1">
                <a:solidFill>
                  <a:schemeClr val="bg1"/>
                </a:solidFill>
              </a:rPr>
              <a:t>MapR</a:t>
            </a:r>
            <a:r>
              <a:rPr lang="zh-CN" altLang="en-US" sz="4000" dirty="0">
                <a:solidFill>
                  <a:schemeClr val="bg1"/>
                </a:solidFill>
              </a:rPr>
              <a:t>发行版诞生，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en-US" altLang="zh-CN" sz="4000" dirty="0">
                <a:solidFill>
                  <a:schemeClr val="bg1"/>
                </a:solidFill>
              </a:rPr>
              <a:t>HDFS</a:t>
            </a:r>
            <a:r>
              <a:rPr lang="zh-CN" altLang="en-US" sz="4000" dirty="0">
                <a:solidFill>
                  <a:schemeClr val="bg1"/>
                </a:solidFill>
              </a:rPr>
              <a:t>成为独立子项目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82B157E-4AE2-4C90-9539-3EFD275F8B9D}"/>
              </a:ext>
            </a:extLst>
          </p:cNvPr>
          <p:cNvSpPr/>
          <p:nvPr/>
        </p:nvSpPr>
        <p:spPr>
          <a:xfrm>
            <a:off x="5343423" y="6380417"/>
            <a:ext cx="430900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Apache Hive</a:t>
            </a:r>
            <a:r>
              <a:rPr lang="zh-CN" altLang="en-US" sz="4000" dirty="0">
                <a:solidFill>
                  <a:schemeClr val="bg1"/>
                </a:solidFill>
              </a:rPr>
              <a:t>发布，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en-US" altLang="zh-CN" sz="4000" dirty="0">
                <a:solidFill>
                  <a:schemeClr val="bg1"/>
                </a:solidFill>
              </a:rPr>
              <a:t>Apache Pig</a:t>
            </a:r>
            <a:r>
              <a:rPr lang="zh-CN" altLang="en-US" sz="4000" dirty="0">
                <a:solidFill>
                  <a:schemeClr val="bg1"/>
                </a:solidFill>
              </a:rPr>
              <a:t>发布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505A04A-E3B9-4664-81A4-E2ABBC07FA32}"/>
              </a:ext>
            </a:extLst>
          </p:cNvPr>
          <p:cNvSpPr/>
          <p:nvPr/>
        </p:nvSpPr>
        <p:spPr>
          <a:xfrm>
            <a:off x="5343423" y="6391632"/>
            <a:ext cx="55525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Apache zookeeper</a:t>
            </a:r>
            <a:r>
              <a:rPr lang="zh-CN" altLang="en-US" sz="4000" dirty="0">
                <a:solidFill>
                  <a:schemeClr val="bg1"/>
                </a:solidFill>
              </a:rPr>
              <a:t>发布，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en-US" altLang="zh-CN" sz="4000" dirty="0">
                <a:solidFill>
                  <a:schemeClr val="bg1"/>
                </a:solidFill>
              </a:rPr>
              <a:t>Hortonworks</a:t>
            </a:r>
            <a:r>
              <a:rPr lang="zh-CN" altLang="en-US" sz="4000" dirty="0">
                <a:solidFill>
                  <a:schemeClr val="bg1"/>
                </a:solidFill>
              </a:rPr>
              <a:t>公司成立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93E380-138D-4D4A-BFF7-1A6158D2ED22}"/>
              </a:ext>
            </a:extLst>
          </p:cNvPr>
          <p:cNvSpPr/>
          <p:nvPr/>
        </p:nvSpPr>
        <p:spPr>
          <a:xfrm>
            <a:off x="5343423" y="6417993"/>
            <a:ext cx="25939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Hadoop1.0 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1931764-A0E1-4C41-ACE2-8874D09AC13E}"/>
              </a:ext>
            </a:extLst>
          </p:cNvPr>
          <p:cNvSpPr/>
          <p:nvPr/>
        </p:nvSpPr>
        <p:spPr>
          <a:xfrm>
            <a:off x="5288767" y="6334251"/>
            <a:ext cx="24785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Hadoop2.2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40C4E6D-115C-42CF-AD51-1A3BC78407CD}"/>
              </a:ext>
            </a:extLst>
          </p:cNvPr>
          <p:cNvSpPr/>
          <p:nvPr/>
        </p:nvSpPr>
        <p:spPr>
          <a:xfrm>
            <a:off x="5299267" y="6375705"/>
            <a:ext cx="76434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Apache Spark</a:t>
            </a:r>
            <a:r>
              <a:rPr lang="zh-CN" altLang="en-US" sz="4000" dirty="0">
                <a:solidFill>
                  <a:schemeClr val="bg1"/>
                </a:solidFill>
              </a:rPr>
              <a:t>成为</a:t>
            </a:r>
            <a:r>
              <a:rPr lang="en-US" altLang="zh-CN" sz="4000" dirty="0">
                <a:solidFill>
                  <a:schemeClr val="bg1"/>
                </a:solidFill>
              </a:rPr>
              <a:t>Apache</a:t>
            </a:r>
            <a:r>
              <a:rPr lang="zh-CN" altLang="en-US" sz="4000" dirty="0">
                <a:solidFill>
                  <a:schemeClr val="bg1"/>
                </a:solidFill>
              </a:rPr>
              <a:t>顶级项目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1EDC4F5-2CFC-4629-AD43-86DE4E61840F}"/>
              </a:ext>
            </a:extLst>
          </p:cNvPr>
          <p:cNvSpPr/>
          <p:nvPr/>
        </p:nvSpPr>
        <p:spPr>
          <a:xfrm>
            <a:off x="5299267" y="6356680"/>
            <a:ext cx="24785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Hadoop2.8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783984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7" grpId="0"/>
      <p:bldP spid="34" grpId="0"/>
      <p:bldP spid="36" grpId="0"/>
      <p:bldP spid="37" grpId="0"/>
      <p:bldP spid="38" grpId="0"/>
      <p:bldP spid="39" grpId="0"/>
      <p:bldP spid="41" grpId="0"/>
      <p:bldP spid="42" grpId="0"/>
      <p:bldP spid="44" grpId="0"/>
      <p:bldP spid="45" grpId="0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106219397"/>
              </p:ext>
            </p:extLst>
          </p:nvPr>
        </p:nvGraphicFramePr>
        <p:xfrm>
          <a:off x="8174333" y="3601064"/>
          <a:ext cx="9635340" cy="5926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373254" y="4849365"/>
            <a:ext cx="8092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经过演化，另一个核心</a:t>
            </a: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Yarn</a:t>
            </a: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诞生</a:t>
            </a:r>
          </a:p>
          <a:p>
            <a:pPr algn="ctr"/>
            <a:endParaRPr lang="zh-CN" altLang="en-US" sz="2800" dirty="0"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5A1B06D-C9C4-4ED3-A4D0-A3F7FFEA88AD}"/>
              </a:ext>
            </a:extLst>
          </p:cNvPr>
          <p:cNvGrpSpPr/>
          <p:nvPr/>
        </p:nvGrpSpPr>
        <p:grpSpPr>
          <a:xfrm>
            <a:off x="1043234" y="812609"/>
            <a:ext cx="6535202" cy="830997"/>
            <a:chOff x="1007305" y="947449"/>
            <a:chExt cx="6535202" cy="83099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25A3681-E739-4E29-BF20-C2AD56A6EBDA}"/>
                </a:ext>
              </a:extLst>
            </p:cNvPr>
            <p:cNvSpPr txBox="1"/>
            <p:nvPr/>
          </p:nvSpPr>
          <p:spPr>
            <a:xfrm>
              <a:off x="1007305" y="947449"/>
              <a:ext cx="6535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prstClr val="white"/>
                  </a:solidFill>
                  <a:cs typeface="+mn-ea"/>
                  <a:sym typeface="+mn-lt"/>
                </a:rPr>
                <a:t>Hadoop</a:t>
              </a:r>
              <a:r>
                <a:rPr lang="zh-CN" altLang="en-US" sz="4800" b="1" dirty="0">
                  <a:solidFill>
                    <a:prstClr val="white"/>
                  </a:solidFill>
                  <a:cs typeface="+mn-ea"/>
                  <a:sym typeface="+mn-lt"/>
                </a:rPr>
                <a:t>的发展历史</a:t>
              </a:r>
            </a:p>
          </p:txBody>
        </p:sp>
        <p:cxnSp>
          <p:nvCxnSpPr>
            <p:cNvPr id="10" name="直线连接符 5">
              <a:extLst>
                <a:ext uri="{FF2B5EF4-FFF2-40B4-BE49-F238E27FC236}">
                  <a16:creationId xmlns:a16="http://schemas.microsoft.com/office/drawing/2014/main" id="{8D9FAF43-F9E7-44A9-A12D-31A07EAFAFC1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05" y="1752432"/>
              <a:ext cx="5273744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6912198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5050205" y="4706542"/>
            <a:ext cx="11498205" cy="201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是用于处理（运算分析）海量数据的</a:t>
            </a:r>
            <a:endParaRPr lang="en-US" altLang="zh-CN" sz="4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且是采用分布式集群的方式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BB6029D-4902-4AC7-B01C-EBBE8EEF85F7}"/>
              </a:ext>
            </a:extLst>
          </p:cNvPr>
          <p:cNvGrpSpPr/>
          <p:nvPr/>
        </p:nvGrpSpPr>
        <p:grpSpPr>
          <a:xfrm>
            <a:off x="1043234" y="812609"/>
            <a:ext cx="6535202" cy="830997"/>
            <a:chOff x="1007305" y="947449"/>
            <a:chExt cx="6535202" cy="830997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0EB2FEF-C2FA-467B-9F81-B4A3FF1FFF85}"/>
                </a:ext>
              </a:extLst>
            </p:cNvPr>
            <p:cNvSpPr txBox="1"/>
            <p:nvPr/>
          </p:nvSpPr>
          <p:spPr>
            <a:xfrm>
              <a:off x="1007305" y="947449"/>
              <a:ext cx="6535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prstClr val="white"/>
                  </a:solidFill>
                  <a:cs typeface="+mn-ea"/>
                  <a:sym typeface="+mn-lt"/>
                </a:rPr>
                <a:t>什么是</a:t>
              </a:r>
              <a:r>
                <a:rPr lang="en-US" altLang="zh-CN" sz="4800" b="1" dirty="0">
                  <a:solidFill>
                    <a:prstClr val="white"/>
                  </a:solidFill>
                  <a:cs typeface="+mn-ea"/>
                  <a:sym typeface="+mn-lt"/>
                </a:rPr>
                <a:t>Hadoop</a:t>
              </a:r>
              <a:endParaRPr lang="zh-CN" altLang="en-US" sz="48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33" name="直线连接符 5">
              <a:extLst>
                <a:ext uri="{FF2B5EF4-FFF2-40B4-BE49-F238E27FC236}">
                  <a16:creationId xmlns:a16="http://schemas.microsoft.com/office/drawing/2014/main" id="{A6DFEA10-DD38-4ACF-A7E7-DEF65A2FF6A3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05" y="1752432"/>
              <a:ext cx="4030211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8E6171E-FE43-4856-8FA7-48E0496F69C9}"/>
              </a:ext>
            </a:extLst>
          </p:cNvPr>
          <p:cNvGrpSpPr/>
          <p:nvPr/>
        </p:nvGrpSpPr>
        <p:grpSpPr>
          <a:xfrm>
            <a:off x="1534070" y="4359772"/>
            <a:ext cx="2598544" cy="2470428"/>
            <a:chOff x="6772497" y="3060146"/>
            <a:chExt cx="4800696" cy="4564007"/>
          </a:xfrm>
        </p:grpSpPr>
        <p:sp>
          <p:nvSpPr>
            <p:cNvPr id="26" name="任意多边形 158">
              <a:extLst>
                <a:ext uri="{FF2B5EF4-FFF2-40B4-BE49-F238E27FC236}">
                  <a16:creationId xmlns:a16="http://schemas.microsoft.com/office/drawing/2014/main" id="{6DB79BBE-D451-4E92-869A-0C5135CAB876}"/>
                </a:ext>
              </a:extLst>
            </p:cNvPr>
            <p:cNvSpPr/>
            <p:nvPr/>
          </p:nvSpPr>
          <p:spPr bwMode="auto">
            <a:xfrm>
              <a:off x="7693787" y="6862160"/>
              <a:ext cx="2970686" cy="761703"/>
            </a:xfrm>
            <a:custGeom>
              <a:avLst/>
              <a:gdLst>
                <a:gd name="connsiteX0" fmla="*/ 416379 w 2282049"/>
                <a:gd name="connsiteY0" fmla="*/ 0 h 585132"/>
                <a:gd name="connsiteX1" fmla="*/ 424202 w 2282049"/>
                <a:gd name="connsiteY1" fmla="*/ 24110 h 585132"/>
                <a:gd name="connsiteX2" fmla="*/ 1848198 w 2282049"/>
                <a:gd name="connsiteY2" fmla="*/ 24110 h 585132"/>
                <a:gd name="connsiteX3" fmla="*/ 1853226 w 2282049"/>
                <a:gd name="connsiteY3" fmla="*/ 8614 h 585132"/>
                <a:gd name="connsiteX4" fmla="*/ 2282049 w 2282049"/>
                <a:gd name="connsiteY4" fmla="*/ 585132 h 585132"/>
                <a:gd name="connsiteX5" fmla="*/ 0 w 2282049"/>
                <a:gd name="connsiteY5" fmla="*/ 585132 h 58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2049" h="585132">
                  <a:moveTo>
                    <a:pt x="416379" y="0"/>
                  </a:moveTo>
                  <a:lnTo>
                    <a:pt x="424202" y="24110"/>
                  </a:lnTo>
                  <a:lnTo>
                    <a:pt x="1848198" y="24110"/>
                  </a:lnTo>
                  <a:lnTo>
                    <a:pt x="1853226" y="8614"/>
                  </a:lnTo>
                  <a:lnTo>
                    <a:pt x="2282049" y="585132"/>
                  </a:lnTo>
                  <a:lnTo>
                    <a:pt x="0" y="585132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noAutofit/>
            </a:bodyPr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27" name="任意多边形 160">
              <a:extLst>
                <a:ext uri="{FF2B5EF4-FFF2-40B4-BE49-F238E27FC236}">
                  <a16:creationId xmlns:a16="http://schemas.microsoft.com/office/drawing/2014/main" id="{2DFEA9CF-9AEA-4803-9A67-15F0CE0D9897}"/>
                </a:ext>
              </a:extLst>
            </p:cNvPr>
            <p:cNvSpPr/>
            <p:nvPr/>
          </p:nvSpPr>
          <p:spPr bwMode="auto">
            <a:xfrm>
              <a:off x="6781869" y="4813339"/>
              <a:ext cx="1465617" cy="2810814"/>
            </a:xfrm>
            <a:custGeom>
              <a:avLst/>
              <a:gdLst>
                <a:gd name="connsiteX0" fmla="*/ 0 w 1125871"/>
                <a:gd name="connsiteY0" fmla="*/ 0 h 2159238"/>
                <a:gd name="connsiteX1" fmla="*/ 690629 w 1125871"/>
                <a:gd name="connsiteY1" fmla="*/ 237484 h 2159238"/>
                <a:gd name="connsiteX2" fmla="*/ 684687 w 1125871"/>
                <a:gd name="connsiteY2" fmla="*/ 241807 h 2159238"/>
                <a:gd name="connsiteX3" fmla="*/ 1124727 w 1125871"/>
                <a:gd name="connsiteY3" fmla="*/ 1597993 h 2159238"/>
                <a:gd name="connsiteX4" fmla="*/ 1125871 w 1125871"/>
                <a:gd name="connsiteY4" fmla="*/ 1597993 h 2159238"/>
                <a:gd name="connsiteX5" fmla="*/ 704711 w 1125871"/>
                <a:gd name="connsiteY5" fmla="*/ 2159238 h 215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5871" h="2159238">
                  <a:moveTo>
                    <a:pt x="0" y="0"/>
                  </a:moveTo>
                  <a:lnTo>
                    <a:pt x="690629" y="237484"/>
                  </a:lnTo>
                  <a:lnTo>
                    <a:pt x="684687" y="241807"/>
                  </a:lnTo>
                  <a:lnTo>
                    <a:pt x="1124727" y="1597993"/>
                  </a:lnTo>
                  <a:lnTo>
                    <a:pt x="1125871" y="1597993"/>
                  </a:lnTo>
                  <a:lnTo>
                    <a:pt x="704711" y="215923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noAutofit/>
            </a:bodyPr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28" name="任意多边形 152">
              <a:extLst>
                <a:ext uri="{FF2B5EF4-FFF2-40B4-BE49-F238E27FC236}">
                  <a16:creationId xmlns:a16="http://schemas.microsoft.com/office/drawing/2014/main" id="{69AD5E32-59EB-4A1E-A547-ACBE806044A9}"/>
                </a:ext>
              </a:extLst>
            </p:cNvPr>
            <p:cNvSpPr/>
            <p:nvPr/>
          </p:nvSpPr>
          <p:spPr bwMode="auto">
            <a:xfrm>
              <a:off x="6772497" y="3069338"/>
              <a:ext cx="2399829" cy="2053977"/>
            </a:xfrm>
            <a:custGeom>
              <a:avLst/>
              <a:gdLst>
                <a:gd name="connsiteX0" fmla="*/ 1842834 w 1843523"/>
                <a:gd name="connsiteY0" fmla="*/ 0 h 1577843"/>
                <a:gd name="connsiteX1" fmla="*/ 1842834 w 1843523"/>
                <a:gd name="connsiteY1" fmla="*/ 735457 h 1577843"/>
                <a:gd name="connsiteX2" fmla="*/ 1842834 w 1843523"/>
                <a:gd name="connsiteY2" fmla="*/ 744152 h 1577843"/>
                <a:gd name="connsiteX3" fmla="*/ 696954 w 1843523"/>
                <a:gd name="connsiteY3" fmla="*/ 1577843 h 1577843"/>
                <a:gd name="connsiteX4" fmla="*/ 0 w 1843523"/>
                <a:gd name="connsiteY4" fmla="*/ 1335406 h 157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3523" h="1577843">
                  <a:moveTo>
                    <a:pt x="1842834" y="0"/>
                  </a:moveTo>
                  <a:cubicBezTo>
                    <a:pt x="1844028" y="245122"/>
                    <a:pt x="1843431" y="490290"/>
                    <a:pt x="1842834" y="735457"/>
                  </a:cubicBezTo>
                  <a:lnTo>
                    <a:pt x="1842834" y="744152"/>
                  </a:lnTo>
                  <a:lnTo>
                    <a:pt x="696954" y="1577843"/>
                  </a:lnTo>
                  <a:lnTo>
                    <a:pt x="0" y="1335406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noAutofit/>
            </a:bodyPr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34" name="任意多边形 154">
              <a:extLst>
                <a:ext uri="{FF2B5EF4-FFF2-40B4-BE49-F238E27FC236}">
                  <a16:creationId xmlns:a16="http://schemas.microsoft.com/office/drawing/2014/main" id="{7F4870FA-5AE8-4D49-B5A5-99C1F6FD3021}"/>
                </a:ext>
              </a:extLst>
            </p:cNvPr>
            <p:cNvSpPr/>
            <p:nvPr/>
          </p:nvSpPr>
          <p:spPr bwMode="auto">
            <a:xfrm>
              <a:off x="9173562" y="3060146"/>
              <a:ext cx="2399631" cy="2069415"/>
            </a:xfrm>
            <a:custGeom>
              <a:avLst/>
              <a:gdLst>
                <a:gd name="connsiteX0" fmla="*/ 0 w 1843371"/>
                <a:gd name="connsiteY0" fmla="*/ 0 h 1589703"/>
                <a:gd name="connsiteX1" fmla="*/ 934221 w 1843371"/>
                <a:gd name="connsiteY1" fmla="*/ 678740 h 1589703"/>
                <a:gd name="connsiteX2" fmla="*/ 1843371 w 1843371"/>
                <a:gd name="connsiteY2" fmla="*/ 1345706 h 1589703"/>
                <a:gd name="connsiteX3" fmla="*/ 1151127 w 1843371"/>
                <a:gd name="connsiteY3" fmla="*/ 1589703 h 1589703"/>
                <a:gd name="connsiteX4" fmla="*/ 1151487 w 1843371"/>
                <a:gd name="connsiteY4" fmla="*/ 1588592 h 1589703"/>
                <a:gd name="connsiteX5" fmla="*/ 0 w 1843371"/>
                <a:gd name="connsiteY5" fmla="*/ 750823 h 1589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3371" h="1589703">
                  <a:moveTo>
                    <a:pt x="0" y="0"/>
                  </a:moveTo>
                  <a:lnTo>
                    <a:pt x="934221" y="678740"/>
                  </a:lnTo>
                  <a:lnTo>
                    <a:pt x="1843371" y="1345706"/>
                  </a:lnTo>
                  <a:lnTo>
                    <a:pt x="1151127" y="1589703"/>
                  </a:lnTo>
                  <a:lnTo>
                    <a:pt x="1151487" y="1588592"/>
                  </a:lnTo>
                  <a:lnTo>
                    <a:pt x="0" y="750823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noAutofit/>
            </a:bodyPr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50" name="任意多边形 156">
              <a:extLst>
                <a:ext uri="{FF2B5EF4-FFF2-40B4-BE49-F238E27FC236}">
                  <a16:creationId xmlns:a16="http://schemas.microsoft.com/office/drawing/2014/main" id="{7B3CAB21-68DF-4E2C-B74E-E9DE35599873}"/>
                </a:ext>
              </a:extLst>
            </p:cNvPr>
            <p:cNvSpPr/>
            <p:nvPr/>
          </p:nvSpPr>
          <p:spPr bwMode="auto">
            <a:xfrm>
              <a:off x="10102154" y="4808804"/>
              <a:ext cx="1467365" cy="2815056"/>
            </a:xfrm>
            <a:custGeom>
              <a:avLst/>
              <a:gdLst>
                <a:gd name="connsiteX0" fmla="*/ 1127214 w 1127214"/>
                <a:gd name="connsiteY0" fmla="*/ 0 h 2162497"/>
                <a:gd name="connsiteX1" fmla="*/ 424859 w 1127214"/>
                <a:gd name="connsiteY1" fmla="*/ 2162497 h 2162497"/>
                <a:gd name="connsiteX2" fmla="*/ 0 w 1127214"/>
                <a:gd name="connsiteY2" fmla="*/ 1595671 h 2162497"/>
                <a:gd name="connsiteX3" fmla="*/ 438156 w 1127214"/>
                <a:gd name="connsiteY3" fmla="*/ 245290 h 2162497"/>
                <a:gd name="connsiteX4" fmla="*/ 436181 w 1127214"/>
                <a:gd name="connsiteY4" fmla="*/ 243853 h 216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7214" h="2162497">
                  <a:moveTo>
                    <a:pt x="1127214" y="0"/>
                  </a:moveTo>
                  <a:lnTo>
                    <a:pt x="424859" y="2162497"/>
                  </a:lnTo>
                  <a:lnTo>
                    <a:pt x="0" y="1595671"/>
                  </a:lnTo>
                  <a:lnTo>
                    <a:pt x="438156" y="245290"/>
                  </a:lnTo>
                  <a:lnTo>
                    <a:pt x="436181" y="243853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137160" tIns="68580" rIns="137160" bIns="68580" numCol="1" anchor="t" anchorCtr="0" compatLnSpc="1">
              <a:noAutofit/>
            </a:bodyPr>
            <a:lstStyle/>
            <a:p>
              <a:endParaRPr lang="zh-CN" altLang="en-US" sz="4050" dirty="0">
                <a:gradFill>
                  <a:gsLst>
                    <a:gs pos="100000">
                      <a:srgbClr val="323122"/>
                    </a:gs>
                    <a:gs pos="0">
                      <a:srgbClr val="826E4E"/>
                    </a:gs>
                  </a:gsLst>
                  <a:path path="circle">
                    <a:fillToRect l="50000" t="50000" r="50000" b="50000"/>
                  </a:path>
                </a:gradFill>
                <a:cs typeface="+mn-ea"/>
                <a:sym typeface="+mn-lt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EA93E8D-EA52-46A0-970F-010AEDB769D7}"/>
                </a:ext>
              </a:extLst>
            </p:cNvPr>
            <p:cNvSpPr/>
            <p:nvPr/>
          </p:nvSpPr>
          <p:spPr>
            <a:xfrm>
              <a:off x="8889350" y="3796915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rgbClr val="FBFDFE">
                    <a:alpha val="2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B697CB2D-8713-4708-B01F-1689E7C241D1}"/>
                </a:ext>
              </a:extLst>
            </p:cNvPr>
            <p:cNvSpPr/>
            <p:nvPr/>
          </p:nvSpPr>
          <p:spPr>
            <a:xfrm>
              <a:off x="7901892" y="6611491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rgbClr val="FBFDFE">
                    <a:alpha val="2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5693CC52-2890-4CED-AAC0-58E953DE0373}"/>
                </a:ext>
              </a:extLst>
            </p:cNvPr>
            <p:cNvSpPr/>
            <p:nvPr/>
          </p:nvSpPr>
          <p:spPr>
            <a:xfrm>
              <a:off x="7459763" y="4728878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rgbClr val="FBFDFE">
                    <a:alpha val="2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57680133-0792-4A09-85F2-654EB5941F3A}"/>
                </a:ext>
              </a:extLst>
            </p:cNvPr>
            <p:cNvSpPr/>
            <p:nvPr/>
          </p:nvSpPr>
          <p:spPr>
            <a:xfrm>
              <a:off x="9857526" y="6599666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rgbClr val="FBFDFE">
                    <a:alpha val="2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83B414E3-3752-4A9D-8FFE-BB3EACDA0184}"/>
                </a:ext>
              </a:extLst>
            </p:cNvPr>
            <p:cNvSpPr/>
            <p:nvPr/>
          </p:nvSpPr>
          <p:spPr>
            <a:xfrm>
              <a:off x="10369262" y="4889861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rgbClr val="FBFDFE">
                    <a:alpha val="2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50" dirty="0">
                <a:cs typeface="+mn-ea"/>
                <a:sym typeface="+mn-lt"/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AC120986-1E15-4D42-AD4E-968493A90822}"/>
                </a:ext>
              </a:extLst>
            </p:cNvPr>
            <p:cNvCxnSpPr>
              <a:stCxn id="51" idx="4"/>
              <a:endCxn id="52" idx="7"/>
            </p:cNvCxnSpPr>
            <p:nvPr/>
          </p:nvCxnSpPr>
          <p:spPr>
            <a:xfrm flipH="1">
              <a:off x="8363065" y="4336920"/>
              <a:ext cx="797243" cy="2353628"/>
            </a:xfrm>
            <a:prstGeom prst="line">
              <a:avLst/>
            </a:prstGeom>
            <a:noFill/>
            <a:ln w="635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05E43D9A-C9FC-4C0A-9F84-9AC9B74A9709}"/>
                </a:ext>
              </a:extLst>
            </p:cNvPr>
            <p:cNvCxnSpPr>
              <a:stCxn id="51" idx="4"/>
              <a:endCxn id="54" idx="1"/>
            </p:cNvCxnSpPr>
            <p:nvPr/>
          </p:nvCxnSpPr>
          <p:spPr>
            <a:xfrm>
              <a:off x="9160307" y="4336920"/>
              <a:ext cx="776288" cy="2342198"/>
            </a:xfrm>
            <a:prstGeom prst="line">
              <a:avLst/>
            </a:prstGeom>
            <a:noFill/>
            <a:ln w="635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5463B745-5B36-4713-BD79-8B4CA368D4DC}"/>
                </a:ext>
              </a:extLst>
            </p:cNvPr>
            <p:cNvCxnSpPr>
              <a:stCxn id="53" idx="5"/>
              <a:endCxn id="54" idx="1"/>
            </p:cNvCxnSpPr>
            <p:nvPr/>
          </p:nvCxnSpPr>
          <p:spPr>
            <a:xfrm>
              <a:off x="7920681" y="5189802"/>
              <a:ext cx="2015490" cy="1488758"/>
            </a:xfrm>
            <a:prstGeom prst="line">
              <a:avLst/>
            </a:prstGeom>
            <a:noFill/>
            <a:ln w="635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E72B1072-4D80-49C8-89B5-AE49303B2E3B}"/>
                </a:ext>
              </a:extLst>
            </p:cNvPr>
            <p:cNvCxnSpPr>
              <a:stCxn id="53" idx="5"/>
              <a:endCxn id="55" idx="2"/>
            </p:cNvCxnSpPr>
            <p:nvPr/>
          </p:nvCxnSpPr>
          <p:spPr>
            <a:xfrm flipV="1">
              <a:off x="7920681" y="5160274"/>
              <a:ext cx="2447925" cy="29528"/>
            </a:xfrm>
            <a:prstGeom prst="line">
              <a:avLst/>
            </a:prstGeom>
            <a:noFill/>
            <a:ln w="635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DEFEFA21-88F7-4DB3-9E70-D1281466D491}"/>
                </a:ext>
              </a:extLst>
            </p:cNvPr>
            <p:cNvCxnSpPr>
              <a:stCxn id="52" idx="7"/>
              <a:endCxn id="55" idx="2"/>
            </p:cNvCxnSpPr>
            <p:nvPr/>
          </p:nvCxnSpPr>
          <p:spPr>
            <a:xfrm flipV="1">
              <a:off x="8362812" y="5160857"/>
              <a:ext cx="2005965" cy="1529715"/>
            </a:xfrm>
            <a:prstGeom prst="line">
              <a:avLst/>
            </a:prstGeom>
            <a:noFill/>
            <a:ln w="635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71717708-FF31-4AB2-B352-7266FD76FAF9}"/>
              </a:ext>
            </a:extLst>
          </p:cNvPr>
          <p:cNvSpPr txBox="1"/>
          <p:nvPr/>
        </p:nvSpPr>
        <p:spPr>
          <a:xfrm>
            <a:off x="623678" y="4696690"/>
            <a:ext cx="1987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00B0F0"/>
                </a:solidFill>
                <a:cs typeface="+mn-ea"/>
                <a:sym typeface="+mn-lt"/>
              </a:rPr>
              <a:t>01</a:t>
            </a:r>
            <a:endParaRPr lang="zh-CN" altLang="en-US" sz="4400" b="1" dirty="0">
              <a:solidFill>
                <a:srgbClr val="00B0F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10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 165"/>
          <p:cNvSpPr txBox="1"/>
          <p:nvPr/>
        </p:nvSpPr>
        <p:spPr>
          <a:xfrm>
            <a:off x="2453308" y="3622266"/>
            <a:ext cx="1987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00B0F0"/>
                </a:solidFill>
                <a:cs typeface="+mn-ea"/>
                <a:sym typeface="+mn-lt"/>
              </a:rPr>
              <a:t>02</a:t>
            </a:r>
            <a:endParaRPr lang="zh-CN" altLang="en-US" sz="4400" b="1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5074885" y="4823106"/>
            <a:ext cx="10775203" cy="201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通俗来说，可以把</a:t>
            </a: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理解为一个编程框架（比如</a:t>
            </a:r>
            <a:r>
              <a:rPr lang="en-US" altLang="zh-CN" sz="4400" dirty="0" err="1">
                <a:solidFill>
                  <a:schemeClr val="bg1"/>
                </a:solidFill>
                <a:cs typeface="+mn-ea"/>
                <a:sym typeface="+mn-lt"/>
              </a:rPr>
              <a:t>structs</a:t>
            </a: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spring</a:t>
            </a: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hibernate</a:t>
            </a: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）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BB6029D-4902-4AC7-B01C-EBBE8EEF85F7}"/>
              </a:ext>
            </a:extLst>
          </p:cNvPr>
          <p:cNvGrpSpPr/>
          <p:nvPr/>
        </p:nvGrpSpPr>
        <p:grpSpPr>
          <a:xfrm>
            <a:off x="1043234" y="812610"/>
            <a:ext cx="6535202" cy="830997"/>
            <a:chOff x="1007305" y="947449"/>
            <a:chExt cx="6535202" cy="830997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0EB2FEF-C2FA-467B-9F81-B4A3FF1FFF85}"/>
                </a:ext>
              </a:extLst>
            </p:cNvPr>
            <p:cNvSpPr txBox="1"/>
            <p:nvPr/>
          </p:nvSpPr>
          <p:spPr>
            <a:xfrm>
              <a:off x="1007305" y="947449"/>
              <a:ext cx="6535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prstClr val="white"/>
                  </a:solidFill>
                  <a:cs typeface="+mn-ea"/>
                  <a:sym typeface="+mn-lt"/>
                </a:rPr>
                <a:t>什么是</a:t>
              </a:r>
              <a:r>
                <a:rPr lang="en-US" altLang="zh-CN" sz="4800" b="1" dirty="0">
                  <a:solidFill>
                    <a:prstClr val="white"/>
                  </a:solidFill>
                  <a:cs typeface="+mn-ea"/>
                  <a:sym typeface="+mn-lt"/>
                </a:rPr>
                <a:t>Hadoop</a:t>
              </a:r>
              <a:endParaRPr lang="zh-CN" altLang="en-US" sz="48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33" name="直线连接符 5">
              <a:extLst>
                <a:ext uri="{FF2B5EF4-FFF2-40B4-BE49-F238E27FC236}">
                  <a16:creationId xmlns:a16="http://schemas.microsoft.com/office/drawing/2014/main" id="{A6DFEA10-DD38-4ACF-A7E7-DEF65A2FF6A3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05" y="1752432"/>
              <a:ext cx="4030211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8E6171E-FE43-4856-8FA7-48E0496F69C9}"/>
              </a:ext>
            </a:extLst>
          </p:cNvPr>
          <p:cNvGrpSpPr/>
          <p:nvPr/>
        </p:nvGrpSpPr>
        <p:grpSpPr>
          <a:xfrm>
            <a:off x="1535912" y="4352739"/>
            <a:ext cx="2598544" cy="2470428"/>
            <a:chOff x="6772497" y="3060146"/>
            <a:chExt cx="4800696" cy="4564007"/>
          </a:xfrm>
        </p:grpSpPr>
        <p:sp>
          <p:nvSpPr>
            <p:cNvPr id="35" name="任意多边形 158">
              <a:extLst>
                <a:ext uri="{FF2B5EF4-FFF2-40B4-BE49-F238E27FC236}">
                  <a16:creationId xmlns:a16="http://schemas.microsoft.com/office/drawing/2014/main" id="{6DB79BBE-D451-4E92-869A-0C5135CAB876}"/>
                </a:ext>
              </a:extLst>
            </p:cNvPr>
            <p:cNvSpPr/>
            <p:nvPr/>
          </p:nvSpPr>
          <p:spPr bwMode="auto">
            <a:xfrm>
              <a:off x="7693787" y="6862160"/>
              <a:ext cx="2970686" cy="761703"/>
            </a:xfrm>
            <a:custGeom>
              <a:avLst/>
              <a:gdLst>
                <a:gd name="connsiteX0" fmla="*/ 416379 w 2282049"/>
                <a:gd name="connsiteY0" fmla="*/ 0 h 585132"/>
                <a:gd name="connsiteX1" fmla="*/ 424202 w 2282049"/>
                <a:gd name="connsiteY1" fmla="*/ 24110 h 585132"/>
                <a:gd name="connsiteX2" fmla="*/ 1848198 w 2282049"/>
                <a:gd name="connsiteY2" fmla="*/ 24110 h 585132"/>
                <a:gd name="connsiteX3" fmla="*/ 1853226 w 2282049"/>
                <a:gd name="connsiteY3" fmla="*/ 8614 h 585132"/>
                <a:gd name="connsiteX4" fmla="*/ 2282049 w 2282049"/>
                <a:gd name="connsiteY4" fmla="*/ 585132 h 585132"/>
                <a:gd name="connsiteX5" fmla="*/ 0 w 2282049"/>
                <a:gd name="connsiteY5" fmla="*/ 585132 h 58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2049" h="585132">
                  <a:moveTo>
                    <a:pt x="416379" y="0"/>
                  </a:moveTo>
                  <a:lnTo>
                    <a:pt x="424202" y="24110"/>
                  </a:lnTo>
                  <a:lnTo>
                    <a:pt x="1848198" y="24110"/>
                  </a:lnTo>
                  <a:lnTo>
                    <a:pt x="1853226" y="8614"/>
                  </a:lnTo>
                  <a:lnTo>
                    <a:pt x="2282049" y="585132"/>
                  </a:lnTo>
                  <a:lnTo>
                    <a:pt x="0" y="585132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noAutofit/>
            </a:bodyPr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36" name="任意多边形 160">
              <a:extLst>
                <a:ext uri="{FF2B5EF4-FFF2-40B4-BE49-F238E27FC236}">
                  <a16:creationId xmlns:a16="http://schemas.microsoft.com/office/drawing/2014/main" id="{2DFEA9CF-9AEA-4803-9A67-15F0CE0D9897}"/>
                </a:ext>
              </a:extLst>
            </p:cNvPr>
            <p:cNvSpPr/>
            <p:nvPr/>
          </p:nvSpPr>
          <p:spPr bwMode="auto">
            <a:xfrm>
              <a:off x="6781869" y="4813339"/>
              <a:ext cx="1465617" cy="2810814"/>
            </a:xfrm>
            <a:custGeom>
              <a:avLst/>
              <a:gdLst>
                <a:gd name="connsiteX0" fmla="*/ 0 w 1125871"/>
                <a:gd name="connsiteY0" fmla="*/ 0 h 2159238"/>
                <a:gd name="connsiteX1" fmla="*/ 690629 w 1125871"/>
                <a:gd name="connsiteY1" fmla="*/ 237484 h 2159238"/>
                <a:gd name="connsiteX2" fmla="*/ 684687 w 1125871"/>
                <a:gd name="connsiteY2" fmla="*/ 241807 h 2159238"/>
                <a:gd name="connsiteX3" fmla="*/ 1124727 w 1125871"/>
                <a:gd name="connsiteY3" fmla="*/ 1597993 h 2159238"/>
                <a:gd name="connsiteX4" fmla="*/ 1125871 w 1125871"/>
                <a:gd name="connsiteY4" fmla="*/ 1597993 h 2159238"/>
                <a:gd name="connsiteX5" fmla="*/ 704711 w 1125871"/>
                <a:gd name="connsiteY5" fmla="*/ 2159238 h 215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5871" h="2159238">
                  <a:moveTo>
                    <a:pt x="0" y="0"/>
                  </a:moveTo>
                  <a:lnTo>
                    <a:pt x="690629" y="237484"/>
                  </a:lnTo>
                  <a:lnTo>
                    <a:pt x="684687" y="241807"/>
                  </a:lnTo>
                  <a:lnTo>
                    <a:pt x="1124727" y="1597993"/>
                  </a:lnTo>
                  <a:lnTo>
                    <a:pt x="1125871" y="1597993"/>
                  </a:lnTo>
                  <a:lnTo>
                    <a:pt x="704711" y="215923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noAutofit/>
            </a:bodyPr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37" name="任意多边形 152">
              <a:extLst>
                <a:ext uri="{FF2B5EF4-FFF2-40B4-BE49-F238E27FC236}">
                  <a16:creationId xmlns:a16="http://schemas.microsoft.com/office/drawing/2014/main" id="{69AD5E32-59EB-4A1E-A547-ACBE806044A9}"/>
                </a:ext>
              </a:extLst>
            </p:cNvPr>
            <p:cNvSpPr/>
            <p:nvPr/>
          </p:nvSpPr>
          <p:spPr bwMode="auto">
            <a:xfrm>
              <a:off x="6772497" y="3069338"/>
              <a:ext cx="2399829" cy="2053977"/>
            </a:xfrm>
            <a:custGeom>
              <a:avLst/>
              <a:gdLst>
                <a:gd name="connsiteX0" fmla="*/ 1842834 w 1843523"/>
                <a:gd name="connsiteY0" fmla="*/ 0 h 1577843"/>
                <a:gd name="connsiteX1" fmla="*/ 1842834 w 1843523"/>
                <a:gd name="connsiteY1" fmla="*/ 735457 h 1577843"/>
                <a:gd name="connsiteX2" fmla="*/ 1842834 w 1843523"/>
                <a:gd name="connsiteY2" fmla="*/ 744152 h 1577843"/>
                <a:gd name="connsiteX3" fmla="*/ 696954 w 1843523"/>
                <a:gd name="connsiteY3" fmla="*/ 1577843 h 1577843"/>
                <a:gd name="connsiteX4" fmla="*/ 0 w 1843523"/>
                <a:gd name="connsiteY4" fmla="*/ 1335406 h 157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3523" h="1577843">
                  <a:moveTo>
                    <a:pt x="1842834" y="0"/>
                  </a:moveTo>
                  <a:cubicBezTo>
                    <a:pt x="1844028" y="245122"/>
                    <a:pt x="1843431" y="490290"/>
                    <a:pt x="1842834" y="735457"/>
                  </a:cubicBezTo>
                  <a:lnTo>
                    <a:pt x="1842834" y="744152"/>
                  </a:lnTo>
                  <a:lnTo>
                    <a:pt x="696954" y="1577843"/>
                  </a:lnTo>
                  <a:lnTo>
                    <a:pt x="0" y="1335406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noAutofit/>
            </a:bodyPr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38" name="任意多边形 154">
              <a:extLst>
                <a:ext uri="{FF2B5EF4-FFF2-40B4-BE49-F238E27FC236}">
                  <a16:creationId xmlns:a16="http://schemas.microsoft.com/office/drawing/2014/main" id="{7F4870FA-5AE8-4D49-B5A5-99C1F6FD3021}"/>
                </a:ext>
              </a:extLst>
            </p:cNvPr>
            <p:cNvSpPr/>
            <p:nvPr/>
          </p:nvSpPr>
          <p:spPr bwMode="auto">
            <a:xfrm>
              <a:off x="9173562" y="3060146"/>
              <a:ext cx="2399631" cy="2069415"/>
            </a:xfrm>
            <a:custGeom>
              <a:avLst/>
              <a:gdLst>
                <a:gd name="connsiteX0" fmla="*/ 0 w 1843371"/>
                <a:gd name="connsiteY0" fmla="*/ 0 h 1589703"/>
                <a:gd name="connsiteX1" fmla="*/ 934221 w 1843371"/>
                <a:gd name="connsiteY1" fmla="*/ 678740 h 1589703"/>
                <a:gd name="connsiteX2" fmla="*/ 1843371 w 1843371"/>
                <a:gd name="connsiteY2" fmla="*/ 1345706 h 1589703"/>
                <a:gd name="connsiteX3" fmla="*/ 1151127 w 1843371"/>
                <a:gd name="connsiteY3" fmla="*/ 1589703 h 1589703"/>
                <a:gd name="connsiteX4" fmla="*/ 1151487 w 1843371"/>
                <a:gd name="connsiteY4" fmla="*/ 1588592 h 1589703"/>
                <a:gd name="connsiteX5" fmla="*/ 0 w 1843371"/>
                <a:gd name="connsiteY5" fmla="*/ 750823 h 1589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3371" h="1589703">
                  <a:moveTo>
                    <a:pt x="0" y="0"/>
                  </a:moveTo>
                  <a:lnTo>
                    <a:pt x="934221" y="678740"/>
                  </a:lnTo>
                  <a:lnTo>
                    <a:pt x="1843371" y="1345706"/>
                  </a:lnTo>
                  <a:lnTo>
                    <a:pt x="1151127" y="1589703"/>
                  </a:lnTo>
                  <a:lnTo>
                    <a:pt x="1151487" y="1588592"/>
                  </a:lnTo>
                  <a:lnTo>
                    <a:pt x="0" y="750823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noAutofit/>
            </a:bodyPr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39" name="任意多边形 156">
              <a:extLst>
                <a:ext uri="{FF2B5EF4-FFF2-40B4-BE49-F238E27FC236}">
                  <a16:creationId xmlns:a16="http://schemas.microsoft.com/office/drawing/2014/main" id="{7B3CAB21-68DF-4E2C-B74E-E9DE35599873}"/>
                </a:ext>
              </a:extLst>
            </p:cNvPr>
            <p:cNvSpPr/>
            <p:nvPr/>
          </p:nvSpPr>
          <p:spPr bwMode="auto">
            <a:xfrm>
              <a:off x="10102154" y="4808804"/>
              <a:ext cx="1467365" cy="2815056"/>
            </a:xfrm>
            <a:custGeom>
              <a:avLst/>
              <a:gdLst>
                <a:gd name="connsiteX0" fmla="*/ 1127214 w 1127214"/>
                <a:gd name="connsiteY0" fmla="*/ 0 h 2162497"/>
                <a:gd name="connsiteX1" fmla="*/ 424859 w 1127214"/>
                <a:gd name="connsiteY1" fmla="*/ 2162497 h 2162497"/>
                <a:gd name="connsiteX2" fmla="*/ 0 w 1127214"/>
                <a:gd name="connsiteY2" fmla="*/ 1595671 h 2162497"/>
                <a:gd name="connsiteX3" fmla="*/ 438156 w 1127214"/>
                <a:gd name="connsiteY3" fmla="*/ 245290 h 2162497"/>
                <a:gd name="connsiteX4" fmla="*/ 436181 w 1127214"/>
                <a:gd name="connsiteY4" fmla="*/ 243853 h 216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7214" h="2162497">
                  <a:moveTo>
                    <a:pt x="1127214" y="0"/>
                  </a:moveTo>
                  <a:lnTo>
                    <a:pt x="424859" y="2162497"/>
                  </a:lnTo>
                  <a:lnTo>
                    <a:pt x="0" y="1595671"/>
                  </a:lnTo>
                  <a:lnTo>
                    <a:pt x="438156" y="245290"/>
                  </a:lnTo>
                  <a:lnTo>
                    <a:pt x="436181" y="243853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137160" tIns="68580" rIns="137160" bIns="68580" numCol="1" anchor="t" anchorCtr="0" compatLnSpc="1">
              <a:noAutofit/>
            </a:bodyPr>
            <a:lstStyle/>
            <a:p>
              <a:endParaRPr lang="zh-CN" altLang="en-US" sz="4050" dirty="0">
                <a:gradFill>
                  <a:gsLst>
                    <a:gs pos="100000">
                      <a:srgbClr val="323122"/>
                    </a:gs>
                    <a:gs pos="0">
                      <a:srgbClr val="826E4E"/>
                    </a:gs>
                  </a:gsLst>
                  <a:path path="circle">
                    <a:fillToRect l="50000" t="50000" r="50000" b="50000"/>
                  </a:path>
                </a:gradFill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EA93E8D-EA52-46A0-970F-010AEDB769D7}"/>
                </a:ext>
              </a:extLst>
            </p:cNvPr>
            <p:cNvSpPr/>
            <p:nvPr/>
          </p:nvSpPr>
          <p:spPr>
            <a:xfrm>
              <a:off x="8889350" y="3796915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rgbClr val="FBFDFE">
                    <a:alpha val="2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B697CB2D-8713-4708-B01F-1689E7C241D1}"/>
                </a:ext>
              </a:extLst>
            </p:cNvPr>
            <p:cNvSpPr/>
            <p:nvPr/>
          </p:nvSpPr>
          <p:spPr>
            <a:xfrm>
              <a:off x="7901892" y="6611491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rgbClr val="FBFDFE">
                    <a:alpha val="2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693CC52-2890-4CED-AAC0-58E953DE0373}"/>
                </a:ext>
              </a:extLst>
            </p:cNvPr>
            <p:cNvSpPr/>
            <p:nvPr/>
          </p:nvSpPr>
          <p:spPr>
            <a:xfrm>
              <a:off x="7459763" y="4728878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rgbClr val="FBFDFE">
                    <a:alpha val="2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57680133-0792-4A09-85F2-654EB5941F3A}"/>
                </a:ext>
              </a:extLst>
            </p:cNvPr>
            <p:cNvSpPr/>
            <p:nvPr/>
          </p:nvSpPr>
          <p:spPr>
            <a:xfrm>
              <a:off x="9857526" y="6599666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rgbClr val="FBFDFE">
                    <a:alpha val="2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83B414E3-3752-4A9D-8FFE-BB3EACDA0184}"/>
                </a:ext>
              </a:extLst>
            </p:cNvPr>
            <p:cNvSpPr/>
            <p:nvPr/>
          </p:nvSpPr>
          <p:spPr>
            <a:xfrm>
              <a:off x="10369262" y="4889861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rgbClr val="FBFDFE">
                    <a:alpha val="2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50" dirty="0">
                <a:cs typeface="+mn-ea"/>
                <a:sym typeface="+mn-lt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AC120986-1E15-4D42-AD4E-968493A90822}"/>
                </a:ext>
              </a:extLst>
            </p:cNvPr>
            <p:cNvCxnSpPr>
              <a:stCxn id="40" idx="4"/>
              <a:endCxn id="41" idx="7"/>
            </p:cNvCxnSpPr>
            <p:nvPr/>
          </p:nvCxnSpPr>
          <p:spPr>
            <a:xfrm flipH="1">
              <a:off x="8363065" y="4336920"/>
              <a:ext cx="797243" cy="2353628"/>
            </a:xfrm>
            <a:prstGeom prst="line">
              <a:avLst/>
            </a:prstGeom>
            <a:noFill/>
            <a:ln w="635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5E43D9A-C9FC-4C0A-9F84-9AC9B74A9709}"/>
                </a:ext>
              </a:extLst>
            </p:cNvPr>
            <p:cNvCxnSpPr>
              <a:stCxn id="40" idx="4"/>
              <a:endCxn id="44" idx="1"/>
            </p:cNvCxnSpPr>
            <p:nvPr/>
          </p:nvCxnSpPr>
          <p:spPr>
            <a:xfrm>
              <a:off x="9160307" y="4336920"/>
              <a:ext cx="776288" cy="2342198"/>
            </a:xfrm>
            <a:prstGeom prst="line">
              <a:avLst/>
            </a:prstGeom>
            <a:noFill/>
            <a:ln w="635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5463B745-5B36-4713-BD79-8B4CA368D4DC}"/>
                </a:ext>
              </a:extLst>
            </p:cNvPr>
            <p:cNvCxnSpPr>
              <a:stCxn id="43" idx="5"/>
              <a:endCxn id="44" idx="1"/>
            </p:cNvCxnSpPr>
            <p:nvPr/>
          </p:nvCxnSpPr>
          <p:spPr>
            <a:xfrm>
              <a:off x="7920681" y="5189802"/>
              <a:ext cx="2015490" cy="1488758"/>
            </a:xfrm>
            <a:prstGeom prst="line">
              <a:avLst/>
            </a:prstGeom>
            <a:noFill/>
            <a:ln w="635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72B1072-4D80-49C8-89B5-AE49303B2E3B}"/>
                </a:ext>
              </a:extLst>
            </p:cNvPr>
            <p:cNvCxnSpPr>
              <a:stCxn id="43" idx="5"/>
              <a:endCxn id="45" idx="2"/>
            </p:cNvCxnSpPr>
            <p:nvPr/>
          </p:nvCxnSpPr>
          <p:spPr>
            <a:xfrm flipV="1">
              <a:off x="7920681" y="5160274"/>
              <a:ext cx="2447925" cy="29528"/>
            </a:xfrm>
            <a:prstGeom prst="line">
              <a:avLst/>
            </a:prstGeom>
            <a:noFill/>
            <a:ln w="635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EFEFA21-88F7-4DB3-9E70-D1281466D491}"/>
                </a:ext>
              </a:extLst>
            </p:cNvPr>
            <p:cNvCxnSpPr>
              <a:stCxn id="41" idx="7"/>
              <a:endCxn id="45" idx="2"/>
            </p:cNvCxnSpPr>
            <p:nvPr/>
          </p:nvCxnSpPr>
          <p:spPr>
            <a:xfrm flipV="1">
              <a:off x="8362812" y="5160857"/>
              <a:ext cx="2005965" cy="1529715"/>
            </a:xfrm>
            <a:prstGeom prst="line">
              <a:avLst/>
            </a:prstGeom>
            <a:noFill/>
            <a:ln w="635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71717708-FF31-4AB2-B352-7266FD76FAF9}"/>
              </a:ext>
            </a:extLst>
          </p:cNvPr>
          <p:cNvSpPr txBox="1"/>
          <p:nvPr/>
        </p:nvSpPr>
        <p:spPr>
          <a:xfrm>
            <a:off x="625520" y="4689657"/>
            <a:ext cx="1987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5544793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 166"/>
          <p:cNvSpPr txBox="1"/>
          <p:nvPr/>
        </p:nvSpPr>
        <p:spPr>
          <a:xfrm>
            <a:off x="4260628" y="4623413"/>
            <a:ext cx="1987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00B0F0"/>
                </a:solidFill>
                <a:cs typeface="+mn-ea"/>
                <a:sym typeface="+mn-lt"/>
              </a:rPr>
              <a:t>03</a:t>
            </a:r>
            <a:endParaRPr lang="zh-CN" altLang="en-US" sz="4400" b="1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5232412" y="4798814"/>
            <a:ext cx="11799902" cy="201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从另一个角度，</a:t>
            </a: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又可以理解为一个提供服务的软件（比如数据库服务</a:t>
            </a: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oracle/</a:t>
            </a:r>
            <a:r>
              <a:rPr lang="en-US" altLang="zh-CN" sz="4400" dirty="0" err="1">
                <a:solidFill>
                  <a:schemeClr val="bg1"/>
                </a:solidFill>
                <a:cs typeface="+mn-ea"/>
                <a:sym typeface="+mn-lt"/>
              </a:rPr>
              <a:t>mysql</a:t>
            </a: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）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BB6029D-4902-4AC7-B01C-EBBE8EEF85F7}"/>
              </a:ext>
            </a:extLst>
          </p:cNvPr>
          <p:cNvGrpSpPr/>
          <p:nvPr/>
        </p:nvGrpSpPr>
        <p:grpSpPr>
          <a:xfrm>
            <a:off x="1043234" y="812608"/>
            <a:ext cx="6535202" cy="830997"/>
            <a:chOff x="1007305" y="947449"/>
            <a:chExt cx="6535202" cy="830997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0EB2FEF-C2FA-467B-9F81-B4A3FF1FFF85}"/>
                </a:ext>
              </a:extLst>
            </p:cNvPr>
            <p:cNvSpPr txBox="1"/>
            <p:nvPr/>
          </p:nvSpPr>
          <p:spPr>
            <a:xfrm>
              <a:off x="1007305" y="947449"/>
              <a:ext cx="6535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prstClr val="white"/>
                  </a:solidFill>
                  <a:cs typeface="+mn-ea"/>
                  <a:sym typeface="+mn-lt"/>
                </a:rPr>
                <a:t>什么是</a:t>
              </a:r>
              <a:r>
                <a:rPr lang="en-US" altLang="zh-CN" sz="4800" b="1" dirty="0">
                  <a:solidFill>
                    <a:prstClr val="white"/>
                  </a:solidFill>
                  <a:cs typeface="+mn-ea"/>
                  <a:sym typeface="+mn-lt"/>
                </a:rPr>
                <a:t>Hadoop</a:t>
              </a:r>
              <a:endParaRPr lang="zh-CN" altLang="en-US" sz="48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33" name="直线连接符 5">
              <a:extLst>
                <a:ext uri="{FF2B5EF4-FFF2-40B4-BE49-F238E27FC236}">
                  <a16:creationId xmlns:a16="http://schemas.microsoft.com/office/drawing/2014/main" id="{A6DFEA10-DD38-4ACF-A7E7-DEF65A2FF6A3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05" y="1752432"/>
              <a:ext cx="4030211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0CA5F13-3122-4523-8F1C-EB27B133D32A}"/>
              </a:ext>
            </a:extLst>
          </p:cNvPr>
          <p:cNvGrpSpPr/>
          <p:nvPr/>
        </p:nvGrpSpPr>
        <p:grpSpPr>
          <a:xfrm>
            <a:off x="1547813" y="4334699"/>
            <a:ext cx="2598544" cy="2470428"/>
            <a:chOff x="6772497" y="3060146"/>
            <a:chExt cx="4800696" cy="4564007"/>
          </a:xfrm>
        </p:grpSpPr>
        <p:sp>
          <p:nvSpPr>
            <p:cNvPr id="36" name="任意多边形 158">
              <a:extLst>
                <a:ext uri="{FF2B5EF4-FFF2-40B4-BE49-F238E27FC236}">
                  <a16:creationId xmlns:a16="http://schemas.microsoft.com/office/drawing/2014/main" id="{6499C52A-CDF6-4CC0-B19F-044A1605AC5E}"/>
                </a:ext>
              </a:extLst>
            </p:cNvPr>
            <p:cNvSpPr/>
            <p:nvPr/>
          </p:nvSpPr>
          <p:spPr bwMode="auto">
            <a:xfrm>
              <a:off x="7693787" y="6862160"/>
              <a:ext cx="2970686" cy="761703"/>
            </a:xfrm>
            <a:custGeom>
              <a:avLst/>
              <a:gdLst>
                <a:gd name="connsiteX0" fmla="*/ 416379 w 2282049"/>
                <a:gd name="connsiteY0" fmla="*/ 0 h 585132"/>
                <a:gd name="connsiteX1" fmla="*/ 424202 w 2282049"/>
                <a:gd name="connsiteY1" fmla="*/ 24110 h 585132"/>
                <a:gd name="connsiteX2" fmla="*/ 1848198 w 2282049"/>
                <a:gd name="connsiteY2" fmla="*/ 24110 h 585132"/>
                <a:gd name="connsiteX3" fmla="*/ 1853226 w 2282049"/>
                <a:gd name="connsiteY3" fmla="*/ 8614 h 585132"/>
                <a:gd name="connsiteX4" fmla="*/ 2282049 w 2282049"/>
                <a:gd name="connsiteY4" fmla="*/ 585132 h 585132"/>
                <a:gd name="connsiteX5" fmla="*/ 0 w 2282049"/>
                <a:gd name="connsiteY5" fmla="*/ 585132 h 58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2049" h="585132">
                  <a:moveTo>
                    <a:pt x="416379" y="0"/>
                  </a:moveTo>
                  <a:lnTo>
                    <a:pt x="424202" y="24110"/>
                  </a:lnTo>
                  <a:lnTo>
                    <a:pt x="1848198" y="24110"/>
                  </a:lnTo>
                  <a:lnTo>
                    <a:pt x="1853226" y="8614"/>
                  </a:lnTo>
                  <a:lnTo>
                    <a:pt x="2282049" y="585132"/>
                  </a:lnTo>
                  <a:lnTo>
                    <a:pt x="0" y="585132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noAutofit/>
            </a:bodyPr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37" name="任意多边形 160">
              <a:extLst>
                <a:ext uri="{FF2B5EF4-FFF2-40B4-BE49-F238E27FC236}">
                  <a16:creationId xmlns:a16="http://schemas.microsoft.com/office/drawing/2014/main" id="{17A6666D-8A2F-4A70-8BA4-37BC52F683A9}"/>
                </a:ext>
              </a:extLst>
            </p:cNvPr>
            <p:cNvSpPr/>
            <p:nvPr/>
          </p:nvSpPr>
          <p:spPr bwMode="auto">
            <a:xfrm>
              <a:off x="6781869" y="4813339"/>
              <a:ext cx="1465617" cy="2810814"/>
            </a:xfrm>
            <a:custGeom>
              <a:avLst/>
              <a:gdLst>
                <a:gd name="connsiteX0" fmla="*/ 0 w 1125871"/>
                <a:gd name="connsiteY0" fmla="*/ 0 h 2159238"/>
                <a:gd name="connsiteX1" fmla="*/ 690629 w 1125871"/>
                <a:gd name="connsiteY1" fmla="*/ 237484 h 2159238"/>
                <a:gd name="connsiteX2" fmla="*/ 684687 w 1125871"/>
                <a:gd name="connsiteY2" fmla="*/ 241807 h 2159238"/>
                <a:gd name="connsiteX3" fmla="*/ 1124727 w 1125871"/>
                <a:gd name="connsiteY3" fmla="*/ 1597993 h 2159238"/>
                <a:gd name="connsiteX4" fmla="*/ 1125871 w 1125871"/>
                <a:gd name="connsiteY4" fmla="*/ 1597993 h 2159238"/>
                <a:gd name="connsiteX5" fmla="*/ 704711 w 1125871"/>
                <a:gd name="connsiteY5" fmla="*/ 2159238 h 215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5871" h="2159238">
                  <a:moveTo>
                    <a:pt x="0" y="0"/>
                  </a:moveTo>
                  <a:lnTo>
                    <a:pt x="690629" y="237484"/>
                  </a:lnTo>
                  <a:lnTo>
                    <a:pt x="684687" y="241807"/>
                  </a:lnTo>
                  <a:lnTo>
                    <a:pt x="1124727" y="1597993"/>
                  </a:lnTo>
                  <a:lnTo>
                    <a:pt x="1125871" y="1597993"/>
                  </a:lnTo>
                  <a:lnTo>
                    <a:pt x="704711" y="215923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noAutofit/>
            </a:bodyPr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38" name="任意多边形 152">
              <a:extLst>
                <a:ext uri="{FF2B5EF4-FFF2-40B4-BE49-F238E27FC236}">
                  <a16:creationId xmlns:a16="http://schemas.microsoft.com/office/drawing/2014/main" id="{47F0060A-90CA-4DCB-A38C-EEB56E3D09FE}"/>
                </a:ext>
              </a:extLst>
            </p:cNvPr>
            <p:cNvSpPr/>
            <p:nvPr/>
          </p:nvSpPr>
          <p:spPr bwMode="auto">
            <a:xfrm>
              <a:off x="6772497" y="3069338"/>
              <a:ext cx="2399829" cy="2053977"/>
            </a:xfrm>
            <a:custGeom>
              <a:avLst/>
              <a:gdLst>
                <a:gd name="connsiteX0" fmla="*/ 1842834 w 1843523"/>
                <a:gd name="connsiteY0" fmla="*/ 0 h 1577843"/>
                <a:gd name="connsiteX1" fmla="*/ 1842834 w 1843523"/>
                <a:gd name="connsiteY1" fmla="*/ 735457 h 1577843"/>
                <a:gd name="connsiteX2" fmla="*/ 1842834 w 1843523"/>
                <a:gd name="connsiteY2" fmla="*/ 744152 h 1577843"/>
                <a:gd name="connsiteX3" fmla="*/ 696954 w 1843523"/>
                <a:gd name="connsiteY3" fmla="*/ 1577843 h 1577843"/>
                <a:gd name="connsiteX4" fmla="*/ 0 w 1843523"/>
                <a:gd name="connsiteY4" fmla="*/ 1335406 h 157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3523" h="1577843">
                  <a:moveTo>
                    <a:pt x="1842834" y="0"/>
                  </a:moveTo>
                  <a:cubicBezTo>
                    <a:pt x="1844028" y="245122"/>
                    <a:pt x="1843431" y="490290"/>
                    <a:pt x="1842834" y="735457"/>
                  </a:cubicBezTo>
                  <a:lnTo>
                    <a:pt x="1842834" y="744152"/>
                  </a:lnTo>
                  <a:lnTo>
                    <a:pt x="696954" y="1577843"/>
                  </a:lnTo>
                  <a:lnTo>
                    <a:pt x="0" y="1335406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noAutofit/>
            </a:bodyPr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39" name="任意多边形 154">
              <a:extLst>
                <a:ext uri="{FF2B5EF4-FFF2-40B4-BE49-F238E27FC236}">
                  <a16:creationId xmlns:a16="http://schemas.microsoft.com/office/drawing/2014/main" id="{DD539396-58C1-4FFB-8F03-66C7B4E3FF8F}"/>
                </a:ext>
              </a:extLst>
            </p:cNvPr>
            <p:cNvSpPr/>
            <p:nvPr/>
          </p:nvSpPr>
          <p:spPr bwMode="auto">
            <a:xfrm>
              <a:off x="9173562" y="3060146"/>
              <a:ext cx="2399631" cy="2069415"/>
            </a:xfrm>
            <a:custGeom>
              <a:avLst/>
              <a:gdLst>
                <a:gd name="connsiteX0" fmla="*/ 0 w 1843371"/>
                <a:gd name="connsiteY0" fmla="*/ 0 h 1589703"/>
                <a:gd name="connsiteX1" fmla="*/ 934221 w 1843371"/>
                <a:gd name="connsiteY1" fmla="*/ 678740 h 1589703"/>
                <a:gd name="connsiteX2" fmla="*/ 1843371 w 1843371"/>
                <a:gd name="connsiteY2" fmla="*/ 1345706 h 1589703"/>
                <a:gd name="connsiteX3" fmla="*/ 1151127 w 1843371"/>
                <a:gd name="connsiteY3" fmla="*/ 1589703 h 1589703"/>
                <a:gd name="connsiteX4" fmla="*/ 1151487 w 1843371"/>
                <a:gd name="connsiteY4" fmla="*/ 1588592 h 1589703"/>
                <a:gd name="connsiteX5" fmla="*/ 0 w 1843371"/>
                <a:gd name="connsiteY5" fmla="*/ 750823 h 1589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3371" h="1589703">
                  <a:moveTo>
                    <a:pt x="0" y="0"/>
                  </a:moveTo>
                  <a:lnTo>
                    <a:pt x="934221" y="678740"/>
                  </a:lnTo>
                  <a:lnTo>
                    <a:pt x="1843371" y="1345706"/>
                  </a:lnTo>
                  <a:lnTo>
                    <a:pt x="1151127" y="1589703"/>
                  </a:lnTo>
                  <a:lnTo>
                    <a:pt x="1151487" y="1588592"/>
                  </a:lnTo>
                  <a:lnTo>
                    <a:pt x="0" y="750823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noAutofit/>
            </a:bodyPr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40" name="任意多边形 156">
              <a:extLst>
                <a:ext uri="{FF2B5EF4-FFF2-40B4-BE49-F238E27FC236}">
                  <a16:creationId xmlns:a16="http://schemas.microsoft.com/office/drawing/2014/main" id="{0CE1A4DD-FC48-4E1E-B4BB-69DD5D99C1A7}"/>
                </a:ext>
              </a:extLst>
            </p:cNvPr>
            <p:cNvSpPr/>
            <p:nvPr/>
          </p:nvSpPr>
          <p:spPr bwMode="auto">
            <a:xfrm>
              <a:off x="10102154" y="4808804"/>
              <a:ext cx="1467365" cy="2815056"/>
            </a:xfrm>
            <a:custGeom>
              <a:avLst/>
              <a:gdLst>
                <a:gd name="connsiteX0" fmla="*/ 1127214 w 1127214"/>
                <a:gd name="connsiteY0" fmla="*/ 0 h 2162497"/>
                <a:gd name="connsiteX1" fmla="*/ 424859 w 1127214"/>
                <a:gd name="connsiteY1" fmla="*/ 2162497 h 2162497"/>
                <a:gd name="connsiteX2" fmla="*/ 0 w 1127214"/>
                <a:gd name="connsiteY2" fmla="*/ 1595671 h 2162497"/>
                <a:gd name="connsiteX3" fmla="*/ 438156 w 1127214"/>
                <a:gd name="connsiteY3" fmla="*/ 245290 h 2162497"/>
                <a:gd name="connsiteX4" fmla="*/ 436181 w 1127214"/>
                <a:gd name="connsiteY4" fmla="*/ 243853 h 216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7214" h="2162497">
                  <a:moveTo>
                    <a:pt x="1127214" y="0"/>
                  </a:moveTo>
                  <a:lnTo>
                    <a:pt x="424859" y="2162497"/>
                  </a:lnTo>
                  <a:lnTo>
                    <a:pt x="0" y="1595671"/>
                  </a:lnTo>
                  <a:lnTo>
                    <a:pt x="438156" y="245290"/>
                  </a:lnTo>
                  <a:lnTo>
                    <a:pt x="436181" y="243853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137160" tIns="68580" rIns="137160" bIns="68580" numCol="1" anchor="t" anchorCtr="0" compatLnSpc="1">
              <a:noAutofit/>
            </a:bodyPr>
            <a:lstStyle/>
            <a:p>
              <a:endParaRPr lang="zh-CN" altLang="en-US" sz="4050" dirty="0">
                <a:gradFill>
                  <a:gsLst>
                    <a:gs pos="100000">
                      <a:srgbClr val="323122"/>
                    </a:gs>
                    <a:gs pos="0">
                      <a:srgbClr val="826E4E"/>
                    </a:gs>
                  </a:gsLst>
                  <a:path path="circle">
                    <a:fillToRect l="50000" t="50000" r="50000" b="50000"/>
                  </a:path>
                </a:gradFill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B4114B4C-D553-4A07-9004-8BCC3243B186}"/>
                </a:ext>
              </a:extLst>
            </p:cNvPr>
            <p:cNvSpPr/>
            <p:nvPr/>
          </p:nvSpPr>
          <p:spPr>
            <a:xfrm>
              <a:off x="8889350" y="3796915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rgbClr val="FBFDFE">
                    <a:alpha val="2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FD11881-46D2-4381-A607-0906B0A313CE}"/>
                </a:ext>
              </a:extLst>
            </p:cNvPr>
            <p:cNvSpPr/>
            <p:nvPr/>
          </p:nvSpPr>
          <p:spPr>
            <a:xfrm>
              <a:off x="7901892" y="6611491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rgbClr val="FBFDFE">
                    <a:alpha val="2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12433DE0-C051-4995-B236-A4FFE5B75EB4}"/>
                </a:ext>
              </a:extLst>
            </p:cNvPr>
            <p:cNvSpPr/>
            <p:nvPr/>
          </p:nvSpPr>
          <p:spPr>
            <a:xfrm>
              <a:off x="7459763" y="4728878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rgbClr val="FBFDFE">
                    <a:alpha val="2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F4E2EE70-0AA0-41FA-98C6-EB9834703881}"/>
                </a:ext>
              </a:extLst>
            </p:cNvPr>
            <p:cNvSpPr/>
            <p:nvPr/>
          </p:nvSpPr>
          <p:spPr>
            <a:xfrm>
              <a:off x="9857526" y="6599666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rgbClr val="FBFDFE">
                    <a:alpha val="2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8A6019B-D6A0-4E3B-91A4-7E7371EEBA7E}"/>
                </a:ext>
              </a:extLst>
            </p:cNvPr>
            <p:cNvSpPr/>
            <p:nvPr/>
          </p:nvSpPr>
          <p:spPr>
            <a:xfrm>
              <a:off x="10369262" y="4889861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rgbClr val="FBFDFE">
                    <a:alpha val="2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50" dirty="0">
                <a:cs typeface="+mn-ea"/>
                <a:sym typeface="+mn-lt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44B0286E-DE3E-4BCB-8546-313530B70473}"/>
                </a:ext>
              </a:extLst>
            </p:cNvPr>
            <p:cNvCxnSpPr>
              <a:stCxn id="41" idx="4"/>
              <a:endCxn id="42" idx="7"/>
            </p:cNvCxnSpPr>
            <p:nvPr/>
          </p:nvCxnSpPr>
          <p:spPr>
            <a:xfrm flipH="1">
              <a:off x="8363065" y="4336920"/>
              <a:ext cx="797243" cy="2353628"/>
            </a:xfrm>
            <a:prstGeom prst="line">
              <a:avLst/>
            </a:prstGeom>
            <a:noFill/>
            <a:ln w="635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CC6B736C-E28A-4115-84CC-AAE08392767B}"/>
                </a:ext>
              </a:extLst>
            </p:cNvPr>
            <p:cNvCxnSpPr>
              <a:stCxn id="41" idx="4"/>
              <a:endCxn id="45" idx="1"/>
            </p:cNvCxnSpPr>
            <p:nvPr/>
          </p:nvCxnSpPr>
          <p:spPr>
            <a:xfrm>
              <a:off x="9160307" y="4336920"/>
              <a:ext cx="776288" cy="2342198"/>
            </a:xfrm>
            <a:prstGeom prst="line">
              <a:avLst/>
            </a:prstGeom>
            <a:noFill/>
            <a:ln w="635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C9D2A6FB-C665-4C2B-845C-02226AE170AD}"/>
                </a:ext>
              </a:extLst>
            </p:cNvPr>
            <p:cNvCxnSpPr>
              <a:stCxn id="43" idx="5"/>
              <a:endCxn id="45" idx="1"/>
            </p:cNvCxnSpPr>
            <p:nvPr/>
          </p:nvCxnSpPr>
          <p:spPr>
            <a:xfrm>
              <a:off x="7920681" y="5189802"/>
              <a:ext cx="2015490" cy="1488758"/>
            </a:xfrm>
            <a:prstGeom prst="line">
              <a:avLst/>
            </a:prstGeom>
            <a:noFill/>
            <a:ln w="635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C95CB67B-DE39-47CE-B41D-0F79B10C83EE}"/>
                </a:ext>
              </a:extLst>
            </p:cNvPr>
            <p:cNvCxnSpPr>
              <a:stCxn id="43" idx="5"/>
              <a:endCxn id="46" idx="2"/>
            </p:cNvCxnSpPr>
            <p:nvPr/>
          </p:nvCxnSpPr>
          <p:spPr>
            <a:xfrm flipV="1">
              <a:off x="7920681" y="5160274"/>
              <a:ext cx="2447925" cy="29528"/>
            </a:xfrm>
            <a:prstGeom prst="line">
              <a:avLst/>
            </a:prstGeom>
            <a:noFill/>
            <a:ln w="635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B9510D2-2F61-4C2E-AF19-E4532893C53D}"/>
                </a:ext>
              </a:extLst>
            </p:cNvPr>
            <p:cNvCxnSpPr>
              <a:stCxn id="42" idx="7"/>
              <a:endCxn id="46" idx="2"/>
            </p:cNvCxnSpPr>
            <p:nvPr/>
          </p:nvCxnSpPr>
          <p:spPr>
            <a:xfrm flipV="1">
              <a:off x="8362812" y="5160857"/>
              <a:ext cx="2005965" cy="1529715"/>
            </a:xfrm>
            <a:prstGeom prst="line">
              <a:avLst/>
            </a:prstGeom>
            <a:noFill/>
            <a:ln w="635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C0EFCB58-7890-428C-AE55-3FD12082B1EB}"/>
              </a:ext>
            </a:extLst>
          </p:cNvPr>
          <p:cNvSpPr txBox="1"/>
          <p:nvPr/>
        </p:nvSpPr>
        <p:spPr>
          <a:xfrm>
            <a:off x="2465209" y="3604226"/>
            <a:ext cx="1987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BBB9FFA-591E-4FA9-A33D-668B139D4B15}"/>
              </a:ext>
            </a:extLst>
          </p:cNvPr>
          <p:cNvSpPr txBox="1"/>
          <p:nvPr/>
        </p:nvSpPr>
        <p:spPr>
          <a:xfrm>
            <a:off x="637421" y="4671617"/>
            <a:ext cx="1987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4765751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文本框 167"/>
          <p:cNvSpPr txBox="1"/>
          <p:nvPr/>
        </p:nvSpPr>
        <p:spPr>
          <a:xfrm>
            <a:off x="2667003" y="6566949"/>
            <a:ext cx="1987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b="1" dirty="0">
                <a:solidFill>
                  <a:srgbClr val="00B0F0"/>
                </a:solidFill>
                <a:cs typeface="+mn-ea"/>
                <a:sym typeface="+mn-lt"/>
              </a:rPr>
              <a:t>04</a:t>
            </a:r>
            <a:endParaRPr lang="zh-CN" altLang="en-US" sz="4400" b="1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5552788" y="4391893"/>
            <a:ext cx="989257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具体来说，</a:t>
            </a: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两个大的功能：</a:t>
            </a:r>
            <a:endParaRPr lang="en-US" altLang="zh-CN" sz="4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   海量数据的存储；</a:t>
            </a:r>
            <a:endParaRPr lang="en-US" altLang="zh-CN" sz="4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   </a:t>
            </a: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海量数据的分析；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BB6029D-4902-4AC7-B01C-EBBE8EEF85F7}"/>
              </a:ext>
            </a:extLst>
          </p:cNvPr>
          <p:cNvGrpSpPr/>
          <p:nvPr/>
        </p:nvGrpSpPr>
        <p:grpSpPr>
          <a:xfrm>
            <a:off x="1043234" y="812611"/>
            <a:ext cx="6535202" cy="830997"/>
            <a:chOff x="1007305" y="947449"/>
            <a:chExt cx="6535202" cy="830997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0EB2FEF-C2FA-467B-9F81-B4A3FF1FFF85}"/>
                </a:ext>
              </a:extLst>
            </p:cNvPr>
            <p:cNvSpPr txBox="1"/>
            <p:nvPr/>
          </p:nvSpPr>
          <p:spPr>
            <a:xfrm>
              <a:off x="1007305" y="947449"/>
              <a:ext cx="6535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prstClr val="white"/>
                  </a:solidFill>
                  <a:cs typeface="+mn-ea"/>
                  <a:sym typeface="+mn-lt"/>
                </a:rPr>
                <a:t>什么是</a:t>
              </a:r>
              <a:r>
                <a:rPr lang="en-US" altLang="zh-CN" sz="4800" b="1" dirty="0">
                  <a:solidFill>
                    <a:prstClr val="white"/>
                  </a:solidFill>
                  <a:cs typeface="+mn-ea"/>
                  <a:sym typeface="+mn-lt"/>
                </a:rPr>
                <a:t>Hadoop</a:t>
              </a:r>
              <a:endParaRPr lang="zh-CN" altLang="en-US" sz="48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33" name="直线连接符 5">
              <a:extLst>
                <a:ext uri="{FF2B5EF4-FFF2-40B4-BE49-F238E27FC236}">
                  <a16:creationId xmlns:a16="http://schemas.microsoft.com/office/drawing/2014/main" id="{A6DFEA10-DD38-4ACF-A7E7-DEF65A2FF6A3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05" y="1752432"/>
              <a:ext cx="4059708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7B53C517-851F-4A1F-BC56-2E3DA5ED1A3A}"/>
              </a:ext>
            </a:extLst>
          </p:cNvPr>
          <p:cNvSpPr txBox="1"/>
          <p:nvPr/>
        </p:nvSpPr>
        <p:spPr>
          <a:xfrm>
            <a:off x="4238857" y="4706952"/>
            <a:ext cx="1987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80B1A39-1D39-489B-8ECD-A28163384039}"/>
              </a:ext>
            </a:extLst>
          </p:cNvPr>
          <p:cNvGrpSpPr/>
          <p:nvPr/>
        </p:nvGrpSpPr>
        <p:grpSpPr>
          <a:xfrm>
            <a:off x="1547813" y="4352925"/>
            <a:ext cx="2598544" cy="2470428"/>
            <a:chOff x="6772497" y="3060146"/>
            <a:chExt cx="4800696" cy="4564007"/>
          </a:xfrm>
        </p:grpSpPr>
        <p:sp>
          <p:nvSpPr>
            <p:cNvPr id="29" name="任意多边形 158">
              <a:extLst>
                <a:ext uri="{FF2B5EF4-FFF2-40B4-BE49-F238E27FC236}">
                  <a16:creationId xmlns:a16="http://schemas.microsoft.com/office/drawing/2014/main" id="{7BF48754-5988-443B-A848-AF7177DA7CA7}"/>
                </a:ext>
              </a:extLst>
            </p:cNvPr>
            <p:cNvSpPr/>
            <p:nvPr/>
          </p:nvSpPr>
          <p:spPr bwMode="auto">
            <a:xfrm>
              <a:off x="7693787" y="6862160"/>
              <a:ext cx="2970686" cy="761703"/>
            </a:xfrm>
            <a:custGeom>
              <a:avLst/>
              <a:gdLst>
                <a:gd name="connsiteX0" fmla="*/ 416379 w 2282049"/>
                <a:gd name="connsiteY0" fmla="*/ 0 h 585132"/>
                <a:gd name="connsiteX1" fmla="*/ 424202 w 2282049"/>
                <a:gd name="connsiteY1" fmla="*/ 24110 h 585132"/>
                <a:gd name="connsiteX2" fmla="*/ 1848198 w 2282049"/>
                <a:gd name="connsiteY2" fmla="*/ 24110 h 585132"/>
                <a:gd name="connsiteX3" fmla="*/ 1853226 w 2282049"/>
                <a:gd name="connsiteY3" fmla="*/ 8614 h 585132"/>
                <a:gd name="connsiteX4" fmla="*/ 2282049 w 2282049"/>
                <a:gd name="connsiteY4" fmla="*/ 585132 h 585132"/>
                <a:gd name="connsiteX5" fmla="*/ 0 w 2282049"/>
                <a:gd name="connsiteY5" fmla="*/ 585132 h 58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2049" h="585132">
                  <a:moveTo>
                    <a:pt x="416379" y="0"/>
                  </a:moveTo>
                  <a:lnTo>
                    <a:pt x="424202" y="24110"/>
                  </a:lnTo>
                  <a:lnTo>
                    <a:pt x="1848198" y="24110"/>
                  </a:lnTo>
                  <a:lnTo>
                    <a:pt x="1853226" y="8614"/>
                  </a:lnTo>
                  <a:lnTo>
                    <a:pt x="2282049" y="585132"/>
                  </a:lnTo>
                  <a:lnTo>
                    <a:pt x="0" y="585132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noAutofit/>
            </a:bodyPr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30" name="任意多边形 160">
              <a:extLst>
                <a:ext uri="{FF2B5EF4-FFF2-40B4-BE49-F238E27FC236}">
                  <a16:creationId xmlns:a16="http://schemas.microsoft.com/office/drawing/2014/main" id="{07242FED-029D-4CC5-8A08-CEA1C91B30D9}"/>
                </a:ext>
              </a:extLst>
            </p:cNvPr>
            <p:cNvSpPr/>
            <p:nvPr/>
          </p:nvSpPr>
          <p:spPr bwMode="auto">
            <a:xfrm>
              <a:off x="6781869" y="4813339"/>
              <a:ext cx="1465617" cy="2810814"/>
            </a:xfrm>
            <a:custGeom>
              <a:avLst/>
              <a:gdLst>
                <a:gd name="connsiteX0" fmla="*/ 0 w 1125871"/>
                <a:gd name="connsiteY0" fmla="*/ 0 h 2159238"/>
                <a:gd name="connsiteX1" fmla="*/ 690629 w 1125871"/>
                <a:gd name="connsiteY1" fmla="*/ 237484 h 2159238"/>
                <a:gd name="connsiteX2" fmla="*/ 684687 w 1125871"/>
                <a:gd name="connsiteY2" fmla="*/ 241807 h 2159238"/>
                <a:gd name="connsiteX3" fmla="*/ 1124727 w 1125871"/>
                <a:gd name="connsiteY3" fmla="*/ 1597993 h 2159238"/>
                <a:gd name="connsiteX4" fmla="*/ 1125871 w 1125871"/>
                <a:gd name="connsiteY4" fmla="*/ 1597993 h 2159238"/>
                <a:gd name="connsiteX5" fmla="*/ 704711 w 1125871"/>
                <a:gd name="connsiteY5" fmla="*/ 2159238 h 215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5871" h="2159238">
                  <a:moveTo>
                    <a:pt x="0" y="0"/>
                  </a:moveTo>
                  <a:lnTo>
                    <a:pt x="690629" y="237484"/>
                  </a:lnTo>
                  <a:lnTo>
                    <a:pt x="684687" y="241807"/>
                  </a:lnTo>
                  <a:lnTo>
                    <a:pt x="1124727" y="1597993"/>
                  </a:lnTo>
                  <a:lnTo>
                    <a:pt x="1125871" y="1597993"/>
                  </a:lnTo>
                  <a:lnTo>
                    <a:pt x="704711" y="215923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noAutofit/>
            </a:bodyPr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35" name="任意多边形 152">
              <a:extLst>
                <a:ext uri="{FF2B5EF4-FFF2-40B4-BE49-F238E27FC236}">
                  <a16:creationId xmlns:a16="http://schemas.microsoft.com/office/drawing/2014/main" id="{4975B308-6EC4-4DE5-930B-A3FF1077C8E8}"/>
                </a:ext>
              </a:extLst>
            </p:cNvPr>
            <p:cNvSpPr/>
            <p:nvPr/>
          </p:nvSpPr>
          <p:spPr bwMode="auto">
            <a:xfrm>
              <a:off x="6772497" y="3069338"/>
              <a:ext cx="2399829" cy="2053977"/>
            </a:xfrm>
            <a:custGeom>
              <a:avLst/>
              <a:gdLst>
                <a:gd name="connsiteX0" fmla="*/ 1842834 w 1843523"/>
                <a:gd name="connsiteY0" fmla="*/ 0 h 1577843"/>
                <a:gd name="connsiteX1" fmla="*/ 1842834 w 1843523"/>
                <a:gd name="connsiteY1" fmla="*/ 735457 h 1577843"/>
                <a:gd name="connsiteX2" fmla="*/ 1842834 w 1843523"/>
                <a:gd name="connsiteY2" fmla="*/ 744152 h 1577843"/>
                <a:gd name="connsiteX3" fmla="*/ 696954 w 1843523"/>
                <a:gd name="connsiteY3" fmla="*/ 1577843 h 1577843"/>
                <a:gd name="connsiteX4" fmla="*/ 0 w 1843523"/>
                <a:gd name="connsiteY4" fmla="*/ 1335406 h 157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3523" h="1577843">
                  <a:moveTo>
                    <a:pt x="1842834" y="0"/>
                  </a:moveTo>
                  <a:cubicBezTo>
                    <a:pt x="1844028" y="245122"/>
                    <a:pt x="1843431" y="490290"/>
                    <a:pt x="1842834" y="735457"/>
                  </a:cubicBezTo>
                  <a:lnTo>
                    <a:pt x="1842834" y="744152"/>
                  </a:lnTo>
                  <a:lnTo>
                    <a:pt x="696954" y="1577843"/>
                  </a:lnTo>
                  <a:lnTo>
                    <a:pt x="0" y="1335406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noAutofit/>
            </a:bodyPr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36" name="任意多边形 154">
              <a:extLst>
                <a:ext uri="{FF2B5EF4-FFF2-40B4-BE49-F238E27FC236}">
                  <a16:creationId xmlns:a16="http://schemas.microsoft.com/office/drawing/2014/main" id="{7EA3DF56-FF6C-486E-9E17-B25E69B4CA39}"/>
                </a:ext>
              </a:extLst>
            </p:cNvPr>
            <p:cNvSpPr/>
            <p:nvPr/>
          </p:nvSpPr>
          <p:spPr bwMode="auto">
            <a:xfrm>
              <a:off x="9173562" y="3060146"/>
              <a:ext cx="2399631" cy="2069415"/>
            </a:xfrm>
            <a:custGeom>
              <a:avLst/>
              <a:gdLst>
                <a:gd name="connsiteX0" fmla="*/ 0 w 1843371"/>
                <a:gd name="connsiteY0" fmla="*/ 0 h 1589703"/>
                <a:gd name="connsiteX1" fmla="*/ 934221 w 1843371"/>
                <a:gd name="connsiteY1" fmla="*/ 678740 h 1589703"/>
                <a:gd name="connsiteX2" fmla="*/ 1843371 w 1843371"/>
                <a:gd name="connsiteY2" fmla="*/ 1345706 h 1589703"/>
                <a:gd name="connsiteX3" fmla="*/ 1151127 w 1843371"/>
                <a:gd name="connsiteY3" fmla="*/ 1589703 h 1589703"/>
                <a:gd name="connsiteX4" fmla="*/ 1151487 w 1843371"/>
                <a:gd name="connsiteY4" fmla="*/ 1588592 h 1589703"/>
                <a:gd name="connsiteX5" fmla="*/ 0 w 1843371"/>
                <a:gd name="connsiteY5" fmla="*/ 750823 h 1589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3371" h="1589703">
                  <a:moveTo>
                    <a:pt x="0" y="0"/>
                  </a:moveTo>
                  <a:lnTo>
                    <a:pt x="934221" y="678740"/>
                  </a:lnTo>
                  <a:lnTo>
                    <a:pt x="1843371" y="1345706"/>
                  </a:lnTo>
                  <a:lnTo>
                    <a:pt x="1151127" y="1589703"/>
                  </a:lnTo>
                  <a:lnTo>
                    <a:pt x="1151487" y="1588592"/>
                  </a:lnTo>
                  <a:lnTo>
                    <a:pt x="0" y="750823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noAutofit/>
            </a:bodyPr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37" name="任意多边形 156">
              <a:extLst>
                <a:ext uri="{FF2B5EF4-FFF2-40B4-BE49-F238E27FC236}">
                  <a16:creationId xmlns:a16="http://schemas.microsoft.com/office/drawing/2014/main" id="{17DFC52F-4AEF-4083-9F58-77D446D258BE}"/>
                </a:ext>
              </a:extLst>
            </p:cNvPr>
            <p:cNvSpPr/>
            <p:nvPr/>
          </p:nvSpPr>
          <p:spPr bwMode="auto">
            <a:xfrm>
              <a:off x="10102154" y="4808804"/>
              <a:ext cx="1467365" cy="2815056"/>
            </a:xfrm>
            <a:custGeom>
              <a:avLst/>
              <a:gdLst>
                <a:gd name="connsiteX0" fmla="*/ 1127214 w 1127214"/>
                <a:gd name="connsiteY0" fmla="*/ 0 h 2162497"/>
                <a:gd name="connsiteX1" fmla="*/ 424859 w 1127214"/>
                <a:gd name="connsiteY1" fmla="*/ 2162497 h 2162497"/>
                <a:gd name="connsiteX2" fmla="*/ 0 w 1127214"/>
                <a:gd name="connsiteY2" fmla="*/ 1595671 h 2162497"/>
                <a:gd name="connsiteX3" fmla="*/ 438156 w 1127214"/>
                <a:gd name="connsiteY3" fmla="*/ 245290 h 2162497"/>
                <a:gd name="connsiteX4" fmla="*/ 436181 w 1127214"/>
                <a:gd name="connsiteY4" fmla="*/ 243853 h 216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7214" h="2162497">
                  <a:moveTo>
                    <a:pt x="1127214" y="0"/>
                  </a:moveTo>
                  <a:lnTo>
                    <a:pt x="424859" y="2162497"/>
                  </a:lnTo>
                  <a:lnTo>
                    <a:pt x="0" y="1595671"/>
                  </a:lnTo>
                  <a:lnTo>
                    <a:pt x="438156" y="245290"/>
                  </a:lnTo>
                  <a:lnTo>
                    <a:pt x="436181" y="243853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137160" tIns="68580" rIns="137160" bIns="68580" numCol="1" anchor="t" anchorCtr="0" compatLnSpc="1">
              <a:noAutofit/>
            </a:bodyPr>
            <a:lstStyle/>
            <a:p>
              <a:endParaRPr lang="zh-CN" altLang="en-US" sz="4050" dirty="0">
                <a:gradFill>
                  <a:gsLst>
                    <a:gs pos="100000">
                      <a:srgbClr val="323122"/>
                    </a:gs>
                    <a:gs pos="0">
                      <a:srgbClr val="826E4E"/>
                    </a:gs>
                  </a:gsLst>
                  <a:path path="circle">
                    <a:fillToRect l="50000" t="50000" r="50000" b="50000"/>
                  </a:path>
                </a:gradFill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1AD87A9A-F9A9-4224-89FD-278A16102A73}"/>
                </a:ext>
              </a:extLst>
            </p:cNvPr>
            <p:cNvSpPr/>
            <p:nvPr/>
          </p:nvSpPr>
          <p:spPr>
            <a:xfrm>
              <a:off x="8889350" y="3796915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rgbClr val="FBFDFE">
                    <a:alpha val="2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B137139-6B7E-4037-9327-C0A4CE009D73}"/>
                </a:ext>
              </a:extLst>
            </p:cNvPr>
            <p:cNvSpPr/>
            <p:nvPr/>
          </p:nvSpPr>
          <p:spPr>
            <a:xfrm>
              <a:off x="7901892" y="6611491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rgbClr val="FBFDFE">
                    <a:alpha val="2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4DA7D34-D5E4-4A9C-ABDC-7B0191308322}"/>
                </a:ext>
              </a:extLst>
            </p:cNvPr>
            <p:cNvSpPr/>
            <p:nvPr/>
          </p:nvSpPr>
          <p:spPr>
            <a:xfrm>
              <a:off x="7459763" y="4728878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rgbClr val="FBFDFE">
                    <a:alpha val="2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0522B7FA-851F-42E7-AC12-68A5671C9091}"/>
                </a:ext>
              </a:extLst>
            </p:cNvPr>
            <p:cNvSpPr/>
            <p:nvPr/>
          </p:nvSpPr>
          <p:spPr>
            <a:xfrm>
              <a:off x="9857526" y="6599666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rgbClr val="FBFDFE">
                    <a:alpha val="2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CD57BDE1-FA41-4289-BB79-1FC17C5EA90B}"/>
                </a:ext>
              </a:extLst>
            </p:cNvPr>
            <p:cNvSpPr/>
            <p:nvPr/>
          </p:nvSpPr>
          <p:spPr>
            <a:xfrm>
              <a:off x="10369262" y="4889861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rgbClr val="FBFDFE">
                    <a:alpha val="2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50" dirty="0">
                <a:cs typeface="+mn-ea"/>
                <a:sym typeface="+mn-lt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0B78310-ECF3-4B43-9AF2-CA2C56B92401}"/>
                </a:ext>
              </a:extLst>
            </p:cNvPr>
            <p:cNvCxnSpPr>
              <a:stCxn id="38" idx="4"/>
              <a:endCxn id="39" idx="7"/>
            </p:cNvCxnSpPr>
            <p:nvPr/>
          </p:nvCxnSpPr>
          <p:spPr>
            <a:xfrm flipH="1">
              <a:off x="8363065" y="4336920"/>
              <a:ext cx="797243" cy="2353628"/>
            </a:xfrm>
            <a:prstGeom prst="line">
              <a:avLst/>
            </a:prstGeom>
            <a:noFill/>
            <a:ln w="635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2C350302-8A2E-4696-BC27-2CFA47D2212A}"/>
                </a:ext>
              </a:extLst>
            </p:cNvPr>
            <p:cNvCxnSpPr>
              <a:stCxn id="38" idx="4"/>
              <a:endCxn id="41" idx="1"/>
            </p:cNvCxnSpPr>
            <p:nvPr/>
          </p:nvCxnSpPr>
          <p:spPr>
            <a:xfrm>
              <a:off x="9160307" y="4336920"/>
              <a:ext cx="776288" cy="2342198"/>
            </a:xfrm>
            <a:prstGeom prst="line">
              <a:avLst/>
            </a:prstGeom>
            <a:noFill/>
            <a:ln w="635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432A9B99-CCAE-41C7-BA93-47812962F34B}"/>
                </a:ext>
              </a:extLst>
            </p:cNvPr>
            <p:cNvCxnSpPr>
              <a:stCxn id="40" idx="5"/>
              <a:endCxn id="41" idx="1"/>
            </p:cNvCxnSpPr>
            <p:nvPr/>
          </p:nvCxnSpPr>
          <p:spPr>
            <a:xfrm>
              <a:off x="7920681" y="5189802"/>
              <a:ext cx="2015490" cy="1488758"/>
            </a:xfrm>
            <a:prstGeom prst="line">
              <a:avLst/>
            </a:prstGeom>
            <a:noFill/>
            <a:ln w="635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307C042-9870-41F9-A36F-06302878F790}"/>
                </a:ext>
              </a:extLst>
            </p:cNvPr>
            <p:cNvCxnSpPr>
              <a:stCxn id="40" idx="5"/>
              <a:endCxn id="42" idx="2"/>
            </p:cNvCxnSpPr>
            <p:nvPr/>
          </p:nvCxnSpPr>
          <p:spPr>
            <a:xfrm flipV="1">
              <a:off x="7920681" y="5160274"/>
              <a:ext cx="2447925" cy="29528"/>
            </a:xfrm>
            <a:prstGeom prst="line">
              <a:avLst/>
            </a:prstGeom>
            <a:noFill/>
            <a:ln w="635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E20B98D-BAC8-425E-9E94-6B1F8180009C}"/>
                </a:ext>
              </a:extLst>
            </p:cNvPr>
            <p:cNvCxnSpPr>
              <a:stCxn id="39" idx="7"/>
              <a:endCxn id="42" idx="2"/>
            </p:cNvCxnSpPr>
            <p:nvPr/>
          </p:nvCxnSpPr>
          <p:spPr>
            <a:xfrm flipV="1">
              <a:off x="8362812" y="5160857"/>
              <a:ext cx="2005965" cy="1529715"/>
            </a:xfrm>
            <a:prstGeom prst="line">
              <a:avLst/>
            </a:prstGeom>
            <a:noFill/>
            <a:ln w="635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1905F3E1-4768-4663-8B7C-D52EF5B50C27}"/>
              </a:ext>
            </a:extLst>
          </p:cNvPr>
          <p:cNvSpPr txBox="1"/>
          <p:nvPr/>
        </p:nvSpPr>
        <p:spPr>
          <a:xfrm>
            <a:off x="2465209" y="3622452"/>
            <a:ext cx="1987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4508C8A-0184-4FC5-BC5C-0B531C34036D}"/>
              </a:ext>
            </a:extLst>
          </p:cNvPr>
          <p:cNvSpPr txBox="1"/>
          <p:nvPr/>
        </p:nvSpPr>
        <p:spPr>
          <a:xfrm>
            <a:off x="637421" y="4689843"/>
            <a:ext cx="1987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3679918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6258152" y="4360782"/>
            <a:ext cx="127875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有</a:t>
            </a: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大核心组件</a:t>
            </a:r>
            <a:endParaRPr lang="en-US" altLang="zh-CN" sz="4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 HDFS --- Hadoop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4400" dirty="0" err="1">
                <a:solidFill>
                  <a:schemeClr val="bg1"/>
                </a:solidFill>
                <a:cs typeface="+mn-ea"/>
                <a:sym typeface="+mn-lt"/>
              </a:rPr>
              <a:t>MapReduce</a:t>
            </a: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 ----</a:t>
            </a: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运算框架，海量数据运算分析</a:t>
            </a:r>
            <a:endParaRPr lang="en-US" altLang="zh-CN" sz="4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 Yarn ----</a:t>
            </a: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资源调度管理集群</a:t>
            </a:r>
          </a:p>
        </p:txBody>
      </p:sp>
      <p:sp>
        <p:nvSpPr>
          <p:cNvPr id="169" name="文本框 168"/>
          <p:cNvSpPr txBox="1"/>
          <p:nvPr/>
        </p:nvSpPr>
        <p:spPr>
          <a:xfrm>
            <a:off x="93221" y="6805145"/>
            <a:ext cx="1987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b="1" dirty="0">
                <a:solidFill>
                  <a:srgbClr val="00B0F0"/>
                </a:solidFill>
                <a:cs typeface="+mn-ea"/>
                <a:sym typeface="+mn-lt"/>
              </a:rPr>
              <a:t>05</a:t>
            </a:r>
            <a:endParaRPr lang="zh-CN" altLang="en-US" sz="4400" b="1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31040" y="4358530"/>
            <a:ext cx="2598544" cy="2470428"/>
            <a:chOff x="6772497" y="3060146"/>
            <a:chExt cx="4800696" cy="4564007"/>
          </a:xfrm>
        </p:grpSpPr>
        <p:sp>
          <p:nvSpPr>
            <p:cNvPr id="159" name="任意多边形 158"/>
            <p:cNvSpPr/>
            <p:nvPr/>
          </p:nvSpPr>
          <p:spPr bwMode="auto">
            <a:xfrm>
              <a:off x="7693787" y="6862160"/>
              <a:ext cx="2970686" cy="761703"/>
            </a:xfrm>
            <a:custGeom>
              <a:avLst/>
              <a:gdLst>
                <a:gd name="connsiteX0" fmla="*/ 416379 w 2282049"/>
                <a:gd name="connsiteY0" fmla="*/ 0 h 585132"/>
                <a:gd name="connsiteX1" fmla="*/ 424202 w 2282049"/>
                <a:gd name="connsiteY1" fmla="*/ 24110 h 585132"/>
                <a:gd name="connsiteX2" fmla="*/ 1848198 w 2282049"/>
                <a:gd name="connsiteY2" fmla="*/ 24110 h 585132"/>
                <a:gd name="connsiteX3" fmla="*/ 1853226 w 2282049"/>
                <a:gd name="connsiteY3" fmla="*/ 8614 h 585132"/>
                <a:gd name="connsiteX4" fmla="*/ 2282049 w 2282049"/>
                <a:gd name="connsiteY4" fmla="*/ 585132 h 585132"/>
                <a:gd name="connsiteX5" fmla="*/ 0 w 2282049"/>
                <a:gd name="connsiteY5" fmla="*/ 585132 h 58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2049" h="585132">
                  <a:moveTo>
                    <a:pt x="416379" y="0"/>
                  </a:moveTo>
                  <a:lnTo>
                    <a:pt x="424202" y="24110"/>
                  </a:lnTo>
                  <a:lnTo>
                    <a:pt x="1848198" y="24110"/>
                  </a:lnTo>
                  <a:lnTo>
                    <a:pt x="1853226" y="8614"/>
                  </a:lnTo>
                  <a:lnTo>
                    <a:pt x="2282049" y="585132"/>
                  </a:lnTo>
                  <a:lnTo>
                    <a:pt x="0" y="585132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noAutofit/>
            </a:bodyPr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1" name="任意多边形 160"/>
            <p:cNvSpPr/>
            <p:nvPr/>
          </p:nvSpPr>
          <p:spPr bwMode="auto">
            <a:xfrm>
              <a:off x="6781869" y="4813339"/>
              <a:ext cx="1465617" cy="2810814"/>
            </a:xfrm>
            <a:custGeom>
              <a:avLst/>
              <a:gdLst>
                <a:gd name="connsiteX0" fmla="*/ 0 w 1125871"/>
                <a:gd name="connsiteY0" fmla="*/ 0 h 2159238"/>
                <a:gd name="connsiteX1" fmla="*/ 690629 w 1125871"/>
                <a:gd name="connsiteY1" fmla="*/ 237484 h 2159238"/>
                <a:gd name="connsiteX2" fmla="*/ 684687 w 1125871"/>
                <a:gd name="connsiteY2" fmla="*/ 241807 h 2159238"/>
                <a:gd name="connsiteX3" fmla="*/ 1124727 w 1125871"/>
                <a:gd name="connsiteY3" fmla="*/ 1597993 h 2159238"/>
                <a:gd name="connsiteX4" fmla="*/ 1125871 w 1125871"/>
                <a:gd name="connsiteY4" fmla="*/ 1597993 h 2159238"/>
                <a:gd name="connsiteX5" fmla="*/ 704711 w 1125871"/>
                <a:gd name="connsiteY5" fmla="*/ 2159238 h 215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5871" h="2159238">
                  <a:moveTo>
                    <a:pt x="0" y="0"/>
                  </a:moveTo>
                  <a:lnTo>
                    <a:pt x="690629" y="237484"/>
                  </a:lnTo>
                  <a:lnTo>
                    <a:pt x="684687" y="241807"/>
                  </a:lnTo>
                  <a:lnTo>
                    <a:pt x="1124727" y="1597993"/>
                  </a:lnTo>
                  <a:lnTo>
                    <a:pt x="1125871" y="1597993"/>
                  </a:lnTo>
                  <a:lnTo>
                    <a:pt x="704711" y="215923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noAutofit/>
            </a:bodyPr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53" name="任意多边形 152"/>
            <p:cNvSpPr/>
            <p:nvPr/>
          </p:nvSpPr>
          <p:spPr bwMode="auto">
            <a:xfrm>
              <a:off x="6772497" y="3069338"/>
              <a:ext cx="2399829" cy="2053977"/>
            </a:xfrm>
            <a:custGeom>
              <a:avLst/>
              <a:gdLst>
                <a:gd name="connsiteX0" fmla="*/ 1842834 w 1843523"/>
                <a:gd name="connsiteY0" fmla="*/ 0 h 1577843"/>
                <a:gd name="connsiteX1" fmla="*/ 1842834 w 1843523"/>
                <a:gd name="connsiteY1" fmla="*/ 735457 h 1577843"/>
                <a:gd name="connsiteX2" fmla="*/ 1842834 w 1843523"/>
                <a:gd name="connsiteY2" fmla="*/ 744152 h 1577843"/>
                <a:gd name="connsiteX3" fmla="*/ 696954 w 1843523"/>
                <a:gd name="connsiteY3" fmla="*/ 1577843 h 1577843"/>
                <a:gd name="connsiteX4" fmla="*/ 0 w 1843523"/>
                <a:gd name="connsiteY4" fmla="*/ 1335406 h 157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3523" h="1577843">
                  <a:moveTo>
                    <a:pt x="1842834" y="0"/>
                  </a:moveTo>
                  <a:cubicBezTo>
                    <a:pt x="1844028" y="245122"/>
                    <a:pt x="1843431" y="490290"/>
                    <a:pt x="1842834" y="735457"/>
                  </a:cubicBezTo>
                  <a:lnTo>
                    <a:pt x="1842834" y="744152"/>
                  </a:lnTo>
                  <a:lnTo>
                    <a:pt x="696954" y="1577843"/>
                  </a:lnTo>
                  <a:lnTo>
                    <a:pt x="0" y="1335406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noAutofit/>
            </a:bodyPr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55" name="任意多边形 154"/>
            <p:cNvSpPr/>
            <p:nvPr/>
          </p:nvSpPr>
          <p:spPr bwMode="auto">
            <a:xfrm>
              <a:off x="9173562" y="3060146"/>
              <a:ext cx="2399631" cy="2069415"/>
            </a:xfrm>
            <a:custGeom>
              <a:avLst/>
              <a:gdLst>
                <a:gd name="connsiteX0" fmla="*/ 0 w 1843371"/>
                <a:gd name="connsiteY0" fmla="*/ 0 h 1589703"/>
                <a:gd name="connsiteX1" fmla="*/ 934221 w 1843371"/>
                <a:gd name="connsiteY1" fmla="*/ 678740 h 1589703"/>
                <a:gd name="connsiteX2" fmla="*/ 1843371 w 1843371"/>
                <a:gd name="connsiteY2" fmla="*/ 1345706 h 1589703"/>
                <a:gd name="connsiteX3" fmla="*/ 1151127 w 1843371"/>
                <a:gd name="connsiteY3" fmla="*/ 1589703 h 1589703"/>
                <a:gd name="connsiteX4" fmla="*/ 1151487 w 1843371"/>
                <a:gd name="connsiteY4" fmla="*/ 1588592 h 1589703"/>
                <a:gd name="connsiteX5" fmla="*/ 0 w 1843371"/>
                <a:gd name="connsiteY5" fmla="*/ 750823 h 1589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3371" h="1589703">
                  <a:moveTo>
                    <a:pt x="0" y="0"/>
                  </a:moveTo>
                  <a:lnTo>
                    <a:pt x="934221" y="678740"/>
                  </a:lnTo>
                  <a:lnTo>
                    <a:pt x="1843371" y="1345706"/>
                  </a:lnTo>
                  <a:lnTo>
                    <a:pt x="1151127" y="1589703"/>
                  </a:lnTo>
                  <a:lnTo>
                    <a:pt x="1151487" y="1588592"/>
                  </a:lnTo>
                  <a:lnTo>
                    <a:pt x="0" y="750823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37160" tIns="68580" rIns="137160" bIns="68580" numCol="1" anchor="t" anchorCtr="0" compatLnSpc="1">
              <a:noAutofit/>
            </a:bodyPr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57" name="任意多边形 156"/>
            <p:cNvSpPr/>
            <p:nvPr/>
          </p:nvSpPr>
          <p:spPr bwMode="auto">
            <a:xfrm>
              <a:off x="10102154" y="4808804"/>
              <a:ext cx="1467365" cy="2815056"/>
            </a:xfrm>
            <a:custGeom>
              <a:avLst/>
              <a:gdLst>
                <a:gd name="connsiteX0" fmla="*/ 1127214 w 1127214"/>
                <a:gd name="connsiteY0" fmla="*/ 0 h 2162497"/>
                <a:gd name="connsiteX1" fmla="*/ 424859 w 1127214"/>
                <a:gd name="connsiteY1" fmla="*/ 2162497 h 2162497"/>
                <a:gd name="connsiteX2" fmla="*/ 0 w 1127214"/>
                <a:gd name="connsiteY2" fmla="*/ 1595671 h 2162497"/>
                <a:gd name="connsiteX3" fmla="*/ 438156 w 1127214"/>
                <a:gd name="connsiteY3" fmla="*/ 245290 h 2162497"/>
                <a:gd name="connsiteX4" fmla="*/ 436181 w 1127214"/>
                <a:gd name="connsiteY4" fmla="*/ 243853 h 216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7214" h="2162497">
                  <a:moveTo>
                    <a:pt x="1127214" y="0"/>
                  </a:moveTo>
                  <a:lnTo>
                    <a:pt x="424859" y="2162497"/>
                  </a:lnTo>
                  <a:lnTo>
                    <a:pt x="0" y="1595671"/>
                  </a:lnTo>
                  <a:lnTo>
                    <a:pt x="438156" y="245290"/>
                  </a:lnTo>
                  <a:lnTo>
                    <a:pt x="436181" y="243853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137160" tIns="68580" rIns="137160" bIns="68580" numCol="1" anchor="t" anchorCtr="0" compatLnSpc="1">
              <a:noAutofit/>
            </a:bodyPr>
            <a:lstStyle/>
            <a:p>
              <a:endParaRPr lang="zh-CN" altLang="en-US" sz="4050" dirty="0">
                <a:gradFill>
                  <a:gsLst>
                    <a:gs pos="100000">
                      <a:srgbClr val="323122"/>
                    </a:gs>
                    <a:gs pos="0">
                      <a:srgbClr val="826E4E"/>
                    </a:gs>
                  </a:gsLst>
                  <a:path path="circle">
                    <a:fillToRect l="50000" t="50000" r="50000" b="50000"/>
                  </a:path>
                </a:gradFill>
                <a:cs typeface="+mn-ea"/>
                <a:sym typeface="+mn-lt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8889350" y="3796915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rgbClr val="FBFDFE">
                    <a:alpha val="2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7901892" y="6611491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rgbClr val="FBFDFE">
                    <a:alpha val="2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7459763" y="4728878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rgbClr val="FBFDFE">
                    <a:alpha val="2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9857526" y="6599666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rgbClr val="FBFDFE">
                    <a:alpha val="2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10369262" y="4889861"/>
              <a:ext cx="540000" cy="54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rgbClr val="FBFDFE">
                    <a:alpha val="2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50" dirty="0">
                <a:cs typeface="+mn-ea"/>
                <a:sym typeface="+mn-lt"/>
              </a:endParaRPr>
            </a:p>
          </p:txBody>
        </p:sp>
        <p:cxnSp>
          <p:nvCxnSpPr>
            <p:cNvPr id="186" name="直接连接符 185"/>
            <p:cNvCxnSpPr>
              <a:stCxn id="180" idx="4"/>
              <a:endCxn id="181" idx="7"/>
            </p:cNvCxnSpPr>
            <p:nvPr/>
          </p:nvCxnSpPr>
          <p:spPr>
            <a:xfrm flipH="1">
              <a:off x="8363065" y="4336920"/>
              <a:ext cx="797243" cy="2353628"/>
            </a:xfrm>
            <a:prstGeom prst="line">
              <a:avLst/>
            </a:prstGeom>
            <a:noFill/>
            <a:ln w="635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stCxn id="180" idx="4"/>
              <a:endCxn id="183" idx="1"/>
            </p:cNvCxnSpPr>
            <p:nvPr/>
          </p:nvCxnSpPr>
          <p:spPr>
            <a:xfrm>
              <a:off x="9160307" y="4336920"/>
              <a:ext cx="776288" cy="2342198"/>
            </a:xfrm>
            <a:prstGeom prst="line">
              <a:avLst/>
            </a:prstGeom>
            <a:noFill/>
            <a:ln w="635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stCxn id="182" idx="5"/>
              <a:endCxn id="183" idx="1"/>
            </p:cNvCxnSpPr>
            <p:nvPr/>
          </p:nvCxnSpPr>
          <p:spPr>
            <a:xfrm>
              <a:off x="7920681" y="5189802"/>
              <a:ext cx="2015490" cy="1488758"/>
            </a:xfrm>
            <a:prstGeom prst="line">
              <a:avLst/>
            </a:prstGeom>
            <a:noFill/>
            <a:ln w="635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stCxn id="182" idx="5"/>
              <a:endCxn id="184" idx="2"/>
            </p:cNvCxnSpPr>
            <p:nvPr/>
          </p:nvCxnSpPr>
          <p:spPr>
            <a:xfrm flipV="1">
              <a:off x="7920681" y="5160274"/>
              <a:ext cx="2447925" cy="29528"/>
            </a:xfrm>
            <a:prstGeom prst="line">
              <a:avLst/>
            </a:prstGeom>
            <a:noFill/>
            <a:ln w="635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>
              <a:stCxn id="181" idx="7"/>
              <a:endCxn id="184" idx="2"/>
            </p:cNvCxnSpPr>
            <p:nvPr/>
          </p:nvCxnSpPr>
          <p:spPr>
            <a:xfrm flipV="1">
              <a:off x="8362812" y="5160857"/>
              <a:ext cx="2005965" cy="1529715"/>
            </a:xfrm>
            <a:prstGeom prst="line">
              <a:avLst/>
            </a:prstGeom>
            <a:noFill/>
            <a:ln w="635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BB6029D-4902-4AC7-B01C-EBBE8EEF85F7}"/>
              </a:ext>
            </a:extLst>
          </p:cNvPr>
          <p:cNvGrpSpPr/>
          <p:nvPr/>
        </p:nvGrpSpPr>
        <p:grpSpPr>
          <a:xfrm>
            <a:off x="1043234" y="801062"/>
            <a:ext cx="6535202" cy="830997"/>
            <a:chOff x="1007305" y="926667"/>
            <a:chExt cx="6535202" cy="830997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0EB2FEF-C2FA-467B-9F81-B4A3FF1FFF85}"/>
                </a:ext>
              </a:extLst>
            </p:cNvPr>
            <p:cNvSpPr txBox="1"/>
            <p:nvPr/>
          </p:nvSpPr>
          <p:spPr>
            <a:xfrm>
              <a:off x="1007305" y="926667"/>
              <a:ext cx="6535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prstClr val="white"/>
                  </a:solidFill>
                  <a:cs typeface="+mn-ea"/>
                  <a:sym typeface="+mn-lt"/>
                </a:rPr>
                <a:t>什么是</a:t>
              </a:r>
              <a:r>
                <a:rPr lang="en-US" altLang="zh-CN" sz="4800" b="1" dirty="0">
                  <a:solidFill>
                    <a:prstClr val="white"/>
                  </a:solidFill>
                  <a:cs typeface="+mn-ea"/>
                  <a:sym typeface="+mn-lt"/>
                </a:rPr>
                <a:t>Hadoop</a:t>
              </a:r>
              <a:endParaRPr lang="zh-CN" altLang="en-US" sz="48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33" name="直线连接符 5">
              <a:extLst>
                <a:ext uri="{FF2B5EF4-FFF2-40B4-BE49-F238E27FC236}">
                  <a16:creationId xmlns:a16="http://schemas.microsoft.com/office/drawing/2014/main" id="{A6DFEA10-DD38-4ACF-A7E7-DEF65A2FF6A3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05" y="1752432"/>
              <a:ext cx="4059708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984F83F4-302D-48A6-9732-48B0ED3AEDA9}"/>
              </a:ext>
            </a:extLst>
          </p:cNvPr>
          <p:cNvSpPr txBox="1"/>
          <p:nvPr/>
        </p:nvSpPr>
        <p:spPr>
          <a:xfrm>
            <a:off x="2650230" y="6572554"/>
            <a:ext cx="1987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3278EDD-D998-4865-A8A1-2417F237A71F}"/>
              </a:ext>
            </a:extLst>
          </p:cNvPr>
          <p:cNvSpPr txBox="1"/>
          <p:nvPr/>
        </p:nvSpPr>
        <p:spPr>
          <a:xfrm>
            <a:off x="4222084" y="4712557"/>
            <a:ext cx="1987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6F30576-A15E-4D79-AD52-A40CD742BF1E}"/>
              </a:ext>
            </a:extLst>
          </p:cNvPr>
          <p:cNvSpPr txBox="1"/>
          <p:nvPr/>
        </p:nvSpPr>
        <p:spPr>
          <a:xfrm>
            <a:off x="2448436" y="3628057"/>
            <a:ext cx="1987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B76BB28-BEAA-4BCD-9054-00A5087DE820}"/>
              </a:ext>
            </a:extLst>
          </p:cNvPr>
          <p:cNvSpPr txBox="1"/>
          <p:nvPr/>
        </p:nvSpPr>
        <p:spPr>
          <a:xfrm>
            <a:off x="620648" y="4695448"/>
            <a:ext cx="1987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3093625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559387" y="3345737"/>
            <a:ext cx="65646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7939">
              <a:defRPr/>
            </a:pPr>
            <a:r>
              <a:rPr lang="en-US" altLang="zh-CN" sz="4000" b="1" kern="0" dirty="0">
                <a:solidFill>
                  <a:schemeClr val="bg1"/>
                </a:solidFill>
                <a:cs typeface="+mn-ea"/>
                <a:sym typeface="+mn-lt"/>
              </a:rPr>
              <a:t>Cloudera Distribution Hadoop</a:t>
            </a:r>
            <a:endParaRPr lang="zh-CN" altLang="en-US" sz="40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84294" y="5172355"/>
            <a:ext cx="66816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7939">
              <a:defRPr/>
            </a:pPr>
            <a:r>
              <a:rPr lang="en-US" altLang="zh-CN" sz="4400" b="1" kern="0" dirty="0">
                <a:solidFill>
                  <a:schemeClr val="bg1"/>
                </a:solidFill>
                <a:cs typeface="+mn-ea"/>
                <a:sym typeface="+mn-lt"/>
              </a:rPr>
              <a:t>Hortonworks Data Platform</a:t>
            </a:r>
            <a:endParaRPr lang="zh-CN" altLang="en-US" sz="44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77366" y="7319926"/>
            <a:ext cx="26436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7939">
              <a:defRPr/>
            </a:pPr>
            <a:r>
              <a:rPr lang="en-US" altLang="zh-CN" sz="4400" b="1" kern="0" dirty="0" err="1">
                <a:solidFill>
                  <a:schemeClr val="bg1"/>
                </a:solidFill>
                <a:cs typeface="+mn-ea"/>
                <a:sym typeface="+mn-lt"/>
              </a:rPr>
              <a:t>DKhadoop</a:t>
            </a:r>
            <a:endParaRPr lang="zh-CN" altLang="en-US" sz="30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57085" y="3222626"/>
            <a:ext cx="12859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prstClr val="white"/>
                </a:solidFill>
                <a:cs typeface="+mn-ea"/>
                <a:sym typeface="+mn-lt"/>
              </a:rPr>
              <a:t>CDH</a:t>
            </a:r>
            <a:endParaRPr lang="zh-CN" altLang="en-US" sz="40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657085" y="5206058"/>
            <a:ext cx="12875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prstClr val="white"/>
                </a:solidFill>
                <a:cs typeface="+mn-ea"/>
                <a:sym typeface="+mn-lt"/>
              </a:rPr>
              <a:t>HDP</a:t>
            </a:r>
            <a:endParaRPr lang="zh-CN" altLang="en-US" sz="36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650158" y="7258370"/>
            <a:ext cx="16658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err="1">
                <a:solidFill>
                  <a:prstClr val="white"/>
                </a:solidFill>
                <a:cs typeface="+mn-ea"/>
                <a:sym typeface="+mn-lt"/>
              </a:rPr>
              <a:t>mapR</a:t>
            </a:r>
            <a:endParaRPr lang="zh-CN" altLang="en-US" sz="36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4CAC379-EDCE-4AC3-A2FF-3B569D819548}"/>
              </a:ext>
            </a:extLst>
          </p:cNvPr>
          <p:cNvGrpSpPr/>
          <p:nvPr/>
        </p:nvGrpSpPr>
        <p:grpSpPr>
          <a:xfrm>
            <a:off x="1043234" y="812610"/>
            <a:ext cx="6535202" cy="830997"/>
            <a:chOff x="1007305" y="947449"/>
            <a:chExt cx="6535202" cy="830997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DC3ACDF-3F75-44BC-8015-2F3484DEE04A}"/>
                </a:ext>
              </a:extLst>
            </p:cNvPr>
            <p:cNvSpPr txBox="1"/>
            <p:nvPr/>
          </p:nvSpPr>
          <p:spPr>
            <a:xfrm>
              <a:off x="1007305" y="947449"/>
              <a:ext cx="6535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prstClr val="white"/>
                  </a:solidFill>
                  <a:cs typeface="+mn-ea"/>
                  <a:sym typeface="+mn-lt"/>
                </a:rPr>
                <a:t>Hadoop</a:t>
              </a:r>
              <a:r>
                <a:rPr lang="zh-CN" altLang="en-US" sz="4800" b="1" dirty="0">
                  <a:solidFill>
                    <a:prstClr val="white"/>
                  </a:solidFill>
                  <a:cs typeface="+mn-ea"/>
                  <a:sym typeface="+mn-lt"/>
                </a:rPr>
                <a:t>发行版</a:t>
              </a:r>
            </a:p>
          </p:txBody>
        </p:sp>
        <p:cxnSp>
          <p:nvCxnSpPr>
            <p:cNvPr id="25" name="直线连接符 5">
              <a:extLst>
                <a:ext uri="{FF2B5EF4-FFF2-40B4-BE49-F238E27FC236}">
                  <a16:creationId xmlns:a16="http://schemas.microsoft.com/office/drawing/2014/main" id="{D6C196D4-B3E1-4F17-93AB-EAE192F8E51D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05" y="1752432"/>
              <a:ext cx="4103953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56" y="2842504"/>
            <a:ext cx="1786756" cy="155626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0" y="4802921"/>
            <a:ext cx="1786756" cy="155626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0" y="6837941"/>
            <a:ext cx="1786756" cy="1556266"/>
          </a:xfrm>
          <a:prstGeom prst="rect">
            <a:avLst/>
          </a:prstGeom>
        </p:spPr>
      </p:pic>
    </p:spTree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2" grpId="0"/>
      <p:bldP spid="52" grpId="0"/>
      <p:bldP spid="2" grpId="0"/>
      <p:bldP spid="56" grpId="0"/>
      <p:bldP spid="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2853816" y="4570077"/>
            <a:ext cx="78669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云计算的服务器不在本地</a:t>
            </a:r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云端的服务器是资源共享的</a:t>
            </a:r>
          </a:p>
        </p:txBody>
      </p:sp>
      <p:sp>
        <p:nvSpPr>
          <p:cNvPr id="17" name="矩形 16"/>
          <p:cNvSpPr/>
          <p:nvPr/>
        </p:nvSpPr>
        <p:spPr>
          <a:xfrm>
            <a:off x="2853817" y="2921156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7939">
              <a:defRPr/>
            </a:pPr>
            <a:r>
              <a:rPr lang="zh-CN" altLang="en-US" sz="4800" kern="0" dirty="0">
                <a:solidFill>
                  <a:schemeClr val="bg1"/>
                </a:solidFill>
                <a:cs typeface="+mn-ea"/>
                <a:sym typeface="+mn-lt"/>
              </a:rPr>
              <a:t>简单理解</a:t>
            </a:r>
            <a:endParaRPr lang="en-US" altLang="zh-CN" sz="48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7053CC9-F2B0-A448-9041-CAA0DBB51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895" y="3233962"/>
            <a:ext cx="8275998" cy="5223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446E8A23-9C82-4CC6-9EA8-C971CC558047}"/>
              </a:ext>
            </a:extLst>
          </p:cNvPr>
          <p:cNvGrpSpPr/>
          <p:nvPr/>
        </p:nvGrpSpPr>
        <p:grpSpPr>
          <a:xfrm>
            <a:off x="1043234" y="833392"/>
            <a:ext cx="6535202" cy="830997"/>
            <a:chOff x="1007305" y="947449"/>
            <a:chExt cx="6535202" cy="830997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AAD8122-DF34-4D5A-BDAA-8D670AF4A703}"/>
                </a:ext>
              </a:extLst>
            </p:cNvPr>
            <p:cNvSpPr txBox="1"/>
            <p:nvPr/>
          </p:nvSpPr>
          <p:spPr>
            <a:xfrm>
              <a:off x="1007305" y="947449"/>
              <a:ext cx="6535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prstClr val="white"/>
                  </a:solidFill>
                  <a:cs typeface="+mn-ea"/>
                  <a:sym typeface="+mn-lt"/>
                </a:rPr>
                <a:t>云计算</a:t>
              </a:r>
            </a:p>
          </p:txBody>
        </p:sp>
        <p:cxnSp>
          <p:nvCxnSpPr>
            <p:cNvPr id="29" name="直线连接符 5">
              <a:extLst>
                <a:ext uri="{FF2B5EF4-FFF2-40B4-BE49-F238E27FC236}">
                  <a16:creationId xmlns:a16="http://schemas.microsoft.com/office/drawing/2014/main" id="{13ECC63C-D936-4B86-A065-74A807C2AF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05" y="1752432"/>
              <a:ext cx="1980185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49" y="4560847"/>
            <a:ext cx="1510728" cy="13158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10" y="6387957"/>
            <a:ext cx="1510728" cy="13158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384" y="544167"/>
            <a:ext cx="1238948" cy="1409445"/>
          </a:xfrm>
          <a:prstGeom prst="rect">
            <a:avLst/>
          </a:prstGeom>
        </p:spPr>
      </p:pic>
    </p:spTree>
  </p:cSld>
  <p:clrMapOvr>
    <a:masterClrMapping/>
  </p:clrMapOvr>
  <p:transition spd="med" advClick="0" advTm="100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028483" y="4014891"/>
            <a:ext cx="5109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7939">
              <a:defRPr/>
            </a:pPr>
            <a:r>
              <a:rPr lang="zh-CN" altLang="en-US" sz="4800" kern="0" dirty="0">
                <a:solidFill>
                  <a:schemeClr val="bg1"/>
                </a:solidFill>
                <a:cs typeface="+mn-ea"/>
                <a:sym typeface="+mn-lt"/>
              </a:rPr>
              <a:t>与其他技术的相比</a:t>
            </a:r>
            <a:endParaRPr lang="en-US" altLang="zh-CN" sz="48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28483" y="5207474"/>
            <a:ext cx="45063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7939">
              <a:defRPr/>
            </a:pPr>
            <a:r>
              <a:rPr lang="zh-CN" altLang="en-US" sz="4800" kern="0" dirty="0">
                <a:solidFill>
                  <a:schemeClr val="bg1"/>
                </a:solidFill>
                <a:cs typeface="+mn-ea"/>
                <a:sym typeface="+mn-lt"/>
              </a:rPr>
              <a:t>开发语言如 </a:t>
            </a:r>
            <a:r>
              <a:rPr lang="en-US" altLang="zh-CN" sz="4800" kern="0" dirty="0">
                <a:solidFill>
                  <a:schemeClr val="bg1"/>
                </a:solidFill>
                <a:cs typeface="+mn-ea"/>
                <a:sym typeface="+mn-lt"/>
              </a:rPr>
              <a:t>Java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F94ED16-543A-40F5-9AA8-A722A5765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895" y="3233962"/>
            <a:ext cx="8275998" cy="5223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446E8A23-9C82-4CC6-9EA8-C971CC558047}"/>
              </a:ext>
            </a:extLst>
          </p:cNvPr>
          <p:cNvGrpSpPr/>
          <p:nvPr/>
        </p:nvGrpSpPr>
        <p:grpSpPr>
          <a:xfrm>
            <a:off x="1043234" y="833392"/>
            <a:ext cx="6535202" cy="830997"/>
            <a:chOff x="1007305" y="947449"/>
            <a:chExt cx="6535202" cy="83099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AAD8122-DF34-4D5A-BDAA-8D670AF4A703}"/>
                </a:ext>
              </a:extLst>
            </p:cNvPr>
            <p:cNvSpPr txBox="1"/>
            <p:nvPr/>
          </p:nvSpPr>
          <p:spPr>
            <a:xfrm>
              <a:off x="1007305" y="947449"/>
              <a:ext cx="6535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prstClr val="white"/>
                  </a:solidFill>
                  <a:cs typeface="+mn-ea"/>
                  <a:sym typeface="+mn-lt"/>
                </a:rPr>
                <a:t>云计算</a:t>
              </a:r>
            </a:p>
          </p:txBody>
        </p:sp>
        <p:cxnSp>
          <p:nvCxnSpPr>
            <p:cNvPr id="12" name="直线连接符 5">
              <a:extLst>
                <a:ext uri="{FF2B5EF4-FFF2-40B4-BE49-F238E27FC236}">
                  <a16:creationId xmlns:a16="http://schemas.microsoft.com/office/drawing/2014/main" id="{13ECC63C-D936-4B86-A065-74A807C2AF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05" y="1752432"/>
              <a:ext cx="1980185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384" y="544167"/>
            <a:ext cx="1238948" cy="140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92980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4387" y="9223444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30582" y="6304728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561145" y="3818657"/>
            <a:ext cx="592812" cy="59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815054" y="551334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467902" y="2480155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3028898" y="2192893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153962" y="1541707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260323" y="-180361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16582" y="7049326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162708" y="704683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483468" y="3144720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9089078" y="3233209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0348192" y="161651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12804915" y="11082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3071724" y="1852335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5189649" y="843291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7476148" y="78687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8008723" y="2282917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8463004" y="6475347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1063169" y="-2265590"/>
            <a:ext cx="1313429" cy="3807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2376596" y="-390006"/>
            <a:ext cx="2" cy="1931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2376591" y="326528"/>
            <a:ext cx="1970547" cy="11841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244676" y="326172"/>
            <a:ext cx="2398632" cy="1438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50828" y="1779208"/>
            <a:ext cx="2181207" cy="1430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50828" y="3210038"/>
            <a:ext cx="1611972" cy="9056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857556" y="1987770"/>
            <a:ext cx="519044" cy="18308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857551" y="2573627"/>
            <a:ext cx="1236552" cy="12450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2534026" y="1922446"/>
            <a:ext cx="494873" cy="4934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905746" y="4325669"/>
            <a:ext cx="742220" cy="1979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50826" y="3525451"/>
            <a:ext cx="832709" cy="28306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1355817" y="6356121"/>
            <a:ext cx="2137698" cy="29955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89546" y="6604278"/>
            <a:ext cx="592335" cy="26191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89551" y="7348871"/>
            <a:ext cx="1478336" cy="1874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791746" y="4412657"/>
            <a:ext cx="65810" cy="26366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1080903" y="5736373"/>
            <a:ext cx="2734146" cy="74382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2067146" y="4325669"/>
            <a:ext cx="1813118" cy="12529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3251531" y="2638956"/>
            <a:ext cx="786156" cy="28743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4195118" y="2987044"/>
            <a:ext cx="1359605" cy="259162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4556734" y="413495"/>
            <a:ext cx="1207580" cy="20666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3474167" y="927712"/>
            <a:ext cx="3688536" cy="1488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2599230" y="1764736"/>
            <a:ext cx="2868672" cy="10123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915604" y="5894077"/>
            <a:ext cx="1964660" cy="12066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5973904" y="1085416"/>
            <a:ext cx="1254014" cy="14817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4853135" y="116567"/>
            <a:ext cx="2309568" cy="8111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6547113" y="-1161251"/>
            <a:ext cx="680799" cy="19312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6060719" y="2777080"/>
            <a:ext cx="1422749" cy="5431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7833794" y="3320193"/>
            <a:ext cx="1306589" cy="2125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4260328" y="3444270"/>
            <a:ext cx="3274445" cy="229210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7542768" y="1085416"/>
            <a:ext cx="1597611" cy="21991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9388095" y="1997245"/>
            <a:ext cx="1025301" cy="12873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10570824" y="-579868"/>
            <a:ext cx="147690" cy="21963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7607976" y="405128"/>
            <a:ext cx="5162958" cy="5225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7542770" y="-645191"/>
            <a:ext cx="3018320" cy="14151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10793465" y="1839541"/>
            <a:ext cx="2278259" cy="2358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6704543" y="-1226575"/>
            <a:ext cx="6432389" cy="31442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13516992" y="1142837"/>
            <a:ext cx="1723956" cy="9325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5488666" y="-626620"/>
            <a:ext cx="512043" cy="15213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13451783" y="-626620"/>
            <a:ext cx="2548926" cy="25442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13397727" y="407750"/>
            <a:ext cx="4078416" cy="6021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6158135" y="-691943"/>
            <a:ext cx="1937403" cy="306182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5539970" y="1018759"/>
            <a:ext cx="2555568" cy="13511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7856207" y="1167607"/>
            <a:ext cx="239331" cy="12022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8685636" y="3584150"/>
            <a:ext cx="578601" cy="28911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4195118" y="5894077"/>
            <a:ext cx="4267886" cy="804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7542767" y="1085411"/>
            <a:ext cx="2805420" cy="754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7856211" y="-188501"/>
            <a:ext cx="922706" cy="10406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5415199" y="4097296"/>
            <a:ext cx="7384462" cy="1997575"/>
            <a:chOff x="8864302" y="201010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64302" y="201010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78415"/>
              <a:ext cx="2345474" cy="3281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b="1" dirty="0">
                  <a:solidFill>
                    <a:schemeClr val="bg1"/>
                  </a:solidFill>
                  <a:cs typeface="+mn-ea"/>
                  <a:sym typeface="+mn-lt"/>
                </a:rPr>
                <a:t>Hadoop</a:t>
              </a:r>
              <a:r>
                <a:rPr lang="zh-CN" altLang="en-US" sz="8000" b="1" dirty="0">
                  <a:solidFill>
                    <a:schemeClr val="bg1"/>
                  </a:solidFill>
                  <a:cs typeface="+mn-ea"/>
                  <a:sym typeface="+mn-lt"/>
                </a:rPr>
                <a:t>概述</a:t>
              </a:r>
            </a:p>
          </p:txBody>
        </p:sp>
      </p:grpSp>
    </p:spTree>
  </p:cSld>
  <p:clrMapOvr>
    <a:masterClrMapping/>
  </p:clrMapOvr>
  <p:transition spd="med" advClick="0" advTm="100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3044716" y="4026838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7939">
              <a:defRPr/>
            </a:pPr>
            <a:r>
              <a:rPr lang="zh-CN" altLang="en-US" sz="4800" kern="0" dirty="0">
                <a:solidFill>
                  <a:schemeClr val="bg1"/>
                </a:solidFill>
                <a:cs typeface="+mn-ea"/>
                <a:sym typeface="+mn-lt"/>
              </a:rPr>
              <a:t>主要区别：</a:t>
            </a:r>
            <a:endParaRPr lang="en-US" altLang="zh-CN" sz="48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44716" y="5211012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7939">
              <a:defRPr/>
            </a:pPr>
            <a:r>
              <a:rPr lang="zh-CN" altLang="en-US" sz="4400" kern="0" dirty="0">
                <a:solidFill>
                  <a:schemeClr val="bg1"/>
                </a:solidFill>
                <a:cs typeface="+mn-ea"/>
                <a:sym typeface="+mn-lt"/>
              </a:rPr>
              <a:t>分布式架构</a:t>
            </a:r>
            <a:endParaRPr lang="en-US" altLang="zh-CN" sz="44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BA08797-27BB-4197-93C6-A654B3039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895" y="3233962"/>
            <a:ext cx="8275998" cy="5223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446E8A23-9C82-4CC6-9EA8-C971CC558047}"/>
              </a:ext>
            </a:extLst>
          </p:cNvPr>
          <p:cNvGrpSpPr/>
          <p:nvPr/>
        </p:nvGrpSpPr>
        <p:grpSpPr>
          <a:xfrm>
            <a:off x="1043234" y="833392"/>
            <a:ext cx="6535202" cy="830997"/>
            <a:chOff x="1007305" y="947449"/>
            <a:chExt cx="6535202" cy="83099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AAD8122-DF34-4D5A-BDAA-8D670AF4A703}"/>
                </a:ext>
              </a:extLst>
            </p:cNvPr>
            <p:cNvSpPr txBox="1"/>
            <p:nvPr/>
          </p:nvSpPr>
          <p:spPr>
            <a:xfrm>
              <a:off x="1007305" y="947449"/>
              <a:ext cx="6535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prstClr val="white"/>
                  </a:solidFill>
                  <a:cs typeface="+mn-ea"/>
                  <a:sym typeface="+mn-lt"/>
                </a:rPr>
                <a:t>云计算</a:t>
              </a:r>
            </a:p>
          </p:txBody>
        </p:sp>
        <p:cxnSp>
          <p:nvCxnSpPr>
            <p:cNvPr id="12" name="直线连接符 5">
              <a:extLst>
                <a:ext uri="{FF2B5EF4-FFF2-40B4-BE49-F238E27FC236}">
                  <a16:creationId xmlns:a16="http://schemas.microsoft.com/office/drawing/2014/main" id="{13ECC63C-D936-4B86-A065-74A807C2AF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05" y="1752432"/>
              <a:ext cx="1980185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384" y="544167"/>
            <a:ext cx="1238948" cy="140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76634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6716661" y="4876216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7939">
              <a:defRPr/>
            </a:pPr>
            <a:r>
              <a:rPr lang="zh-CN" altLang="en-US" sz="4000" kern="0" dirty="0">
                <a:solidFill>
                  <a:schemeClr val="bg1"/>
                </a:solidFill>
                <a:cs typeface="+mn-ea"/>
                <a:sym typeface="+mn-lt"/>
              </a:rPr>
              <a:t>私有云</a:t>
            </a:r>
            <a:endParaRPr lang="en-US" altLang="zh-CN" sz="40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53729" y="2972933"/>
            <a:ext cx="4493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827939">
              <a:defRPr/>
            </a:pPr>
            <a:r>
              <a:rPr lang="zh-CN" altLang="en-US" sz="4800" kern="0" dirty="0">
                <a:solidFill>
                  <a:schemeClr val="bg1"/>
                </a:solidFill>
                <a:cs typeface="+mn-ea"/>
                <a:sym typeface="+mn-lt"/>
              </a:rPr>
              <a:t>部署方式有两种</a:t>
            </a:r>
            <a:endParaRPr lang="en-US" altLang="zh-CN" sz="48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46E8A23-9C82-4CC6-9EA8-C971CC558047}"/>
              </a:ext>
            </a:extLst>
          </p:cNvPr>
          <p:cNvGrpSpPr/>
          <p:nvPr/>
        </p:nvGrpSpPr>
        <p:grpSpPr>
          <a:xfrm>
            <a:off x="1043234" y="833392"/>
            <a:ext cx="6535202" cy="830997"/>
            <a:chOff x="1007305" y="947449"/>
            <a:chExt cx="6535202" cy="83099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AAD8122-DF34-4D5A-BDAA-8D670AF4A703}"/>
                </a:ext>
              </a:extLst>
            </p:cNvPr>
            <p:cNvSpPr txBox="1"/>
            <p:nvPr/>
          </p:nvSpPr>
          <p:spPr>
            <a:xfrm>
              <a:off x="1007305" y="947449"/>
              <a:ext cx="6535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prstClr val="white"/>
                  </a:solidFill>
                  <a:cs typeface="+mn-ea"/>
                  <a:sym typeface="+mn-lt"/>
                </a:rPr>
                <a:t>云计算</a:t>
              </a:r>
            </a:p>
          </p:txBody>
        </p:sp>
        <p:cxnSp>
          <p:nvCxnSpPr>
            <p:cNvPr id="12" name="直线连接符 5">
              <a:extLst>
                <a:ext uri="{FF2B5EF4-FFF2-40B4-BE49-F238E27FC236}">
                  <a16:creationId xmlns:a16="http://schemas.microsoft.com/office/drawing/2014/main" id="{13ECC63C-D936-4B86-A065-74A807C2AF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05" y="1752432"/>
              <a:ext cx="1980185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4516847"/>
            <a:ext cx="1786756" cy="155626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6656388"/>
            <a:ext cx="1786756" cy="155626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716660" y="7080578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7939">
              <a:defRPr/>
            </a:pPr>
            <a:r>
              <a:rPr lang="zh-CN" altLang="en-US" sz="4000" kern="0" dirty="0">
                <a:solidFill>
                  <a:schemeClr val="bg1"/>
                </a:solidFill>
                <a:cs typeface="+mn-ea"/>
                <a:sym typeface="+mn-lt"/>
              </a:rPr>
              <a:t>公有云</a:t>
            </a:r>
            <a:endParaRPr lang="en-US" altLang="zh-CN" sz="40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384" y="544167"/>
            <a:ext cx="1238948" cy="140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03894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1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348032" y="2998505"/>
            <a:ext cx="6973752" cy="4925910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50" dirty="0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54167" y="3801596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7939">
              <a:defRPr/>
            </a:pPr>
            <a:r>
              <a:rPr lang="zh-CN" altLang="en-US" sz="4000" kern="0" dirty="0">
                <a:solidFill>
                  <a:schemeClr val="bg1"/>
                </a:solidFill>
                <a:cs typeface="+mn-ea"/>
                <a:sym typeface="+mn-lt"/>
              </a:rPr>
              <a:t>私有云</a:t>
            </a:r>
            <a:endParaRPr lang="en-US" altLang="zh-CN" sz="40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5" r="373" b="20662"/>
          <a:stretch/>
        </p:blipFill>
        <p:spPr>
          <a:xfrm>
            <a:off x="9245598" y="2994763"/>
            <a:ext cx="7493000" cy="4929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1892274" y="4851195"/>
            <a:ext cx="6080170" cy="1840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数据中心部署在企业内部，由企业自行管理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46E8A23-9C82-4CC6-9EA8-C971CC558047}"/>
              </a:ext>
            </a:extLst>
          </p:cNvPr>
          <p:cNvGrpSpPr/>
          <p:nvPr/>
        </p:nvGrpSpPr>
        <p:grpSpPr>
          <a:xfrm>
            <a:off x="1043234" y="833392"/>
            <a:ext cx="6535202" cy="830997"/>
            <a:chOff x="1007305" y="947449"/>
            <a:chExt cx="6535202" cy="83099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AAD8122-DF34-4D5A-BDAA-8D670AF4A703}"/>
                </a:ext>
              </a:extLst>
            </p:cNvPr>
            <p:cNvSpPr txBox="1"/>
            <p:nvPr/>
          </p:nvSpPr>
          <p:spPr>
            <a:xfrm>
              <a:off x="1007305" y="947449"/>
              <a:ext cx="6535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prstClr val="white"/>
                  </a:solidFill>
                  <a:cs typeface="+mn-ea"/>
                  <a:sym typeface="+mn-lt"/>
                </a:rPr>
                <a:t>云计算</a:t>
              </a:r>
            </a:p>
          </p:txBody>
        </p:sp>
        <p:cxnSp>
          <p:nvCxnSpPr>
            <p:cNvPr id="12" name="直线连接符 5">
              <a:extLst>
                <a:ext uri="{FF2B5EF4-FFF2-40B4-BE49-F238E27FC236}">
                  <a16:creationId xmlns:a16="http://schemas.microsoft.com/office/drawing/2014/main" id="{13ECC63C-D936-4B86-A065-74A807C2AF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05" y="1752432"/>
              <a:ext cx="1980185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384" y="544167"/>
            <a:ext cx="1238948" cy="140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41573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8863765" y="3012521"/>
            <a:ext cx="8771091" cy="4933657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50" dirty="0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078186" y="3311983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7939">
              <a:defRPr/>
            </a:pPr>
            <a:r>
              <a:rPr lang="zh-CN" altLang="en-US" sz="4000" b="1" kern="0" dirty="0">
                <a:solidFill>
                  <a:schemeClr val="bg1"/>
                </a:solidFill>
                <a:cs typeface="+mn-ea"/>
                <a:sym typeface="+mn-lt"/>
              </a:rPr>
              <a:t>公有云</a:t>
            </a:r>
            <a:endParaRPr lang="en-US" altLang="zh-CN" sz="40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56" y="3012519"/>
            <a:ext cx="7640279" cy="4933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8863766" y="4131381"/>
            <a:ext cx="87710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数据中心由第三方云计算供应商提供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企业将自己的软件及服务部属在供应商提供的数据中心，并且支付一定的租金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Windows Azure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正是这样一个公共云平台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46E8A23-9C82-4CC6-9EA8-C971CC558047}"/>
              </a:ext>
            </a:extLst>
          </p:cNvPr>
          <p:cNvGrpSpPr/>
          <p:nvPr/>
        </p:nvGrpSpPr>
        <p:grpSpPr>
          <a:xfrm>
            <a:off x="1043234" y="833392"/>
            <a:ext cx="6535202" cy="830997"/>
            <a:chOff x="1007305" y="947449"/>
            <a:chExt cx="6535202" cy="83099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AAD8122-DF34-4D5A-BDAA-8D670AF4A703}"/>
                </a:ext>
              </a:extLst>
            </p:cNvPr>
            <p:cNvSpPr txBox="1"/>
            <p:nvPr/>
          </p:nvSpPr>
          <p:spPr>
            <a:xfrm>
              <a:off x="1007305" y="947449"/>
              <a:ext cx="6535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prstClr val="white"/>
                  </a:solidFill>
                  <a:cs typeface="+mn-ea"/>
                  <a:sym typeface="+mn-lt"/>
                </a:rPr>
                <a:t>云计算</a:t>
              </a:r>
            </a:p>
          </p:txBody>
        </p:sp>
        <p:cxnSp>
          <p:nvCxnSpPr>
            <p:cNvPr id="12" name="直线连接符 5">
              <a:extLst>
                <a:ext uri="{FF2B5EF4-FFF2-40B4-BE49-F238E27FC236}">
                  <a16:creationId xmlns:a16="http://schemas.microsoft.com/office/drawing/2014/main" id="{13ECC63C-D936-4B86-A065-74A807C2AF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05" y="1752432"/>
              <a:ext cx="1980185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384" y="544167"/>
            <a:ext cx="1238948" cy="1409445"/>
          </a:xfrm>
          <a:prstGeom prst="rect">
            <a:avLst/>
          </a:prstGeom>
        </p:spPr>
      </p:pic>
    </p:spTree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8085596" y="3991962"/>
            <a:ext cx="2759100" cy="1909377"/>
            <a:chOff x="5456437" y="1541462"/>
            <a:chExt cx="1839400" cy="1272918"/>
          </a:xfrm>
        </p:grpSpPr>
        <p:grpSp>
          <p:nvGrpSpPr>
            <p:cNvPr id="79" name="组合 78"/>
            <p:cNvGrpSpPr/>
            <p:nvPr/>
          </p:nvGrpSpPr>
          <p:grpSpPr>
            <a:xfrm>
              <a:off x="5456437" y="1541462"/>
              <a:ext cx="1839400" cy="1272918"/>
              <a:chOff x="5456437" y="1541462"/>
              <a:chExt cx="1839400" cy="1272918"/>
            </a:xfrm>
          </p:grpSpPr>
          <p:sp>
            <p:nvSpPr>
              <p:cNvPr id="81" name="Freeform 125"/>
              <p:cNvSpPr/>
              <p:nvPr/>
            </p:nvSpPr>
            <p:spPr bwMode="auto">
              <a:xfrm>
                <a:off x="5456437" y="1541462"/>
                <a:ext cx="1839400" cy="1272918"/>
              </a:xfrm>
              <a:custGeom>
                <a:avLst/>
                <a:gdLst>
                  <a:gd name="T0" fmla="*/ 63 w 116"/>
                  <a:gd name="T1" fmla="*/ 73 h 80"/>
                  <a:gd name="T2" fmla="*/ 116 w 116"/>
                  <a:gd name="T3" fmla="*/ 40 h 80"/>
                  <a:gd name="T4" fmla="*/ 63 w 116"/>
                  <a:gd name="T5" fmla="*/ 8 h 80"/>
                  <a:gd name="T6" fmla="*/ 58 w 116"/>
                  <a:gd name="T7" fmla="*/ 4 h 80"/>
                  <a:gd name="T8" fmla="*/ 40 w 116"/>
                  <a:gd name="T9" fmla="*/ 0 h 80"/>
                  <a:gd name="T10" fmla="*/ 0 w 116"/>
                  <a:gd name="T11" fmla="*/ 40 h 80"/>
                  <a:gd name="T12" fmla="*/ 40 w 116"/>
                  <a:gd name="T13" fmla="*/ 80 h 80"/>
                  <a:gd name="T14" fmla="*/ 58 w 116"/>
                  <a:gd name="T15" fmla="*/ 76 h 80"/>
                  <a:gd name="T16" fmla="*/ 63 w 116"/>
                  <a:gd name="T17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80">
                    <a:moveTo>
                      <a:pt x="63" y="73"/>
                    </a:moveTo>
                    <a:cubicBezTo>
                      <a:pt x="116" y="40"/>
                      <a:pt x="116" y="40"/>
                      <a:pt x="116" y="40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3" y="2"/>
                      <a:pt x="47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47" y="80"/>
                      <a:pt x="53" y="79"/>
                      <a:pt x="58" y="76"/>
                    </a:cubicBezTo>
                    <a:lnTo>
                      <a:pt x="63" y="7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37160" tIns="68580" rIns="137160" bIns="68580" numCol="1" anchor="t" anchorCtr="0" compatLnSpc="1"/>
              <a:lstStyle/>
              <a:p>
                <a:endParaRPr lang="zh-CN" altLang="en-US" sz="4050" dirty="0">
                  <a:cs typeface="+mn-ea"/>
                  <a:sym typeface="+mn-lt"/>
                </a:endParaRPr>
              </a:p>
            </p:txBody>
          </p:sp>
          <p:sp>
            <p:nvSpPr>
              <p:cNvPr id="82" name="Freeform 126"/>
              <p:cNvSpPr/>
              <p:nvPr/>
            </p:nvSpPr>
            <p:spPr bwMode="auto">
              <a:xfrm>
                <a:off x="5573242" y="1648094"/>
                <a:ext cx="1559491" cy="1059654"/>
              </a:xfrm>
              <a:custGeom>
                <a:avLst/>
                <a:gdLst>
                  <a:gd name="T0" fmla="*/ 98 w 98"/>
                  <a:gd name="T1" fmla="*/ 33 h 67"/>
                  <a:gd name="T2" fmla="*/ 49 w 98"/>
                  <a:gd name="T3" fmla="*/ 3 h 67"/>
                  <a:gd name="T4" fmla="*/ 34 w 98"/>
                  <a:gd name="T5" fmla="*/ 0 h 67"/>
                  <a:gd name="T6" fmla="*/ 0 w 98"/>
                  <a:gd name="T7" fmla="*/ 33 h 67"/>
                  <a:gd name="T8" fmla="*/ 34 w 98"/>
                  <a:gd name="T9" fmla="*/ 67 h 67"/>
                  <a:gd name="T10" fmla="*/ 49 w 98"/>
                  <a:gd name="T11" fmla="*/ 64 h 67"/>
                  <a:gd name="T12" fmla="*/ 98 w 98"/>
                  <a:gd name="T13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67">
                    <a:moveTo>
                      <a:pt x="98" y="33"/>
                    </a:moveTo>
                    <a:cubicBezTo>
                      <a:pt x="49" y="3"/>
                      <a:pt x="49" y="3"/>
                      <a:pt x="49" y="3"/>
                    </a:cubicBezTo>
                    <a:cubicBezTo>
                      <a:pt x="44" y="1"/>
                      <a:pt x="39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39" y="67"/>
                      <a:pt x="44" y="66"/>
                      <a:pt x="49" y="64"/>
                    </a:cubicBezTo>
                    <a:lnTo>
                      <a:pt x="98" y="33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37160" tIns="68580" rIns="137160" bIns="68580" numCol="1" anchor="t" anchorCtr="0" compatLnSpc="1"/>
              <a:lstStyle/>
              <a:p>
                <a:endParaRPr lang="zh-CN" altLang="en-US" sz="4050" dirty="0">
                  <a:cs typeface="+mn-ea"/>
                  <a:sym typeface="+mn-lt"/>
                </a:endParaRPr>
              </a:p>
            </p:txBody>
          </p:sp>
        </p:grpSp>
        <p:sp>
          <p:nvSpPr>
            <p:cNvPr id="80" name="文本框 79"/>
            <p:cNvSpPr txBox="1"/>
            <p:nvPr/>
          </p:nvSpPr>
          <p:spPr>
            <a:xfrm>
              <a:off x="5694521" y="1762423"/>
              <a:ext cx="93486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9093077" y="5976403"/>
            <a:ext cx="1929371" cy="2759100"/>
            <a:chOff x="6376138" y="2731074"/>
            <a:chExt cx="1286247" cy="1839400"/>
          </a:xfrm>
        </p:grpSpPr>
        <p:grpSp>
          <p:nvGrpSpPr>
            <p:cNvPr id="84" name="组合 83"/>
            <p:cNvGrpSpPr/>
            <p:nvPr/>
          </p:nvGrpSpPr>
          <p:grpSpPr>
            <a:xfrm>
              <a:off x="6376138" y="2731074"/>
              <a:ext cx="1286247" cy="1839400"/>
              <a:chOff x="6376138" y="2731074"/>
              <a:chExt cx="1286247" cy="1839400"/>
            </a:xfrm>
          </p:grpSpPr>
          <p:sp>
            <p:nvSpPr>
              <p:cNvPr id="86" name="Freeform 129"/>
              <p:cNvSpPr/>
              <p:nvPr/>
            </p:nvSpPr>
            <p:spPr bwMode="auto">
              <a:xfrm>
                <a:off x="6376138" y="2731074"/>
                <a:ext cx="1286247" cy="1839400"/>
              </a:xfrm>
              <a:custGeom>
                <a:avLst/>
                <a:gdLst>
                  <a:gd name="T0" fmla="*/ 8 w 81"/>
                  <a:gd name="T1" fmla="*/ 64 h 116"/>
                  <a:gd name="T2" fmla="*/ 41 w 81"/>
                  <a:gd name="T3" fmla="*/ 116 h 116"/>
                  <a:gd name="T4" fmla="*/ 73 w 81"/>
                  <a:gd name="T5" fmla="*/ 64 h 116"/>
                  <a:gd name="T6" fmla="*/ 76 w 81"/>
                  <a:gd name="T7" fmla="*/ 58 h 116"/>
                  <a:gd name="T8" fmla="*/ 81 w 81"/>
                  <a:gd name="T9" fmla="*/ 40 h 116"/>
                  <a:gd name="T10" fmla="*/ 41 w 81"/>
                  <a:gd name="T11" fmla="*/ 0 h 116"/>
                  <a:gd name="T12" fmla="*/ 0 w 81"/>
                  <a:gd name="T13" fmla="*/ 40 h 116"/>
                  <a:gd name="T14" fmla="*/ 5 w 81"/>
                  <a:gd name="T15" fmla="*/ 58 h 116"/>
                  <a:gd name="T16" fmla="*/ 8 w 81"/>
                  <a:gd name="T17" fmla="*/ 6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116">
                    <a:moveTo>
                      <a:pt x="8" y="64"/>
                    </a:moveTo>
                    <a:cubicBezTo>
                      <a:pt x="41" y="116"/>
                      <a:pt x="41" y="116"/>
                      <a:pt x="41" y="116"/>
                    </a:cubicBezTo>
                    <a:cubicBezTo>
                      <a:pt x="73" y="64"/>
                      <a:pt x="73" y="64"/>
                      <a:pt x="73" y="64"/>
                    </a:cubicBezTo>
                    <a:cubicBezTo>
                      <a:pt x="76" y="58"/>
                      <a:pt x="76" y="58"/>
                      <a:pt x="76" y="58"/>
                    </a:cubicBezTo>
                    <a:cubicBezTo>
                      <a:pt x="79" y="53"/>
                      <a:pt x="81" y="47"/>
                      <a:pt x="81" y="40"/>
                    </a:cubicBezTo>
                    <a:cubicBezTo>
                      <a:pt x="81" y="18"/>
                      <a:pt x="63" y="0"/>
                      <a:pt x="41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47"/>
                      <a:pt x="2" y="53"/>
                      <a:pt x="5" y="58"/>
                    </a:cubicBezTo>
                    <a:lnTo>
                      <a:pt x="8" y="64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37160" tIns="68580" rIns="137160" bIns="68580" numCol="1" anchor="t" anchorCtr="0" compatLnSpc="1"/>
              <a:lstStyle/>
              <a:p>
                <a:pPr algn="ctr"/>
                <a:endParaRPr lang="zh-CN" altLang="en-US" sz="4050" dirty="0">
                  <a:cs typeface="+mn-ea"/>
                  <a:sym typeface="+mn-lt"/>
                </a:endParaRPr>
              </a:p>
            </p:txBody>
          </p:sp>
          <p:sp>
            <p:nvSpPr>
              <p:cNvPr id="87" name="Freeform 130"/>
              <p:cNvSpPr/>
              <p:nvPr/>
            </p:nvSpPr>
            <p:spPr bwMode="auto">
              <a:xfrm>
                <a:off x="6486102" y="2838945"/>
                <a:ext cx="1066319" cy="1559491"/>
              </a:xfrm>
              <a:custGeom>
                <a:avLst/>
                <a:gdLst>
                  <a:gd name="T0" fmla="*/ 34 w 67"/>
                  <a:gd name="T1" fmla="*/ 98 h 98"/>
                  <a:gd name="T2" fmla="*/ 64 w 67"/>
                  <a:gd name="T3" fmla="*/ 50 h 98"/>
                  <a:gd name="T4" fmla="*/ 67 w 67"/>
                  <a:gd name="T5" fmla="*/ 34 h 98"/>
                  <a:gd name="T6" fmla="*/ 34 w 67"/>
                  <a:gd name="T7" fmla="*/ 0 h 98"/>
                  <a:gd name="T8" fmla="*/ 0 w 67"/>
                  <a:gd name="T9" fmla="*/ 34 h 98"/>
                  <a:gd name="T10" fmla="*/ 3 w 67"/>
                  <a:gd name="T11" fmla="*/ 50 h 98"/>
                  <a:gd name="T12" fmla="*/ 34 w 67"/>
                  <a:gd name="T13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98">
                    <a:moveTo>
                      <a:pt x="34" y="98"/>
                    </a:moveTo>
                    <a:cubicBezTo>
                      <a:pt x="64" y="50"/>
                      <a:pt x="64" y="50"/>
                      <a:pt x="64" y="50"/>
                    </a:cubicBezTo>
                    <a:cubicBezTo>
                      <a:pt x="66" y="45"/>
                      <a:pt x="67" y="40"/>
                      <a:pt x="67" y="34"/>
                    </a:cubicBezTo>
                    <a:cubicBezTo>
                      <a:pt x="67" y="16"/>
                      <a:pt x="52" y="0"/>
                      <a:pt x="34" y="0"/>
                    </a:cubicBezTo>
                    <a:cubicBezTo>
                      <a:pt x="15" y="0"/>
                      <a:pt x="0" y="16"/>
                      <a:pt x="0" y="34"/>
                    </a:cubicBezTo>
                    <a:cubicBezTo>
                      <a:pt x="0" y="40"/>
                      <a:pt x="1" y="45"/>
                      <a:pt x="3" y="50"/>
                    </a:cubicBezTo>
                    <a:lnTo>
                      <a:pt x="34" y="98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37160" tIns="68580" rIns="137160" bIns="68580" numCol="1" anchor="t" anchorCtr="0" compatLnSpc="1"/>
              <a:lstStyle/>
              <a:p>
                <a:pPr algn="ctr"/>
                <a:endParaRPr lang="zh-CN" altLang="en-US" sz="4050" dirty="0">
                  <a:cs typeface="+mn-ea"/>
                  <a:sym typeface="+mn-lt"/>
                </a:endParaRPr>
              </a:p>
            </p:txBody>
          </p:sp>
        </p:grpSp>
        <p:sp>
          <p:nvSpPr>
            <p:cNvPr id="85" name="文本框 84"/>
            <p:cNvSpPr txBox="1"/>
            <p:nvPr/>
          </p:nvSpPr>
          <p:spPr>
            <a:xfrm>
              <a:off x="6551828" y="2993054"/>
              <a:ext cx="93486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6344235" y="7300813"/>
            <a:ext cx="2779094" cy="1909377"/>
            <a:chOff x="4776659" y="3824051"/>
            <a:chExt cx="1852729" cy="1272918"/>
          </a:xfrm>
        </p:grpSpPr>
        <p:grpSp>
          <p:nvGrpSpPr>
            <p:cNvPr id="89" name="组合 88"/>
            <p:cNvGrpSpPr/>
            <p:nvPr/>
          </p:nvGrpSpPr>
          <p:grpSpPr>
            <a:xfrm>
              <a:off x="4776659" y="3824051"/>
              <a:ext cx="1852729" cy="1272918"/>
              <a:chOff x="4776659" y="3824051"/>
              <a:chExt cx="1852729" cy="1272918"/>
            </a:xfrm>
          </p:grpSpPr>
          <p:sp>
            <p:nvSpPr>
              <p:cNvPr id="91" name="Freeform 127"/>
              <p:cNvSpPr/>
              <p:nvPr/>
            </p:nvSpPr>
            <p:spPr bwMode="auto">
              <a:xfrm>
                <a:off x="4776659" y="3824051"/>
                <a:ext cx="1852729" cy="1272918"/>
              </a:xfrm>
              <a:custGeom>
                <a:avLst/>
                <a:gdLst>
                  <a:gd name="T0" fmla="*/ 53 w 117"/>
                  <a:gd name="T1" fmla="*/ 7 h 80"/>
                  <a:gd name="T2" fmla="*/ 0 w 117"/>
                  <a:gd name="T3" fmla="*/ 40 h 80"/>
                  <a:gd name="T4" fmla="*/ 53 w 117"/>
                  <a:gd name="T5" fmla="*/ 72 h 80"/>
                  <a:gd name="T6" fmla="*/ 58 w 117"/>
                  <a:gd name="T7" fmla="*/ 75 h 80"/>
                  <a:gd name="T8" fmla="*/ 77 w 117"/>
                  <a:gd name="T9" fmla="*/ 80 h 80"/>
                  <a:gd name="T10" fmla="*/ 117 w 117"/>
                  <a:gd name="T11" fmla="*/ 40 h 80"/>
                  <a:gd name="T12" fmla="*/ 77 w 117"/>
                  <a:gd name="T13" fmla="*/ 0 h 80"/>
                  <a:gd name="T14" fmla="*/ 58 w 117"/>
                  <a:gd name="T15" fmla="*/ 4 h 80"/>
                  <a:gd name="T16" fmla="*/ 53 w 117"/>
                  <a:gd name="T17" fmla="*/ 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80">
                    <a:moveTo>
                      <a:pt x="53" y="7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64" y="78"/>
                      <a:pt x="70" y="80"/>
                      <a:pt x="77" y="80"/>
                    </a:cubicBezTo>
                    <a:cubicBezTo>
                      <a:pt x="99" y="80"/>
                      <a:pt x="117" y="62"/>
                      <a:pt x="117" y="40"/>
                    </a:cubicBezTo>
                    <a:cubicBezTo>
                      <a:pt x="117" y="18"/>
                      <a:pt x="99" y="0"/>
                      <a:pt x="77" y="0"/>
                    </a:cubicBezTo>
                    <a:cubicBezTo>
                      <a:pt x="70" y="0"/>
                      <a:pt x="64" y="1"/>
                      <a:pt x="58" y="4"/>
                    </a:cubicBezTo>
                    <a:lnTo>
                      <a:pt x="53" y="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37160" tIns="68580" rIns="137160" bIns="68580" numCol="1" anchor="t" anchorCtr="0" compatLnSpc="1"/>
              <a:lstStyle/>
              <a:p>
                <a:endParaRPr lang="zh-CN" altLang="en-US" sz="4050" dirty="0">
                  <a:cs typeface="+mn-ea"/>
                  <a:sym typeface="+mn-lt"/>
                </a:endParaRPr>
              </a:p>
            </p:txBody>
          </p:sp>
          <p:sp>
            <p:nvSpPr>
              <p:cNvPr id="92" name="Freeform 128"/>
              <p:cNvSpPr/>
              <p:nvPr/>
            </p:nvSpPr>
            <p:spPr bwMode="auto">
              <a:xfrm>
                <a:off x="4971404" y="3920686"/>
                <a:ext cx="1559491" cy="1079648"/>
              </a:xfrm>
              <a:custGeom>
                <a:avLst/>
                <a:gdLst>
                  <a:gd name="T0" fmla="*/ 0 w 98"/>
                  <a:gd name="T1" fmla="*/ 34 h 68"/>
                  <a:gd name="T2" fmla="*/ 49 w 98"/>
                  <a:gd name="T3" fmla="*/ 64 h 68"/>
                  <a:gd name="T4" fmla="*/ 64 w 98"/>
                  <a:gd name="T5" fmla="*/ 68 h 68"/>
                  <a:gd name="T6" fmla="*/ 98 w 98"/>
                  <a:gd name="T7" fmla="*/ 34 h 68"/>
                  <a:gd name="T8" fmla="*/ 64 w 98"/>
                  <a:gd name="T9" fmla="*/ 0 h 68"/>
                  <a:gd name="T10" fmla="*/ 49 w 98"/>
                  <a:gd name="T11" fmla="*/ 4 h 68"/>
                  <a:gd name="T12" fmla="*/ 0 w 98"/>
                  <a:gd name="T13" fmla="*/ 3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68">
                    <a:moveTo>
                      <a:pt x="0" y="34"/>
                    </a:moveTo>
                    <a:cubicBezTo>
                      <a:pt x="49" y="64"/>
                      <a:pt x="49" y="64"/>
                      <a:pt x="49" y="64"/>
                    </a:cubicBezTo>
                    <a:cubicBezTo>
                      <a:pt x="53" y="66"/>
                      <a:pt x="59" y="68"/>
                      <a:pt x="64" y="68"/>
                    </a:cubicBezTo>
                    <a:cubicBezTo>
                      <a:pt x="83" y="68"/>
                      <a:pt x="98" y="53"/>
                      <a:pt x="98" y="34"/>
                    </a:cubicBezTo>
                    <a:cubicBezTo>
                      <a:pt x="98" y="15"/>
                      <a:pt x="83" y="0"/>
                      <a:pt x="64" y="0"/>
                    </a:cubicBezTo>
                    <a:cubicBezTo>
                      <a:pt x="59" y="0"/>
                      <a:pt x="53" y="1"/>
                      <a:pt x="49" y="4"/>
                    </a:cubicBez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37160" tIns="68580" rIns="137160" bIns="68580" numCol="1" anchor="t" anchorCtr="0" compatLnSpc="1"/>
              <a:lstStyle/>
              <a:p>
                <a:endParaRPr lang="zh-CN" altLang="en-US" sz="4050" dirty="0">
                  <a:cs typeface="+mn-ea"/>
                  <a:sym typeface="+mn-lt"/>
                </a:endParaRPr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5551235" y="4045012"/>
              <a:ext cx="93486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5" name="椭圆 114"/>
          <p:cNvSpPr/>
          <p:nvPr/>
        </p:nvSpPr>
        <p:spPr>
          <a:xfrm>
            <a:off x="9800436" y="8671554"/>
            <a:ext cx="540000" cy="54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17" name="椭圆 116"/>
          <p:cNvSpPr/>
          <p:nvPr/>
        </p:nvSpPr>
        <p:spPr>
          <a:xfrm flipH="1">
            <a:off x="5801723" y="7981415"/>
            <a:ext cx="540000" cy="54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0764511" y="4651133"/>
            <a:ext cx="540000" cy="54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1260267" y="4590296"/>
            <a:ext cx="52245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7939">
              <a:defRPr/>
            </a:pPr>
            <a:r>
              <a:rPr lang="zh-CN" altLang="en-US" sz="4400" kern="0" dirty="0">
                <a:solidFill>
                  <a:schemeClr val="bg1"/>
                </a:solidFill>
                <a:cs typeface="+mn-ea"/>
                <a:sym typeface="+mn-lt"/>
              </a:rPr>
              <a:t>软件即服务（</a:t>
            </a:r>
            <a:r>
              <a:rPr lang="en-US" altLang="zh-CN" sz="4400" kern="0" dirty="0">
                <a:solidFill>
                  <a:schemeClr val="bg1"/>
                </a:solidFill>
                <a:cs typeface="+mn-ea"/>
                <a:sym typeface="+mn-lt"/>
              </a:rPr>
              <a:t>SaaS</a:t>
            </a:r>
            <a:r>
              <a:rPr lang="zh-CN" altLang="en-US" sz="4400" kern="0" dirty="0">
                <a:solidFill>
                  <a:schemeClr val="bg1"/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52" name="矩形 51"/>
          <p:cNvSpPr/>
          <p:nvPr/>
        </p:nvSpPr>
        <p:spPr>
          <a:xfrm>
            <a:off x="956353" y="7277835"/>
            <a:ext cx="62376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7939">
              <a:defRPr/>
            </a:pPr>
            <a:r>
              <a:rPr lang="zh-CN" altLang="en-US" sz="4400" kern="0" dirty="0">
                <a:solidFill>
                  <a:schemeClr val="bg1"/>
                </a:solidFill>
                <a:cs typeface="+mn-ea"/>
                <a:sym typeface="+mn-lt"/>
              </a:rPr>
              <a:t>基础设施即服务（</a:t>
            </a:r>
            <a:r>
              <a:rPr lang="en-US" altLang="zh-CN" sz="4400" kern="0" dirty="0">
                <a:solidFill>
                  <a:schemeClr val="bg1"/>
                </a:solidFill>
                <a:cs typeface="+mn-ea"/>
                <a:sym typeface="+mn-lt"/>
              </a:rPr>
              <a:t>IaaS</a:t>
            </a:r>
            <a:r>
              <a:rPr lang="zh-CN" altLang="en-US" sz="4400" kern="0" dirty="0">
                <a:solidFill>
                  <a:schemeClr val="bg1"/>
                </a:solidFill>
                <a:cs typeface="+mn-ea"/>
                <a:sym typeface="+mn-lt"/>
              </a:rPr>
              <a:t>）</a:t>
            </a:r>
            <a:endParaRPr lang="en-US" altLang="zh-CN" sz="44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436196" y="8588126"/>
            <a:ext cx="52581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7939">
              <a:defRPr/>
            </a:pPr>
            <a:r>
              <a:rPr lang="zh-CN" altLang="en-US" sz="4400" kern="0" dirty="0">
                <a:solidFill>
                  <a:schemeClr val="bg1"/>
                </a:solidFill>
                <a:cs typeface="+mn-ea"/>
                <a:sym typeface="+mn-lt"/>
              </a:rPr>
              <a:t>平台即服务（</a:t>
            </a:r>
            <a:r>
              <a:rPr lang="en-US" altLang="zh-CN" sz="4400" kern="0" dirty="0">
                <a:solidFill>
                  <a:schemeClr val="bg1"/>
                </a:solidFill>
                <a:cs typeface="+mn-ea"/>
                <a:sym typeface="+mn-lt"/>
              </a:rPr>
              <a:t>PaaS</a:t>
            </a:r>
            <a:r>
              <a:rPr lang="zh-CN" altLang="en-US" sz="4400" kern="0" dirty="0">
                <a:solidFill>
                  <a:schemeClr val="bg1"/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40" name="矩形 39"/>
          <p:cNvSpPr/>
          <p:nvPr/>
        </p:nvSpPr>
        <p:spPr>
          <a:xfrm>
            <a:off x="1043234" y="3194010"/>
            <a:ext cx="5724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7939">
              <a:defRPr/>
            </a:pPr>
            <a:r>
              <a:rPr lang="zh-CN" altLang="en-US" sz="4800" kern="0" dirty="0">
                <a:solidFill>
                  <a:schemeClr val="bg1"/>
                </a:solidFill>
                <a:cs typeface="+mn-ea"/>
                <a:sym typeface="+mn-lt"/>
              </a:rPr>
              <a:t>运行方式分为三种：</a:t>
            </a:r>
            <a:endParaRPr lang="en-US" altLang="zh-CN" sz="48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46E8A23-9C82-4CC6-9EA8-C971CC558047}"/>
              </a:ext>
            </a:extLst>
          </p:cNvPr>
          <p:cNvGrpSpPr/>
          <p:nvPr/>
        </p:nvGrpSpPr>
        <p:grpSpPr>
          <a:xfrm>
            <a:off x="1043234" y="833392"/>
            <a:ext cx="6535202" cy="830997"/>
            <a:chOff x="1007305" y="947449"/>
            <a:chExt cx="6535202" cy="830997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AAD8122-DF34-4D5A-BDAA-8D670AF4A703}"/>
                </a:ext>
              </a:extLst>
            </p:cNvPr>
            <p:cNvSpPr txBox="1"/>
            <p:nvPr/>
          </p:nvSpPr>
          <p:spPr>
            <a:xfrm>
              <a:off x="1007305" y="947449"/>
              <a:ext cx="6535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prstClr val="white"/>
                  </a:solidFill>
                  <a:cs typeface="+mn-ea"/>
                  <a:sym typeface="+mn-lt"/>
                </a:rPr>
                <a:t>云计算</a:t>
              </a:r>
            </a:p>
          </p:txBody>
        </p:sp>
        <p:cxnSp>
          <p:nvCxnSpPr>
            <p:cNvPr id="29" name="直线连接符 5">
              <a:extLst>
                <a:ext uri="{FF2B5EF4-FFF2-40B4-BE49-F238E27FC236}">
                  <a16:creationId xmlns:a16="http://schemas.microsoft.com/office/drawing/2014/main" id="{13ECC63C-D936-4B86-A065-74A807C2AF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05" y="1752432"/>
              <a:ext cx="1980185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384" y="544167"/>
            <a:ext cx="1238948" cy="1409445"/>
          </a:xfrm>
          <a:prstGeom prst="rect">
            <a:avLst/>
          </a:prstGeom>
        </p:spPr>
      </p:pic>
    </p:spTree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7" grpId="0" animBg="1"/>
      <p:bldP spid="44" grpId="0" animBg="1"/>
      <p:bldP spid="50" grpId="0"/>
      <p:bldP spid="52" grpId="0"/>
      <p:bldP spid="5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5331290" y="4867294"/>
            <a:ext cx="10375742" cy="1665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云计算运营商直接以服务的形式供应软件，供最终用户使用。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2902681-742E-437D-85CB-3C010D023AC4}"/>
              </a:ext>
            </a:extLst>
          </p:cNvPr>
          <p:cNvGrpSpPr/>
          <p:nvPr/>
        </p:nvGrpSpPr>
        <p:grpSpPr>
          <a:xfrm>
            <a:off x="1803226" y="3912606"/>
            <a:ext cx="2759100" cy="1909377"/>
            <a:chOff x="5456437" y="1541462"/>
            <a:chExt cx="1839400" cy="1272918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01E514FC-EB7B-4152-80D0-C6987430B232}"/>
                </a:ext>
              </a:extLst>
            </p:cNvPr>
            <p:cNvGrpSpPr/>
            <p:nvPr/>
          </p:nvGrpSpPr>
          <p:grpSpPr>
            <a:xfrm>
              <a:off x="5456437" y="1541462"/>
              <a:ext cx="1839400" cy="1272918"/>
              <a:chOff x="5456437" y="1541462"/>
              <a:chExt cx="1839400" cy="1272918"/>
            </a:xfrm>
          </p:grpSpPr>
          <p:sp>
            <p:nvSpPr>
              <p:cNvPr id="39" name="Freeform 125">
                <a:extLst>
                  <a:ext uri="{FF2B5EF4-FFF2-40B4-BE49-F238E27FC236}">
                    <a16:creationId xmlns:a16="http://schemas.microsoft.com/office/drawing/2014/main" id="{CE31A38C-C8C1-424D-93A1-FD5128C20DA8}"/>
                  </a:ext>
                </a:extLst>
              </p:cNvPr>
              <p:cNvSpPr/>
              <p:nvPr/>
            </p:nvSpPr>
            <p:spPr bwMode="auto">
              <a:xfrm>
                <a:off x="5456437" y="1541462"/>
                <a:ext cx="1839400" cy="1272918"/>
              </a:xfrm>
              <a:custGeom>
                <a:avLst/>
                <a:gdLst>
                  <a:gd name="T0" fmla="*/ 63 w 116"/>
                  <a:gd name="T1" fmla="*/ 73 h 80"/>
                  <a:gd name="T2" fmla="*/ 116 w 116"/>
                  <a:gd name="T3" fmla="*/ 40 h 80"/>
                  <a:gd name="T4" fmla="*/ 63 w 116"/>
                  <a:gd name="T5" fmla="*/ 8 h 80"/>
                  <a:gd name="T6" fmla="*/ 58 w 116"/>
                  <a:gd name="T7" fmla="*/ 4 h 80"/>
                  <a:gd name="T8" fmla="*/ 40 w 116"/>
                  <a:gd name="T9" fmla="*/ 0 h 80"/>
                  <a:gd name="T10" fmla="*/ 0 w 116"/>
                  <a:gd name="T11" fmla="*/ 40 h 80"/>
                  <a:gd name="T12" fmla="*/ 40 w 116"/>
                  <a:gd name="T13" fmla="*/ 80 h 80"/>
                  <a:gd name="T14" fmla="*/ 58 w 116"/>
                  <a:gd name="T15" fmla="*/ 76 h 80"/>
                  <a:gd name="T16" fmla="*/ 63 w 116"/>
                  <a:gd name="T17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80">
                    <a:moveTo>
                      <a:pt x="63" y="73"/>
                    </a:moveTo>
                    <a:cubicBezTo>
                      <a:pt x="116" y="40"/>
                      <a:pt x="116" y="40"/>
                      <a:pt x="116" y="40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3" y="2"/>
                      <a:pt x="47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47" y="80"/>
                      <a:pt x="53" y="79"/>
                      <a:pt x="58" y="76"/>
                    </a:cubicBezTo>
                    <a:lnTo>
                      <a:pt x="63" y="7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37160" tIns="68580" rIns="137160" bIns="68580" numCol="1" anchor="t" anchorCtr="0" compatLnSpc="1"/>
              <a:lstStyle/>
              <a:p>
                <a:endParaRPr lang="zh-CN" altLang="en-US" sz="4050" dirty="0">
                  <a:cs typeface="+mn-ea"/>
                  <a:sym typeface="+mn-lt"/>
                </a:endParaRPr>
              </a:p>
            </p:txBody>
          </p:sp>
          <p:sp>
            <p:nvSpPr>
              <p:cNvPr id="41" name="Freeform 126">
                <a:extLst>
                  <a:ext uri="{FF2B5EF4-FFF2-40B4-BE49-F238E27FC236}">
                    <a16:creationId xmlns:a16="http://schemas.microsoft.com/office/drawing/2014/main" id="{4452A2DA-B85B-47F2-9B6F-B769D6FC22D7}"/>
                  </a:ext>
                </a:extLst>
              </p:cNvPr>
              <p:cNvSpPr/>
              <p:nvPr/>
            </p:nvSpPr>
            <p:spPr bwMode="auto">
              <a:xfrm>
                <a:off x="5573242" y="1648094"/>
                <a:ext cx="1559491" cy="1059654"/>
              </a:xfrm>
              <a:custGeom>
                <a:avLst/>
                <a:gdLst>
                  <a:gd name="T0" fmla="*/ 98 w 98"/>
                  <a:gd name="T1" fmla="*/ 33 h 67"/>
                  <a:gd name="T2" fmla="*/ 49 w 98"/>
                  <a:gd name="T3" fmla="*/ 3 h 67"/>
                  <a:gd name="T4" fmla="*/ 34 w 98"/>
                  <a:gd name="T5" fmla="*/ 0 h 67"/>
                  <a:gd name="T6" fmla="*/ 0 w 98"/>
                  <a:gd name="T7" fmla="*/ 33 h 67"/>
                  <a:gd name="T8" fmla="*/ 34 w 98"/>
                  <a:gd name="T9" fmla="*/ 67 h 67"/>
                  <a:gd name="T10" fmla="*/ 49 w 98"/>
                  <a:gd name="T11" fmla="*/ 64 h 67"/>
                  <a:gd name="T12" fmla="*/ 98 w 98"/>
                  <a:gd name="T13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67">
                    <a:moveTo>
                      <a:pt x="98" y="33"/>
                    </a:moveTo>
                    <a:cubicBezTo>
                      <a:pt x="49" y="3"/>
                      <a:pt x="49" y="3"/>
                      <a:pt x="49" y="3"/>
                    </a:cubicBezTo>
                    <a:cubicBezTo>
                      <a:pt x="44" y="1"/>
                      <a:pt x="39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39" y="67"/>
                      <a:pt x="44" y="66"/>
                      <a:pt x="49" y="64"/>
                    </a:cubicBezTo>
                    <a:lnTo>
                      <a:pt x="98" y="33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37160" tIns="68580" rIns="137160" bIns="68580" numCol="1" anchor="t" anchorCtr="0" compatLnSpc="1"/>
              <a:lstStyle/>
              <a:p>
                <a:endParaRPr lang="zh-CN" altLang="en-US" sz="4050" dirty="0">
                  <a:cs typeface="+mn-ea"/>
                  <a:sym typeface="+mn-lt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D8EC65E-0CE1-4D6C-B8B6-6619C7E6A1DA}"/>
                </a:ext>
              </a:extLst>
            </p:cNvPr>
            <p:cNvSpPr txBox="1"/>
            <p:nvPr/>
          </p:nvSpPr>
          <p:spPr>
            <a:xfrm>
              <a:off x="5694521" y="1762423"/>
              <a:ext cx="93486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39B657DC-4961-4DED-953F-B117C5C625D6}"/>
              </a:ext>
            </a:extLst>
          </p:cNvPr>
          <p:cNvSpPr/>
          <p:nvPr/>
        </p:nvSpPr>
        <p:spPr>
          <a:xfrm>
            <a:off x="5331290" y="3751068"/>
            <a:ext cx="52245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7939">
              <a:defRPr/>
            </a:pPr>
            <a:r>
              <a:rPr lang="zh-CN" altLang="en-US" sz="4400" kern="0" dirty="0">
                <a:solidFill>
                  <a:schemeClr val="bg1"/>
                </a:solidFill>
                <a:cs typeface="+mn-ea"/>
                <a:sym typeface="+mn-lt"/>
              </a:rPr>
              <a:t>软件即服务（</a:t>
            </a:r>
            <a:r>
              <a:rPr lang="en-US" altLang="zh-CN" sz="4400" kern="0" dirty="0">
                <a:solidFill>
                  <a:schemeClr val="bg1"/>
                </a:solidFill>
                <a:cs typeface="+mn-ea"/>
                <a:sym typeface="+mn-lt"/>
              </a:rPr>
              <a:t>SaaS</a:t>
            </a:r>
            <a:r>
              <a:rPr lang="zh-CN" altLang="en-US" sz="4400" kern="0" dirty="0">
                <a:solidFill>
                  <a:schemeClr val="bg1"/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8C6FE67-3621-4DA8-A940-58950F177E6F}"/>
              </a:ext>
            </a:extLst>
          </p:cNvPr>
          <p:cNvSpPr/>
          <p:nvPr/>
        </p:nvSpPr>
        <p:spPr>
          <a:xfrm>
            <a:off x="4482141" y="4571777"/>
            <a:ext cx="540000" cy="54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46E8A23-9C82-4CC6-9EA8-C971CC558047}"/>
              </a:ext>
            </a:extLst>
          </p:cNvPr>
          <p:cNvGrpSpPr/>
          <p:nvPr/>
        </p:nvGrpSpPr>
        <p:grpSpPr>
          <a:xfrm>
            <a:off x="1043234" y="833392"/>
            <a:ext cx="6535202" cy="830997"/>
            <a:chOff x="1007305" y="947449"/>
            <a:chExt cx="6535202" cy="83099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AAD8122-DF34-4D5A-BDAA-8D670AF4A703}"/>
                </a:ext>
              </a:extLst>
            </p:cNvPr>
            <p:cNvSpPr txBox="1"/>
            <p:nvPr/>
          </p:nvSpPr>
          <p:spPr>
            <a:xfrm>
              <a:off x="1007305" y="947449"/>
              <a:ext cx="6535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prstClr val="white"/>
                  </a:solidFill>
                  <a:cs typeface="+mn-ea"/>
                  <a:sym typeface="+mn-lt"/>
                </a:rPr>
                <a:t>云计算</a:t>
              </a:r>
            </a:p>
          </p:txBody>
        </p:sp>
        <p:cxnSp>
          <p:nvCxnSpPr>
            <p:cNvPr id="17" name="直线连接符 5">
              <a:extLst>
                <a:ext uri="{FF2B5EF4-FFF2-40B4-BE49-F238E27FC236}">
                  <a16:creationId xmlns:a16="http://schemas.microsoft.com/office/drawing/2014/main" id="{13ECC63C-D936-4B86-A065-74A807C2AF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05" y="1752432"/>
              <a:ext cx="1980185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384" y="544167"/>
            <a:ext cx="1238948" cy="140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8128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5267545" y="4790441"/>
            <a:ext cx="10741478" cy="2496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云计算运营商将自己的开发及部署平台提供给第三方开发人员，第三方开发人员在这个平台上开发自己的软件和服务。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7EDB0C2-93D5-4551-A90E-37C610DEB25E}"/>
              </a:ext>
            </a:extLst>
          </p:cNvPr>
          <p:cNvSpPr/>
          <p:nvPr/>
        </p:nvSpPr>
        <p:spPr>
          <a:xfrm>
            <a:off x="5267545" y="3758786"/>
            <a:ext cx="52581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7939">
              <a:defRPr/>
            </a:pPr>
            <a:r>
              <a:rPr lang="zh-CN" altLang="en-US" sz="4400" kern="0" dirty="0">
                <a:solidFill>
                  <a:schemeClr val="bg1"/>
                </a:solidFill>
                <a:cs typeface="+mn-ea"/>
                <a:sym typeface="+mn-lt"/>
              </a:rPr>
              <a:t>平台即服务（</a:t>
            </a:r>
            <a:r>
              <a:rPr lang="en-US" altLang="zh-CN" sz="4400" kern="0" dirty="0">
                <a:solidFill>
                  <a:schemeClr val="bg1"/>
                </a:solidFill>
                <a:cs typeface="+mn-ea"/>
                <a:sym typeface="+mn-lt"/>
              </a:rPr>
              <a:t>PaaS</a:t>
            </a:r>
            <a:r>
              <a:rPr lang="zh-CN" altLang="en-US" sz="4400" kern="0" dirty="0">
                <a:solidFill>
                  <a:schemeClr val="bg1"/>
                </a:solidFill>
                <a:cs typeface="+mn-ea"/>
                <a:sym typeface="+mn-lt"/>
              </a:rPr>
              <a:t>）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9F84DE3-5A68-465D-9AF5-71002C45B17A}"/>
              </a:ext>
            </a:extLst>
          </p:cNvPr>
          <p:cNvGrpSpPr/>
          <p:nvPr/>
        </p:nvGrpSpPr>
        <p:grpSpPr>
          <a:xfrm>
            <a:off x="1803226" y="3912598"/>
            <a:ext cx="2759100" cy="1909377"/>
            <a:chOff x="5456437" y="1541462"/>
            <a:chExt cx="1839400" cy="1272918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289B351-4022-4CFD-958D-B736442503A1}"/>
                </a:ext>
              </a:extLst>
            </p:cNvPr>
            <p:cNvGrpSpPr/>
            <p:nvPr/>
          </p:nvGrpSpPr>
          <p:grpSpPr>
            <a:xfrm>
              <a:off x="5456437" y="1541462"/>
              <a:ext cx="1839400" cy="1272918"/>
              <a:chOff x="5456437" y="1541462"/>
              <a:chExt cx="1839400" cy="1272918"/>
            </a:xfrm>
          </p:grpSpPr>
          <p:sp>
            <p:nvSpPr>
              <p:cNvPr id="19" name="Freeform 125">
                <a:extLst>
                  <a:ext uri="{FF2B5EF4-FFF2-40B4-BE49-F238E27FC236}">
                    <a16:creationId xmlns:a16="http://schemas.microsoft.com/office/drawing/2014/main" id="{14B77FB9-AE2C-4515-AC2A-34F91BFD7478}"/>
                  </a:ext>
                </a:extLst>
              </p:cNvPr>
              <p:cNvSpPr/>
              <p:nvPr/>
            </p:nvSpPr>
            <p:spPr bwMode="auto">
              <a:xfrm>
                <a:off x="5456437" y="1541462"/>
                <a:ext cx="1839400" cy="1272918"/>
              </a:xfrm>
              <a:custGeom>
                <a:avLst/>
                <a:gdLst>
                  <a:gd name="T0" fmla="*/ 63 w 116"/>
                  <a:gd name="T1" fmla="*/ 73 h 80"/>
                  <a:gd name="T2" fmla="*/ 116 w 116"/>
                  <a:gd name="T3" fmla="*/ 40 h 80"/>
                  <a:gd name="T4" fmla="*/ 63 w 116"/>
                  <a:gd name="T5" fmla="*/ 8 h 80"/>
                  <a:gd name="T6" fmla="*/ 58 w 116"/>
                  <a:gd name="T7" fmla="*/ 4 h 80"/>
                  <a:gd name="T8" fmla="*/ 40 w 116"/>
                  <a:gd name="T9" fmla="*/ 0 h 80"/>
                  <a:gd name="T10" fmla="*/ 0 w 116"/>
                  <a:gd name="T11" fmla="*/ 40 h 80"/>
                  <a:gd name="T12" fmla="*/ 40 w 116"/>
                  <a:gd name="T13" fmla="*/ 80 h 80"/>
                  <a:gd name="T14" fmla="*/ 58 w 116"/>
                  <a:gd name="T15" fmla="*/ 76 h 80"/>
                  <a:gd name="T16" fmla="*/ 63 w 116"/>
                  <a:gd name="T17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80">
                    <a:moveTo>
                      <a:pt x="63" y="73"/>
                    </a:moveTo>
                    <a:cubicBezTo>
                      <a:pt x="116" y="40"/>
                      <a:pt x="116" y="40"/>
                      <a:pt x="116" y="40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3" y="2"/>
                      <a:pt x="47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47" y="80"/>
                      <a:pt x="53" y="79"/>
                      <a:pt x="58" y="76"/>
                    </a:cubicBezTo>
                    <a:lnTo>
                      <a:pt x="63" y="7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37160" tIns="68580" rIns="137160" bIns="68580" numCol="1" anchor="t" anchorCtr="0" compatLnSpc="1"/>
              <a:lstStyle/>
              <a:p>
                <a:endParaRPr lang="zh-CN" altLang="en-US" sz="4050" dirty="0">
                  <a:cs typeface="+mn-ea"/>
                  <a:sym typeface="+mn-lt"/>
                </a:endParaRPr>
              </a:p>
            </p:txBody>
          </p:sp>
          <p:sp>
            <p:nvSpPr>
              <p:cNvPr id="20" name="Freeform 126">
                <a:extLst>
                  <a:ext uri="{FF2B5EF4-FFF2-40B4-BE49-F238E27FC236}">
                    <a16:creationId xmlns:a16="http://schemas.microsoft.com/office/drawing/2014/main" id="{266590D3-74B3-4AA0-90E8-D4764A3C20EC}"/>
                  </a:ext>
                </a:extLst>
              </p:cNvPr>
              <p:cNvSpPr/>
              <p:nvPr/>
            </p:nvSpPr>
            <p:spPr bwMode="auto">
              <a:xfrm>
                <a:off x="5573242" y="1648094"/>
                <a:ext cx="1559491" cy="1059654"/>
              </a:xfrm>
              <a:custGeom>
                <a:avLst/>
                <a:gdLst>
                  <a:gd name="T0" fmla="*/ 98 w 98"/>
                  <a:gd name="T1" fmla="*/ 33 h 67"/>
                  <a:gd name="T2" fmla="*/ 49 w 98"/>
                  <a:gd name="T3" fmla="*/ 3 h 67"/>
                  <a:gd name="T4" fmla="*/ 34 w 98"/>
                  <a:gd name="T5" fmla="*/ 0 h 67"/>
                  <a:gd name="T6" fmla="*/ 0 w 98"/>
                  <a:gd name="T7" fmla="*/ 33 h 67"/>
                  <a:gd name="T8" fmla="*/ 34 w 98"/>
                  <a:gd name="T9" fmla="*/ 67 h 67"/>
                  <a:gd name="T10" fmla="*/ 49 w 98"/>
                  <a:gd name="T11" fmla="*/ 64 h 67"/>
                  <a:gd name="T12" fmla="*/ 98 w 98"/>
                  <a:gd name="T13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67">
                    <a:moveTo>
                      <a:pt x="98" y="33"/>
                    </a:moveTo>
                    <a:cubicBezTo>
                      <a:pt x="49" y="3"/>
                      <a:pt x="49" y="3"/>
                      <a:pt x="49" y="3"/>
                    </a:cubicBezTo>
                    <a:cubicBezTo>
                      <a:pt x="44" y="1"/>
                      <a:pt x="39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39" y="67"/>
                      <a:pt x="44" y="66"/>
                      <a:pt x="49" y="64"/>
                    </a:cubicBezTo>
                    <a:lnTo>
                      <a:pt x="98" y="33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37160" tIns="68580" rIns="137160" bIns="68580" numCol="1" anchor="t" anchorCtr="0" compatLnSpc="1"/>
              <a:lstStyle/>
              <a:p>
                <a:endParaRPr lang="zh-CN" altLang="en-US" sz="4050" dirty="0"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1B7D19C-3CB4-4C7D-AF67-76A468C7E1C8}"/>
                </a:ext>
              </a:extLst>
            </p:cNvPr>
            <p:cNvSpPr txBox="1"/>
            <p:nvPr/>
          </p:nvSpPr>
          <p:spPr>
            <a:xfrm>
              <a:off x="5694521" y="1762423"/>
              <a:ext cx="93486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椭圆 20">
            <a:extLst>
              <a:ext uri="{FF2B5EF4-FFF2-40B4-BE49-F238E27FC236}">
                <a16:creationId xmlns:a16="http://schemas.microsoft.com/office/drawing/2014/main" id="{5CF36B56-C292-4B56-AD46-33FF645D1105}"/>
              </a:ext>
            </a:extLst>
          </p:cNvPr>
          <p:cNvSpPr/>
          <p:nvPr/>
        </p:nvSpPr>
        <p:spPr>
          <a:xfrm>
            <a:off x="4482141" y="4571769"/>
            <a:ext cx="540000" cy="54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46E8A23-9C82-4CC6-9EA8-C971CC558047}"/>
              </a:ext>
            </a:extLst>
          </p:cNvPr>
          <p:cNvGrpSpPr/>
          <p:nvPr/>
        </p:nvGrpSpPr>
        <p:grpSpPr>
          <a:xfrm>
            <a:off x="1043234" y="833392"/>
            <a:ext cx="6535202" cy="830997"/>
            <a:chOff x="1007305" y="947449"/>
            <a:chExt cx="6535202" cy="830997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AAD8122-DF34-4D5A-BDAA-8D670AF4A703}"/>
                </a:ext>
              </a:extLst>
            </p:cNvPr>
            <p:cNvSpPr txBox="1"/>
            <p:nvPr/>
          </p:nvSpPr>
          <p:spPr>
            <a:xfrm>
              <a:off x="1007305" y="947449"/>
              <a:ext cx="6535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prstClr val="white"/>
                  </a:solidFill>
                  <a:cs typeface="+mn-ea"/>
                  <a:sym typeface="+mn-lt"/>
                </a:rPr>
                <a:t>云计算</a:t>
              </a:r>
            </a:p>
          </p:txBody>
        </p:sp>
        <p:cxnSp>
          <p:nvCxnSpPr>
            <p:cNvPr id="23" name="直线连接符 5">
              <a:extLst>
                <a:ext uri="{FF2B5EF4-FFF2-40B4-BE49-F238E27FC236}">
                  <a16:creationId xmlns:a16="http://schemas.microsoft.com/office/drawing/2014/main" id="{13ECC63C-D936-4B86-A065-74A807C2AF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05" y="1752432"/>
              <a:ext cx="1980185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384" y="544167"/>
            <a:ext cx="1238948" cy="140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3342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5305720" y="4841775"/>
            <a:ext cx="11225814" cy="2496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云计算运营商提供但不管理基础设施，第三方开发人员将开发好的软件和服务交给自己公司的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IT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管理员，由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IT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管理员负责部署及管理。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B28C90B-B213-4C73-907C-3EDC68294758}"/>
              </a:ext>
            </a:extLst>
          </p:cNvPr>
          <p:cNvSpPr/>
          <p:nvPr/>
        </p:nvSpPr>
        <p:spPr>
          <a:xfrm>
            <a:off x="5305720" y="3772037"/>
            <a:ext cx="62376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7939">
              <a:defRPr/>
            </a:pPr>
            <a:r>
              <a:rPr lang="zh-CN" altLang="en-US" sz="4400" kern="0" dirty="0">
                <a:solidFill>
                  <a:schemeClr val="bg1"/>
                </a:solidFill>
                <a:cs typeface="+mn-ea"/>
                <a:sym typeface="+mn-lt"/>
              </a:rPr>
              <a:t>基础设施即服务（</a:t>
            </a:r>
            <a:r>
              <a:rPr lang="en-US" altLang="zh-CN" sz="4400" kern="0" dirty="0">
                <a:solidFill>
                  <a:schemeClr val="bg1"/>
                </a:solidFill>
                <a:cs typeface="+mn-ea"/>
                <a:sym typeface="+mn-lt"/>
              </a:rPr>
              <a:t>IaaS</a:t>
            </a:r>
            <a:r>
              <a:rPr lang="zh-CN" altLang="en-US" sz="4400" kern="0" dirty="0">
                <a:solidFill>
                  <a:schemeClr val="bg1"/>
                </a:solidFill>
                <a:cs typeface="+mn-ea"/>
                <a:sym typeface="+mn-lt"/>
              </a:rPr>
              <a:t>）</a:t>
            </a:r>
            <a:endParaRPr lang="en-US" altLang="zh-CN" sz="44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8C4EFF5-6A72-4F7B-94AF-5A4CBEE9AEA1}"/>
              </a:ext>
            </a:extLst>
          </p:cNvPr>
          <p:cNvGrpSpPr/>
          <p:nvPr/>
        </p:nvGrpSpPr>
        <p:grpSpPr>
          <a:xfrm>
            <a:off x="1803226" y="3912604"/>
            <a:ext cx="2759100" cy="1909377"/>
            <a:chOff x="5456437" y="1541462"/>
            <a:chExt cx="1839400" cy="1272918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084166F-25C3-44A4-B9FF-609C1BBDBA49}"/>
                </a:ext>
              </a:extLst>
            </p:cNvPr>
            <p:cNvGrpSpPr/>
            <p:nvPr/>
          </p:nvGrpSpPr>
          <p:grpSpPr>
            <a:xfrm>
              <a:off x="5456437" y="1541462"/>
              <a:ext cx="1839400" cy="1272918"/>
              <a:chOff x="5456437" y="1541462"/>
              <a:chExt cx="1839400" cy="1272918"/>
            </a:xfrm>
          </p:grpSpPr>
          <p:sp>
            <p:nvSpPr>
              <p:cNvPr id="19" name="Freeform 125">
                <a:extLst>
                  <a:ext uri="{FF2B5EF4-FFF2-40B4-BE49-F238E27FC236}">
                    <a16:creationId xmlns:a16="http://schemas.microsoft.com/office/drawing/2014/main" id="{0EC1EB7B-0C77-4AB4-B6B0-67A20F5DBCC7}"/>
                  </a:ext>
                </a:extLst>
              </p:cNvPr>
              <p:cNvSpPr/>
              <p:nvPr/>
            </p:nvSpPr>
            <p:spPr bwMode="auto">
              <a:xfrm>
                <a:off x="5456437" y="1541462"/>
                <a:ext cx="1839400" cy="1272918"/>
              </a:xfrm>
              <a:custGeom>
                <a:avLst/>
                <a:gdLst>
                  <a:gd name="T0" fmla="*/ 63 w 116"/>
                  <a:gd name="T1" fmla="*/ 73 h 80"/>
                  <a:gd name="T2" fmla="*/ 116 w 116"/>
                  <a:gd name="T3" fmla="*/ 40 h 80"/>
                  <a:gd name="T4" fmla="*/ 63 w 116"/>
                  <a:gd name="T5" fmla="*/ 8 h 80"/>
                  <a:gd name="T6" fmla="*/ 58 w 116"/>
                  <a:gd name="T7" fmla="*/ 4 h 80"/>
                  <a:gd name="T8" fmla="*/ 40 w 116"/>
                  <a:gd name="T9" fmla="*/ 0 h 80"/>
                  <a:gd name="T10" fmla="*/ 0 w 116"/>
                  <a:gd name="T11" fmla="*/ 40 h 80"/>
                  <a:gd name="T12" fmla="*/ 40 w 116"/>
                  <a:gd name="T13" fmla="*/ 80 h 80"/>
                  <a:gd name="T14" fmla="*/ 58 w 116"/>
                  <a:gd name="T15" fmla="*/ 76 h 80"/>
                  <a:gd name="T16" fmla="*/ 63 w 116"/>
                  <a:gd name="T17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80">
                    <a:moveTo>
                      <a:pt x="63" y="73"/>
                    </a:moveTo>
                    <a:cubicBezTo>
                      <a:pt x="116" y="40"/>
                      <a:pt x="116" y="40"/>
                      <a:pt x="116" y="40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3" y="2"/>
                      <a:pt x="47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47" y="80"/>
                      <a:pt x="53" y="79"/>
                      <a:pt x="58" y="76"/>
                    </a:cubicBezTo>
                    <a:lnTo>
                      <a:pt x="63" y="7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37160" tIns="68580" rIns="137160" bIns="68580" numCol="1" anchor="t" anchorCtr="0" compatLnSpc="1"/>
              <a:lstStyle/>
              <a:p>
                <a:endParaRPr lang="zh-CN" altLang="en-US" sz="4050" dirty="0">
                  <a:cs typeface="+mn-ea"/>
                  <a:sym typeface="+mn-lt"/>
                </a:endParaRPr>
              </a:p>
            </p:txBody>
          </p:sp>
          <p:sp>
            <p:nvSpPr>
              <p:cNvPr id="20" name="Freeform 126">
                <a:extLst>
                  <a:ext uri="{FF2B5EF4-FFF2-40B4-BE49-F238E27FC236}">
                    <a16:creationId xmlns:a16="http://schemas.microsoft.com/office/drawing/2014/main" id="{21D9D6D5-72C5-46B5-A4F6-267EAC85207C}"/>
                  </a:ext>
                </a:extLst>
              </p:cNvPr>
              <p:cNvSpPr/>
              <p:nvPr/>
            </p:nvSpPr>
            <p:spPr bwMode="auto">
              <a:xfrm>
                <a:off x="5573242" y="1648094"/>
                <a:ext cx="1559491" cy="1059654"/>
              </a:xfrm>
              <a:custGeom>
                <a:avLst/>
                <a:gdLst>
                  <a:gd name="T0" fmla="*/ 98 w 98"/>
                  <a:gd name="T1" fmla="*/ 33 h 67"/>
                  <a:gd name="T2" fmla="*/ 49 w 98"/>
                  <a:gd name="T3" fmla="*/ 3 h 67"/>
                  <a:gd name="T4" fmla="*/ 34 w 98"/>
                  <a:gd name="T5" fmla="*/ 0 h 67"/>
                  <a:gd name="T6" fmla="*/ 0 w 98"/>
                  <a:gd name="T7" fmla="*/ 33 h 67"/>
                  <a:gd name="T8" fmla="*/ 34 w 98"/>
                  <a:gd name="T9" fmla="*/ 67 h 67"/>
                  <a:gd name="T10" fmla="*/ 49 w 98"/>
                  <a:gd name="T11" fmla="*/ 64 h 67"/>
                  <a:gd name="T12" fmla="*/ 98 w 98"/>
                  <a:gd name="T13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67">
                    <a:moveTo>
                      <a:pt x="98" y="33"/>
                    </a:moveTo>
                    <a:cubicBezTo>
                      <a:pt x="49" y="3"/>
                      <a:pt x="49" y="3"/>
                      <a:pt x="49" y="3"/>
                    </a:cubicBezTo>
                    <a:cubicBezTo>
                      <a:pt x="44" y="1"/>
                      <a:pt x="39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39" y="67"/>
                      <a:pt x="44" y="66"/>
                      <a:pt x="49" y="64"/>
                    </a:cubicBezTo>
                    <a:lnTo>
                      <a:pt x="98" y="33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37160" tIns="68580" rIns="137160" bIns="68580" numCol="1" anchor="t" anchorCtr="0" compatLnSpc="1"/>
              <a:lstStyle/>
              <a:p>
                <a:endParaRPr lang="zh-CN" altLang="en-US" sz="4050" dirty="0"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63012B5-29EC-4F3E-BAD1-4A5112573F98}"/>
                </a:ext>
              </a:extLst>
            </p:cNvPr>
            <p:cNvSpPr txBox="1"/>
            <p:nvPr/>
          </p:nvSpPr>
          <p:spPr>
            <a:xfrm>
              <a:off x="5694521" y="1762423"/>
              <a:ext cx="93486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椭圆 20">
            <a:extLst>
              <a:ext uri="{FF2B5EF4-FFF2-40B4-BE49-F238E27FC236}">
                <a16:creationId xmlns:a16="http://schemas.microsoft.com/office/drawing/2014/main" id="{7848D968-AD9F-4C53-B5B2-6302332074B0}"/>
              </a:ext>
            </a:extLst>
          </p:cNvPr>
          <p:cNvSpPr/>
          <p:nvPr/>
        </p:nvSpPr>
        <p:spPr>
          <a:xfrm>
            <a:off x="4482141" y="4571775"/>
            <a:ext cx="540000" cy="540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46E8A23-9C82-4CC6-9EA8-C971CC558047}"/>
              </a:ext>
            </a:extLst>
          </p:cNvPr>
          <p:cNvGrpSpPr/>
          <p:nvPr/>
        </p:nvGrpSpPr>
        <p:grpSpPr>
          <a:xfrm>
            <a:off x="1043234" y="833392"/>
            <a:ext cx="6535202" cy="830997"/>
            <a:chOff x="1007305" y="947449"/>
            <a:chExt cx="6535202" cy="830997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AAD8122-DF34-4D5A-BDAA-8D670AF4A703}"/>
                </a:ext>
              </a:extLst>
            </p:cNvPr>
            <p:cNvSpPr txBox="1"/>
            <p:nvPr/>
          </p:nvSpPr>
          <p:spPr>
            <a:xfrm>
              <a:off x="1007305" y="947449"/>
              <a:ext cx="6535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prstClr val="white"/>
                  </a:solidFill>
                  <a:cs typeface="+mn-ea"/>
                  <a:sym typeface="+mn-lt"/>
                </a:rPr>
                <a:t>云计算</a:t>
              </a:r>
            </a:p>
          </p:txBody>
        </p:sp>
        <p:cxnSp>
          <p:nvCxnSpPr>
            <p:cNvPr id="23" name="直线连接符 5">
              <a:extLst>
                <a:ext uri="{FF2B5EF4-FFF2-40B4-BE49-F238E27FC236}">
                  <a16:creationId xmlns:a16="http://schemas.microsoft.com/office/drawing/2014/main" id="{13ECC63C-D936-4B86-A065-74A807C2AF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05" y="1752432"/>
              <a:ext cx="1980185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384" y="544167"/>
            <a:ext cx="1238948" cy="140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42938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C23A717B-F835-4CF0-A30F-E20AACEACE75}"/>
              </a:ext>
            </a:extLst>
          </p:cNvPr>
          <p:cNvSpPr/>
          <p:nvPr/>
        </p:nvSpPr>
        <p:spPr>
          <a:xfrm>
            <a:off x="5098577" y="7191846"/>
            <a:ext cx="7366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7939">
              <a:defRPr/>
            </a:pPr>
            <a:r>
              <a:rPr lang="zh-CN" altLang="en-US" sz="4000" kern="0" dirty="0">
                <a:solidFill>
                  <a:schemeClr val="bg1"/>
                </a:solidFill>
                <a:cs typeface="+mn-ea"/>
                <a:sym typeface="+mn-lt"/>
              </a:rPr>
              <a:t>提供综合性的云计算业务和服务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384" y="544167"/>
            <a:ext cx="1238948" cy="14094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075" y="4183980"/>
            <a:ext cx="5730057" cy="13000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883" y="3398271"/>
            <a:ext cx="8084962" cy="287151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46E8A23-9C82-4CC6-9EA8-C971CC558047}"/>
              </a:ext>
            </a:extLst>
          </p:cNvPr>
          <p:cNvGrpSpPr/>
          <p:nvPr/>
        </p:nvGrpSpPr>
        <p:grpSpPr>
          <a:xfrm>
            <a:off x="1043234" y="833392"/>
            <a:ext cx="6535202" cy="830997"/>
            <a:chOff x="1007305" y="947449"/>
            <a:chExt cx="6535202" cy="830997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AAD8122-DF34-4D5A-BDAA-8D670AF4A703}"/>
                </a:ext>
              </a:extLst>
            </p:cNvPr>
            <p:cNvSpPr txBox="1"/>
            <p:nvPr/>
          </p:nvSpPr>
          <p:spPr>
            <a:xfrm>
              <a:off x="1007305" y="947449"/>
              <a:ext cx="6535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prstClr val="white"/>
                  </a:solidFill>
                  <a:cs typeface="+mn-ea"/>
                  <a:sym typeface="+mn-lt"/>
                </a:rPr>
                <a:t>云计算</a:t>
              </a:r>
            </a:p>
          </p:txBody>
        </p:sp>
        <p:cxnSp>
          <p:nvCxnSpPr>
            <p:cNvPr id="13" name="直线连接符 5">
              <a:extLst>
                <a:ext uri="{FF2B5EF4-FFF2-40B4-BE49-F238E27FC236}">
                  <a16:creationId xmlns:a16="http://schemas.microsoft.com/office/drawing/2014/main" id="{13ECC63C-D936-4B86-A065-74A807C2AF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05" y="1752432"/>
              <a:ext cx="1980185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768098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7" descr="hadoop all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52" b="-8752"/>
          <a:stretch>
            <a:fillRect/>
          </a:stretch>
        </p:blipFill>
        <p:spPr>
          <a:xfrm>
            <a:off x="2703451" y="2563989"/>
            <a:ext cx="12881098" cy="64082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9E5C96F5-1995-4E60-9955-D8A58C758610}"/>
              </a:ext>
            </a:extLst>
          </p:cNvPr>
          <p:cNvGrpSpPr/>
          <p:nvPr/>
        </p:nvGrpSpPr>
        <p:grpSpPr>
          <a:xfrm>
            <a:off x="1043234" y="836356"/>
            <a:ext cx="6535202" cy="830997"/>
            <a:chOff x="1007305" y="947449"/>
            <a:chExt cx="6535202" cy="83099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8FA420B-AEA0-4C7D-AA3D-291DF670901A}"/>
                </a:ext>
              </a:extLst>
            </p:cNvPr>
            <p:cNvSpPr txBox="1"/>
            <p:nvPr/>
          </p:nvSpPr>
          <p:spPr>
            <a:xfrm>
              <a:off x="1007305" y="947449"/>
              <a:ext cx="6535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prstClr val="white"/>
                  </a:solidFill>
                  <a:cs typeface="+mn-ea"/>
                  <a:sym typeface="+mn-lt"/>
                </a:rPr>
                <a:t>Hadoop</a:t>
              </a:r>
              <a:r>
                <a:rPr lang="zh-CN" altLang="en-US" sz="4800" b="1" dirty="0">
                  <a:solidFill>
                    <a:prstClr val="white"/>
                  </a:solidFill>
                  <a:cs typeface="+mn-ea"/>
                  <a:sym typeface="+mn-lt"/>
                </a:rPr>
                <a:t>生态圈</a:t>
              </a:r>
            </a:p>
          </p:txBody>
        </p:sp>
        <p:cxnSp>
          <p:nvCxnSpPr>
            <p:cNvPr id="9" name="直线连接符 5">
              <a:extLst>
                <a:ext uri="{FF2B5EF4-FFF2-40B4-BE49-F238E27FC236}">
                  <a16:creationId xmlns:a16="http://schemas.microsoft.com/office/drawing/2014/main" id="{B0A8F1FC-B5F1-4889-B674-219A33E9C16E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05" y="1752432"/>
              <a:ext cx="3971218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340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648089" y="2906391"/>
            <a:ext cx="6535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altLang="zh-CN" sz="4800" b="1" dirty="0">
                <a:solidFill>
                  <a:prstClr val="white"/>
                </a:solidFill>
                <a:cs typeface="+mn-ea"/>
                <a:sym typeface="+mn-lt"/>
              </a:rPr>
              <a:t>Hadoop </a:t>
            </a:r>
            <a:r>
              <a:rPr lang="zh-CN" altLang="en-US" sz="4800" b="1" dirty="0">
                <a:solidFill>
                  <a:prstClr val="white"/>
                </a:solidFill>
                <a:cs typeface="+mn-ea"/>
                <a:sym typeface="+mn-lt"/>
              </a:rPr>
              <a:t>相关概念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48089" y="4124472"/>
            <a:ext cx="6065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altLang="zh-CN" sz="4800" b="1" dirty="0">
                <a:solidFill>
                  <a:prstClr val="white"/>
                </a:solidFill>
                <a:cs typeface="+mn-ea"/>
                <a:sym typeface="+mn-lt"/>
              </a:rPr>
              <a:t>Hadoop </a:t>
            </a:r>
            <a:r>
              <a:rPr lang="zh-CN" altLang="en-US" sz="4800" b="1" dirty="0">
                <a:solidFill>
                  <a:prstClr val="white"/>
                </a:solidFill>
                <a:cs typeface="+mn-ea"/>
                <a:sym typeface="+mn-lt"/>
              </a:rPr>
              <a:t>发展史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648089" y="5342553"/>
            <a:ext cx="6065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zh-CN" altLang="en-US" sz="4800" b="1" dirty="0">
                <a:solidFill>
                  <a:prstClr val="white"/>
                </a:solidFill>
                <a:cs typeface="+mn-ea"/>
                <a:sym typeface="+mn-lt"/>
              </a:rPr>
              <a:t>云计算概念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648089" y="6560635"/>
            <a:ext cx="7513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altLang="zh-CN" sz="4800" b="1" dirty="0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zh-CN" altLang="en-US" sz="4800" b="1" dirty="0">
                <a:solidFill>
                  <a:prstClr val="white"/>
                </a:solidFill>
                <a:cs typeface="+mn-ea"/>
                <a:sym typeface="+mn-lt"/>
              </a:rPr>
              <a:t>生态圈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B6A6240-C43F-4C10-87F6-1AB7333A86E8}"/>
              </a:ext>
            </a:extLst>
          </p:cNvPr>
          <p:cNvGrpSpPr/>
          <p:nvPr/>
        </p:nvGrpSpPr>
        <p:grpSpPr>
          <a:xfrm>
            <a:off x="1043234" y="836361"/>
            <a:ext cx="2604855" cy="830997"/>
            <a:chOff x="1007305" y="947449"/>
            <a:chExt cx="6535202" cy="830997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EF69948-F6DA-4AFD-9FA6-AED0330CD9B1}"/>
                </a:ext>
              </a:extLst>
            </p:cNvPr>
            <p:cNvSpPr txBox="1"/>
            <p:nvPr/>
          </p:nvSpPr>
          <p:spPr>
            <a:xfrm>
              <a:off x="1007305" y="947449"/>
              <a:ext cx="6535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prstClr val="white"/>
                  </a:solidFill>
                  <a:cs typeface="+mn-ea"/>
                  <a:sym typeface="+mn-lt"/>
                </a:rPr>
                <a:t>目录</a:t>
              </a:r>
            </a:p>
          </p:txBody>
        </p:sp>
        <p:cxnSp>
          <p:nvCxnSpPr>
            <p:cNvPr id="15" name="直线连接符 5">
              <a:extLst>
                <a:ext uri="{FF2B5EF4-FFF2-40B4-BE49-F238E27FC236}">
                  <a16:creationId xmlns:a16="http://schemas.microsoft.com/office/drawing/2014/main" id="{28F5B7B4-5A22-4EA5-A09F-F340E3849545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05" y="1752432"/>
              <a:ext cx="3248547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587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504201" y="3551508"/>
            <a:ext cx="3471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endParaRPr lang="zh-CN" altLang="en-US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58275" y="6458191"/>
            <a:ext cx="3471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>
                <a:solidFill>
                  <a:prstClr val="white"/>
                </a:solidFill>
                <a:cs typeface="+mn-ea"/>
                <a:sym typeface="+mn-lt"/>
              </a:rPr>
              <a:t>Hbase</a:t>
            </a:r>
            <a:endParaRPr lang="zh-CN" altLang="en-US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28445" y="3464424"/>
            <a:ext cx="13039621" cy="201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en-US" altLang="zh-CN" sz="4400" dirty="0" err="1">
                <a:solidFill>
                  <a:schemeClr val="bg1"/>
                </a:solidFill>
                <a:cs typeface="+mn-ea"/>
                <a:sym typeface="+mn-lt"/>
              </a:rPr>
              <a:t>hdfs</a:t>
            </a: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4400" dirty="0" err="1">
                <a:solidFill>
                  <a:schemeClr val="bg1"/>
                </a:solidFill>
                <a:cs typeface="+mn-ea"/>
                <a:sym typeface="+mn-lt"/>
              </a:rPr>
              <a:t>mapreduce</a:t>
            </a: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yarn)</a:t>
            </a:r>
          </a:p>
          <a:p>
            <a:pPr>
              <a:lnSpc>
                <a:spcPct val="150000"/>
              </a:lnSpc>
            </a:pP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元老级大数据处理技术框架，擅长离线数据分析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728445" y="6517193"/>
            <a:ext cx="11415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分布式海量数据库，离线分析和在线业务通吃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E5C96F5-1995-4E60-9955-D8A58C758610}"/>
              </a:ext>
            </a:extLst>
          </p:cNvPr>
          <p:cNvGrpSpPr/>
          <p:nvPr/>
        </p:nvGrpSpPr>
        <p:grpSpPr>
          <a:xfrm>
            <a:off x="1043234" y="836356"/>
            <a:ext cx="6535202" cy="830997"/>
            <a:chOff x="1007305" y="947449"/>
            <a:chExt cx="6535202" cy="83099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8FA420B-AEA0-4C7D-AA3D-291DF670901A}"/>
                </a:ext>
              </a:extLst>
            </p:cNvPr>
            <p:cNvSpPr txBox="1"/>
            <p:nvPr/>
          </p:nvSpPr>
          <p:spPr>
            <a:xfrm>
              <a:off x="1007305" y="947449"/>
              <a:ext cx="6535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prstClr val="white"/>
                  </a:solidFill>
                  <a:cs typeface="+mn-ea"/>
                  <a:sym typeface="+mn-lt"/>
                </a:rPr>
                <a:t>Hadoop</a:t>
              </a:r>
              <a:r>
                <a:rPr lang="zh-CN" altLang="en-US" sz="4800" b="1" dirty="0">
                  <a:solidFill>
                    <a:prstClr val="white"/>
                  </a:solidFill>
                  <a:cs typeface="+mn-ea"/>
                  <a:sym typeface="+mn-lt"/>
                </a:rPr>
                <a:t>生态圈</a:t>
              </a:r>
            </a:p>
          </p:txBody>
        </p:sp>
        <p:cxnSp>
          <p:nvCxnSpPr>
            <p:cNvPr id="14" name="直线连接符 5">
              <a:extLst>
                <a:ext uri="{FF2B5EF4-FFF2-40B4-BE49-F238E27FC236}">
                  <a16:creationId xmlns:a16="http://schemas.microsoft.com/office/drawing/2014/main" id="{B0A8F1FC-B5F1-4889-B674-219A33E9C16E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05" y="1752432"/>
              <a:ext cx="3971218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45" y="3188873"/>
            <a:ext cx="1786756" cy="155626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45" y="6123780"/>
            <a:ext cx="1786756" cy="155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1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2" grpId="0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504201" y="3551254"/>
            <a:ext cx="3471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cs typeface="+mn-ea"/>
                <a:sym typeface="+mn-lt"/>
              </a:rPr>
              <a:t>Hive </a:t>
            </a:r>
            <a:r>
              <a:rPr lang="en-US" altLang="zh-CN" sz="4800" dirty="0" err="1">
                <a:solidFill>
                  <a:prstClr val="white"/>
                </a:solidFill>
                <a:cs typeface="+mn-ea"/>
                <a:sym typeface="+mn-lt"/>
              </a:rPr>
              <a:t>sql</a:t>
            </a:r>
            <a:r>
              <a:rPr lang="en-US" altLang="zh-CN" sz="48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endParaRPr lang="zh-CN" altLang="en-US" sz="4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50127" y="6484778"/>
            <a:ext cx="3471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>
                <a:solidFill>
                  <a:prstClr val="white"/>
                </a:solidFill>
                <a:cs typeface="+mn-ea"/>
                <a:sym typeface="+mn-lt"/>
              </a:rPr>
              <a:t>Sqoop</a:t>
            </a:r>
            <a:endParaRPr lang="zh-CN" altLang="en-US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28445" y="3479288"/>
            <a:ext cx="9826958" cy="201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数据仓库工具，使用方便，功能丰富</a:t>
            </a:r>
            <a:endParaRPr lang="en-US" altLang="zh-CN" sz="4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基于</a:t>
            </a: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MR</a:t>
            </a: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延迟大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728445" y="6619386"/>
            <a:ext cx="52973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数据导入导出工具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E5C96F5-1995-4E60-9955-D8A58C758610}"/>
              </a:ext>
            </a:extLst>
          </p:cNvPr>
          <p:cNvGrpSpPr/>
          <p:nvPr/>
        </p:nvGrpSpPr>
        <p:grpSpPr>
          <a:xfrm>
            <a:off x="1043234" y="836356"/>
            <a:ext cx="6535202" cy="830997"/>
            <a:chOff x="1007305" y="947449"/>
            <a:chExt cx="6535202" cy="830997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8FA420B-AEA0-4C7D-AA3D-291DF670901A}"/>
                </a:ext>
              </a:extLst>
            </p:cNvPr>
            <p:cNvSpPr txBox="1"/>
            <p:nvPr/>
          </p:nvSpPr>
          <p:spPr>
            <a:xfrm>
              <a:off x="1007305" y="947449"/>
              <a:ext cx="6535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prstClr val="white"/>
                  </a:solidFill>
                  <a:cs typeface="+mn-ea"/>
                  <a:sym typeface="+mn-lt"/>
                </a:rPr>
                <a:t>Hadoop</a:t>
              </a:r>
              <a:r>
                <a:rPr lang="zh-CN" altLang="en-US" sz="4800" b="1" dirty="0">
                  <a:solidFill>
                    <a:prstClr val="white"/>
                  </a:solidFill>
                  <a:cs typeface="+mn-ea"/>
                  <a:sym typeface="+mn-lt"/>
                </a:rPr>
                <a:t>生态圈</a:t>
              </a:r>
            </a:p>
          </p:txBody>
        </p:sp>
        <p:cxnSp>
          <p:nvCxnSpPr>
            <p:cNvPr id="15" name="直线连接符 5">
              <a:extLst>
                <a:ext uri="{FF2B5EF4-FFF2-40B4-BE49-F238E27FC236}">
                  <a16:creationId xmlns:a16="http://schemas.microsoft.com/office/drawing/2014/main" id="{B0A8F1FC-B5F1-4889-B674-219A33E9C16E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05" y="1752432"/>
              <a:ext cx="3971218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45" y="3188873"/>
            <a:ext cx="1786756" cy="155626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45" y="6123780"/>
            <a:ext cx="1786756" cy="155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3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4" grpId="0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542909" y="3550412"/>
            <a:ext cx="3471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cs typeface="+mn-ea"/>
                <a:sym typeface="+mn-lt"/>
              </a:rPr>
              <a:t>Flume</a:t>
            </a:r>
            <a:endParaRPr lang="zh-CN" altLang="en-US" sz="4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69514" y="6460407"/>
            <a:ext cx="3471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cs typeface="+mn-ea"/>
                <a:sym typeface="+mn-lt"/>
              </a:rPr>
              <a:t>Storm</a:t>
            </a:r>
            <a:endParaRPr lang="zh-CN" altLang="en-US" sz="4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869685" y="3700719"/>
            <a:ext cx="44340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数据采集框架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731726" y="6568839"/>
            <a:ext cx="11727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实时流式计算框架，流式处理领域头牌框架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45" y="3188873"/>
            <a:ext cx="1786756" cy="1556266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9E5C96F5-1995-4E60-9955-D8A58C758610}"/>
              </a:ext>
            </a:extLst>
          </p:cNvPr>
          <p:cNvGrpSpPr/>
          <p:nvPr/>
        </p:nvGrpSpPr>
        <p:grpSpPr>
          <a:xfrm>
            <a:off x="1043234" y="836356"/>
            <a:ext cx="6535202" cy="830997"/>
            <a:chOff x="1007305" y="947449"/>
            <a:chExt cx="6535202" cy="830997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8FA420B-AEA0-4C7D-AA3D-291DF670901A}"/>
                </a:ext>
              </a:extLst>
            </p:cNvPr>
            <p:cNvSpPr txBox="1"/>
            <p:nvPr/>
          </p:nvSpPr>
          <p:spPr>
            <a:xfrm>
              <a:off x="1007305" y="947449"/>
              <a:ext cx="6535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prstClr val="white"/>
                  </a:solidFill>
                  <a:cs typeface="+mn-ea"/>
                  <a:sym typeface="+mn-lt"/>
                </a:rPr>
                <a:t>Hadoop</a:t>
              </a:r>
              <a:r>
                <a:rPr lang="zh-CN" altLang="en-US" sz="4800" b="1" dirty="0">
                  <a:solidFill>
                    <a:prstClr val="white"/>
                  </a:solidFill>
                  <a:cs typeface="+mn-ea"/>
                  <a:sym typeface="+mn-lt"/>
                </a:rPr>
                <a:t>生态圈</a:t>
              </a:r>
            </a:p>
          </p:txBody>
        </p:sp>
        <p:cxnSp>
          <p:nvCxnSpPr>
            <p:cNvPr id="16" name="直线连接符 5">
              <a:extLst>
                <a:ext uri="{FF2B5EF4-FFF2-40B4-BE49-F238E27FC236}">
                  <a16:creationId xmlns:a16="http://schemas.microsoft.com/office/drawing/2014/main" id="{B0A8F1FC-B5F1-4889-B674-219A33E9C16E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05" y="1752432"/>
              <a:ext cx="3971218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45" y="6123780"/>
            <a:ext cx="1786756" cy="155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1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6" grpId="0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632439" y="3531468"/>
            <a:ext cx="3471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cs typeface="+mn-ea"/>
                <a:sym typeface="+mn-lt"/>
              </a:rPr>
              <a:t>Spark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endParaRPr lang="zh-CN" altLang="en-US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825289" y="3487926"/>
            <a:ext cx="11415168" cy="201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基于内存的分布式运算框架</a:t>
            </a:r>
            <a:endParaRPr lang="en-US" altLang="zh-CN" sz="4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一站式处理 </a:t>
            </a: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 all in one</a:t>
            </a: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，新秀，发展势头迅猛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560104" y="5806872"/>
            <a:ext cx="6330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4400" dirty="0" err="1">
                <a:solidFill>
                  <a:schemeClr val="bg1"/>
                </a:solidFill>
                <a:cs typeface="+mn-ea"/>
                <a:sym typeface="+mn-lt"/>
              </a:rPr>
              <a:t>SparkCore</a:t>
            </a:r>
            <a:endParaRPr lang="en-US" altLang="zh-CN" sz="4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4400" dirty="0" err="1">
                <a:solidFill>
                  <a:schemeClr val="bg1"/>
                </a:solidFill>
                <a:cs typeface="+mn-ea"/>
                <a:sym typeface="+mn-lt"/>
              </a:rPr>
              <a:t>SparkSQL</a:t>
            </a:r>
            <a:endParaRPr lang="en-US" altLang="zh-CN" sz="4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4400" dirty="0" err="1">
                <a:solidFill>
                  <a:schemeClr val="bg1"/>
                </a:solidFill>
                <a:cs typeface="+mn-ea"/>
                <a:sym typeface="+mn-lt"/>
              </a:rPr>
              <a:t>SparkStreaming</a:t>
            </a:r>
            <a:endParaRPr lang="en-US" altLang="zh-CN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45" y="3188873"/>
            <a:ext cx="1786756" cy="155626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9E5C96F5-1995-4E60-9955-D8A58C758610}"/>
              </a:ext>
            </a:extLst>
          </p:cNvPr>
          <p:cNvGrpSpPr/>
          <p:nvPr/>
        </p:nvGrpSpPr>
        <p:grpSpPr>
          <a:xfrm>
            <a:off x="1043234" y="836356"/>
            <a:ext cx="6535202" cy="830997"/>
            <a:chOff x="1007305" y="947449"/>
            <a:chExt cx="6535202" cy="83099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8FA420B-AEA0-4C7D-AA3D-291DF670901A}"/>
                </a:ext>
              </a:extLst>
            </p:cNvPr>
            <p:cNvSpPr txBox="1"/>
            <p:nvPr/>
          </p:nvSpPr>
          <p:spPr>
            <a:xfrm>
              <a:off x="1007305" y="947449"/>
              <a:ext cx="6535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prstClr val="white"/>
                  </a:solidFill>
                  <a:cs typeface="+mn-ea"/>
                  <a:sym typeface="+mn-lt"/>
                </a:rPr>
                <a:t>Hadoop</a:t>
              </a:r>
              <a:r>
                <a:rPr lang="zh-CN" altLang="en-US" sz="4800" b="1" dirty="0">
                  <a:solidFill>
                    <a:prstClr val="white"/>
                  </a:solidFill>
                  <a:cs typeface="+mn-ea"/>
                  <a:sym typeface="+mn-lt"/>
                </a:rPr>
                <a:t>生态圈</a:t>
              </a:r>
            </a:p>
          </p:txBody>
        </p:sp>
        <p:cxnSp>
          <p:nvCxnSpPr>
            <p:cNvPr id="12" name="直线连接符 5">
              <a:extLst>
                <a:ext uri="{FF2B5EF4-FFF2-40B4-BE49-F238E27FC236}">
                  <a16:creationId xmlns:a16="http://schemas.microsoft.com/office/drawing/2014/main" id="{B0A8F1FC-B5F1-4889-B674-219A33E9C16E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05" y="1752432"/>
              <a:ext cx="3971218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056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648089" y="2906391"/>
            <a:ext cx="6535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altLang="zh-CN" sz="4800" b="1" dirty="0">
                <a:solidFill>
                  <a:prstClr val="white"/>
                </a:solidFill>
                <a:cs typeface="+mn-ea"/>
                <a:sym typeface="+mn-lt"/>
              </a:rPr>
              <a:t>Hadoop </a:t>
            </a:r>
            <a:r>
              <a:rPr lang="zh-CN" altLang="en-US" sz="4800" b="1" dirty="0">
                <a:solidFill>
                  <a:prstClr val="white"/>
                </a:solidFill>
                <a:cs typeface="+mn-ea"/>
                <a:sym typeface="+mn-lt"/>
              </a:rPr>
              <a:t>相关概念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48089" y="4124472"/>
            <a:ext cx="6065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altLang="zh-CN" sz="4800" b="1" dirty="0">
                <a:solidFill>
                  <a:prstClr val="white"/>
                </a:solidFill>
                <a:cs typeface="+mn-ea"/>
                <a:sym typeface="+mn-lt"/>
              </a:rPr>
              <a:t>Hadoop </a:t>
            </a:r>
            <a:r>
              <a:rPr lang="zh-CN" altLang="en-US" sz="4800" b="1" dirty="0">
                <a:solidFill>
                  <a:prstClr val="white"/>
                </a:solidFill>
                <a:cs typeface="+mn-ea"/>
                <a:sym typeface="+mn-lt"/>
              </a:rPr>
              <a:t>发展史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648089" y="5342553"/>
            <a:ext cx="6065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zh-CN" altLang="en-US" sz="4800" b="1" dirty="0">
                <a:solidFill>
                  <a:prstClr val="white"/>
                </a:solidFill>
                <a:cs typeface="+mn-ea"/>
                <a:sym typeface="+mn-lt"/>
              </a:rPr>
              <a:t>云计算概念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648089" y="6560635"/>
            <a:ext cx="7513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altLang="zh-CN" sz="4800" b="1" dirty="0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zh-CN" altLang="en-US" sz="4800" b="1" dirty="0">
                <a:solidFill>
                  <a:prstClr val="white"/>
                </a:solidFill>
                <a:cs typeface="+mn-ea"/>
                <a:sym typeface="+mn-lt"/>
              </a:rPr>
              <a:t>生态圈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B6A6240-C43F-4C10-87F6-1AB7333A86E8}"/>
              </a:ext>
            </a:extLst>
          </p:cNvPr>
          <p:cNvGrpSpPr/>
          <p:nvPr/>
        </p:nvGrpSpPr>
        <p:grpSpPr>
          <a:xfrm>
            <a:off x="1043234" y="836361"/>
            <a:ext cx="6535202" cy="830997"/>
            <a:chOff x="1007305" y="947449"/>
            <a:chExt cx="6535202" cy="830997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EF69948-F6DA-4AFD-9FA6-AED0330CD9B1}"/>
                </a:ext>
              </a:extLst>
            </p:cNvPr>
            <p:cNvSpPr txBox="1"/>
            <p:nvPr/>
          </p:nvSpPr>
          <p:spPr>
            <a:xfrm>
              <a:off x="1007305" y="947449"/>
              <a:ext cx="6535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prstClr val="white"/>
                  </a:solidFill>
                  <a:cs typeface="+mn-ea"/>
                  <a:sym typeface="+mn-lt"/>
                </a:rPr>
                <a:t>知识点小结</a:t>
              </a:r>
            </a:p>
          </p:txBody>
        </p:sp>
        <p:cxnSp>
          <p:nvCxnSpPr>
            <p:cNvPr id="15" name="直线连接符 5">
              <a:extLst>
                <a:ext uri="{FF2B5EF4-FFF2-40B4-BE49-F238E27FC236}">
                  <a16:creationId xmlns:a16="http://schemas.microsoft.com/office/drawing/2014/main" id="{28F5B7B4-5A22-4EA5-A09F-F340E3849545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05" y="1752432"/>
              <a:ext cx="3248547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047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880718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960368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5034268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5034268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960368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5124697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5278252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5278252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5278252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416367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690567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8288000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8693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94899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50228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50228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94899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511332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526687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526687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526687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415230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67919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040577" y="2845560"/>
            <a:ext cx="6185452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谢谢观看</a:t>
            </a:r>
            <a:endParaRPr kumimoji="0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184675" y="5724304"/>
            <a:ext cx="3588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Josh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6592054"/>
      </p:ext>
    </p:extLst>
  </p:cSld>
  <p:clrMapOvr>
    <a:masterClrMapping/>
  </p:clrMapOvr>
  <p:transition spd="med" advClick="0" advTm="1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8288000" cy="10288587"/>
          </a:xfrm>
          <a:prstGeom prst="rect">
            <a:avLst/>
          </a:prstGeom>
          <a:solidFill>
            <a:srgbClr val="030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8664" y="825852"/>
            <a:ext cx="796048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defRPr/>
            </a:pPr>
            <a:r>
              <a:rPr lang="zh-CN" altLang="en-US" sz="4800" b="1" dirty="0">
                <a:solidFill>
                  <a:prstClr val="white"/>
                </a:solidFill>
                <a:cs typeface="+mn-ea"/>
                <a:sym typeface="+mn-lt"/>
              </a:rPr>
              <a:t>为什么要学习</a:t>
            </a:r>
            <a:r>
              <a:rPr lang="en-US" altLang="zh-CN" sz="4800" b="1" dirty="0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6180566" y="3622340"/>
            <a:ext cx="84937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大数据产业就业需求大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6180566" y="5157779"/>
            <a:ext cx="84937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大数据工程师薪资高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6180566" y="6675434"/>
            <a:ext cx="9305795" cy="1840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海量数据下</a:t>
            </a:r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生态圈技术</a:t>
            </a:r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成为必备技能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25" y="3398656"/>
            <a:ext cx="1534586" cy="133662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397" y="4860311"/>
            <a:ext cx="1534586" cy="133662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979" y="6633692"/>
            <a:ext cx="1534586" cy="1336626"/>
          </a:xfrm>
          <a:prstGeom prst="rect">
            <a:avLst/>
          </a:prstGeom>
        </p:spPr>
      </p:pic>
      <p:cxnSp>
        <p:nvCxnSpPr>
          <p:cNvPr id="20" name="直线连接符 5">
            <a:extLst>
              <a:ext uri="{FF2B5EF4-FFF2-40B4-BE49-F238E27FC236}">
                <a16:creationId xmlns:a16="http://schemas.microsoft.com/office/drawing/2014/main" id="{28F5B7B4-5A22-4EA5-A09F-F340E3849545}"/>
              </a:ext>
            </a:extLst>
          </p:cNvPr>
          <p:cNvCxnSpPr>
            <a:cxnSpLocks/>
          </p:cNvCxnSpPr>
          <p:nvPr/>
        </p:nvCxnSpPr>
        <p:spPr>
          <a:xfrm flipV="1">
            <a:off x="1043234" y="1616075"/>
            <a:ext cx="5488195" cy="25269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716091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"/>
            <a:ext cx="18288000" cy="10288587"/>
            <a:chOff x="0" y="1"/>
            <a:chExt cx="18288000" cy="1028858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9500"/>
            <a:stretch/>
          </p:blipFill>
          <p:spPr>
            <a:xfrm>
              <a:off x="0" y="4065006"/>
              <a:ext cx="18288000" cy="6223582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0" y="1"/>
              <a:ext cx="18288000" cy="4617266"/>
            </a:xfrm>
            <a:prstGeom prst="rect">
              <a:avLst/>
            </a:prstGeom>
            <a:solidFill>
              <a:srgbClr val="030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88664" y="825852"/>
            <a:ext cx="796048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defRPr/>
            </a:pPr>
            <a:r>
              <a:rPr lang="zh-CN" altLang="en-US" sz="4800" b="1" dirty="0">
                <a:solidFill>
                  <a:prstClr val="white"/>
                </a:solidFill>
                <a:cs typeface="+mn-ea"/>
                <a:sym typeface="+mn-lt"/>
              </a:rPr>
              <a:t>为什么要学习</a:t>
            </a:r>
            <a:r>
              <a:rPr lang="en-US" altLang="zh-CN" sz="4800" b="1" dirty="0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8" name="图片 17" descr="图片包含 屏幕截图&#10;&#10;描述已自动生成">
            <a:extLst>
              <a:ext uri="{FF2B5EF4-FFF2-40B4-BE49-F238E27FC236}">
                <a16:creationId xmlns:a16="http://schemas.microsoft.com/office/drawing/2014/main" id="{04F5E3CE-4499-BB41-8A7C-5090B1ABA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491" y="2482699"/>
            <a:ext cx="15901366" cy="74712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cxnSp>
        <p:nvCxnSpPr>
          <p:cNvPr id="7" name="直线连接符 5">
            <a:extLst>
              <a:ext uri="{FF2B5EF4-FFF2-40B4-BE49-F238E27FC236}">
                <a16:creationId xmlns:a16="http://schemas.microsoft.com/office/drawing/2014/main" id="{28F5B7B4-5A22-4EA5-A09F-F340E3849545}"/>
              </a:ext>
            </a:extLst>
          </p:cNvPr>
          <p:cNvCxnSpPr>
            <a:cxnSpLocks/>
          </p:cNvCxnSpPr>
          <p:nvPr/>
        </p:nvCxnSpPr>
        <p:spPr>
          <a:xfrm>
            <a:off x="1043234" y="1641344"/>
            <a:ext cx="5531737" cy="15505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93130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C018B149-F642-4126-A810-A69D9E9E23F0}"/>
              </a:ext>
            </a:extLst>
          </p:cNvPr>
          <p:cNvSpPr/>
          <p:nvPr/>
        </p:nvSpPr>
        <p:spPr>
          <a:xfrm>
            <a:off x="0" y="0"/>
            <a:ext cx="18288000" cy="10288587"/>
          </a:xfrm>
          <a:prstGeom prst="rect">
            <a:avLst/>
          </a:prstGeom>
          <a:solidFill>
            <a:srgbClr val="030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476" y="768486"/>
            <a:ext cx="792776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defRPr/>
            </a:pPr>
            <a:r>
              <a:rPr lang="zh-CN" altLang="en-US" sz="4800" b="1" dirty="0">
                <a:solidFill>
                  <a:prstClr val="white"/>
                </a:solidFill>
                <a:cs typeface="+mn-ea"/>
                <a:sym typeface="+mn-lt"/>
              </a:rPr>
              <a:t>什么是</a:t>
            </a:r>
            <a:r>
              <a:rPr lang="en-US" altLang="zh-CN" sz="4800" b="1" dirty="0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zh-CN" altLang="en-US" sz="4800" b="1" dirty="0">
                <a:solidFill>
                  <a:prstClr val="white"/>
                </a:solidFill>
                <a:cs typeface="+mn-ea"/>
                <a:sym typeface="+mn-lt"/>
              </a:rPr>
              <a:t>框架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48231" y="2343561"/>
            <a:ext cx="12150102" cy="630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是</a:t>
            </a: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Apache</a:t>
            </a: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基金会组织的一个顶级项目。</a:t>
            </a:r>
            <a:endParaRPr lang="en-US" altLang="zh-CN" sz="4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250000"/>
              </a:lnSpc>
            </a:pPr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其核心为：</a:t>
            </a: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HDFS</a:t>
            </a: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和</a:t>
            </a: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MapReduce</a:t>
            </a:r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250000"/>
              </a:lnSpc>
            </a:pPr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					HDFS</a:t>
            </a:r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为海量数据提供存储</a:t>
            </a:r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250000"/>
              </a:lnSpc>
            </a:pPr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					MapReduce</a:t>
            </a:r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海量数据提供计算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356" y="6113228"/>
            <a:ext cx="1534586" cy="133662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356" y="7754797"/>
            <a:ext cx="1534586" cy="1336626"/>
          </a:xfrm>
          <a:prstGeom prst="rect">
            <a:avLst/>
          </a:prstGeom>
        </p:spPr>
      </p:pic>
      <p:cxnSp>
        <p:nvCxnSpPr>
          <p:cNvPr id="17" name="直线连接符 5">
            <a:extLst>
              <a:ext uri="{FF2B5EF4-FFF2-40B4-BE49-F238E27FC236}">
                <a16:creationId xmlns:a16="http://schemas.microsoft.com/office/drawing/2014/main" id="{28F5B7B4-5A22-4EA5-A09F-F340E3849545}"/>
              </a:ext>
            </a:extLst>
          </p:cNvPr>
          <p:cNvCxnSpPr>
            <a:cxnSpLocks/>
          </p:cNvCxnSpPr>
          <p:nvPr/>
        </p:nvCxnSpPr>
        <p:spPr>
          <a:xfrm>
            <a:off x="1043234" y="1641344"/>
            <a:ext cx="5531737" cy="15505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839654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3D78B248-B969-455C-BBE9-DFE43D19F636}"/>
              </a:ext>
            </a:extLst>
          </p:cNvPr>
          <p:cNvSpPr/>
          <p:nvPr/>
        </p:nvSpPr>
        <p:spPr>
          <a:xfrm>
            <a:off x="0" y="0"/>
            <a:ext cx="18288000" cy="10288587"/>
          </a:xfrm>
          <a:prstGeom prst="rect">
            <a:avLst/>
          </a:prstGeom>
          <a:solidFill>
            <a:srgbClr val="030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68295" y="2049432"/>
            <a:ext cx="792776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1678830" y="2190036"/>
            <a:ext cx="96141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解决问题：海量数据的存储和计算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4949171" y="5338075"/>
            <a:ext cx="84937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海量数据的存储 </a:t>
            </a: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-&gt; </a:t>
            </a: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分布式存储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4949171" y="7483510"/>
            <a:ext cx="94844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海量数据的计算 </a:t>
            </a: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-&gt; </a:t>
            </a:r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分布式并行计算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4165045" y="3677371"/>
            <a:ext cx="84937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解决方法：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452" y="5091706"/>
            <a:ext cx="1534586" cy="1336626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889" y="7107542"/>
            <a:ext cx="1534586" cy="133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0011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上箭头标注 30"/>
          <p:cNvSpPr/>
          <p:nvPr/>
        </p:nvSpPr>
        <p:spPr>
          <a:xfrm>
            <a:off x="6996442" y="3791809"/>
            <a:ext cx="3582794" cy="4852369"/>
          </a:xfrm>
          <a:prstGeom prst="upArrowCallout">
            <a:avLst>
              <a:gd name="adj1" fmla="val 2597"/>
              <a:gd name="adj2" fmla="val 2273"/>
              <a:gd name="adj3" fmla="val 6169"/>
              <a:gd name="adj4" fmla="val 72697"/>
            </a:avLst>
          </a:prstGeom>
          <a:solidFill>
            <a:srgbClr val="556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50" dirty="0"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 flipV="1">
            <a:off x="2824420" y="3539365"/>
            <a:ext cx="1296976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50" dirty="0">
              <a:cs typeface="+mn-ea"/>
              <a:sym typeface="+mn-lt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2306350" y="3185378"/>
            <a:ext cx="610815" cy="84584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5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2" name="燕尾形 31"/>
          <p:cNvSpPr/>
          <p:nvPr/>
        </p:nvSpPr>
        <p:spPr>
          <a:xfrm>
            <a:off x="1647553" y="3171817"/>
            <a:ext cx="610815" cy="84584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5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3" name="燕尾形 32"/>
          <p:cNvSpPr/>
          <p:nvPr/>
        </p:nvSpPr>
        <p:spPr>
          <a:xfrm>
            <a:off x="15413873" y="3166631"/>
            <a:ext cx="610815" cy="845849"/>
          </a:xfrm>
          <a:prstGeom prst="chevron">
            <a:avLst>
              <a:gd name="adj" fmla="val 759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05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41285" y="2300543"/>
            <a:ext cx="5740008" cy="70788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prstClr val="white"/>
                </a:solidFill>
                <a:cs typeface="+mn-ea"/>
                <a:sym typeface="+mn-lt"/>
              </a:rPr>
              <a:t>Google</a:t>
            </a:r>
            <a:r>
              <a:rPr lang="zh-CN" altLang="en-US" sz="4000" b="1" dirty="0">
                <a:solidFill>
                  <a:prstClr val="white"/>
                </a:solidFill>
                <a:cs typeface="+mn-ea"/>
                <a:sym typeface="+mn-lt"/>
              </a:rPr>
              <a:t>的三驾马车</a:t>
            </a:r>
          </a:p>
        </p:txBody>
      </p:sp>
      <p:grpSp>
        <p:nvGrpSpPr>
          <p:cNvPr id="13" name="组 12"/>
          <p:cNvGrpSpPr/>
          <p:nvPr/>
        </p:nvGrpSpPr>
        <p:grpSpPr>
          <a:xfrm>
            <a:off x="2707007" y="3322340"/>
            <a:ext cx="3689823" cy="5321838"/>
            <a:chOff x="1409835" y="1196097"/>
            <a:chExt cx="2254216" cy="4700628"/>
          </a:xfrm>
          <a:solidFill>
            <a:schemeClr val="accent1">
              <a:alpha val="30000"/>
            </a:schemeClr>
          </a:solidFill>
        </p:grpSpPr>
        <p:grpSp>
          <p:nvGrpSpPr>
            <p:cNvPr id="12" name="组 11"/>
            <p:cNvGrpSpPr/>
            <p:nvPr/>
          </p:nvGrpSpPr>
          <p:grpSpPr>
            <a:xfrm>
              <a:off x="1409835" y="1196097"/>
              <a:ext cx="2254216" cy="4700628"/>
              <a:chOff x="1644649" y="1196097"/>
              <a:chExt cx="2014226" cy="4700628"/>
            </a:xfrm>
            <a:grpFill/>
          </p:grpSpPr>
          <p:sp>
            <p:nvSpPr>
              <p:cNvPr id="9" name="椭圆 8"/>
              <p:cNvSpPr/>
              <p:nvPr/>
            </p:nvSpPr>
            <p:spPr>
              <a:xfrm>
                <a:off x="2461656" y="1196097"/>
                <a:ext cx="376742" cy="42376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4050" dirty="0">
                  <a:cs typeface="+mn-ea"/>
                  <a:sym typeface="+mn-lt"/>
                </a:endParaRPr>
              </a:p>
            </p:txBody>
          </p:sp>
          <p:sp>
            <p:nvSpPr>
              <p:cNvPr id="11" name="上箭头标注 10"/>
              <p:cNvSpPr/>
              <p:nvPr/>
            </p:nvSpPr>
            <p:spPr>
              <a:xfrm>
                <a:off x="1644649" y="1600200"/>
                <a:ext cx="2014226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4050" dirty="0">
                  <a:cs typeface="+mn-ea"/>
                  <a:sym typeface="+mn-lt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418458" y="3930672"/>
              <a:ext cx="2230454" cy="1549546"/>
            </a:xfrm>
            <a:prstGeom prst="rect">
              <a:avLst/>
            </a:prstGeom>
            <a:grpFill/>
          </p:spPr>
          <p:txBody>
            <a:bodyPr wrap="square" numCol="1" spcCol="360000">
              <a:spAutoFit/>
            </a:bodyPr>
            <a:lstStyle/>
            <a:p>
              <a:pPr algn="ctr" defTabSz="913494">
                <a:lnSpc>
                  <a:spcPct val="150000"/>
                </a:lnSpc>
              </a:pPr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发布分布式文件系统</a:t>
              </a:r>
              <a:r>
                <a:rPr lang="en-US" altLang="zh-CN" sz="3600" dirty="0">
                  <a:solidFill>
                    <a:schemeClr val="bg1"/>
                  </a:solidFill>
                  <a:cs typeface="+mn-ea"/>
                  <a:sym typeface="+mn-lt"/>
                </a:rPr>
                <a:t>GFS</a:t>
              </a:r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相关论文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1894424" y="2852192"/>
              <a:ext cx="1258415" cy="57088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827939">
                <a:defRPr/>
              </a:pPr>
              <a:r>
                <a:rPr lang="en-US" altLang="zh-CN" sz="3600" b="1" kern="0" dirty="0">
                  <a:solidFill>
                    <a:schemeClr val="bg1"/>
                  </a:solidFill>
                  <a:cs typeface="+mn-ea"/>
                  <a:sym typeface="+mn-lt"/>
                </a:rPr>
                <a:t>2003</a:t>
              </a: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6996443" y="3282167"/>
            <a:ext cx="3582795" cy="4890462"/>
            <a:chOff x="3784155" y="1186013"/>
            <a:chExt cx="2386389" cy="4303710"/>
          </a:xfrm>
          <a:solidFill>
            <a:schemeClr val="bg1">
              <a:alpha val="30000"/>
            </a:schemeClr>
          </a:solidFill>
        </p:grpSpPr>
        <p:sp>
          <p:nvSpPr>
            <p:cNvPr id="48" name="椭圆 47"/>
            <p:cNvSpPr/>
            <p:nvPr/>
          </p:nvSpPr>
          <p:spPr>
            <a:xfrm>
              <a:off x="4786145" y="1186013"/>
              <a:ext cx="421630" cy="4484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0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784155" y="3945879"/>
              <a:ext cx="2386389" cy="1543844"/>
            </a:xfrm>
            <a:prstGeom prst="rect">
              <a:avLst/>
            </a:prstGeom>
            <a:grpFill/>
          </p:spPr>
          <p:txBody>
            <a:bodyPr wrap="square" numCol="1" spcCol="360000">
              <a:spAutoFit/>
            </a:bodyPr>
            <a:lstStyle/>
            <a:p>
              <a:pPr algn="ctr" defTabSz="913494">
                <a:lnSpc>
                  <a:spcPct val="150000"/>
                </a:lnSpc>
              </a:pPr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发布</a:t>
              </a:r>
              <a:r>
                <a:rPr lang="en-US" altLang="zh-CN" sz="3600" dirty="0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论文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4298533" y="2867401"/>
              <a:ext cx="1258416" cy="56878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827939">
                <a:defRPr/>
              </a:pPr>
              <a:r>
                <a:rPr lang="en-US" altLang="zh-CN" sz="3600" b="1" kern="0" dirty="0">
                  <a:solidFill>
                    <a:schemeClr val="bg1"/>
                  </a:solidFill>
                  <a:cs typeface="+mn-ea"/>
                  <a:sym typeface="+mn-lt"/>
                </a:rPr>
                <a:t>2004</a:t>
              </a:r>
              <a:endParaRPr lang="zh-CN" altLang="en-US" sz="24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11283030" y="3353570"/>
            <a:ext cx="3665095" cy="5290608"/>
            <a:chOff x="1409837" y="1238515"/>
            <a:chExt cx="2188830" cy="4658210"/>
          </a:xfrm>
          <a:solidFill>
            <a:schemeClr val="accent1">
              <a:alpha val="30000"/>
            </a:schemeClr>
          </a:solidFill>
        </p:grpSpPr>
        <p:grpSp>
          <p:nvGrpSpPr>
            <p:cNvPr id="54" name="组 53"/>
            <p:cNvGrpSpPr/>
            <p:nvPr/>
          </p:nvGrpSpPr>
          <p:grpSpPr>
            <a:xfrm>
              <a:off x="1409837" y="1238515"/>
              <a:ext cx="2188830" cy="4658210"/>
              <a:chOff x="1644650" y="1238515"/>
              <a:chExt cx="1955800" cy="4658210"/>
            </a:xfrm>
            <a:grpFill/>
          </p:grpSpPr>
          <p:sp>
            <p:nvSpPr>
              <p:cNvPr id="63" name="椭圆 62"/>
              <p:cNvSpPr/>
              <p:nvPr/>
            </p:nvSpPr>
            <p:spPr>
              <a:xfrm>
                <a:off x="2434177" y="1238515"/>
                <a:ext cx="376742" cy="4048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4050" dirty="0">
                  <a:cs typeface="+mn-ea"/>
                  <a:sym typeface="+mn-lt"/>
                </a:endParaRPr>
              </a:p>
            </p:txBody>
          </p:sp>
          <p:sp>
            <p:nvSpPr>
              <p:cNvPr id="64" name="上箭头标注 63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4050" dirty="0">
                  <a:cs typeface="+mn-ea"/>
                  <a:sym typeface="+mn-lt"/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1409837" y="3944013"/>
              <a:ext cx="2188830" cy="1466776"/>
            </a:xfrm>
            <a:prstGeom prst="rect">
              <a:avLst/>
            </a:prstGeom>
            <a:grpFill/>
          </p:spPr>
          <p:txBody>
            <a:bodyPr wrap="square" numCol="1" spcCol="360000">
              <a:spAutoFit/>
            </a:bodyPr>
            <a:lstStyle/>
            <a:p>
              <a:pPr algn="ctr" defTabSz="913494">
                <a:lnSpc>
                  <a:spcPct val="150000"/>
                </a:lnSpc>
              </a:pPr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发布</a:t>
              </a:r>
              <a:r>
                <a:rPr lang="en-US" altLang="zh-CN" sz="3600" dirty="0">
                  <a:solidFill>
                    <a:schemeClr val="bg1"/>
                  </a:solidFill>
                  <a:cs typeface="+mn-ea"/>
                  <a:sym typeface="+mn-lt"/>
                </a:rPr>
                <a:t>Bitable</a:t>
              </a:r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分布式数据库论文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1875042" y="2865533"/>
              <a:ext cx="1258415" cy="56907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827939">
                <a:defRPr/>
              </a:pPr>
              <a:r>
                <a:rPr lang="en-US" altLang="zh-CN" sz="3600" b="1" kern="0" dirty="0">
                  <a:solidFill>
                    <a:schemeClr val="bg1"/>
                  </a:solidFill>
                  <a:cs typeface="+mn-ea"/>
                  <a:sym typeface="+mn-lt"/>
                </a:rPr>
                <a:t>2005</a:t>
              </a:r>
              <a:endParaRPr lang="en-US" altLang="zh-CN" sz="24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043234" y="771050"/>
            <a:ext cx="6535202" cy="830997"/>
            <a:chOff x="1007305" y="947449"/>
            <a:chExt cx="6535202" cy="830997"/>
          </a:xfrm>
        </p:grpSpPr>
        <p:sp>
          <p:nvSpPr>
            <p:cNvPr id="43" name="文本框 42"/>
            <p:cNvSpPr txBox="1"/>
            <p:nvPr/>
          </p:nvSpPr>
          <p:spPr>
            <a:xfrm>
              <a:off x="1007305" y="947449"/>
              <a:ext cx="6535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prstClr val="white"/>
                  </a:solidFill>
                  <a:cs typeface="+mn-ea"/>
                  <a:sym typeface="+mn-lt"/>
                </a:rPr>
                <a:t>Hadoop</a:t>
              </a:r>
              <a:r>
                <a:rPr lang="zh-CN" altLang="en-US" sz="4800" b="1" dirty="0">
                  <a:solidFill>
                    <a:prstClr val="white"/>
                  </a:solidFill>
                  <a:cs typeface="+mn-ea"/>
                  <a:sym typeface="+mn-lt"/>
                </a:rPr>
                <a:t>的发展历史</a:t>
              </a:r>
            </a:p>
          </p:txBody>
        </p:sp>
        <p:cxnSp>
          <p:nvCxnSpPr>
            <p:cNvPr id="51" name="直线连接符 5"/>
            <p:cNvCxnSpPr>
              <a:cxnSpLocks/>
            </p:cNvCxnSpPr>
            <p:nvPr/>
          </p:nvCxnSpPr>
          <p:spPr>
            <a:xfrm>
              <a:off x="1007305" y="1752432"/>
              <a:ext cx="5273744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8" grpId="0" animBg="1"/>
      <p:bldP spid="32" grpId="0" animBg="1"/>
      <p:bldP spid="33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043234" y="791828"/>
            <a:ext cx="6535202" cy="830997"/>
            <a:chOff x="1007305" y="947449"/>
            <a:chExt cx="6535202" cy="830997"/>
          </a:xfrm>
        </p:grpSpPr>
        <p:sp>
          <p:nvSpPr>
            <p:cNvPr id="43" name="文本框 42"/>
            <p:cNvSpPr txBox="1"/>
            <p:nvPr/>
          </p:nvSpPr>
          <p:spPr>
            <a:xfrm>
              <a:off x="1007305" y="947449"/>
              <a:ext cx="6535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prstClr val="white"/>
                  </a:solidFill>
                  <a:cs typeface="+mn-ea"/>
                  <a:sym typeface="+mn-lt"/>
                </a:rPr>
                <a:t>Hadoop</a:t>
              </a:r>
              <a:r>
                <a:rPr lang="zh-CN" altLang="en-US" sz="4800" b="1" dirty="0">
                  <a:solidFill>
                    <a:prstClr val="white"/>
                  </a:solidFill>
                  <a:cs typeface="+mn-ea"/>
                  <a:sym typeface="+mn-lt"/>
                </a:rPr>
                <a:t>的发展历史</a:t>
              </a:r>
            </a:p>
          </p:txBody>
        </p:sp>
        <p:cxnSp>
          <p:nvCxnSpPr>
            <p:cNvPr id="51" name="直线连接符 5"/>
            <p:cNvCxnSpPr>
              <a:cxnSpLocks/>
            </p:cNvCxnSpPr>
            <p:nvPr/>
          </p:nvCxnSpPr>
          <p:spPr>
            <a:xfrm>
              <a:off x="1007305" y="1752432"/>
              <a:ext cx="5273744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图片 52">
            <a:extLst>
              <a:ext uri="{FF2B5EF4-FFF2-40B4-BE49-F238E27FC236}">
                <a16:creationId xmlns:a16="http://schemas.microsoft.com/office/drawing/2014/main" id="{0AE225C5-A1FD-6C49-B41A-618DB2879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6343" y="3440938"/>
            <a:ext cx="4249527" cy="59639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582184701"/>
              </p:ext>
            </p:extLst>
          </p:nvPr>
        </p:nvGraphicFramePr>
        <p:xfrm>
          <a:off x="879804" y="3700826"/>
          <a:ext cx="9326080" cy="6269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42136574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eukqc5e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eukqc5e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2702</TotalTime>
  <Words>949</Words>
  <Application>Microsoft Macintosh PowerPoint</Application>
  <PresentationFormat>自定义</PresentationFormat>
  <Paragraphs>234</Paragraphs>
  <Slides>35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等线</vt:lpstr>
      <vt:lpstr>Arial</vt:lpstr>
      <vt:lpstr>Calibri</vt:lpstr>
      <vt:lpstr>Wingdings</vt:lpstr>
      <vt:lpstr>Office 主题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yeziapp</cp:lastModifiedBy>
  <cp:revision>279</cp:revision>
  <dcterms:created xsi:type="dcterms:W3CDTF">2017-05-21T03:23:00Z</dcterms:created>
  <dcterms:modified xsi:type="dcterms:W3CDTF">2020-03-09T10:14:11Z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