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22"/>
  </p:notesMasterIdLst>
  <p:sldIdLst>
    <p:sldId id="276" r:id="rId2"/>
    <p:sldId id="257" r:id="rId3"/>
    <p:sldId id="354" r:id="rId4"/>
    <p:sldId id="290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288" r:id="rId19"/>
    <p:sldId id="382" r:id="rId20"/>
    <p:sldId id="282" r:id="rId21"/>
  </p:sldIdLst>
  <p:sldSz cx="18288000" cy="10288588"/>
  <p:notesSz cx="7104063" cy="10234613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1" userDrawn="1">
          <p15:clr>
            <a:srgbClr val="A4A3A4"/>
          </p15:clr>
        </p15:guide>
        <p15:guide id="2" pos="1043" userDrawn="1">
          <p15:clr>
            <a:srgbClr val="A4A3A4"/>
          </p15:clr>
        </p15:guide>
        <p15:guide id="3" pos="3991" userDrawn="1">
          <p15:clr>
            <a:srgbClr val="A4A3A4"/>
          </p15:clr>
        </p15:guide>
        <p15:guide id="4" pos="6463" userDrawn="1">
          <p15:clr>
            <a:srgbClr val="A4A3A4"/>
          </p15:clr>
        </p15:guide>
        <p15:guide id="5" orient="horz" pos="973" userDrawn="1">
          <p15:clr>
            <a:srgbClr val="A4A3A4"/>
          </p15:clr>
        </p15:guide>
        <p15:guide id="6" orient="horz" pos="3467" userDrawn="1">
          <p15:clr>
            <a:srgbClr val="A4A3A4"/>
          </p15:clr>
        </p15:guide>
        <p15:guide id="7" orient="horz" pos="1880" userDrawn="1">
          <p15:clr>
            <a:srgbClr val="A4A3A4"/>
          </p15:clr>
        </p15:guide>
        <p15:guide id="8" orient="horz" pos="5781" userDrawn="1">
          <p15:clr>
            <a:srgbClr val="A4A3A4"/>
          </p15:clr>
        </p15:guide>
        <p15:guide id="9" orient="horz" pos="2855" userDrawn="1">
          <p15:clr>
            <a:srgbClr val="A4A3A4"/>
          </p15:clr>
        </p15:guide>
        <p15:guide id="10" pos="7756" userDrawn="1">
          <p15:clr>
            <a:srgbClr val="A4A3A4"/>
          </p15:clr>
        </p15:guide>
        <p15:guide id="11" orient="horz" pos="4647" userDrawn="1">
          <p15:clr>
            <a:srgbClr val="A4A3A4"/>
          </p15:clr>
        </p15:guide>
        <p15:guide id="14" orient="horz" pos="39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7D31"/>
    <a:srgbClr val="5B9BD5"/>
    <a:srgbClr val="FF3300"/>
    <a:srgbClr val="030A12"/>
    <a:srgbClr val="00011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21" autoAdjust="0"/>
    <p:restoredTop sz="89009" autoAdjust="0"/>
  </p:normalViewPr>
  <p:slideViewPr>
    <p:cSldViewPr snapToGrid="0">
      <p:cViewPr varScale="1">
        <p:scale>
          <a:sx n="71" d="100"/>
          <a:sy n="71" d="100"/>
        </p:scale>
        <p:origin x="102" y="930"/>
      </p:cViewPr>
      <p:guideLst>
        <p:guide orient="horz" pos="2401"/>
        <p:guide pos="1043"/>
        <p:guide pos="3991"/>
        <p:guide pos="6463"/>
        <p:guide orient="horz" pos="973"/>
        <p:guide orient="horz" pos="3467"/>
        <p:guide orient="horz" pos="1880"/>
        <p:guide orient="horz" pos="5781"/>
        <p:guide orient="horz" pos="2855"/>
        <p:guide pos="7756"/>
        <p:guide orient="horz" pos="4647"/>
        <p:guide orient="horz" pos="392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A09DD-9817-42D4-ADB3-40EE07C6435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B37BA-0AB3-4D4A-B865-6E343397A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4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7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5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8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1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这一页就是</a:t>
            </a:r>
            <a:r>
              <a:rPr lang="en-US" altLang="zh-CN" dirty="0"/>
              <a:t>Hadoop</a:t>
            </a:r>
            <a:r>
              <a:rPr lang="zh-CN" altLang="en-US" dirty="0"/>
              <a:t>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77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81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180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94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8288000" cy="102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426C4E-9BA6-4A85-BE9F-2677A256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4580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87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32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pos="632" userDrawn="1">
          <p15:clr>
            <a:srgbClr val="F26B43"/>
          </p15:clr>
        </p15:guide>
        <p15:guide id="4" pos="10880" userDrawn="1">
          <p15:clr>
            <a:srgbClr val="F26B43"/>
          </p15:clr>
        </p15:guide>
        <p15:guide id="5" orient="horz" pos="968" userDrawn="1">
          <p15:clr>
            <a:srgbClr val="F26B43"/>
          </p15:clr>
        </p15:guide>
        <p15:guide id="6" orient="horz" pos="1064" userDrawn="1">
          <p15:clr>
            <a:srgbClr val="F26B43"/>
          </p15:clr>
        </p15:guide>
        <p15:guide id="7" orient="horz" pos="5896" userDrawn="1">
          <p15:clr>
            <a:srgbClr val="F26B43"/>
          </p15:clr>
        </p15:guide>
        <p15:guide id="8" orient="horz" pos="58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4452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468927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484282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484282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484282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372825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25514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8288000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43391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4677895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4831450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4831450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4831450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3716874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243765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A68BB118-446F-4B35-A8DA-4E47DB512A31}"/>
              </a:ext>
            </a:extLst>
          </p:cNvPr>
          <p:cNvSpPr txBox="1"/>
          <p:nvPr/>
        </p:nvSpPr>
        <p:spPr>
          <a:xfrm>
            <a:off x="2079681" y="2707224"/>
            <a:ext cx="1406202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800" b="1" dirty="0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8800" b="1" dirty="0">
                <a:solidFill>
                  <a:schemeClr val="bg1"/>
                </a:solidFill>
                <a:cs typeface="+mn-ea"/>
                <a:sym typeface="+mn-lt"/>
              </a:rPr>
              <a:t>分布式存储与运算</a:t>
            </a:r>
            <a:endParaRPr sz="8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343729BF-CC60-4943-9E2F-5DE93E6401AB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读文件内容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=""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55916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5" y="2203903"/>
            <a:ext cx="10413735" cy="5811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方法：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open</a:t>
            </a: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参数：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f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：指定要读取的文件路径，可以为相对路径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bufferSize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：缓冲区大小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返回值：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如果创建成功获得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FSDataInputStream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输出流，否则出现异常信息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1259CEA-41CC-42B7-A9DF-C21EDB0E6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484" y="3353935"/>
            <a:ext cx="2965903" cy="296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9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创建文件夹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=""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55916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5" y="2203903"/>
            <a:ext cx="13534760" cy="4980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方法：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mkdirs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参数：</a:t>
            </a: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f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：指定要创建的文件夹路径，可以为相对路径</a:t>
            </a: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permission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：指定创建文件的权限，默认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755</a:t>
            </a:r>
            <a:endParaRPr lang="zh-CN" altLang="en-US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返回值：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如果创建成功则返回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true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；否则返回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false</a:t>
            </a: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0DC1C22B-C9E0-4B04-AB77-608FFE7AA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484" y="3353935"/>
            <a:ext cx="2965903" cy="296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3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上传文件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="" xmlns:a16="http://schemas.microsoft.com/office/drawing/2014/main" id="{B7892082-149D-4FF5-A2BB-8AC4502C758E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3436" y="1670369"/>
            <a:ext cx="4001439" cy="7889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5" y="2203903"/>
            <a:ext cx="13534760" cy="7473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方法：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copyFromLocal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参数：</a:t>
            </a: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delSrc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：是否删除本地文件，默认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true</a:t>
            </a:r>
            <a:endParaRPr lang="zh-CN" altLang="en-US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overwrite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：当目标文件存在的时候，是否覆盖，默认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true</a:t>
            </a:r>
            <a:endParaRPr lang="zh-CN" altLang="en-US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srcs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/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src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：本地文件，可以指定为数组或者单个文件</a:t>
            </a: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dst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：集群存储文件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返回值：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无，如果操作失败，会产生异常信息</a:t>
            </a:r>
          </a:p>
          <a:p>
            <a:pPr>
              <a:lnSpc>
                <a:spcPct val="150000"/>
              </a:lnSpc>
            </a:pP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589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24B8B5C9-8A30-4A33-B212-778F8C4AE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727" y="3056390"/>
            <a:ext cx="3222853" cy="322285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上传文件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="" xmlns:a16="http://schemas.microsoft.com/office/drawing/2014/main" id="{B7892082-149D-4FF5-A2BB-8AC4502C758E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3436" y="1670369"/>
            <a:ext cx="4001439" cy="7889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5" y="2203903"/>
            <a:ext cx="13534760" cy="5811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其他类似方法：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moveFromLocal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从本地移动文件到集群上</a:t>
            </a: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copyToLocal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从集群上复制文件到本地</a:t>
            </a: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moveToLocal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从集群上移动文件到本地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692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删除文件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="" xmlns:a16="http://schemas.microsoft.com/office/drawing/2014/main" id="{B7892082-149D-4FF5-A2BB-8AC4502C758E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3436" y="1670369"/>
            <a:ext cx="4001439" cy="7889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5" y="2203903"/>
            <a:ext cx="12516855" cy="6642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方法：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delete</a:t>
            </a: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参数：</a:t>
            </a: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f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：要删除的文件路径，可以为绝对路径</a:t>
            </a: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recursive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：是否进行递归删除，默认为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true</a:t>
            </a:r>
            <a:endParaRPr lang="zh-CN" altLang="en-US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返回值：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如果文件不存在，则返回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false</a:t>
            </a: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如果指定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recursive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为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false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，而且要删除的文件夹不为空，那么抛出异常；如果删除成功，返回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true</a:t>
            </a: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48314B78-FAB7-4BCD-95B0-53C7CAB6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727" y="3056390"/>
            <a:ext cx="3222853" cy="322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9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5" y="2203903"/>
            <a:ext cx="13534760" cy="4080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其他删除方法：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deleteOnExit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如果存在则返回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true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，并标记删除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如果不存在，则返回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false</a:t>
            </a: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582CA30D-AA99-45BC-8902-523FAFF98681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删除文件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8" name="直线连接符 5">
            <a:extLst>
              <a:ext uri="{FF2B5EF4-FFF2-40B4-BE49-F238E27FC236}">
                <a16:creationId xmlns="" xmlns:a16="http://schemas.microsoft.com/office/drawing/2014/main" id="{4564FE11-9E52-4E80-ACF2-2CFEAE6381B0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003436" y="1670369"/>
            <a:ext cx="4001439" cy="7889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039F4900-D471-4AFB-8291-C01DEF7AB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727" y="3056390"/>
            <a:ext cx="3222853" cy="322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6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5" y="2203903"/>
            <a:ext cx="13534760" cy="414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其他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API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接口：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rename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：修改文件名称</a:t>
            </a: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exists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：指定文件是否存在</a:t>
            </a: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setReplication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：重新设置文件的备份个数</a:t>
            </a: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isDirectory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：判断是否是文件夹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582CA30D-AA99-45BC-8902-523FAFF98681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其他</a:t>
            </a: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API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接口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8" name="直线连接符 5">
            <a:extLst>
              <a:ext uri="{FF2B5EF4-FFF2-40B4-BE49-F238E27FC236}">
                <a16:creationId xmlns="" xmlns:a16="http://schemas.microsoft.com/office/drawing/2014/main" id="{4564FE11-9E52-4E80-ACF2-2CFEAE6381B0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50760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F440F531-014D-4DC2-B680-7575D7289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806" y="3271838"/>
            <a:ext cx="2756694" cy="275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4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5" y="2203903"/>
            <a:ext cx="11190975" cy="2487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具体参考：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https://hadoop.apache.org/docs/current/api/org/apache/hadoop/fs/FileSystem.html</a:t>
            </a: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582CA30D-AA99-45BC-8902-523FAFF98681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其他</a:t>
            </a: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API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接口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8" name="直线连接符 5">
            <a:extLst>
              <a:ext uri="{FF2B5EF4-FFF2-40B4-BE49-F238E27FC236}">
                <a16:creationId xmlns="" xmlns:a16="http://schemas.microsoft.com/office/drawing/2014/main" id="{4564FE11-9E52-4E80-ACF2-2CFEAE6381B0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50760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10935775-70EC-45A2-9C41-AAFBBA584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8884" y="5064679"/>
            <a:ext cx="14951304" cy="4295221"/>
          </a:xfrm>
          <a:prstGeom prst="roundRect">
            <a:avLst>
              <a:gd name="adj" fmla="val 218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0688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581E83FC-7F40-4E58-ABB5-A788F95818F5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知识点小结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="" xmlns:a16="http://schemas.microsoft.com/office/drawing/2014/main" id="{ACBDB3AD-F00E-4E6E-B13D-AB5D42E4C44F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002507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iṥḷïḋê">
            <a:extLst>
              <a:ext uri="{FF2B5EF4-FFF2-40B4-BE49-F238E27FC236}">
                <a16:creationId xmlns="" xmlns:a16="http://schemas.microsoft.com/office/drawing/2014/main" id="{3E40CD02-255F-489D-A66F-CAC4E2C78D2D}"/>
              </a:ext>
            </a:extLst>
          </p:cNvPr>
          <p:cNvGrpSpPr/>
          <p:nvPr/>
        </p:nvGrpSpPr>
        <p:grpSpPr>
          <a:xfrm>
            <a:off x="5281894" y="3255641"/>
            <a:ext cx="6270025" cy="786545"/>
            <a:chOff x="8532216" y="1484992"/>
            <a:chExt cx="4002759" cy="524363"/>
          </a:xfrm>
        </p:grpSpPr>
        <p:grpSp>
          <p:nvGrpSpPr>
            <p:cNvPr id="25" name="ïṡľîḓé">
              <a:extLst>
                <a:ext uri="{FF2B5EF4-FFF2-40B4-BE49-F238E27FC236}">
                  <a16:creationId xmlns="" xmlns:a16="http://schemas.microsoft.com/office/drawing/2014/main" id="{2658D674-92BE-49CA-BA45-B98385600F85}"/>
                </a:ext>
              </a:extLst>
            </p:cNvPr>
            <p:cNvGrpSpPr/>
            <p:nvPr/>
          </p:nvGrpSpPr>
          <p:grpSpPr>
            <a:xfrm>
              <a:off x="8532216" y="1484993"/>
              <a:ext cx="448582" cy="448582"/>
              <a:chOff x="8124825" y="1825228"/>
              <a:chExt cx="527448" cy="527448"/>
            </a:xfrm>
          </p:grpSpPr>
          <p:sp>
            <p:nvSpPr>
              <p:cNvPr id="27" name="işlíḋé">
                <a:extLst>
                  <a:ext uri="{FF2B5EF4-FFF2-40B4-BE49-F238E27FC236}">
                    <a16:creationId xmlns="" xmlns:a16="http://schemas.microsoft.com/office/drawing/2014/main" id="{73B5BEA2-34C8-4022-8904-47E1DF188D61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ïšḻiḍè">
                <a:extLst>
                  <a:ext uri="{FF2B5EF4-FFF2-40B4-BE49-F238E27FC236}">
                    <a16:creationId xmlns="" xmlns:a16="http://schemas.microsoft.com/office/drawing/2014/main" id="{25A572FC-7939-49EA-B82B-CE42C12D65A7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iṩlíḍè">
              <a:extLst>
                <a:ext uri="{FF2B5EF4-FFF2-40B4-BE49-F238E27FC236}">
                  <a16:creationId xmlns="" xmlns:a16="http://schemas.microsoft.com/office/drawing/2014/main" id="{115CAD1E-1644-44EB-AB6B-61AE9C245D4C}"/>
                </a:ext>
              </a:extLst>
            </p:cNvPr>
            <p:cNvSpPr/>
            <p:nvPr/>
          </p:nvSpPr>
          <p:spPr bwMode="auto">
            <a:xfrm>
              <a:off x="9142034" y="1484992"/>
              <a:ext cx="3392941" cy="524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HDFS-</a:t>
              </a:r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创建文件</a:t>
              </a:r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API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íśḻïḍè">
            <a:extLst>
              <a:ext uri="{FF2B5EF4-FFF2-40B4-BE49-F238E27FC236}">
                <a16:creationId xmlns="" xmlns:a16="http://schemas.microsoft.com/office/drawing/2014/main" id="{02414B2C-E7F8-457B-8E33-7C85FA921E88}"/>
              </a:ext>
            </a:extLst>
          </p:cNvPr>
          <p:cNvGrpSpPr/>
          <p:nvPr/>
        </p:nvGrpSpPr>
        <p:grpSpPr>
          <a:xfrm>
            <a:off x="5281894" y="5893096"/>
            <a:ext cx="6148113" cy="1684180"/>
            <a:chOff x="8532216" y="3078193"/>
            <a:chExt cx="4098740" cy="1122786"/>
          </a:xfrm>
        </p:grpSpPr>
        <p:grpSp>
          <p:nvGrpSpPr>
            <p:cNvPr id="30" name="ïsľîdè">
              <a:extLst>
                <a:ext uri="{FF2B5EF4-FFF2-40B4-BE49-F238E27FC236}">
                  <a16:creationId xmlns="" xmlns:a16="http://schemas.microsoft.com/office/drawing/2014/main" id="{70F8A0D8-AA45-4C97-845D-FFE1B5E64EB4}"/>
                </a:ext>
              </a:extLst>
            </p:cNvPr>
            <p:cNvGrpSpPr/>
            <p:nvPr/>
          </p:nvGrpSpPr>
          <p:grpSpPr>
            <a:xfrm>
              <a:off x="8532216" y="3407909"/>
              <a:ext cx="448582" cy="448582"/>
              <a:chOff x="8124825" y="1825228"/>
              <a:chExt cx="527448" cy="527448"/>
            </a:xfrm>
          </p:grpSpPr>
          <p:sp>
            <p:nvSpPr>
              <p:cNvPr id="32" name="ïšḷiḓe">
                <a:extLst>
                  <a:ext uri="{FF2B5EF4-FFF2-40B4-BE49-F238E27FC236}">
                    <a16:creationId xmlns="" xmlns:a16="http://schemas.microsoft.com/office/drawing/2014/main" id="{4D3A2FE5-3C7C-4CE0-970A-0D7F787B0235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í$ļîdê">
                <a:extLst>
                  <a:ext uri="{FF2B5EF4-FFF2-40B4-BE49-F238E27FC236}">
                    <a16:creationId xmlns="" xmlns:a16="http://schemas.microsoft.com/office/drawing/2014/main" id="{08BE0F34-AA1F-4924-B633-2DEB52AA7990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iṧļíďe">
              <a:extLst>
                <a:ext uri="{FF2B5EF4-FFF2-40B4-BE49-F238E27FC236}">
                  <a16:creationId xmlns="" xmlns:a16="http://schemas.microsoft.com/office/drawing/2014/main" id="{BF75F9FD-D8E4-4E2E-887C-FCAF5868B3C5}"/>
                </a:ext>
              </a:extLst>
            </p:cNvPr>
            <p:cNvSpPr/>
            <p:nvPr/>
          </p:nvSpPr>
          <p:spPr bwMode="auto">
            <a:xfrm>
              <a:off x="9142035" y="3078193"/>
              <a:ext cx="3488921" cy="1122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HDFS-</a:t>
              </a:r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查看数据</a:t>
              </a:r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API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AE800B59-BEFE-4F9F-B94F-DFBC7DC5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03802009-1700-4E48-A019-528BCB146C6C}"/>
              </a:ext>
            </a:extLst>
          </p:cNvPr>
          <p:cNvGrpSpPr/>
          <p:nvPr/>
        </p:nvGrpSpPr>
        <p:grpSpPr>
          <a:xfrm>
            <a:off x="5281894" y="4471694"/>
            <a:ext cx="8995173" cy="1404085"/>
            <a:chOff x="5281894" y="4338344"/>
            <a:chExt cx="8995173" cy="1404085"/>
          </a:xfrm>
        </p:grpSpPr>
        <p:sp>
          <p:nvSpPr>
            <p:cNvPr id="14" name="íšḷiḑê">
              <a:extLst>
                <a:ext uri="{FF2B5EF4-FFF2-40B4-BE49-F238E27FC236}">
                  <a16:creationId xmlns="" xmlns:a16="http://schemas.microsoft.com/office/drawing/2014/main" id="{91D57A98-730C-410F-8524-192ED6A79BD5}"/>
                </a:ext>
              </a:extLst>
            </p:cNvPr>
            <p:cNvSpPr/>
            <p:nvPr/>
          </p:nvSpPr>
          <p:spPr bwMode="auto">
            <a:xfrm>
              <a:off x="6211929" y="4338344"/>
              <a:ext cx="8065138" cy="1404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kern="0" dirty="0">
                  <a:solidFill>
                    <a:schemeClr val="bg1"/>
                  </a:solidFill>
                  <a:cs typeface="+mn-ea"/>
                  <a:sym typeface="+mn-lt"/>
                </a:rPr>
                <a:t>HDFS-</a:t>
              </a:r>
              <a:r>
                <a:rPr lang="zh-CN" altLang="en-US" sz="4000" kern="0" dirty="0">
                  <a:solidFill>
                    <a:schemeClr val="bg1"/>
                  </a:solidFill>
                  <a:cs typeface="+mn-ea"/>
                  <a:sym typeface="+mn-lt"/>
                </a:rPr>
                <a:t>读写</a:t>
              </a:r>
              <a:r>
                <a:rPr lang="en-US" altLang="zh-CN" sz="4000" kern="0" dirty="0">
                  <a:solidFill>
                    <a:schemeClr val="bg1"/>
                  </a:solidFill>
                  <a:cs typeface="+mn-ea"/>
                  <a:sym typeface="+mn-lt"/>
                </a:rPr>
                <a:t>API</a:t>
              </a:r>
              <a:endParaRPr lang="zh-CN" altLang="en-US" sz="40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îṣļîḋê">
              <a:extLst>
                <a:ext uri="{FF2B5EF4-FFF2-40B4-BE49-F238E27FC236}">
                  <a16:creationId xmlns="" xmlns:a16="http://schemas.microsoft.com/office/drawing/2014/main" id="{C44EA2B6-FD20-46CD-93F7-FDE6E374E8C0}"/>
                </a:ext>
              </a:extLst>
            </p:cNvPr>
            <p:cNvSpPr/>
            <p:nvPr/>
          </p:nvSpPr>
          <p:spPr>
            <a:xfrm>
              <a:off x="5281894" y="4678780"/>
              <a:ext cx="672873" cy="67287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îṥ1ïḋe">
              <a:extLst>
                <a:ext uri="{FF2B5EF4-FFF2-40B4-BE49-F238E27FC236}">
                  <a16:creationId xmlns="" xmlns:a16="http://schemas.microsoft.com/office/drawing/2014/main" id="{EFB9F345-8EF3-4CFA-B353-0AB25BBF5784}"/>
                </a:ext>
              </a:extLst>
            </p:cNvPr>
            <p:cNvSpPr/>
            <p:nvPr/>
          </p:nvSpPr>
          <p:spPr>
            <a:xfrm>
              <a:off x="5468719" y="4813413"/>
              <a:ext cx="299224" cy="403608"/>
            </a:xfrm>
            <a:custGeom>
              <a:avLst/>
              <a:gdLst>
                <a:gd name="connsiteX0" fmla="*/ 363366 w 449447"/>
                <a:gd name="connsiteY0" fmla="*/ 179144 h 606236"/>
                <a:gd name="connsiteX1" fmla="*/ 377720 w 449447"/>
                <a:gd name="connsiteY1" fmla="*/ 197780 h 606236"/>
                <a:gd name="connsiteX2" fmla="*/ 376285 w 449447"/>
                <a:gd name="connsiteY2" fmla="*/ 202081 h 606236"/>
                <a:gd name="connsiteX3" fmla="*/ 215517 w 449447"/>
                <a:gd name="connsiteY3" fmla="*/ 424280 h 606236"/>
                <a:gd name="connsiteX4" fmla="*/ 212646 w 449447"/>
                <a:gd name="connsiteY4" fmla="*/ 427147 h 606236"/>
                <a:gd name="connsiteX5" fmla="*/ 211211 w 449447"/>
                <a:gd name="connsiteY5" fmla="*/ 427147 h 606236"/>
                <a:gd name="connsiteX6" fmla="*/ 208340 w 449447"/>
                <a:gd name="connsiteY6" fmla="*/ 425714 h 606236"/>
                <a:gd name="connsiteX7" fmla="*/ 90635 w 449447"/>
                <a:gd name="connsiteY7" fmla="*/ 306729 h 606236"/>
                <a:gd name="connsiteX8" fmla="*/ 126521 w 449447"/>
                <a:gd name="connsiteY8" fmla="*/ 276625 h 606236"/>
                <a:gd name="connsiteX9" fmla="*/ 191115 w 449447"/>
                <a:gd name="connsiteY9" fmla="*/ 326799 h 606236"/>
                <a:gd name="connsiteX10" fmla="*/ 363366 w 449447"/>
                <a:gd name="connsiteY10" fmla="*/ 179144 h 606236"/>
                <a:gd name="connsiteX11" fmla="*/ 224006 w 449447"/>
                <a:gd name="connsiteY11" fmla="*/ 65927 h 606236"/>
                <a:gd name="connsiteX12" fmla="*/ 218262 w 449447"/>
                <a:gd name="connsiteY12" fmla="*/ 70226 h 606236"/>
                <a:gd name="connsiteX13" fmla="*/ 56001 w 449447"/>
                <a:gd name="connsiteY13" fmla="*/ 123254 h 606236"/>
                <a:gd name="connsiteX14" fmla="*/ 48822 w 449447"/>
                <a:gd name="connsiteY14" fmla="*/ 130420 h 606236"/>
                <a:gd name="connsiteX15" fmla="*/ 48822 w 449447"/>
                <a:gd name="connsiteY15" fmla="*/ 365462 h 606236"/>
                <a:gd name="connsiteX16" fmla="*/ 221134 w 449447"/>
                <a:gd name="connsiteY16" fmla="*/ 538877 h 606236"/>
                <a:gd name="connsiteX17" fmla="*/ 224006 w 449447"/>
                <a:gd name="connsiteY17" fmla="*/ 540310 h 606236"/>
                <a:gd name="connsiteX18" fmla="*/ 226877 w 449447"/>
                <a:gd name="connsiteY18" fmla="*/ 538877 h 606236"/>
                <a:gd name="connsiteX19" fmla="*/ 400625 w 449447"/>
                <a:gd name="connsiteY19" fmla="*/ 365462 h 606236"/>
                <a:gd name="connsiteX20" fmla="*/ 400625 w 449447"/>
                <a:gd name="connsiteY20" fmla="*/ 130420 h 606236"/>
                <a:gd name="connsiteX21" fmla="*/ 393446 w 449447"/>
                <a:gd name="connsiteY21" fmla="*/ 123254 h 606236"/>
                <a:gd name="connsiteX22" fmla="*/ 231185 w 449447"/>
                <a:gd name="connsiteY22" fmla="*/ 70226 h 606236"/>
                <a:gd name="connsiteX23" fmla="*/ 224006 w 449447"/>
                <a:gd name="connsiteY23" fmla="*/ 65927 h 606236"/>
                <a:gd name="connsiteX24" fmla="*/ 224006 w 449447"/>
                <a:gd name="connsiteY24" fmla="*/ 0 h 606236"/>
                <a:gd name="connsiteX25" fmla="*/ 232621 w 449447"/>
                <a:gd name="connsiteY25" fmla="*/ 5733 h 606236"/>
                <a:gd name="connsiteX26" fmla="*/ 440831 w 449447"/>
                <a:gd name="connsiteY26" fmla="*/ 73093 h 606236"/>
                <a:gd name="connsiteX27" fmla="*/ 449447 w 449447"/>
                <a:gd name="connsiteY27" fmla="*/ 81692 h 606236"/>
                <a:gd name="connsiteX28" fmla="*/ 449447 w 449447"/>
                <a:gd name="connsiteY28" fmla="*/ 384093 h 606236"/>
                <a:gd name="connsiteX29" fmla="*/ 228313 w 449447"/>
                <a:gd name="connsiteY29" fmla="*/ 604803 h 606236"/>
                <a:gd name="connsiteX30" fmla="*/ 224006 w 449447"/>
                <a:gd name="connsiteY30" fmla="*/ 606236 h 606236"/>
                <a:gd name="connsiteX31" fmla="*/ 221134 w 449447"/>
                <a:gd name="connsiteY31" fmla="*/ 604803 h 606236"/>
                <a:gd name="connsiteX32" fmla="*/ 0 w 449447"/>
                <a:gd name="connsiteY32" fmla="*/ 384093 h 606236"/>
                <a:gd name="connsiteX33" fmla="*/ 0 w 449447"/>
                <a:gd name="connsiteY33" fmla="*/ 81692 h 606236"/>
                <a:gd name="connsiteX34" fmla="*/ 8616 w 449447"/>
                <a:gd name="connsiteY34" fmla="*/ 73093 h 606236"/>
                <a:gd name="connsiteX35" fmla="*/ 216826 w 449447"/>
                <a:gd name="connsiteY35" fmla="*/ 5733 h 606236"/>
                <a:gd name="connsiteX36" fmla="*/ 224006 w 449447"/>
                <a:gd name="connsiteY36" fmla="*/ 0 h 60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9447" h="606236">
                  <a:moveTo>
                    <a:pt x="363366" y="179144"/>
                  </a:moveTo>
                  <a:cubicBezTo>
                    <a:pt x="364801" y="177710"/>
                    <a:pt x="377720" y="197780"/>
                    <a:pt x="377720" y="197780"/>
                  </a:cubicBezTo>
                  <a:cubicBezTo>
                    <a:pt x="377720" y="199213"/>
                    <a:pt x="377720" y="200647"/>
                    <a:pt x="376285" y="202081"/>
                  </a:cubicBezTo>
                  <a:cubicBezTo>
                    <a:pt x="297336" y="275191"/>
                    <a:pt x="234178" y="376973"/>
                    <a:pt x="215517" y="424280"/>
                  </a:cubicBezTo>
                  <a:cubicBezTo>
                    <a:pt x="215517" y="425714"/>
                    <a:pt x="214082" y="427147"/>
                    <a:pt x="212646" y="427147"/>
                  </a:cubicBezTo>
                  <a:cubicBezTo>
                    <a:pt x="211211" y="427147"/>
                    <a:pt x="211211" y="427147"/>
                    <a:pt x="211211" y="427147"/>
                  </a:cubicBezTo>
                  <a:cubicBezTo>
                    <a:pt x="209776" y="427147"/>
                    <a:pt x="208340" y="427147"/>
                    <a:pt x="208340" y="425714"/>
                  </a:cubicBezTo>
                  <a:lnTo>
                    <a:pt x="90635" y="306729"/>
                  </a:lnTo>
                  <a:cubicBezTo>
                    <a:pt x="89200" y="306729"/>
                    <a:pt x="125086" y="275191"/>
                    <a:pt x="126521" y="276625"/>
                  </a:cubicBezTo>
                  <a:lnTo>
                    <a:pt x="191115" y="326799"/>
                  </a:lnTo>
                  <a:cubicBezTo>
                    <a:pt x="216953" y="296695"/>
                    <a:pt x="278676" y="230751"/>
                    <a:pt x="363366" y="179144"/>
                  </a:cubicBezTo>
                  <a:close/>
                  <a:moveTo>
                    <a:pt x="224006" y="65927"/>
                  </a:moveTo>
                  <a:cubicBezTo>
                    <a:pt x="221134" y="65927"/>
                    <a:pt x="219698" y="67360"/>
                    <a:pt x="218262" y="70226"/>
                  </a:cubicBezTo>
                  <a:cubicBezTo>
                    <a:pt x="218262" y="70226"/>
                    <a:pt x="193851" y="123254"/>
                    <a:pt x="56001" y="123254"/>
                  </a:cubicBezTo>
                  <a:cubicBezTo>
                    <a:pt x="51694" y="123254"/>
                    <a:pt x="48822" y="126120"/>
                    <a:pt x="48822" y="130420"/>
                  </a:cubicBezTo>
                  <a:lnTo>
                    <a:pt x="48822" y="365462"/>
                  </a:lnTo>
                  <a:cubicBezTo>
                    <a:pt x="48822" y="462918"/>
                    <a:pt x="213954" y="536010"/>
                    <a:pt x="221134" y="538877"/>
                  </a:cubicBezTo>
                  <a:cubicBezTo>
                    <a:pt x="222570" y="540310"/>
                    <a:pt x="224006" y="540310"/>
                    <a:pt x="224006" y="540310"/>
                  </a:cubicBezTo>
                  <a:cubicBezTo>
                    <a:pt x="225441" y="540310"/>
                    <a:pt x="226877" y="540310"/>
                    <a:pt x="226877" y="538877"/>
                  </a:cubicBezTo>
                  <a:cubicBezTo>
                    <a:pt x="234057" y="536010"/>
                    <a:pt x="400625" y="462918"/>
                    <a:pt x="400625" y="365462"/>
                  </a:cubicBezTo>
                  <a:lnTo>
                    <a:pt x="400625" y="130420"/>
                  </a:lnTo>
                  <a:cubicBezTo>
                    <a:pt x="400625" y="126120"/>
                    <a:pt x="397753" y="123254"/>
                    <a:pt x="393446" y="123254"/>
                  </a:cubicBezTo>
                  <a:cubicBezTo>
                    <a:pt x="254160" y="123254"/>
                    <a:pt x="231185" y="70226"/>
                    <a:pt x="231185" y="70226"/>
                  </a:cubicBezTo>
                  <a:cubicBezTo>
                    <a:pt x="229749" y="67360"/>
                    <a:pt x="226877" y="65927"/>
                    <a:pt x="224006" y="65927"/>
                  </a:cubicBezTo>
                  <a:close/>
                  <a:moveTo>
                    <a:pt x="224006" y="0"/>
                  </a:moveTo>
                  <a:cubicBezTo>
                    <a:pt x="228313" y="0"/>
                    <a:pt x="231185" y="2867"/>
                    <a:pt x="232621" y="5733"/>
                  </a:cubicBezTo>
                  <a:cubicBezTo>
                    <a:pt x="232621" y="5733"/>
                    <a:pt x="262776" y="73093"/>
                    <a:pt x="440831" y="73093"/>
                  </a:cubicBezTo>
                  <a:cubicBezTo>
                    <a:pt x="445139" y="73093"/>
                    <a:pt x="449447" y="77392"/>
                    <a:pt x="449447" y="81692"/>
                  </a:cubicBezTo>
                  <a:lnTo>
                    <a:pt x="449447" y="384093"/>
                  </a:lnTo>
                  <a:cubicBezTo>
                    <a:pt x="449447" y="507347"/>
                    <a:pt x="236929" y="600503"/>
                    <a:pt x="228313" y="604803"/>
                  </a:cubicBezTo>
                  <a:cubicBezTo>
                    <a:pt x="226877" y="604803"/>
                    <a:pt x="225441" y="606236"/>
                    <a:pt x="224006" y="606236"/>
                  </a:cubicBezTo>
                  <a:cubicBezTo>
                    <a:pt x="222570" y="606236"/>
                    <a:pt x="222570" y="604803"/>
                    <a:pt x="221134" y="604803"/>
                  </a:cubicBezTo>
                  <a:cubicBezTo>
                    <a:pt x="212518" y="600503"/>
                    <a:pt x="0" y="507347"/>
                    <a:pt x="0" y="384093"/>
                  </a:cubicBezTo>
                  <a:lnTo>
                    <a:pt x="0" y="81692"/>
                  </a:lnTo>
                  <a:cubicBezTo>
                    <a:pt x="0" y="77392"/>
                    <a:pt x="2872" y="73093"/>
                    <a:pt x="8616" y="73093"/>
                  </a:cubicBezTo>
                  <a:cubicBezTo>
                    <a:pt x="185235" y="73093"/>
                    <a:pt x="215390" y="5733"/>
                    <a:pt x="216826" y="5733"/>
                  </a:cubicBezTo>
                  <a:cubicBezTo>
                    <a:pt x="218262" y="2867"/>
                    <a:pt x="221134" y="0"/>
                    <a:pt x="22400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47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AE800B59-BEFE-4F9F-B94F-DFBC7DC5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C79C5B83-5243-451B-9654-7B02C2CD209A}"/>
              </a:ext>
            </a:extLst>
          </p:cNvPr>
          <p:cNvGrpSpPr/>
          <p:nvPr/>
        </p:nvGrpSpPr>
        <p:grpSpPr>
          <a:xfrm>
            <a:off x="5281894" y="2060795"/>
            <a:ext cx="10100687" cy="1354975"/>
            <a:chOff x="5281894" y="2060795"/>
            <a:chExt cx="10100687" cy="1354975"/>
          </a:xfrm>
        </p:grpSpPr>
        <p:grpSp>
          <p:nvGrpSpPr>
            <p:cNvPr id="25" name="ïṡľîḓé">
              <a:extLst>
                <a:ext uri="{FF2B5EF4-FFF2-40B4-BE49-F238E27FC236}">
                  <a16:creationId xmlns="" xmlns:a16="http://schemas.microsoft.com/office/drawing/2014/main" id="{2658D674-92BE-49CA-BA45-B98385600F85}"/>
                </a:ext>
              </a:extLst>
            </p:cNvPr>
            <p:cNvGrpSpPr/>
            <p:nvPr/>
          </p:nvGrpSpPr>
          <p:grpSpPr>
            <a:xfrm>
              <a:off x="5281894" y="2136020"/>
              <a:ext cx="702670" cy="672873"/>
              <a:chOff x="8124825" y="1776677"/>
              <a:chExt cx="527448" cy="527448"/>
            </a:xfrm>
          </p:grpSpPr>
          <p:sp>
            <p:nvSpPr>
              <p:cNvPr id="27" name="işlíḋé">
                <a:extLst>
                  <a:ext uri="{FF2B5EF4-FFF2-40B4-BE49-F238E27FC236}">
                    <a16:creationId xmlns="" xmlns:a16="http://schemas.microsoft.com/office/drawing/2014/main" id="{73B5BEA2-34C8-4022-8904-47E1DF188D61}"/>
                  </a:ext>
                </a:extLst>
              </p:cNvPr>
              <p:cNvSpPr/>
              <p:nvPr/>
            </p:nvSpPr>
            <p:spPr>
              <a:xfrm>
                <a:off x="8124825" y="1776677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ïšḻiḍè">
                <a:extLst>
                  <a:ext uri="{FF2B5EF4-FFF2-40B4-BE49-F238E27FC236}">
                    <a16:creationId xmlns="" xmlns:a16="http://schemas.microsoft.com/office/drawing/2014/main" id="{25A572FC-7939-49EA-B82B-CE42C12D65A7}"/>
                  </a:ext>
                </a:extLst>
              </p:cNvPr>
              <p:cNvSpPr/>
              <p:nvPr/>
            </p:nvSpPr>
            <p:spPr>
              <a:xfrm>
                <a:off x="8271272" y="1882212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iṩlíḍè">
              <a:extLst>
                <a:ext uri="{FF2B5EF4-FFF2-40B4-BE49-F238E27FC236}">
                  <a16:creationId xmlns="" xmlns:a16="http://schemas.microsoft.com/office/drawing/2014/main" id="{115CAD1E-1644-44EB-AB6B-61AE9C245D4C}"/>
                </a:ext>
              </a:extLst>
            </p:cNvPr>
            <p:cNvSpPr/>
            <p:nvPr/>
          </p:nvSpPr>
          <p:spPr bwMode="auto">
            <a:xfrm>
              <a:off x="6206649" y="2060795"/>
              <a:ext cx="5314790" cy="786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HDFS</a:t>
              </a:r>
              <a:r>
                <a:rPr lang="zh-CN" altLang="en-US" sz="4000" b="1" dirty="0">
                  <a:solidFill>
                    <a:schemeClr val="bg1"/>
                  </a:solidFill>
                  <a:cs typeface="+mn-ea"/>
                  <a:sym typeface="+mn-lt"/>
                </a:rPr>
                <a:t>基本特征与架构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7CBA8D28-0781-4822-8795-60DF8693975A}"/>
                </a:ext>
              </a:extLst>
            </p:cNvPr>
            <p:cNvSpPr/>
            <p:nvPr/>
          </p:nvSpPr>
          <p:spPr>
            <a:xfrm>
              <a:off x="6237129" y="2769439"/>
              <a:ext cx="9145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+mn-ea"/>
                </a:rPr>
                <a:t>架构、</a:t>
              </a:r>
              <a:r>
                <a:rPr lang="en-US" altLang="zh-CN" sz="3600" dirty="0" err="1">
                  <a:solidFill>
                    <a:schemeClr val="bg1"/>
                  </a:solidFill>
                  <a:latin typeface="+mn-ea"/>
                </a:rPr>
                <a:t>NameNode</a:t>
              </a:r>
              <a:r>
                <a:rPr lang="zh-CN" altLang="en-US" sz="3600" dirty="0">
                  <a:solidFill>
                    <a:schemeClr val="bg1"/>
                  </a:solidFill>
                  <a:latin typeface="+mn-ea"/>
                </a:rPr>
                <a:t>、</a:t>
              </a:r>
              <a:r>
                <a:rPr lang="en-US" altLang="zh-CN" sz="3600" dirty="0" err="1">
                  <a:solidFill>
                    <a:schemeClr val="bg1"/>
                  </a:solidFill>
                  <a:latin typeface="+mn-ea"/>
                </a:rPr>
                <a:t>DataNode</a:t>
              </a:r>
              <a:r>
                <a:rPr lang="zh-CN" altLang="en-US" sz="3600" dirty="0">
                  <a:solidFill>
                    <a:schemeClr val="bg1"/>
                  </a:solidFill>
                  <a:latin typeface="+mn-ea"/>
                </a:rPr>
                <a:t>、读写流程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0705BE35-F355-4C0F-A645-6B2D98BEE021}"/>
              </a:ext>
            </a:extLst>
          </p:cNvPr>
          <p:cNvGrpSpPr/>
          <p:nvPr/>
        </p:nvGrpSpPr>
        <p:grpSpPr>
          <a:xfrm>
            <a:off x="5281894" y="3484348"/>
            <a:ext cx="8995173" cy="1669639"/>
            <a:chOff x="5281894" y="3484348"/>
            <a:chExt cx="8995173" cy="1669639"/>
          </a:xfrm>
        </p:grpSpPr>
        <p:sp>
          <p:nvSpPr>
            <p:cNvPr id="14" name="íšḷiḑê">
              <a:extLst>
                <a:ext uri="{FF2B5EF4-FFF2-40B4-BE49-F238E27FC236}">
                  <a16:creationId xmlns="" xmlns:a16="http://schemas.microsoft.com/office/drawing/2014/main" id="{91D57A98-730C-410F-8524-192ED6A79BD5}"/>
                </a:ext>
              </a:extLst>
            </p:cNvPr>
            <p:cNvSpPr/>
            <p:nvPr/>
          </p:nvSpPr>
          <p:spPr bwMode="auto">
            <a:xfrm>
              <a:off x="6211929" y="3484348"/>
              <a:ext cx="8065138" cy="1404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b="1" kern="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HDFS</a:t>
              </a:r>
              <a:r>
                <a:rPr lang="zh-CN" altLang="en-US" sz="4000" b="1" kern="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基本操作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="" xmlns:a16="http://schemas.microsoft.com/office/drawing/2014/main" id="{EB0F0A7C-7AB2-4AEA-9A3B-501733DDF6CE}"/>
                </a:ext>
              </a:extLst>
            </p:cNvPr>
            <p:cNvGrpSpPr/>
            <p:nvPr/>
          </p:nvGrpSpPr>
          <p:grpSpPr>
            <a:xfrm>
              <a:off x="5281894" y="3880261"/>
              <a:ext cx="672873" cy="672873"/>
              <a:chOff x="5281894" y="3894861"/>
              <a:chExt cx="672873" cy="672873"/>
            </a:xfrm>
          </p:grpSpPr>
          <p:sp>
            <p:nvSpPr>
              <p:cNvPr id="37" name="îṣļîḋê">
                <a:extLst>
                  <a:ext uri="{FF2B5EF4-FFF2-40B4-BE49-F238E27FC236}">
                    <a16:creationId xmlns="" xmlns:a16="http://schemas.microsoft.com/office/drawing/2014/main" id="{C44EA2B6-FD20-46CD-93F7-FDE6E374E8C0}"/>
                  </a:ext>
                </a:extLst>
              </p:cNvPr>
              <p:cNvSpPr/>
              <p:nvPr/>
            </p:nvSpPr>
            <p:spPr>
              <a:xfrm>
                <a:off x="5281894" y="3894861"/>
                <a:ext cx="672873" cy="672873"/>
              </a:xfrm>
              <a:prstGeom prst="ellipse">
                <a:avLst/>
              </a:prstGeom>
              <a:solidFill>
                <a:schemeClr val="accent2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îṥ1ïḋe">
                <a:extLst>
                  <a:ext uri="{FF2B5EF4-FFF2-40B4-BE49-F238E27FC236}">
                    <a16:creationId xmlns="" xmlns:a16="http://schemas.microsoft.com/office/drawing/2014/main" id="{EFB9F345-8EF3-4CFA-B353-0AB25BBF5784}"/>
                  </a:ext>
                </a:extLst>
              </p:cNvPr>
              <p:cNvSpPr/>
              <p:nvPr/>
            </p:nvSpPr>
            <p:spPr>
              <a:xfrm>
                <a:off x="5468719" y="4029494"/>
                <a:ext cx="299224" cy="40360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="" xmlns:a16="http://schemas.microsoft.com/office/drawing/2014/main" id="{C186A77D-B09A-4A82-99AE-26F063915293}"/>
                </a:ext>
              </a:extLst>
            </p:cNvPr>
            <p:cNvSpPr/>
            <p:nvPr/>
          </p:nvSpPr>
          <p:spPr>
            <a:xfrm>
              <a:off x="6267609" y="4507656"/>
              <a:ext cx="71096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+mj-lt"/>
                </a:rPr>
                <a:t>启动脚本、文件夹操作、文件操作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81894" y="5084847"/>
            <a:ext cx="7895263" cy="1827677"/>
            <a:chOff x="5281894" y="5084847"/>
            <a:chExt cx="7895263" cy="1827677"/>
          </a:xfrm>
        </p:grpSpPr>
        <p:grpSp>
          <p:nvGrpSpPr>
            <p:cNvPr id="2" name="组合 1"/>
            <p:cNvGrpSpPr/>
            <p:nvPr/>
          </p:nvGrpSpPr>
          <p:grpSpPr>
            <a:xfrm>
              <a:off x="5281894" y="5084847"/>
              <a:ext cx="7895263" cy="1684180"/>
              <a:chOff x="5281894" y="5084847"/>
              <a:chExt cx="7895263" cy="1684180"/>
            </a:xfrm>
          </p:grpSpPr>
          <p:sp>
            <p:nvSpPr>
              <p:cNvPr id="32" name="ïšḷiḓe">
                <a:extLst>
                  <a:ext uri="{FF2B5EF4-FFF2-40B4-BE49-F238E27FC236}">
                    <a16:creationId xmlns="" xmlns:a16="http://schemas.microsoft.com/office/drawing/2014/main" id="{4D3A2FE5-3C7C-4CE0-970A-0D7F787B0235}"/>
                  </a:ext>
                </a:extLst>
              </p:cNvPr>
              <p:cNvSpPr/>
              <p:nvPr/>
            </p:nvSpPr>
            <p:spPr>
              <a:xfrm>
                <a:off x="5281894" y="5624502"/>
                <a:ext cx="672873" cy="672873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í$ļîdê">
                <a:extLst>
                  <a:ext uri="{FF2B5EF4-FFF2-40B4-BE49-F238E27FC236}">
                    <a16:creationId xmlns="" xmlns:a16="http://schemas.microsoft.com/office/drawing/2014/main" id="{08BE0F34-AA1F-4924-B633-2DEB52AA7990}"/>
                  </a:ext>
                </a:extLst>
              </p:cNvPr>
              <p:cNvSpPr/>
              <p:nvPr/>
            </p:nvSpPr>
            <p:spPr>
              <a:xfrm>
                <a:off x="5468719" y="5759135"/>
                <a:ext cx="299224" cy="40360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iṧļíďe">
                <a:extLst>
                  <a:ext uri="{FF2B5EF4-FFF2-40B4-BE49-F238E27FC236}">
                    <a16:creationId xmlns="" xmlns:a16="http://schemas.microsoft.com/office/drawing/2014/main" id="{BF75F9FD-D8E4-4E2E-887C-FCAF5868B3C5}"/>
                  </a:ext>
                </a:extLst>
              </p:cNvPr>
              <p:cNvSpPr/>
              <p:nvPr/>
            </p:nvSpPr>
            <p:spPr bwMode="auto">
              <a:xfrm>
                <a:off x="6211863" y="5084847"/>
                <a:ext cx="6965294" cy="1684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4000" b="1" dirty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Hadoop</a:t>
                </a:r>
                <a:r>
                  <a:rPr lang="zh-CN" altLang="en-US" sz="4000" b="1" dirty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开发环境搭建</a:t>
                </a:r>
              </a:p>
            </p:txBody>
          </p:sp>
        </p:grpSp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4B09D4D3-0A91-463E-9E22-BD3698FA5290}"/>
                </a:ext>
              </a:extLst>
            </p:cNvPr>
            <p:cNvSpPr/>
            <p:nvPr/>
          </p:nvSpPr>
          <p:spPr>
            <a:xfrm>
              <a:off x="6221889" y="6266193"/>
              <a:ext cx="398243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n-ea"/>
                </a:rPr>
                <a:t>Maven</a:t>
              </a:r>
              <a:r>
                <a:rPr lang="zh-CN" altLang="en-US" sz="3600" dirty="0">
                  <a:solidFill>
                    <a:schemeClr val="bg1"/>
                  </a:solidFill>
                  <a:latin typeface="+mn-ea"/>
                </a:rPr>
                <a:t>项目、打包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81894" y="7024403"/>
            <a:ext cx="9805705" cy="1677138"/>
            <a:chOff x="5281894" y="7024403"/>
            <a:chExt cx="9805705" cy="1677138"/>
          </a:xfrm>
        </p:grpSpPr>
        <p:sp>
          <p:nvSpPr>
            <p:cNvPr id="20" name="íšḷiḑê">
              <a:extLst>
                <a:ext uri="{FF2B5EF4-FFF2-40B4-BE49-F238E27FC236}">
                  <a16:creationId xmlns="" xmlns:a16="http://schemas.microsoft.com/office/drawing/2014/main" id="{745E61CE-AFB7-479B-9185-BE34A7400A6E}"/>
                </a:ext>
              </a:extLst>
            </p:cNvPr>
            <p:cNvSpPr/>
            <p:nvPr/>
          </p:nvSpPr>
          <p:spPr bwMode="auto">
            <a:xfrm>
              <a:off x="6211928" y="7024403"/>
              <a:ext cx="8875671" cy="1404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b="1" kern="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HDFS</a:t>
              </a:r>
              <a:r>
                <a:rPr lang="zh-CN" altLang="en-US" sz="4000" b="1" kern="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相关</a:t>
              </a:r>
              <a:r>
                <a:rPr lang="en-US" altLang="zh-CN" sz="4000" b="1" kern="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Java API</a:t>
              </a:r>
              <a:endParaRPr lang="zh-CN" altLang="en-US" sz="4000" b="1" kern="0" dirty="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1" name="îṣļîḋê">
              <a:extLst>
                <a:ext uri="{FF2B5EF4-FFF2-40B4-BE49-F238E27FC236}">
                  <a16:creationId xmlns="" xmlns:a16="http://schemas.microsoft.com/office/drawing/2014/main" id="{FA59409E-5F76-4BBE-BBE6-CA359C5BBB59}"/>
                </a:ext>
              </a:extLst>
            </p:cNvPr>
            <p:cNvSpPr/>
            <p:nvPr/>
          </p:nvSpPr>
          <p:spPr>
            <a:xfrm>
              <a:off x="5281894" y="7368743"/>
              <a:ext cx="672873" cy="67287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îṥ1ïḋe">
              <a:extLst>
                <a:ext uri="{FF2B5EF4-FFF2-40B4-BE49-F238E27FC236}">
                  <a16:creationId xmlns="" xmlns:a16="http://schemas.microsoft.com/office/drawing/2014/main" id="{E7D28AD6-D14D-48A9-BA2B-FD6D7C13DEE4}"/>
                </a:ext>
              </a:extLst>
            </p:cNvPr>
            <p:cNvSpPr/>
            <p:nvPr/>
          </p:nvSpPr>
          <p:spPr>
            <a:xfrm>
              <a:off x="5468719" y="7503376"/>
              <a:ext cx="299224" cy="403608"/>
            </a:xfrm>
            <a:custGeom>
              <a:avLst/>
              <a:gdLst>
                <a:gd name="connsiteX0" fmla="*/ 363366 w 449447"/>
                <a:gd name="connsiteY0" fmla="*/ 179144 h 606236"/>
                <a:gd name="connsiteX1" fmla="*/ 377720 w 449447"/>
                <a:gd name="connsiteY1" fmla="*/ 197780 h 606236"/>
                <a:gd name="connsiteX2" fmla="*/ 376285 w 449447"/>
                <a:gd name="connsiteY2" fmla="*/ 202081 h 606236"/>
                <a:gd name="connsiteX3" fmla="*/ 215517 w 449447"/>
                <a:gd name="connsiteY3" fmla="*/ 424280 h 606236"/>
                <a:gd name="connsiteX4" fmla="*/ 212646 w 449447"/>
                <a:gd name="connsiteY4" fmla="*/ 427147 h 606236"/>
                <a:gd name="connsiteX5" fmla="*/ 211211 w 449447"/>
                <a:gd name="connsiteY5" fmla="*/ 427147 h 606236"/>
                <a:gd name="connsiteX6" fmla="*/ 208340 w 449447"/>
                <a:gd name="connsiteY6" fmla="*/ 425714 h 606236"/>
                <a:gd name="connsiteX7" fmla="*/ 90635 w 449447"/>
                <a:gd name="connsiteY7" fmla="*/ 306729 h 606236"/>
                <a:gd name="connsiteX8" fmla="*/ 126521 w 449447"/>
                <a:gd name="connsiteY8" fmla="*/ 276625 h 606236"/>
                <a:gd name="connsiteX9" fmla="*/ 191115 w 449447"/>
                <a:gd name="connsiteY9" fmla="*/ 326799 h 606236"/>
                <a:gd name="connsiteX10" fmla="*/ 363366 w 449447"/>
                <a:gd name="connsiteY10" fmla="*/ 179144 h 606236"/>
                <a:gd name="connsiteX11" fmla="*/ 224006 w 449447"/>
                <a:gd name="connsiteY11" fmla="*/ 65927 h 606236"/>
                <a:gd name="connsiteX12" fmla="*/ 218262 w 449447"/>
                <a:gd name="connsiteY12" fmla="*/ 70226 h 606236"/>
                <a:gd name="connsiteX13" fmla="*/ 56001 w 449447"/>
                <a:gd name="connsiteY13" fmla="*/ 123254 h 606236"/>
                <a:gd name="connsiteX14" fmla="*/ 48822 w 449447"/>
                <a:gd name="connsiteY14" fmla="*/ 130420 h 606236"/>
                <a:gd name="connsiteX15" fmla="*/ 48822 w 449447"/>
                <a:gd name="connsiteY15" fmla="*/ 365462 h 606236"/>
                <a:gd name="connsiteX16" fmla="*/ 221134 w 449447"/>
                <a:gd name="connsiteY16" fmla="*/ 538877 h 606236"/>
                <a:gd name="connsiteX17" fmla="*/ 224006 w 449447"/>
                <a:gd name="connsiteY17" fmla="*/ 540310 h 606236"/>
                <a:gd name="connsiteX18" fmla="*/ 226877 w 449447"/>
                <a:gd name="connsiteY18" fmla="*/ 538877 h 606236"/>
                <a:gd name="connsiteX19" fmla="*/ 400625 w 449447"/>
                <a:gd name="connsiteY19" fmla="*/ 365462 h 606236"/>
                <a:gd name="connsiteX20" fmla="*/ 400625 w 449447"/>
                <a:gd name="connsiteY20" fmla="*/ 130420 h 606236"/>
                <a:gd name="connsiteX21" fmla="*/ 393446 w 449447"/>
                <a:gd name="connsiteY21" fmla="*/ 123254 h 606236"/>
                <a:gd name="connsiteX22" fmla="*/ 231185 w 449447"/>
                <a:gd name="connsiteY22" fmla="*/ 70226 h 606236"/>
                <a:gd name="connsiteX23" fmla="*/ 224006 w 449447"/>
                <a:gd name="connsiteY23" fmla="*/ 65927 h 606236"/>
                <a:gd name="connsiteX24" fmla="*/ 224006 w 449447"/>
                <a:gd name="connsiteY24" fmla="*/ 0 h 606236"/>
                <a:gd name="connsiteX25" fmla="*/ 232621 w 449447"/>
                <a:gd name="connsiteY25" fmla="*/ 5733 h 606236"/>
                <a:gd name="connsiteX26" fmla="*/ 440831 w 449447"/>
                <a:gd name="connsiteY26" fmla="*/ 73093 h 606236"/>
                <a:gd name="connsiteX27" fmla="*/ 449447 w 449447"/>
                <a:gd name="connsiteY27" fmla="*/ 81692 h 606236"/>
                <a:gd name="connsiteX28" fmla="*/ 449447 w 449447"/>
                <a:gd name="connsiteY28" fmla="*/ 384093 h 606236"/>
                <a:gd name="connsiteX29" fmla="*/ 228313 w 449447"/>
                <a:gd name="connsiteY29" fmla="*/ 604803 h 606236"/>
                <a:gd name="connsiteX30" fmla="*/ 224006 w 449447"/>
                <a:gd name="connsiteY30" fmla="*/ 606236 h 606236"/>
                <a:gd name="connsiteX31" fmla="*/ 221134 w 449447"/>
                <a:gd name="connsiteY31" fmla="*/ 604803 h 606236"/>
                <a:gd name="connsiteX32" fmla="*/ 0 w 449447"/>
                <a:gd name="connsiteY32" fmla="*/ 384093 h 606236"/>
                <a:gd name="connsiteX33" fmla="*/ 0 w 449447"/>
                <a:gd name="connsiteY33" fmla="*/ 81692 h 606236"/>
                <a:gd name="connsiteX34" fmla="*/ 8616 w 449447"/>
                <a:gd name="connsiteY34" fmla="*/ 73093 h 606236"/>
                <a:gd name="connsiteX35" fmla="*/ 216826 w 449447"/>
                <a:gd name="connsiteY35" fmla="*/ 5733 h 606236"/>
                <a:gd name="connsiteX36" fmla="*/ 224006 w 449447"/>
                <a:gd name="connsiteY36" fmla="*/ 0 h 60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9447" h="606236">
                  <a:moveTo>
                    <a:pt x="363366" y="179144"/>
                  </a:moveTo>
                  <a:cubicBezTo>
                    <a:pt x="364801" y="177710"/>
                    <a:pt x="377720" y="197780"/>
                    <a:pt x="377720" y="197780"/>
                  </a:cubicBezTo>
                  <a:cubicBezTo>
                    <a:pt x="377720" y="199213"/>
                    <a:pt x="377720" y="200647"/>
                    <a:pt x="376285" y="202081"/>
                  </a:cubicBezTo>
                  <a:cubicBezTo>
                    <a:pt x="297336" y="275191"/>
                    <a:pt x="234178" y="376973"/>
                    <a:pt x="215517" y="424280"/>
                  </a:cubicBezTo>
                  <a:cubicBezTo>
                    <a:pt x="215517" y="425714"/>
                    <a:pt x="214082" y="427147"/>
                    <a:pt x="212646" y="427147"/>
                  </a:cubicBezTo>
                  <a:cubicBezTo>
                    <a:pt x="211211" y="427147"/>
                    <a:pt x="211211" y="427147"/>
                    <a:pt x="211211" y="427147"/>
                  </a:cubicBezTo>
                  <a:cubicBezTo>
                    <a:pt x="209776" y="427147"/>
                    <a:pt x="208340" y="427147"/>
                    <a:pt x="208340" y="425714"/>
                  </a:cubicBezTo>
                  <a:lnTo>
                    <a:pt x="90635" y="306729"/>
                  </a:lnTo>
                  <a:cubicBezTo>
                    <a:pt x="89200" y="306729"/>
                    <a:pt x="125086" y="275191"/>
                    <a:pt x="126521" y="276625"/>
                  </a:cubicBezTo>
                  <a:lnTo>
                    <a:pt x="191115" y="326799"/>
                  </a:lnTo>
                  <a:cubicBezTo>
                    <a:pt x="216953" y="296695"/>
                    <a:pt x="278676" y="230751"/>
                    <a:pt x="363366" y="179144"/>
                  </a:cubicBezTo>
                  <a:close/>
                  <a:moveTo>
                    <a:pt x="224006" y="65927"/>
                  </a:moveTo>
                  <a:cubicBezTo>
                    <a:pt x="221134" y="65927"/>
                    <a:pt x="219698" y="67360"/>
                    <a:pt x="218262" y="70226"/>
                  </a:cubicBezTo>
                  <a:cubicBezTo>
                    <a:pt x="218262" y="70226"/>
                    <a:pt x="193851" y="123254"/>
                    <a:pt x="56001" y="123254"/>
                  </a:cubicBezTo>
                  <a:cubicBezTo>
                    <a:pt x="51694" y="123254"/>
                    <a:pt x="48822" y="126120"/>
                    <a:pt x="48822" y="130420"/>
                  </a:cubicBezTo>
                  <a:lnTo>
                    <a:pt x="48822" y="365462"/>
                  </a:lnTo>
                  <a:cubicBezTo>
                    <a:pt x="48822" y="462918"/>
                    <a:pt x="213954" y="536010"/>
                    <a:pt x="221134" y="538877"/>
                  </a:cubicBezTo>
                  <a:cubicBezTo>
                    <a:pt x="222570" y="540310"/>
                    <a:pt x="224006" y="540310"/>
                    <a:pt x="224006" y="540310"/>
                  </a:cubicBezTo>
                  <a:cubicBezTo>
                    <a:pt x="225441" y="540310"/>
                    <a:pt x="226877" y="540310"/>
                    <a:pt x="226877" y="538877"/>
                  </a:cubicBezTo>
                  <a:cubicBezTo>
                    <a:pt x="234057" y="536010"/>
                    <a:pt x="400625" y="462918"/>
                    <a:pt x="400625" y="365462"/>
                  </a:cubicBezTo>
                  <a:lnTo>
                    <a:pt x="400625" y="130420"/>
                  </a:lnTo>
                  <a:cubicBezTo>
                    <a:pt x="400625" y="126120"/>
                    <a:pt x="397753" y="123254"/>
                    <a:pt x="393446" y="123254"/>
                  </a:cubicBezTo>
                  <a:cubicBezTo>
                    <a:pt x="254160" y="123254"/>
                    <a:pt x="231185" y="70226"/>
                    <a:pt x="231185" y="70226"/>
                  </a:cubicBezTo>
                  <a:cubicBezTo>
                    <a:pt x="229749" y="67360"/>
                    <a:pt x="226877" y="65927"/>
                    <a:pt x="224006" y="65927"/>
                  </a:cubicBezTo>
                  <a:close/>
                  <a:moveTo>
                    <a:pt x="224006" y="0"/>
                  </a:moveTo>
                  <a:cubicBezTo>
                    <a:pt x="228313" y="0"/>
                    <a:pt x="231185" y="2867"/>
                    <a:pt x="232621" y="5733"/>
                  </a:cubicBezTo>
                  <a:cubicBezTo>
                    <a:pt x="232621" y="5733"/>
                    <a:pt x="262776" y="73093"/>
                    <a:pt x="440831" y="73093"/>
                  </a:cubicBezTo>
                  <a:cubicBezTo>
                    <a:pt x="445139" y="73093"/>
                    <a:pt x="449447" y="77392"/>
                    <a:pt x="449447" y="81692"/>
                  </a:cubicBezTo>
                  <a:lnTo>
                    <a:pt x="449447" y="384093"/>
                  </a:lnTo>
                  <a:cubicBezTo>
                    <a:pt x="449447" y="507347"/>
                    <a:pt x="236929" y="600503"/>
                    <a:pt x="228313" y="604803"/>
                  </a:cubicBezTo>
                  <a:cubicBezTo>
                    <a:pt x="226877" y="604803"/>
                    <a:pt x="225441" y="606236"/>
                    <a:pt x="224006" y="606236"/>
                  </a:cubicBezTo>
                  <a:cubicBezTo>
                    <a:pt x="222570" y="606236"/>
                    <a:pt x="222570" y="604803"/>
                    <a:pt x="221134" y="604803"/>
                  </a:cubicBezTo>
                  <a:cubicBezTo>
                    <a:pt x="212518" y="600503"/>
                    <a:pt x="0" y="507347"/>
                    <a:pt x="0" y="384093"/>
                  </a:cubicBezTo>
                  <a:lnTo>
                    <a:pt x="0" y="81692"/>
                  </a:lnTo>
                  <a:cubicBezTo>
                    <a:pt x="0" y="77392"/>
                    <a:pt x="2872" y="73093"/>
                    <a:pt x="8616" y="73093"/>
                  </a:cubicBezTo>
                  <a:cubicBezTo>
                    <a:pt x="185235" y="73093"/>
                    <a:pt x="215390" y="5733"/>
                    <a:pt x="216826" y="5733"/>
                  </a:cubicBezTo>
                  <a:cubicBezTo>
                    <a:pt x="218262" y="2867"/>
                    <a:pt x="221134" y="0"/>
                    <a:pt x="22400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="" xmlns:a16="http://schemas.microsoft.com/office/drawing/2014/main" id="{57767672-3479-416E-A4E7-AF1D89B21776}"/>
                </a:ext>
              </a:extLst>
            </p:cNvPr>
            <p:cNvSpPr/>
            <p:nvPr/>
          </p:nvSpPr>
          <p:spPr>
            <a:xfrm>
              <a:off x="6237129" y="8055210"/>
              <a:ext cx="57246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+mj-lt"/>
                </a:rPr>
                <a:t>文件夹操作、数据读写操作</a:t>
              </a: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="" xmlns:a16="http://schemas.microsoft.com/office/drawing/2014/main" id="{404E5919-2647-4B4B-9ED1-7D92320FDA45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本章总结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1" name="直线连接符 5">
            <a:extLst>
              <a:ext uri="{FF2B5EF4-FFF2-40B4-BE49-F238E27FC236}">
                <a16:creationId xmlns="" xmlns:a16="http://schemas.microsoft.com/office/drawing/2014/main" id="{1F7DAB3F-FB97-425F-9E24-4B43F0468B2C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2416039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83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8463004" y="647534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8685636" y="3584150"/>
            <a:ext cx="578601" cy="28911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8" y="5894077"/>
            <a:ext cx="4267886" cy="804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855515" y="4097296"/>
            <a:ext cx="10576971" cy="1997575"/>
            <a:chOff x="8864302" y="201010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64302" y="201010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1582" y="2092586"/>
              <a:ext cx="2345474" cy="3281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altLang="zh-CN" sz="8000" b="1" dirty="0">
                  <a:solidFill>
                    <a:schemeClr val="bg1"/>
                  </a:solidFill>
                  <a:cs typeface="+mn-ea"/>
                  <a:sym typeface="+mn-lt"/>
                </a:rPr>
                <a:t>HDFS</a:t>
              </a:r>
              <a:r>
                <a:rPr lang="zh-CN" altLang="pt-BR" sz="8000" b="1" dirty="0">
                  <a:solidFill>
                    <a:schemeClr val="bg1"/>
                  </a:solidFill>
                  <a:cs typeface="+mn-ea"/>
                  <a:sym typeface="+mn-lt"/>
                </a:rPr>
                <a:t>的</a:t>
              </a:r>
              <a:r>
                <a:rPr lang="pt-BR" altLang="zh-CN" sz="8000" b="1" dirty="0">
                  <a:solidFill>
                    <a:schemeClr val="bg1"/>
                  </a:solidFill>
                  <a:cs typeface="+mn-ea"/>
                  <a:sym typeface="+mn-lt"/>
                </a:rPr>
                <a:t>Java API</a:t>
              </a:r>
              <a:r>
                <a:rPr lang="zh-CN" altLang="pt-BR" sz="8000" b="1" dirty="0">
                  <a:solidFill>
                    <a:schemeClr val="bg1"/>
                  </a:solidFill>
                  <a:cs typeface="+mn-ea"/>
                  <a:sym typeface="+mn-lt"/>
                </a:rPr>
                <a:t>使用</a:t>
              </a:r>
              <a:endParaRPr lang="zh-CN" altLang="en-US" sz="8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4452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468927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484282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484282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484282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372825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25514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8288000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43391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4677895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4831450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4831450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4831450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3716874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243765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18FED748-EA7E-4C0A-865C-5110CD4145FF}"/>
              </a:ext>
            </a:extLst>
          </p:cNvPr>
          <p:cNvSpPr txBox="1"/>
          <p:nvPr/>
        </p:nvSpPr>
        <p:spPr>
          <a:xfrm>
            <a:off x="6040577" y="2845560"/>
            <a:ext cx="618545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谢谢观看</a:t>
            </a:r>
            <a:endParaRPr kumimoji="0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37C589B5-1F8E-4C1E-8839-770979E719F4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6592054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15744687" y="695692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cxnSpLocks/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H="1" flipV="1">
            <a:off x="9264242" y="3584154"/>
            <a:ext cx="6703082" cy="337277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9" y="5894077"/>
            <a:ext cx="11549568" cy="12858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248888" y="4273383"/>
            <a:ext cx="2949285" cy="176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8093082" y="3841339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8093082" y="5058252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8093082" y="6275164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70392" y="3875412"/>
            <a:ext cx="6619567" cy="769440"/>
            <a:chOff x="8858444" y="2012738"/>
            <a:chExt cx="2363858" cy="51296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12738"/>
              <a:ext cx="2352142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HDFS-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创建文件</a:t>
              </a:r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API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570394" y="5101204"/>
            <a:ext cx="6650460" cy="769441"/>
            <a:chOff x="8859539" y="2816978"/>
            <a:chExt cx="2357190" cy="51296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16978"/>
              <a:ext cx="2345474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HDFS-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读写</a:t>
              </a:r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API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570394" y="6326991"/>
            <a:ext cx="6650460" cy="769441"/>
            <a:chOff x="8858444" y="3566888"/>
            <a:chExt cx="2357190" cy="51296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66888"/>
              <a:ext cx="2345474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HDFS-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查看数据</a:t>
              </a:r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API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592579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文件系统</a:t>
            </a: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API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介绍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=""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60679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6" y="2203903"/>
            <a:ext cx="11088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提供的操作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的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api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接口是以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FileSystem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为基础的，在该类中提供操作文件的方法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5F297657-4C28-438D-A0CE-988B4917B575}"/>
              </a:ext>
            </a:extLst>
          </p:cNvPr>
          <p:cNvSpPr/>
          <p:nvPr/>
        </p:nvSpPr>
        <p:spPr>
          <a:xfrm>
            <a:off x="3530865" y="4101700"/>
            <a:ext cx="12593054" cy="4149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比如：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文件上传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copyFromLocalFile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方法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创建文件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create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方法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删除文件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delete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方法等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该类的全称为：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org.apache.hadoop.fs.FileSystem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7F57F22-BD2E-49FF-8449-1EC316435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60438" y="4270375"/>
            <a:ext cx="3079750" cy="30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9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文件系统</a:t>
            </a: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API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介绍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=""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60679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5" y="2203903"/>
            <a:ext cx="12593055" cy="165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主要的子类有：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DistributedFileSystem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，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WebHdfsFileSystem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等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5F297657-4C28-438D-A0CE-988B4917B575}"/>
              </a:ext>
            </a:extLst>
          </p:cNvPr>
          <p:cNvSpPr/>
          <p:nvPr/>
        </p:nvSpPr>
        <p:spPr>
          <a:xfrm>
            <a:off x="3530864" y="4101700"/>
            <a:ext cx="11739616" cy="4980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通过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FileSystem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访问远程集群一般情况下需要给定配置信息，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通过自定义的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Configuration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类来给定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相关的连接信息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Configuration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采用延迟加载的模式来加载配置信息，加载顺序是按照代码顺序加载，但是如果在代码中强制指定的话，那么会覆盖文件中的加载</a:t>
            </a:r>
          </a:p>
        </p:txBody>
      </p:sp>
    </p:spTree>
    <p:extLst>
      <p:ext uri="{BB962C8B-B14F-4D97-AF65-F5344CB8AC3E}">
        <p14:creationId xmlns:p14="http://schemas.microsoft.com/office/powerpoint/2010/main" val="42665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创建空文件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=""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55916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5" y="2203903"/>
            <a:ext cx="12593055" cy="414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方法：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createNewFile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参数：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f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：指定要创建文件的路径，可以为相对路径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返回值：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如果创建成功，返回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true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；否则返回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false</a:t>
            </a: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709BAE0-84FF-432B-933F-8596F5169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329" y="3303588"/>
            <a:ext cx="3079750" cy="30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8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写文件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=""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42886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5" y="2203903"/>
            <a:ext cx="10947135" cy="5811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方法：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append</a:t>
            </a: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参数：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f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：指定要写出文件的路径，可以为相对路径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bufferSize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：缓冲区大小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返回值：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如果创建成功获得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FSDataOutputStream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输出流，否则出现异常信息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BC21FD23-3073-4D56-AD8A-44C5C1844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329" y="3303588"/>
            <a:ext cx="3079750" cy="30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4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创建文件并输出文件内容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=""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784846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5" y="2203903"/>
            <a:ext cx="13534760" cy="5811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方法：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create</a:t>
            </a: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参数：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f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：指定要创建文件的路径，可以为相对路径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permission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：指定文件权限，默认为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644(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rw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-r--r--)</a:t>
            </a: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overwrite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：是否覆盖，默认覆盖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bufferSize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：进行写过程中缓存区大小，默认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4096</a:t>
            </a: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replication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：备份个数，默认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533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B271C542-4DFA-41AD-BDA8-301FD7B6E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484" y="3353935"/>
            <a:ext cx="2965903" cy="29659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创建文件并输出文件内容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=""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784846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5" y="2203903"/>
            <a:ext cx="10657575" cy="5811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方法：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create</a:t>
            </a: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参数：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blockSize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：块大小，默认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128MB</a:t>
            </a: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progress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：进程通知对象，默认为空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返回值：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如果创建成功，返回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FSDataOutputStream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对象否则出现异常信息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387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xdhch2y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2843</TotalTime>
  <Words>694</Words>
  <Application>Microsoft Office PowerPoint</Application>
  <PresentationFormat>自定义</PresentationFormat>
  <Paragraphs>122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Phoenix Han</cp:lastModifiedBy>
  <cp:revision>528</cp:revision>
  <dcterms:created xsi:type="dcterms:W3CDTF">2017-05-21T03:23:00Z</dcterms:created>
  <dcterms:modified xsi:type="dcterms:W3CDTF">2020-04-07T02:22:03Z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