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76" r:id="rId2"/>
    <p:sldId id="265" r:id="rId3"/>
    <p:sldId id="294" r:id="rId4"/>
    <p:sldId id="292" r:id="rId5"/>
    <p:sldId id="284" r:id="rId6"/>
    <p:sldId id="290" r:id="rId7"/>
    <p:sldId id="262" r:id="rId8"/>
    <p:sldId id="291" r:id="rId9"/>
    <p:sldId id="293" r:id="rId10"/>
    <p:sldId id="300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01" r:id="rId21"/>
    <p:sldId id="285" r:id="rId22"/>
    <p:sldId id="295" r:id="rId23"/>
    <p:sldId id="312" r:id="rId24"/>
    <p:sldId id="296" r:id="rId25"/>
    <p:sldId id="297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28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8"/>
    <p:restoredTop sz="95558"/>
  </p:normalViewPr>
  <p:slideViewPr>
    <p:cSldViewPr snapToGrid="0" snapToObjects="1">
      <p:cViewPr>
        <p:scale>
          <a:sx n="79" d="100"/>
          <a:sy n="79" d="100"/>
        </p:scale>
        <p:origin x="-472" y="-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19/12/9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7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66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7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51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90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63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8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96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026F9B-459D-194E-B946-1802B21E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DCC1D20-4707-2B46-A827-63BE4FF1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B50E51D-D613-CA41-9935-FFCFD88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A13CA7E-F1AF-5B41-A807-AB7AF78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498A76B-0B5E-3840-BEF4-E0E8DEB8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95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hadoop.apache.org/docs/current/api/org/apache/hadoop/fs/FileSystem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bg1"/>
                </a:solidFill>
              </a:rPr>
              <a:t>第二章 </a:t>
            </a:r>
            <a:r>
              <a:rPr kumimoji="1" lang="en-US" altLang="zh-CN" sz="6000" dirty="0">
                <a:solidFill>
                  <a:schemeClr val="bg1"/>
                </a:solidFill>
              </a:rPr>
              <a:t>HDFS</a:t>
            </a:r>
            <a:r>
              <a:rPr kumimoji="1" lang="zh-CN" altLang="en-US" sz="6000" dirty="0">
                <a:solidFill>
                  <a:schemeClr val="bg1"/>
                </a:solidFill>
              </a:rPr>
              <a:t>分布式文件系统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第二节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的基本操作命令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377A53E-725C-074E-B57D-9C9405BBAF96}"/>
              </a:ext>
            </a:extLst>
          </p:cNvPr>
          <p:cNvSpPr txBox="1"/>
          <p:nvPr/>
        </p:nvSpPr>
        <p:spPr>
          <a:xfrm>
            <a:off x="1127051" y="2335462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进程操作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文件操作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信息查看操作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37661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  <a:endParaRPr lang="zh-CN" altLang="en-US" sz="2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9181055-736E-5C47-935D-B1989E4840C9}"/>
              </a:ext>
            </a:extLst>
          </p:cNvPr>
          <p:cNvSpPr txBox="1"/>
          <p:nvPr/>
        </p:nvSpPr>
        <p:spPr>
          <a:xfrm>
            <a:off x="1054202" y="1954071"/>
            <a:ext cx="9909955" cy="14516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hdfs</a:t>
            </a:r>
            <a:r>
              <a:rPr lang="zh-CN" altLang="en-US" sz="2000">
                <a:solidFill>
                  <a:schemeClr val="bg1"/>
                </a:solidFill>
              </a:rPr>
              <a:t>命令是</a:t>
            </a:r>
            <a:r>
              <a:rPr lang="en-US" altLang="zh-CN" sz="2000">
                <a:solidFill>
                  <a:schemeClr val="bg1"/>
                </a:solidFill>
              </a:rPr>
              <a:t>hadoop</a:t>
            </a:r>
            <a:r>
              <a:rPr lang="zh-CN" altLang="en-US" sz="2000">
                <a:solidFill>
                  <a:schemeClr val="bg1"/>
                </a:solidFill>
              </a:rPr>
              <a:t>提供的操作</a:t>
            </a:r>
            <a:r>
              <a:rPr lang="en-US" altLang="zh-CN" sz="2000">
                <a:solidFill>
                  <a:schemeClr val="bg1"/>
                </a:solidFill>
              </a:rPr>
              <a:t>HDFS</a:t>
            </a:r>
            <a:r>
              <a:rPr lang="zh-CN" altLang="en-US" sz="2000">
                <a:solidFill>
                  <a:schemeClr val="bg1"/>
                </a:solidFill>
              </a:rPr>
              <a:t>分布式文件系统的</a:t>
            </a:r>
            <a:r>
              <a:rPr lang="en-US" altLang="zh-CN" sz="2000">
                <a:solidFill>
                  <a:schemeClr val="bg1"/>
                </a:solidFill>
              </a:rPr>
              <a:t>shell</a:t>
            </a:r>
            <a:r>
              <a:rPr lang="zh-CN" altLang="en-US" sz="2000">
                <a:solidFill>
                  <a:schemeClr val="bg1"/>
                </a:solidFill>
              </a:rPr>
              <a:t>命令客户端，我们可以通过该命令对分布式文件系统进行文件的增删查操作，也可以通过该命令获取到一些</a:t>
            </a:r>
            <a:r>
              <a:rPr lang="en-US" altLang="zh-CN" sz="2000">
                <a:solidFill>
                  <a:schemeClr val="bg1"/>
                </a:solidFill>
              </a:rPr>
              <a:t>hadoop</a:t>
            </a:r>
            <a:r>
              <a:rPr lang="zh-CN" altLang="en-US" sz="2000">
                <a:solidFill>
                  <a:schemeClr val="bg1"/>
                </a:solidFill>
              </a:rPr>
              <a:t>的相关配置信息，而且启动</a:t>
            </a:r>
            <a:r>
              <a:rPr lang="en-US" altLang="zh-CN" sz="2000">
                <a:solidFill>
                  <a:schemeClr val="bg1"/>
                </a:solidFill>
              </a:rPr>
              <a:t>hdfs</a:t>
            </a:r>
            <a:r>
              <a:rPr lang="zh-CN" altLang="en-US" sz="2000">
                <a:solidFill>
                  <a:schemeClr val="bg1"/>
                </a:solidFill>
              </a:rPr>
              <a:t>相关服务进程都是通过该命令进行的。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202" y="4397397"/>
            <a:ext cx="5092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rgbClr val="FFFFFF"/>
                </a:solidFill>
              </a:rPr>
              <a:t>比如之前使用过的 </a:t>
            </a:r>
            <a:r>
              <a:rPr kumimoji="1" lang="en-US" altLang="zh-CN" sz="2000">
                <a:solidFill>
                  <a:srgbClr val="FFFFFF"/>
                </a:solidFill>
              </a:rPr>
              <a:t>start_dfs.sh  stop_dfs.sh </a:t>
            </a:r>
            <a:endParaRPr kumimoji="1" lang="zh-CN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4636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  <a:endParaRPr lang="zh-CN" altLang="en-US" sz="2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9181055-736E-5C47-935D-B1989E4840C9}"/>
              </a:ext>
            </a:extLst>
          </p:cNvPr>
          <p:cNvSpPr txBox="1"/>
          <p:nvPr/>
        </p:nvSpPr>
        <p:spPr>
          <a:xfrm>
            <a:off x="1279273" y="1492407"/>
            <a:ext cx="9909955" cy="23750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hdfs</a:t>
            </a:r>
            <a:r>
              <a:rPr lang="zh-CN" altLang="en-US" sz="2000">
                <a:solidFill>
                  <a:srgbClr val="FFFFFF"/>
                </a:solidFill>
              </a:rPr>
              <a:t>命令</a:t>
            </a:r>
            <a:r>
              <a:rPr lang="en-US" altLang="zh-CN" sz="2000">
                <a:solidFill>
                  <a:srgbClr val="FFFFFF"/>
                </a:solidFill>
              </a:rPr>
              <a:t> -- dfs</a:t>
            </a:r>
            <a:r>
              <a:rPr lang="zh-CN" altLang="en-US" sz="2000">
                <a:solidFill>
                  <a:srgbClr val="FFFFFF"/>
                </a:solidFill>
              </a:rPr>
              <a:t>显示文件夹内容</a:t>
            </a:r>
          </a:p>
          <a:p>
            <a:pPr>
              <a:lnSpc>
                <a:spcPct val="150000"/>
              </a:lnSpc>
            </a:pPr>
            <a:r>
              <a:rPr lang="zh-CN" altLang="mr-IN" sz="2000">
                <a:solidFill>
                  <a:srgbClr val="FFFFFF"/>
                </a:solidFill>
              </a:rPr>
              <a:t>命令</a:t>
            </a:r>
            <a:r>
              <a:rPr lang="mr-IN" altLang="zh-CN" sz="2000">
                <a:solidFill>
                  <a:srgbClr val="FFFFFF"/>
                </a:solidFill>
              </a:rPr>
              <a:t>: </a:t>
            </a:r>
            <a:r>
              <a:rPr lang="en-US" altLang="zh-CN" sz="2000">
                <a:solidFill>
                  <a:srgbClr val="FFFFFF"/>
                </a:solidFill>
              </a:rPr>
              <a:t>-</a:t>
            </a:r>
            <a:r>
              <a:rPr lang="mr-IN" altLang="zh-CN" sz="2000">
                <a:solidFill>
                  <a:srgbClr val="FFFFFF"/>
                </a:solidFill>
              </a:rPr>
              <a:t>ls </a:t>
            </a:r>
            <a:r>
              <a:rPr lang="en-US" altLang="zh-CN" sz="2000">
                <a:solidFill>
                  <a:srgbClr val="FFFFFF"/>
                </a:solidFill>
              </a:rPr>
              <a:t>-</a:t>
            </a:r>
            <a:r>
              <a:rPr lang="mr-IN" altLang="zh-CN" sz="2000">
                <a:solidFill>
                  <a:srgbClr val="FFFFFF"/>
                </a:solidFill>
              </a:rPr>
              <a:t>lsr</a:t>
            </a:r>
          </a:p>
          <a:p>
            <a:pPr>
              <a:lnSpc>
                <a:spcPct val="150000"/>
              </a:lnSpc>
            </a:pPr>
            <a:r>
              <a:rPr lang="zh-CN" altLang="mr-IN" sz="2000">
                <a:solidFill>
                  <a:srgbClr val="FFFFFF"/>
                </a:solidFill>
              </a:rPr>
              <a:t>执行：</a:t>
            </a:r>
            <a:r>
              <a:rPr lang="mr-IN" altLang="zh-CN" sz="2000">
                <a:solidFill>
                  <a:srgbClr val="FFFFFF"/>
                </a:solidFill>
              </a:rPr>
              <a:t>hdfs dfs </a:t>
            </a:r>
            <a:r>
              <a:rPr lang="en-US" altLang="zh-CN" sz="2000">
                <a:solidFill>
                  <a:srgbClr val="FFFFFF"/>
                </a:solidFill>
              </a:rPr>
              <a:t>-</a:t>
            </a:r>
            <a:r>
              <a:rPr lang="mr-IN" altLang="zh-CN" sz="2000">
                <a:solidFill>
                  <a:srgbClr val="FFFFFF"/>
                </a:solidFill>
              </a:rPr>
              <a:t>ls /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区别：</a:t>
            </a:r>
            <a:r>
              <a:rPr lang="en-US" altLang="zh-CN" sz="2000">
                <a:solidFill>
                  <a:srgbClr val="FFFFFF"/>
                </a:solidFill>
              </a:rPr>
              <a:t>lsr</a:t>
            </a:r>
            <a:r>
              <a:rPr lang="zh-CN" altLang="en-US" sz="2000">
                <a:solidFill>
                  <a:srgbClr val="FFFFFF"/>
                </a:solidFill>
              </a:rPr>
              <a:t>是递归显示</a:t>
            </a: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8973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  <a:endParaRPr lang="zh-CN" altLang="en-US" sz="2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9181055-736E-5C47-935D-B1989E4840C9}"/>
              </a:ext>
            </a:extLst>
          </p:cNvPr>
          <p:cNvSpPr txBox="1"/>
          <p:nvPr/>
        </p:nvSpPr>
        <p:spPr>
          <a:xfrm>
            <a:off x="1279273" y="1567001"/>
            <a:ext cx="9909955" cy="28366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>
                <a:solidFill>
                  <a:srgbClr val="FFFFFF"/>
                </a:solidFill>
              </a:rPr>
              <a:t>hdfs</a:t>
            </a:r>
            <a:r>
              <a:rPr lang="zh-TW" altLang="en-US" sz="2000">
                <a:solidFill>
                  <a:srgbClr val="FFFFFF"/>
                </a:solidFill>
              </a:rPr>
              <a:t>命令</a:t>
            </a:r>
            <a:r>
              <a:rPr lang="en-US" altLang="zh-TW" sz="2000">
                <a:solidFill>
                  <a:srgbClr val="FFFFFF"/>
                </a:solidFill>
              </a:rPr>
              <a:t>-dfs</a:t>
            </a:r>
            <a:r>
              <a:rPr lang="zh-TW" altLang="en-US" sz="2000">
                <a:solidFill>
                  <a:srgbClr val="FFFFFF"/>
                </a:solidFill>
              </a:rPr>
              <a:t>创建文件夹</a:t>
            </a:r>
          </a:p>
          <a:p>
            <a:pPr>
              <a:lnSpc>
                <a:spcPct val="150000"/>
              </a:lnSpc>
            </a:pPr>
            <a:r>
              <a:rPr lang="zh-CN" altLang="tr-TR" sz="2000">
                <a:solidFill>
                  <a:srgbClr val="FFFFFF"/>
                </a:solidFill>
              </a:rPr>
              <a:t>命令</a:t>
            </a:r>
            <a:r>
              <a:rPr lang="tr-TR" altLang="zh-CN" sz="2000">
                <a:solidFill>
                  <a:srgbClr val="FFFFFF"/>
                </a:solidFill>
              </a:rPr>
              <a:t>: -mkdir</a:t>
            </a:r>
          </a:p>
          <a:p>
            <a:pPr>
              <a:lnSpc>
                <a:spcPct val="150000"/>
              </a:lnSpc>
            </a:pPr>
            <a:r>
              <a:rPr lang="zh-CN" altLang="tr-TR" sz="2000">
                <a:solidFill>
                  <a:srgbClr val="FFFFFF"/>
                </a:solidFill>
              </a:rPr>
              <a:t>执行：</a:t>
            </a:r>
            <a:r>
              <a:rPr lang="tr-TR" altLang="zh-CN" sz="2000">
                <a:solidFill>
                  <a:srgbClr val="FFFFFF"/>
                </a:solidFill>
              </a:rPr>
              <a:t>hdfs dfs -mkdir -p /beifeng/hdfs/mkdir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    </a:t>
            </a:r>
            <a:r>
              <a:rPr lang="en-US" altLang="zh-CN" sz="2000">
                <a:solidFill>
                  <a:srgbClr val="FFFFFF"/>
                </a:solidFill>
              </a:rPr>
              <a:t>-p</a:t>
            </a:r>
            <a:r>
              <a:rPr lang="zh-CN" altLang="en-US" sz="2000">
                <a:solidFill>
                  <a:srgbClr val="FFFFFF"/>
                </a:solidFill>
              </a:rPr>
              <a:t>指定当需要创建的文件夹存储，那么不报错，默认情况会报错，递归的创建文件夹。 如果我们给定的路径不是以</a:t>
            </a:r>
            <a:r>
              <a:rPr lang="en-US" altLang="zh-CN" sz="2000">
                <a:solidFill>
                  <a:srgbClr val="FFFFFF"/>
                </a:solidFill>
              </a:rPr>
              <a:t>'/'</a:t>
            </a:r>
            <a:r>
              <a:rPr lang="zh-CN" altLang="en-US" sz="2000">
                <a:solidFill>
                  <a:srgbClr val="FFFFFF"/>
                </a:solidFill>
              </a:rPr>
              <a:t>开始的，那么表示在当前用户目录下创建文件夹。</a:t>
            </a:r>
            <a:r>
              <a:rPr lang="en-US" altLang="zh-CN" sz="2000">
                <a:solidFill>
                  <a:srgbClr val="FFFFFF"/>
                </a:solidFill>
              </a:rPr>
              <a:t>(</a:t>
            </a:r>
            <a:r>
              <a:rPr lang="zh-CN" altLang="en-US" sz="2000">
                <a:solidFill>
                  <a:srgbClr val="FFFFFF"/>
                </a:solidFill>
              </a:rPr>
              <a:t>默认情况下是没有当前用户目录的，那么就会报错</a:t>
            </a:r>
            <a:r>
              <a:rPr lang="en-US" altLang="zh-CN" sz="2000">
                <a:solidFill>
                  <a:srgbClr val="FFFFFF"/>
                </a:solidFill>
              </a:rPr>
              <a:t>)</a:t>
            </a:r>
            <a:r>
              <a:rPr lang="zh-CN" altLang="en-US" sz="2000">
                <a:solidFill>
                  <a:srgbClr val="FFFF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3836860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  <a:endParaRPr lang="zh-CN" altLang="en-US" sz="2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9181055-736E-5C47-935D-B1989E4840C9}"/>
              </a:ext>
            </a:extLst>
          </p:cNvPr>
          <p:cNvSpPr txBox="1"/>
          <p:nvPr/>
        </p:nvSpPr>
        <p:spPr>
          <a:xfrm>
            <a:off x="1279273" y="1469280"/>
            <a:ext cx="9909955" cy="42216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>
                <a:solidFill>
                  <a:srgbClr val="FFFFFF"/>
                </a:solidFill>
              </a:rPr>
              <a:t>hdfs</a:t>
            </a:r>
            <a:r>
              <a:rPr lang="zh-TW" altLang="en-US" sz="2000">
                <a:solidFill>
                  <a:srgbClr val="FFFFFF"/>
                </a:solidFill>
              </a:rPr>
              <a:t>命令</a:t>
            </a:r>
            <a:r>
              <a:rPr lang="en-US" altLang="zh-TW" sz="2000">
                <a:solidFill>
                  <a:srgbClr val="FFFFFF"/>
                </a:solidFill>
              </a:rPr>
              <a:t>-dfs</a:t>
            </a:r>
            <a:r>
              <a:rPr lang="zh-TW" altLang="en-US" sz="2000">
                <a:solidFill>
                  <a:srgbClr val="FFFFFF"/>
                </a:solidFill>
              </a:rPr>
              <a:t>上传文件到</a:t>
            </a:r>
            <a:r>
              <a:rPr lang="en-US" altLang="zh-TW" sz="2000">
                <a:solidFill>
                  <a:srgbClr val="FFFFFF"/>
                </a:solidFill>
              </a:rPr>
              <a:t>HDFS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命令</a:t>
            </a:r>
            <a:r>
              <a:rPr lang="en-US" altLang="zh-CN" sz="2000">
                <a:solidFill>
                  <a:srgbClr val="FFFFFF"/>
                </a:solidFill>
              </a:rPr>
              <a:t>: -put -copyFromLocal -moveFromLocal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执行：</a:t>
            </a:r>
            <a:r>
              <a:rPr lang="en-US" altLang="zh-CN" sz="2000">
                <a:solidFill>
                  <a:srgbClr val="FFFFFF"/>
                </a:solidFill>
              </a:rPr>
              <a:t>hdfs dfs -put /home/hadoop/bigdater/ /beifeng/put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  本地路径可以指定文件夹或者多个文件，</a:t>
            </a:r>
            <a:r>
              <a:rPr lang="en-US" altLang="zh-CN" sz="2000">
                <a:solidFill>
                  <a:srgbClr val="FFFFFF"/>
                </a:solidFill>
              </a:rPr>
              <a:t>hdfs</a:t>
            </a:r>
            <a:r>
              <a:rPr lang="zh-CN" altLang="en-US" sz="2000">
                <a:solidFill>
                  <a:srgbClr val="FFFFFF"/>
                </a:solidFill>
              </a:rPr>
              <a:t>上的路径必须是根据上传东西的不同，有不同的要求。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  </a:t>
            </a:r>
            <a:r>
              <a:rPr lang="en-US" altLang="zh-CN" sz="2000">
                <a:solidFill>
                  <a:srgbClr val="FFFFFF"/>
                </a:solidFill>
              </a:rPr>
              <a:t>1.</a:t>
            </a:r>
            <a:r>
              <a:rPr lang="zh-CN" altLang="en-US" sz="2000">
                <a:solidFill>
                  <a:srgbClr val="FFFFFF"/>
                </a:solidFill>
              </a:rPr>
              <a:t>本地指定的是文件夹，那么</a:t>
            </a:r>
            <a:r>
              <a:rPr lang="en-US" altLang="zh-CN" sz="2000">
                <a:solidFill>
                  <a:srgbClr val="FFFFFF"/>
                </a:solidFill>
              </a:rPr>
              <a:t>hdfs</a:t>
            </a:r>
            <a:r>
              <a:rPr lang="zh-CN" altLang="en-US" sz="2000">
                <a:solidFill>
                  <a:srgbClr val="FFFFFF"/>
                </a:solidFill>
              </a:rPr>
              <a:t>如果目录不存在，就新建目录然后将本地文件夹内容</a:t>
            </a:r>
            <a:r>
              <a:rPr lang="en-US" altLang="zh-CN" sz="2000">
                <a:solidFill>
                  <a:srgbClr val="FFFFFF"/>
                </a:solidFill>
              </a:rPr>
              <a:t>copy</a:t>
            </a:r>
            <a:r>
              <a:rPr lang="zh-CN" altLang="en-US" sz="2000">
                <a:solidFill>
                  <a:srgbClr val="FFFFFF"/>
                </a:solidFill>
              </a:rPr>
              <a:t>过去；</a:t>
            </a:r>
            <a:r>
              <a:rPr lang="en-US" altLang="zh-CN" sz="2000">
                <a:solidFill>
                  <a:srgbClr val="FFFFFF"/>
                </a:solidFill>
              </a:rPr>
              <a:t>hdfs</a:t>
            </a:r>
            <a:r>
              <a:rPr lang="zh-CN" altLang="en-US" sz="2000">
                <a:solidFill>
                  <a:srgbClr val="FFFFFF"/>
                </a:solidFill>
              </a:rPr>
              <a:t>目录存在，则将文件夹</a:t>
            </a:r>
            <a:r>
              <a:rPr lang="en-US" altLang="zh-CN" sz="2000">
                <a:solidFill>
                  <a:srgbClr val="FFFFFF"/>
                </a:solidFill>
              </a:rPr>
              <a:t>copy</a:t>
            </a:r>
            <a:r>
              <a:rPr lang="zh-CN" altLang="en-US" sz="2000">
                <a:solidFill>
                  <a:srgbClr val="FFFFFF"/>
                </a:solidFill>
              </a:rPr>
              <a:t>过去。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  </a:t>
            </a:r>
            <a:r>
              <a:rPr lang="en-US" altLang="zh-CN" sz="2000">
                <a:solidFill>
                  <a:srgbClr val="FFFFFF"/>
                </a:solidFill>
              </a:rPr>
              <a:t>2.</a:t>
            </a:r>
            <a:r>
              <a:rPr lang="zh-CN" altLang="en-US" sz="2000">
                <a:solidFill>
                  <a:srgbClr val="FFFFFF"/>
                </a:solidFill>
              </a:rPr>
              <a:t>本地指定的是单个文件，那要求</a:t>
            </a:r>
            <a:r>
              <a:rPr lang="en-US" altLang="zh-CN" sz="2000">
                <a:solidFill>
                  <a:srgbClr val="FFFFFF"/>
                </a:solidFill>
              </a:rPr>
              <a:t>hdfs</a:t>
            </a:r>
            <a:r>
              <a:rPr lang="zh-CN" altLang="en-US" sz="2000">
                <a:solidFill>
                  <a:srgbClr val="FFFFFF"/>
                </a:solidFill>
              </a:rPr>
              <a:t>上指定的文件不存在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  </a:t>
            </a:r>
            <a:r>
              <a:rPr lang="en-US" altLang="zh-CN" sz="2000">
                <a:solidFill>
                  <a:srgbClr val="FFFFFF"/>
                </a:solidFill>
              </a:rPr>
              <a:t>3.</a:t>
            </a:r>
            <a:r>
              <a:rPr lang="zh-CN" altLang="en-US" sz="2000">
                <a:solidFill>
                  <a:srgbClr val="FFFFFF"/>
                </a:solidFill>
              </a:rPr>
              <a:t>本地指定的是多个文件，那么要求</a:t>
            </a:r>
            <a:r>
              <a:rPr lang="en-US" altLang="zh-CN" sz="2000">
                <a:solidFill>
                  <a:srgbClr val="FFFFFF"/>
                </a:solidFill>
              </a:rPr>
              <a:t>hdfs</a:t>
            </a:r>
            <a:r>
              <a:rPr lang="zh-CN" altLang="en-US" sz="2000">
                <a:solidFill>
                  <a:srgbClr val="FFFFFF"/>
                </a:solidFill>
              </a:rPr>
              <a:t>上指定的文件夹存在。</a:t>
            </a:r>
          </a:p>
        </p:txBody>
      </p:sp>
    </p:spTree>
    <p:extLst>
      <p:ext uri="{BB962C8B-B14F-4D97-AF65-F5344CB8AC3E}">
        <p14:creationId xmlns:p14="http://schemas.microsoft.com/office/powerpoint/2010/main" val="263094748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  <a:endParaRPr lang="zh-CN" altLang="en-US" sz="2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9181055-736E-5C47-935D-B1989E4840C9}"/>
              </a:ext>
            </a:extLst>
          </p:cNvPr>
          <p:cNvSpPr txBox="1"/>
          <p:nvPr/>
        </p:nvSpPr>
        <p:spPr>
          <a:xfrm>
            <a:off x="1102432" y="1649320"/>
            <a:ext cx="9909955" cy="37600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>
                <a:solidFill>
                  <a:srgbClr val="FFFFFF"/>
                </a:solidFill>
              </a:rPr>
              <a:t>hdfs</a:t>
            </a:r>
            <a:r>
              <a:rPr lang="zh-TW" altLang="en-US" sz="2000">
                <a:solidFill>
                  <a:srgbClr val="FFFFFF"/>
                </a:solidFill>
              </a:rPr>
              <a:t>命令</a:t>
            </a:r>
            <a:r>
              <a:rPr lang="en-US" altLang="zh-TW" sz="2000">
                <a:solidFill>
                  <a:srgbClr val="FFFFFF"/>
                </a:solidFill>
              </a:rPr>
              <a:t>-dfs</a:t>
            </a:r>
            <a:r>
              <a:rPr lang="zh-TW" altLang="en-US" sz="2000">
                <a:solidFill>
                  <a:srgbClr val="FFFFFF"/>
                </a:solidFill>
              </a:rPr>
              <a:t>下载文件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命令</a:t>
            </a:r>
            <a:r>
              <a:rPr lang="en-US" altLang="zh-CN" sz="2000">
                <a:solidFill>
                  <a:srgbClr val="FFFFFF"/>
                </a:solidFill>
              </a:rPr>
              <a:t>: -get -copyToLocal -moveToLocal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执行：</a:t>
            </a:r>
            <a:r>
              <a:rPr lang="en-US" altLang="zh-CN" sz="2000">
                <a:solidFill>
                  <a:srgbClr val="FFFFFF"/>
                </a:solidFill>
              </a:rPr>
              <a:t>hdfs dfs -get /beifeng/put ./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  </a:t>
            </a:r>
            <a:r>
              <a:rPr lang="en-US" altLang="zh-CN" sz="2000">
                <a:solidFill>
                  <a:srgbClr val="FFFFFF"/>
                </a:solidFill>
              </a:rPr>
              <a:t>get </a:t>
            </a:r>
            <a:r>
              <a:rPr lang="zh-CN" altLang="en-US" sz="2000">
                <a:solidFill>
                  <a:srgbClr val="FFFFFF"/>
                </a:solidFill>
              </a:rPr>
              <a:t>和</a:t>
            </a:r>
            <a:r>
              <a:rPr lang="en-US" altLang="zh-CN" sz="2000">
                <a:solidFill>
                  <a:srgbClr val="FFFFFF"/>
                </a:solidFill>
              </a:rPr>
              <a:t>put</a:t>
            </a:r>
            <a:r>
              <a:rPr lang="zh-CN" altLang="en-US" sz="2000">
                <a:solidFill>
                  <a:srgbClr val="FFFFFF"/>
                </a:solidFill>
              </a:rPr>
              <a:t>是一对相反命令。</a:t>
            </a:r>
            <a:r>
              <a:rPr lang="en-US" altLang="zh-CN" sz="2000">
                <a:solidFill>
                  <a:srgbClr val="FFFFFF"/>
                </a:solidFill>
              </a:rPr>
              <a:t>put</a:t>
            </a:r>
            <a:r>
              <a:rPr lang="zh-CN" altLang="en-US" sz="2000">
                <a:solidFill>
                  <a:srgbClr val="FFFFFF"/>
                </a:solidFill>
              </a:rPr>
              <a:t>是从本地到集群，</a:t>
            </a:r>
            <a:r>
              <a:rPr lang="en-US" altLang="zh-CN" sz="2000">
                <a:solidFill>
                  <a:srgbClr val="FFFFFF"/>
                </a:solidFill>
              </a:rPr>
              <a:t>get</a:t>
            </a:r>
            <a:r>
              <a:rPr lang="zh-CN" altLang="en-US" sz="2000">
                <a:solidFill>
                  <a:srgbClr val="FFFFFF"/>
                </a:solidFill>
              </a:rPr>
              <a:t>是从集群到本地。基本语法相似。</a:t>
            </a:r>
            <a:endParaRPr lang="en-US" altLang="zh-CN" sz="200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命令</a:t>
            </a:r>
            <a:r>
              <a:rPr lang="en-US" altLang="zh-CN" sz="2000">
                <a:solidFill>
                  <a:srgbClr val="FFFFFF"/>
                </a:solidFill>
              </a:rPr>
              <a:t>: -getmerge 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 getmerge </a:t>
            </a:r>
            <a:r>
              <a:rPr lang="zh-CN" altLang="en-US" sz="2000">
                <a:solidFill>
                  <a:srgbClr val="FFFFFF"/>
                </a:solidFill>
              </a:rPr>
              <a:t>可以把</a:t>
            </a:r>
            <a:r>
              <a:rPr lang="en-US" altLang="zh-CN" sz="2000">
                <a:solidFill>
                  <a:srgbClr val="FFFFFF"/>
                </a:solidFill>
              </a:rPr>
              <a:t>HDFS</a:t>
            </a:r>
            <a:r>
              <a:rPr lang="zh-CN" altLang="en-US" sz="2000">
                <a:solidFill>
                  <a:srgbClr val="FFFFFF"/>
                </a:solidFill>
              </a:rPr>
              <a:t>上的文件夹下载并合并为一个文件。</a:t>
            </a:r>
            <a:endParaRPr lang="en-US" altLang="zh-CN" sz="200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4748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  <a:endParaRPr lang="zh-CN" altLang="en-US" sz="2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9181055-736E-5C47-935D-B1989E4840C9}"/>
              </a:ext>
            </a:extLst>
          </p:cNvPr>
          <p:cNvSpPr txBox="1"/>
          <p:nvPr/>
        </p:nvSpPr>
        <p:spPr>
          <a:xfrm>
            <a:off x="1005973" y="1583076"/>
            <a:ext cx="9909955" cy="28366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hdfs</a:t>
            </a:r>
            <a:r>
              <a:rPr lang="zh-CN" altLang="en-US" sz="2000">
                <a:solidFill>
                  <a:srgbClr val="FFFFFF"/>
                </a:solidFill>
              </a:rPr>
              <a:t>命令</a:t>
            </a:r>
            <a:r>
              <a:rPr lang="en-US" altLang="zh-CN" sz="2000">
                <a:solidFill>
                  <a:srgbClr val="FFFFFF"/>
                </a:solidFill>
              </a:rPr>
              <a:t>-dfs</a:t>
            </a:r>
            <a:r>
              <a:rPr lang="zh-CN" altLang="en-US" sz="2000">
                <a:solidFill>
                  <a:srgbClr val="FFFFFF"/>
                </a:solidFill>
              </a:rPr>
              <a:t>查看文件内容</a:t>
            </a:r>
          </a:p>
          <a:p>
            <a:pPr>
              <a:lnSpc>
                <a:spcPct val="150000"/>
              </a:lnSpc>
            </a:pPr>
            <a:r>
              <a:rPr lang="zh-CN" altLang="mr-IN" sz="2000">
                <a:solidFill>
                  <a:srgbClr val="FFFFFF"/>
                </a:solidFill>
              </a:rPr>
              <a:t>命令</a:t>
            </a:r>
            <a:r>
              <a:rPr lang="mr-IN" altLang="zh-CN" sz="2000">
                <a:solidFill>
                  <a:srgbClr val="FFFFFF"/>
                </a:solidFill>
              </a:rPr>
              <a:t>: -cat -text</a:t>
            </a:r>
          </a:p>
          <a:p>
            <a:pPr>
              <a:lnSpc>
                <a:spcPct val="150000"/>
              </a:lnSpc>
            </a:pPr>
            <a:r>
              <a:rPr lang="zh-CN" altLang="de-DE" sz="2000">
                <a:solidFill>
                  <a:srgbClr val="FFFFFF"/>
                </a:solidFill>
              </a:rPr>
              <a:t>执行：</a:t>
            </a:r>
            <a:r>
              <a:rPr lang="de-DE" altLang="zh-CN" sz="2000">
                <a:solidFill>
                  <a:srgbClr val="FFFFFF"/>
                </a:solidFill>
              </a:rPr>
              <a:t>hdfs dfs -cat /beifeng/test.txt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  </a:t>
            </a:r>
            <a:r>
              <a:rPr lang="en-US" altLang="zh-CN" sz="2000">
                <a:solidFill>
                  <a:srgbClr val="FFFFFF"/>
                </a:solidFill>
              </a:rPr>
              <a:t>cat</a:t>
            </a:r>
            <a:r>
              <a:rPr lang="zh-CN" altLang="en-US" sz="2000">
                <a:solidFill>
                  <a:srgbClr val="FFFFFF"/>
                </a:solidFill>
              </a:rPr>
              <a:t>命令和</a:t>
            </a:r>
            <a:r>
              <a:rPr lang="en-US" altLang="zh-CN" sz="2000">
                <a:solidFill>
                  <a:srgbClr val="FFFFFF"/>
                </a:solidFill>
              </a:rPr>
              <a:t>text</a:t>
            </a:r>
            <a:r>
              <a:rPr lang="zh-CN" altLang="en-US" sz="2000">
                <a:solidFill>
                  <a:srgbClr val="FFFFFF"/>
                </a:solidFill>
              </a:rPr>
              <a:t>命令都可以查看文件内容，但是它们的内置机制不一样，</a:t>
            </a:r>
            <a:r>
              <a:rPr lang="en-US" altLang="zh-CN" sz="2000">
                <a:solidFill>
                  <a:srgbClr val="FFFFFF"/>
                </a:solidFill>
              </a:rPr>
              <a:t>cat</a:t>
            </a:r>
            <a:r>
              <a:rPr lang="zh-CN" altLang="en-US" sz="2000">
                <a:solidFill>
                  <a:srgbClr val="FFFFFF"/>
                </a:solidFill>
              </a:rPr>
              <a:t>是</a:t>
            </a:r>
            <a:r>
              <a:rPr lang="en-US" altLang="zh-CN" sz="2000">
                <a:solidFill>
                  <a:srgbClr val="FFFFFF"/>
                </a:solidFill>
              </a:rPr>
              <a:t>copy</a:t>
            </a:r>
            <a:r>
              <a:rPr lang="zh-CN" altLang="en-US" sz="2000">
                <a:solidFill>
                  <a:srgbClr val="FFFFFF"/>
                </a:solidFill>
              </a:rPr>
              <a:t>文件内容，然后显示；</a:t>
            </a:r>
            <a:r>
              <a:rPr lang="en-US" altLang="zh-CN" sz="2000">
                <a:solidFill>
                  <a:srgbClr val="FFFFFF"/>
                </a:solidFill>
              </a:rPr>
              <a:t>text</a:t>
            </a:r>
            <a:r>
              <a:rPr lang="zh-CN" altLang="en-US" sz="2000">
                <a:solidFill>
                  <a:srgbClr val="FFFFFF"/>
                </a:solidFill>
              </a:rPr>
              <a:t>是通过</a:t>
            </a:r>
            <a:r>
              <a:rPr lang="en-US" altLang="zh-CN" sz="2000">
                <a:solidFill>
                  <a:srgbClr val="FFFFFF"/>
                </a:solidFill>
              </a:rPr>
              <a:t>hadoop</a:t>
            </a:r>
            <a:r>
              <a:rPr lang="zh-CN" altLang="en-US" sz="2000">
                <a:solidFill>
                  <a:srgbClr val="FFFFFF"/>
                </a:solidFill>
              </a:rPr>
              <a:t>解析将文件内容转化为文本内容，然后在显示。</a:t>
            </a:r>
            <a:r>
              <a:rPr lang="en-US" altLang="zh-CN" sz="2000">
                <a:solidFill>
                  <a:srgbClr val="FFFFFF"/>
                </a:solidFill>
              </a:rPr>
              <a:t>cat</a:t>
            </a:r>
            <a:r>
              <a:rPr lang="zh-CN" altLang="en-US" sz="2000">
                <a:solidFill>
                  <a:srgbClr val="FFFFFF"/>
                </a:solidFill>
              </a:rPr>
              <a:t>命令只适合看一半的文本文件，而</a:t>
            </a:r>
            <a:r>
              <a:rPr lang="en-US" altLang="zh-CN" sz="2000">
                <a:solidFill>
                  <a:srgbClr val="FFFFFF"/>
                </a:solidFill>
              </a:rPr>
              <a:t>text</a:t>
            </a:r>
            <a:r>
              <a:rPr lang="zh-CN" altLang="en-US" sz="2000">
                <a:solidFill>
                  <a:srgbClr val="FFFFFF"/>
                </a:solidFill>
              </a:rPr>
              <a:t>命令可以看出所有文件。</a:t>
            </a:r>
          </a:p>
        </p:txBody>
      </p:sp>
    </p:spTree>
    <p:extLst>
      <p:ext uri="{BB962C8B-B14F-4D97-AF65-F5344CB8AC3E}">
        <p14:creationId xmlns:p14="http://schemas.microsoft.com/office/powerpoint/2010/main" val="263094748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  <a:endParaRPr lang="zh-CN" altLang="en-US" sz="2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9181055-736E-5C47-935D-B1989E4840C9}"/>
              </a:ext>
            </a:extLst>
          </p:cNvPr>
          <p:cNvSpPr txBox="1"/>
          <p:nvPr/>
        </p:nvSpPr>
        <p:spPr>
          <a:xfrm>
            <a:off x="1086355" y="1437130"/>
            <a:ext cx="9909955" cy="42216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mr-IN" altLang="zh-CN" sz="2000">
                <a:solidFill>
                  <a:srgbClr val="FFFFFF"/>
                </a:solidFill>
              </a:rPr>
              <a:t>hdfs</a:t>
            </a:r>
            <a:r>
              <a:rPr lang="zh-CN" altLang="mr-IN" sz="2000">
                <a:solidFill>
                  <a:srgbClr val="FFFFFF"/>
                </a:solidFill>
              </a:rPr>
              <a:t>命令</a:t>
            </a:r>
            <a:r>
              <a:rPr lang="mr-IN" altLang="zh-CN" sz="2000">
                <a:solidFill>
                  <a:srgbClr val="FFFFFF"/>
                </a:solidFill>
              </a:rPr>
              <a:t>-dfs</a:t>
            </a:r>
            <a:r>
              <a:rPr lang="zh-CN" altLang="mr-IN" sz="2000">
                <a:solidFill>
                  <a:srgbClr val="FFFFFF"/>
                </a:solidFill>
              </a:rPr>
              <a:t>删除文件</a:t>
            </a:r>
            <a:endParaRPr lang="mr-IN" altLang="zh-CN" sz="200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mr-IN" sz="2000">
                <a:solidFill>
                  <a:srgbClr val="FFFFFF"/>
                </a:solidFill>
              </a:rPr>
              <a:t>命令</a:t>
            </a:r>
            <a:r>
              <a:rPr lang="mr-IN" altLang="zh-CN" sz="2000">
                <a:solidFill>
                  <a:srgbClr val="FFFFFF"/>
                </a:solidFill>
              </a:rPr>
              <a:t>: -rm -rmdir</a:t>
            </a:r>
          </a:p>
          <a:p>
            <a:pPr>
              <a:lnSpc>
                <a:spcPct val="150000"/>
              </a:lnSpc>
            </a:pPr>
            <a:r>
              <a:rPr lang="zh-CN" altLang="de-DE" sz="2000">
                <a:solidFill>
                  <a:srgbClr val="FFFFFF"/>
                </a:solidFill>
              </a:rPr>
              <a:t>执行：</a:t>
            </a:r>
            <a:r>
              <a:rPr lang="de-DE" altLang="zh-CN" sz="2000">
                <a:solidFill>
                  <a:srgbClr val="FFFFFF"/>
                </a:solidFill>
              </a:rPr>
              <a:t>hdfs dfs -rm -R /beifeng/put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  </a:t>
            </a:r>
            <a:r>
              <a:rPr lang="en-US" altLang="zh-CN" sz="2000">
                <a:solidFill>
                  <a:srgbClr val="FFFFFF"/>
                </a:solidFill>
              </a:rPr>
              <a:t>rm</a:t>
            </a:r>
            <a:r>
              <a:rPr lang="zh-CN" altLang="en-US" sz="2000">
                <a:solidFill>
                  <a:srgbClr val="FFFFFF"/>
                </a:solidFill>
              </a:rPr>
              <a:t>和</a:t>
            </a:r>
            <a:r>
              <a:rPr lang="en-US" altLang="zh-CN" sz="2000">
                <a:solidFill>
                  <a:srgbClr val="FFFFFF"/>
                </a:solidFill>
              </a:rPr>
              <a:t>rmdir</a:t>
            </a:r>
            <a:r>
              <a:rPr lang="zh-CN" altLang="en-US" sz="2000">
                <a:solidFill>
                  <a:srgbClr val="FFFFFF"/>
                </a:solidFill>
              </a:rPr>
              <a:t>的区别主要是：</a:t>
            </a:r>
            <a:r>
              <a:rPr lang="en-US" altLang="zh-CN" sz="2000">
                <a:solidFill>
                  <a:srgbClr val="FFFFFF"/>
                </a:solidFill>
              </a:rPr>
              <a:t>rm</a:t>
            </a:r>
            <a:r>
              <a:rPr lang="zh-CN" altLang="en-US" sz="2000">
                <a:solidFill>
                  <a:srgbClr val="FFFFFF"/>
                </a:solidFill>
              </a:rPr>
              <a:t>可以删除任何文件</a:t>
            </a:r>
            <a:r>
              <a:rPr lang="en-US" altLang="zh-CN" sz="2000">
                <a:solidFill>
                  <a:srgbClr val="FFFFFF"/>
                </a:solidFill>
              </a:rPr>
              <a:t>/</a:t>
            </a:r>
            <a:r>
              <a:rPr lang="zh-CN" altLang="en-US" sz="2000">
                <a:solidFill>
                  <a:srgbClr val="FFFFFF"/>
                </a:solidFill>
              </a:rPr>
              <a:t>文件夹，</a:t>
            </a:r>
            <a:r>
              <a:rPr lang="en-US" altLang="zh-CN" sz="2000">
                <a:solidFill>
                  <a:srgbClr val="FFFFFF"/>
                </a:solidFill>
              </a:rPr>
              <a:t>rmdir</a:t>
            </a:r>
            <a:r>
              <a:rPr lang="zh-CN" altLang="en-US" sz="2000">
                <a:solidFill>
                  <a:srgbClr val="FFFFFF"/>
                </a:solidFill>
              </a:rPr>
              <a:t>只能够删除空的文件夹。</a:t>
            </a:r>
          </a:p>
          <a:p>
            <a:pPr>
              <a:lnSpc>
                <a:spcPct val="150000"/>
              </a:lnSpc>
            </a:pPr>
            <a:r>
              <a:rPr lang="en-US" altLang="zh-TW" sz="2000">
                <a:solidFill>
                  <a:srgbClr val="FFFFFF"/>
                </a:solidFill>
              </a:rPr>
              <a:t>hdfs</a:t>
            </a:r>
            <a:r>
              <a:rPr lang="zh-TW" altLang="en-US" sz="2000">
                <a:solidFill>
                  <a:srgbClr val="FFFFFF"/>
                </a:solidFill>
              </a:rPr>
              <a:t>命令</a:t>
            </a:r>
            <a:r>
              <a:rPr lang="en-US" altLang="zh-TW" sz="2000">
                <a:solidFill>
                  <a:srgbClr val="FFFFFF"/>
                </a:solidFill>
              </a:rPr>
              <a:t>-dfsadmin</a:t>
            </a:r>
            <a:r>
              <a:rPr lang="zh-TW" altLang="en-US" sz="2000">
                <a:solidFill>
                  <a:srgbClr val="FFFFFF"/>
                </a:solidFill>
              </a:rPr>
              <a:t>汇报集群信息</a:t>
            </a:r>
          </a:p>
          <a:p>
            <a:pPr>
              <a:lnSpc>
                <a:spcPct val="150000"/>
              </a:lnSpc>
            </a:pPr>
            <a:r>
              <a:rPr lang="zh-CN" altLang="mr-IN" sz="2000">
                <a:solidFill>
                  <a:srgbClr val="FFFFFF"/>
                </a:solidFill>
              </a:rPr>
              <a:t>命令：</a:t>
            </a:r>
            <a:r>
              <a:rPr lang="mr-IN" altLang="zh-CN" sz="2000">
                <a:solidFill>
                  <a:srgbClr val="FFFFFF"/>
                </a:solidFill>
              </a:rPr>
              <a:t>-report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执行：</a:t>
            </a:r>
            <a:r>
              <a:rPr lang="en-US" altLang="zh-CN" sz="2000">
                <a:solidFill>
                  <a:srgbClr val="FFFFFF"/>
                </a:solidFill>
              </a:rPr>
              <a:t>hdfs dfsadmin -report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  可以通过该命令查看集群的基本信息，包括总磁盘大小，剩余磁盘大小，丢失块个数等总的集群信息。 </a:t>
            </a:r>
          </a:p>
        </p:txBody>
      </p:sp>
    </p:spTree>
    <p:extLst>
      <p:ext uri="{BB962C8B-B14F-4D97-AF65-F5344CB8AC3E}">
        <p14:creationId xmlns:p14="http://schemas.microsoft.com/office/powerpoint/2010/main" val="263094748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  <a:endParaRPr lang="zh-CN" altLang="en-US" sz="2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9181055-736E-5C47-935D-B1989E4840C9}"/>
              </a:ext>
            </a:extLst>
          </p:cNvPr>
          <p:cNvSpPr txBox="1"/>
          <p:nvPr/>
        </p:nvSpPr>
        <p:spPr>
          <a:xfrm>
            <a:off x="1086355" y="1781761"/>
            <a:ext cx="9909955" cy="23750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hdfs</a:t>
            </a:r>
            <a:r>
              <a:rPr lang="zh-CN" altLang="en-US" sz="2000">
                <a:solidFill>
                  <a:srgbClr val="FFFFFF"/>
                </a:solidFill>
              </a:rPr>
              <a:t>命令</a:t>
            </a:r>
            <a:r>
              <a:rPr lang="en-US" altLang="zh-CN" sz="2000">
                <a:solidFill>
                  <a:srgbClr val="FFFFFF"/>
                </a:solidFill>
              </a:rPr>
              <a:t>-</a:t>
            </a:r>
            <a:r>
              <a:rPr lang="zh-CN" altLang="en-US" sz="2000">
                <a:solidFill>
                  <a:srgbClr val="FFFFFF"/>
                </a:solidFill>
              </a:rPr>
              <a:t>安全模式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命令：</a:t>
            </a:r>
            <a:r>
              <a:rPr lang="en-US" altLang="zh-CN" sz="2000">
                <a:solidFill>
                  <a:srgbClr val="FFFFFF"/>
                </a:solidFill>
              </a:rPr>
              <a:t>-safemode &lt;enter | leave | get | wait&gt;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执行：</a:t>
            </a:r>
            <a:r>
              <a:rPr lang="en-US" altLang="zh-CN" sz="2000">
                <a:solidFill>
                  <a:srgbClr val="FFFFFF"/>
                </a:solidFill>
              </a:rPr>
              <a:t>hdfs dfsadmin -safemode get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</a:rPr>
              <a:t>  当集群中的文件备份出现丢失的时候，可能会进行安全模式。安全模式是指当集群处于该状态下，</a:t>
            </a:r>
            <a:r>
              <a:rPr lang="en-US" altLang="zh-CN" sz="2000">
                <a:solidFill>
                  <a:srgbClr val="FFFFFF"/>
                </a:solidFill>
              </a:rPr>
              <a:t>hdfs</a:t>
            </a:r>
            <a:r>
              <a:rPr lang="zh-CN" altLang="en-US" sz="2000">
                <a:solidFill>
                  <a:srgbClr val="FFFFFF"/>
                </a:solidFill>
              </a:rPr>
              <a:t>解决文件</a:t>
            </a:r>
            <a:r>
              <a:rPr lang="en-US" altLang="zh-CN" sz="2000">
                <a:solidFill>
                  <a:srgbClr val="FFFFFF"/>
                </a:solidFill>
              </a:rPr>
              <a:t>IO</a:t>
            </a:r>
            <a:r>
              <a:rPr lang="zh-CN" altLang="en-US" sz="2000">
                <a:solidFill>
                  <a:srgbClr val="FFFFFF"/>
                </a:solidFill>
              </a:rPr>
              <a:t>操作。我们可以通过该命令强制离开安全模式。 </a:t>
            </a:r>
          </a:p>
        </p:txBody>
      </p:sp>
    </p:spTree>
    <p:extLst>
      <p:ext uri="{BB962C8B-B14F-4D97-AF65-F5344CB8AC3E}">
        <p14:creationId xmlns:p14="http://schemas.microsoft.com/office/powerpoint/2010/main" val="1868765058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588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三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IDEA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搭建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Hadoop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开发环境</a:t>
            </a:r>
            <a:endParaRPr lang="zh-CN" altLang="en-US" sz="24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377A53E-725C-074E-B57D-9C9405BBAF96}"/>
              </a:ext>
            </a:extLst>
          </p:cNvPr>
          <p:cNvSpPr txBox="1"/>
          <p:nvPr/>
        </p:nvSpPr>
        <p:spPr>
          <a:xfrm>
            <a:off x="1127051" y="2335462"/>
            <a:ext cx="68686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IDEA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下载与配置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Maven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下载与配置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环境测试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74293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414667" y="2743348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6414667" y="3554498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414667" y="4365647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6414667" y="5176798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399389" y="2766802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的架构与基本特征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99389" y="3583866"/>
            <a:ext cx="3481687" cy="495224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读写数据过程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399389" y="4400930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的基本操作命令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399389" y="5217992"/>
            <a:ext cx="3481687" cy="495224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3F9274F-2DE5-444C-81E9-71DA3496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42" y="1992086"/>
            <a:ext cx="8804157" cy="43528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B602E70-36DA-E946-BC55-4C9DFED9E820}"/>
              </a:ext>
            </a:extLst>
          </p:cNvPr>
          <p:cNvSpPr txBox="1"/>
          <p:nvPr/>
        </p:nvSpPr>
        <p:spPr>
          <a:xfrm>
            <a:off x="-614731" y="539430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下载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IDEA</a:t>
            </a:r>
            <a:endParaRPr lang="zh-CN" altLang="en-US" sz="24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3003C00-2E5A-B744-AFD0-4AA88CD45298}"/>
              </a:ext>
            </a:extLst>
          </p:cNvPr>
          <p:cNvSpPr txBox="1"/>
          <p:nvPr/>
        </p:nvSpPr>
        <p:spPr>
          <a:xfrm>
            <a:off x="1045028" y="126857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一般选择对应系统的社区版本下载</a:t>
            </a:r>
          </a:p>
        </p:txBody>
      </p:sp>
    </p:spTree>
    <p:extLst>
      <p:ext uri="{BB962C8B-B14F-4D97-AF65-F5344CB8AC3E}">
        <p14:creationId xmlns:p14="http://schemas.microsoft.com/office/powerpoint/2010/main" val="745481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Maven</a:t>
              </a:r>
              <a:r>
                <a:rPr lang="zh-CN" altLang="en-US" sz="2400" dirty="0">
                  <a:solidFill>
                    <a:schemeClr val="bg1"/>
                  </a:solidFill>
                </a:rPr>
                <a:t>环境搭建</a:t>
              </a:r>
              <a:endParaRPr lang="zh-CN" altLang="en-US" sz="2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9181055-736E-5C47-935D-B1989E4840C9}"/>
              </a:ext>
            </a:extLst>
          </p:cNvPr>
          <p:cNvSpPr txBox="1"/>
          <p:nvPr/>
        </p:nvSpPr>
        <p:spPr>
          <a:xfrm>
            <a:off x="909516" y="1918419"/>
            <a:ext cx="8673569" cy="4221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下载</a:t>
            </a:r>
            <a:r>
              <a:rPr lang="en-US" altLang="zh-CN" sz="2000" dirty="0">
                <a:solidFill>
                  <a:schemeClr val="bg1"/>
                </a:solidFill>
              </a:rPr>
              <a:t>maven</a:t>
            </a:r>
            <a:r>
              <a:rPr lang="zh-CN" altLang="en-US" sz="2000" dirty="0">
                <a:solidFill>
                  <a:schemeClr val="bg1"/>
                </a:solidFill>
              </a:rPr>
              <a:t>压缩包</a:t>
            </a:r>
            <a:r>
              <a:rPr lang="en-US" altLang="zh-CN" sz="2000" dirty="0">
                <a:solidFill>
                  <a:schemeClr val="bg1"/>
                </a:solidFill>
              </a:rPr>
              <a:t>apache-maven-3.0.5-bin.zip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下载地址</a:t>
            </a:r>
            <a:r>
              <a:rPr lang="en-US" altLang="zh-CN" sz="2000" dirty="0">
                <a:solidFill>
                  <a:schemeClr val="bg1"/>
                </a:solidFill>
              </a:rPr>
              <a:t>http://</a:t>
            </a:r>
            <a:r>
              <a:rPr lang="en-US" altLang="zh-CN" sz="2000" dirty="0" err="1">
                <a:solidFill>
                  <a:schemeClr val="bg1"/>
                </a:solidFill>
              </a:rPr>
              <a:t>archive.apache.org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dist</a:t>
            </a:r>
            <a:r>
              <a:rPr lang="en-US" altLang="zh-CN" sz="2000" dirty="0">
                <a:solidFill>
                  <a:schemeClr val="bg1"/>
                </a:solidFill>
              </a:rPr>
              <a:t>/maven</a:t>
            </a:r>
            <a:r>
              <a:rPr lang="zh-CN" altLang="en-US" sz="2000" dirty="0">
                <a:solidFill>
                  <a:schemeClr val="bg1"/>
                </a:solidFill>
              </a:rPr>
              <a:t>。搭建步骤：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</a:rPr>
              <a:t>解压压缩包。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</a:rPr>
              <a:t>配置</a:t>
            </a:r>
            <a:r>
              <a:rPr lang="en-US" altLang="zh-CN" sz="2000" dirty="0">
                <a:solidFill>
                  <a:schemeClr val="bg1"/>
                </a:solidFill>
              </a:rPr>
              <a:t>MAVEN_HOME</a:t>
            </a:r>
            <a:r>
              <a:rPr lang="zh-CN" altLang="en-US" sz="2000" dirty="0">
                <a:solidFill>
                  <a:schemeClr val="bg1"/>
                </a:solidFill>
              </a:rPr>
              <a:t>环境变量，并将</a:t>
            </a:r>
            <a:r>
              <a:rPr lang="en-US" altLang="zh-CN" sz="2000" dirty="0">
                <a:solidFill>
                  <a:schemeClr val="bg1"/>
                </a:solidFill>
              </a:rPr>
              <a:t>maven</a:t>
            </a:r>
            <a:r>
              <a:rPr lang="zh-CN" altLang="en-US" sz="2000" dirty="0">
                <a:solidFill>
                  <a:schemeClr val="bg1"/>
                </a:solidFill>
              </a:rPr>
              <a:t>的执行命令添加到</a:t>
            </a:r>
            <a:r>
              <a:rPr lang="en-US" altLang="zh-CN" sz="2000" dirty="0">
                <a:solidFill>
                  <a:schemeClr val="bg1"/>
                </a:solidFill>
              </a:rPr>
              <a:t>path</a:t>
            </a:r>
            <a:r>
              <a:rPr lang="zh-CN" altLang="en-US" sz="2000" dirty="0">
                <a:solidFill>
                  <a:schemeClr val="bg1"/>
                </a:solidFill>
              </a:rPr>
              <a:t>中去。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3. </a:t>
            </a:r>
            <a:r>
              <a:rPr lang="zh-CN" altLang="en-US" sz="2000" dirty="0">
                <a:solidFill>
                  <a:schemeClr val="bg1"/>
                </a:solidFill>
              </a:rPr>
              <a:t>修改</a:t>
            </a:r>
            <a:r>
              <a:rPr lang="en-US" altLang="zh-CN" sz="2000" dirty="0">
                <a:solidFill>
                  <a:schemeClr val="bg1"/>
                </a:solidFill>
              </a:rPr>
              <a:t>maven</a:t>
            </a:r>
            <a:r>
              <a:rPr lang="zh-CN" altLang="en-US" sz="2000" dirty="0">
                <a:solidFill>
                  <a:schemeClr val="bg1"/>
                </a:solidFill>
              </a:rPr>
              <a:t>的默认本地库位置。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4. </a:t>
            </a:r>
            <a:r>
              <a:rPr lang="zh-CN" altLang="en-US" sz="2000" dirty="0">
                <a:solidFill>
                  <a:schemeClr val="bg1"/>
                </a:solidFill>
              </a:rPr>
              <a:t>使用</a:t>
            </a:r>
            <a:r>
              <a:rPr lang="en-US" altLang="zh-CN" sz="2000" dirty="0" err="1">
                <a:solidFill>
                  <a:schemeClr val="bg1"/>
                </a:solidFill>
              </a:rPr>
              <a:t>mvn</a:t>
            </a:r>
            <a:r>
              <a:rPr lang="en-US" altLang="zh-CN" sz="2000" dirty="0">
                <a:solidFill>
                  <a:schemeClr val="bg1"/>
                </a:solidFill>
              </a:rPr>
              <a:t> -v</a:t>
            </a:r>
            <a:r>
              <a:rPr lang="zh-CN" altLang="en-US" sz="2000" dirty="0">
                <a:solidFill>
                  <a:schemeClr val="bg1"/>
                </a:solidFill>
              </a:rPr>
              <a:t>测试是否安装成功。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Maven</a:t>
            </a:r>
            <a:r>
              <a:rPr lang="zh-CN" altLang="en-US" sz="2000" dirty="0">
                <a:solidFill>
                  <a:schemeClr val="bg1"/>
                </a:solidFill>
              </a:rPr>
              <a:t>官网</a:t>
            </a:r>
            <a:r>
              <a:rPr lang="en-US" altLang="zh-CN" sz="2000" dirty="0">
                <a:solidFill>
                  <a:schemeClr val="bg1"/>
                </a:solidFill>
              </a:rPr>
              <a:t>: http://</a:t>
            </a:r>
            <a:r>
              <a:rPr lang="en-US" altLang="zh-CN" sz="2000" dirty="0" err="1">
                <a:solidFill>
                  <a:schemeClr val="bg1"/>
                </a:solidFill>
              </a:rPr>
              <a:t>maven.apache.org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17878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在此输入标题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566304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四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Java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API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使用</a:t>
            </a:r>
            <a:endParaRPr lang="zh-CN" altLang="en-US" sz="24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377A53E-725C-074E-B57D-9C9405BBAF96}"/>
              </a:ext>
            </a:extLst>
          </p:cNvPr>
          <p:cNvSpPr txBox="1"/>
          <p:nvPr/>
        </p:nvSpPr>
        <p:spPr>
          <a:xfrm>
            <a:off x="1127051" y="2335462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FS-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创建文件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API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读写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API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查看数据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API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42650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>
                  <a:solidFill>
                    <a:srgbClr val="FFFFFF"/>
                  </a:solidFill>
                </a:rPr>
                <a:t>HDFS</a:t>
              </a:r>
              <a:r>
                <a:rPr lang="zh-TW" altLang="en-US" sz="2400">
                  <a:solidFill>
                    <a:srgbClr val="FFFFFF"/>
                  </a:solidFill>
                </a:rPr>
                <a:t>文件系统</a:t>
              </a:r>
              <a:r>
                <a:rPr lang="en-US" altLang="zh-TW" sz="2400">
                  <a:solidFill>
                    <a:srgbClr val="FFFFFF"/>
                  </a:solidFill>
                </a:rPr>
                <a:t>API</a:t>
              </a:r>
              <a:r>
                <a:rPr lang="zh-TW" altLang="en-US" sz="2400">
                  <a:solidFill>
                    <a:srgbClr val="FFFFFF"/>
                  </a:solidFill>
                </a:rPr>
                <a:t>介绍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72374" y="1568296"/>
            <a:ext cx="9996171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>
                <a:solidFill>
                  <a:srgbClr val="FFFFFF"/>
                </a:solidFill>
              </a:rPr>
              <a:t>Hadoop</a:t>
            </a:r>
            <a:r>
              <a:rPr lang="zh-TW" altLang="en-US">
                <a:solidFill>
                  <a:srgbClr val="FFFFFF"/>
                </a:solidFill>
              </a:rPr>
              <a:t>提供的操作</a:t>
            </a:r>
            <a:r>
              <a:rPr lang="en-US" altLang="zh-TW">
                <a:solidFill>
                  <a:srgbClr val="FFFFFF"/>
                </a:solidFill>
              </a:rPr>
              <a:t>HDFS</a:t>
            </a:r>
            <a:r>
              <a:rPr lang="zh-TW" altLang="en-US">
                <a:solidFill>
                  <a:srgbClr val="FFFFFF"/>
                </a:solidFill>
              </a:rPr>
              <a:t>的</a:t>
            </a:r>
            <a:r>
              <a:rPr lang="en-US" altLang="zh-TW">
                <a:solidFill>
                  <a:srgbClr val="FFFFFF"/>
                </a:solidFill>
              </a:rPr>
              <a:t>api</a:t>
            </a:r>
            <a:r>
              <a:rPr lang="zh-TW" altLang="en-US">
                <a:solidFill>
                  <a:srgbClr val="FFFFFF"/>
                </a:solidFill>
              </a:rPr>
              <a:t>接口是以</a:t>
            </a:r>
            <a:r>
              <a:rPr lang="en-US" altLang="zh-TW">
                <a:solidFill>
                  <a:srgbClr val="FFFFFF"/>
                </a:solidFill>
              </a:rPr>
              <a:t>FileSystem</a:t>
            </a:r>
            <a:r>
              <a:rPr lang="zh-TW" altLang="en-US">
                <a:solidFill>
                  <a:srgbClr val="FFFFFF"/>
                </a:solidFill>
              </a:rPr>
              <a:t>为基础的，在该类中提供操作文件的方法</a:t>
            </a:r>
            <a:r>
              <a:rPr lang="zh-TW" altLang="en-US">
                <a:solidFill>
                  <a:srgbClr val="FFFFFF"/>
                </a:solidFill>
              </a:rPr>
              <a:t>。</a:t>
            </a:r>
            <a:endParaRPr lang="en-US" altLang="zh-TW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solidFill>
                  <a:srgbClr val="FFFFFF"/>
                </a:solidFill>
              </a:rPr>
              <a:t>比如：文件上传</a:t>
            </a:r>
            <a:r>
              <a:rPr lang="en-US" altLang="zh-TW">
                <a:solidFill>
                  <a:srgbClr val="FFFFFF"/>
                </a:solidFill>
              </a:rPr>
              <a:t>copyFromLocalFile</a:t>
            </a:r>
            <a:r>
              <a:rPr lang="zh-TW" altLang="en-US">
                <a:solidFill>
                  <a:srgbClr val="FFFFFF"/>
                </a:solidFill>
              </a:rPr>
              <a:t>方法，创建文件</a:t>
            </a:r>
            <a:r>
              <a:rPr lang="en-US" altLang="zh-TW">
                <a:solidFill>
                  <a:srgbClr val="FFFFFF"/>
                </a:solidFill>
              </a:rPr>
              <a:t>create</a:t>
            </a:r>
            <a:r>
              <a:rPr lang="zh-TW" altLang="en-US">
                <a:solidFill>
                  <a:srgbClr val="FFFFFF"/>
                </a:solidFill>
              </a:rPr>
              <a:t>方法，删除文件</a:t>
            </a:r>
            <a:r>
              <a:rPr lang="en-US" altLang="zh-TW">
                <a:solidFill>
                  <a:srgbClr val="FFFFFF"/>
                </a:solidFill>
              </a:rPr>
              <a:t>delete</a:t>
            </a:r>
            <a:r>
              <a:rPr lang="zh-TW" altLang="en-US">
                <a:solidFill>
                  <a:srgbClr val="FFFFFF"/>
                </a:solidFill>
              </a:rPr>
              <a:t>方法等。</a:t>
            </a:r>
            <a:endParaRPr lang="en-US" altLang="zh-TW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solidFill>
                  <a:srgbClr val="FFFFFF"/>
                </a:solidFill>
              </a:rPr>
              <a:t>该类的全称为</a:t>
            </a:r>
            <a:r>
              <a:rPr lang="en-US" altLang="zh-TW">
                <a:solidFill>
                  <a:srgbClr val="FFFFFF"/>
                </a:solidFill>
              </a:rPr>
              <a:t>org.apache.hadoop.fs.FileSystem</a:t>
            </a:r>
            <a:r>
              <a:rPr lang="zh-TW" altLang="en-US">
                <a:solidFill>
                  <a:srgbClr val="FFFFFF"/>
                </a:solidFill>
              </a:rPr>
              <a:t>。</a:t>
            </a:r>
            <a:endParaRPr lang="en-US" altLang="zh-TW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lang="en-US" altLang="zh-TW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solidFill>
                  <a:srgbClr val="FFFFFF"/>
                </a:solidFill>
              </a:rPr>
              <a:t>主要的子类有：</a:t>
            </a:r>
            <a:r>
              <a:rPr lang="en-US" altLang="zh-TW">
                <a:solidFill>
                  <a:srgbClr val="FFFFFF"/>
                </a:solidFill>
              </a:rPr>
              <a:t>DistributedFileSystem,</a:t>
            </a:r>
            <a:r>
              <a:rPr lang="zh-TW" altLang="en-US">
                <a:solidFill>
                  <a:srgbClr val="FFFFFF"/>
                </a:solidFill>
              </a:rPr>
              <a:t> </a:t>
            </a:r>
            <a:r>
              <a:rPr lang="en-US" altLang="zh-TW">
                <a:solidFill>
                  <a:srgbClr val="FFFFFF"/>
                </a:solidFill>
              </a:rPr>
              <a:t>WebHdfsFileSystem</a:t>
            </a:r>
            <a:r>
              <a:rPr lang="zh-TW" altLang="en-US">
                <a:solidFill>
                  <a:srgbClr val="FFFFFF"/>
                </a:solidFill>
              </a:rPr>
              <a:t>等。</a:t>
            </a:r>
          </a:p>
          <a:p>
            <a:pPr>
              <a:lnSpc>
                <a:spcPct val="150000"/>
              </a:lnSpc>
            </a:pPr>
            <a:r>
              <a:rPr lang="zh-TW" altLang="en-US">
                <a:solidFill>
                  <a:srgbClr val="FFFFFF"/>
                </a:solidFill>
              </a:rPr>
              <a:t>  通过</a:t>
            </a:r>
            <a:r>
              <a:rPr lang="en-US" altLang="zh-TW">
                <a:solidFill>
                  <a:srgbClr val="FFFFFF"/>
                </a:solidFill>
              </a:rPr>
              <a:t>FileSystem</a:t>
            </a:r>
            <a:r>
              <a:rPr lang="zh-TW" altLang="en-US">
                <a:solidFill>
                  <a:srgbClr val="FFFFFF"/>
                </a:solidFill>
              </a:rPr>
              <a:t>访问远程集群一般情况下需要给定配置信息，</a:t>
            </a:r>
            <a:endParaRPr lang="en-US" altLang="zh-TW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rgbClr val="FFFFFF"/>
                </a:solidFill>
              </a:rPr>
              <a:t>Hadoop</a:t>
            </a:r>
            <a:r>
              <a:rPr lang="zh-TW" altLang="en-US">
                <a:solidFill>
                  <a:srgbClr val="FFFFFF"/>
                </a:solidFill>
              </a:rPr>
              <a:t>通过自定义的</a:t>
            </a:r>
            <a:r>
              <a:rPr lang="en-US" altLang="zh-TW">
                <a:solidFill>
                  <a:srgbClr val="FFFFFF"/>
                </a:solidFill>
              </a:rPr>
              <a:t>Configuration</a:t>
            </a:r>
            <a:r>
              <a:rPr lang="zh-TW" altLang="en-US">
                <a:solidFill>
                  <a:srgbClr val="FFFFFF"/>
                </a:solidFill>
              </a:rPr>
              <a:t>类来给定</a:t>
            </a:r>
            <a:r>
              <a:rPr lang="en-US" altLang="zh-TW">
                <a:solidFill>
                  <a:srgbClr val="FFFFFF"/>
                </a:solidFill>
              </a:rPr>
              <a:t>hadoop</a:t>
            </a:r>
            <a:r>
              <a:rPr lang="zh-TW" altLang="en-US">
                <a:solidFill>
                  <a:srgbClr val="FFFFFF"/>
                </a:solidFill>
              </a:rPr>
              <a:t>相关的连接信息。</a:t>
            </a:r>
            <a:endParaRPr lang="en-US" altLang="zh-TW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rgbClr val="FFFFFF"/>
                </a:solidFill>
              </a:rPr>
              <a:t>Configuration</a:t>
            </a:r>
            <a:r>
              <a:rPr lang="zh-TW" altLang="en-US">
                <a:solidFill>
                  <a:srgbClr val="FFFFFF"/>
                </a:solidFill>
              </a:rPr>
              <a:t>采用延迟加载的模式来加载配置信息，加载顺序是按照代码顺序加载，</a:t>
            </a:r>
            <a:endParaRPr lang="en-US" altLang="zh-TW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solidFill>
                  <a:srgbClr val="FFFFFF"/>
                </a:solidFill>
              </a:rPr>
              <a:t>但是如果在代码中强制指定的话，那么会覆盖文件中的加载。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69632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FFFFFF"/>
                  </a:solidFill>
                </a:rPr>
                <a:t>HDFS</a:t>
              </a:r>
              <a:r>
                <a:rPr lang="zh-CN" altLang="en-US" sz="2400">
                  <a:solidFill>
                    <a:srgbClr val="FFFFFF"/>
                  </a:solidFill>
                </a:rPr>
                <a:t>创建空文件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57508" y="1703951"/>
            <a:ext cx="5224995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</a:rPr>
              <a:t>方法：</a:t>
            </a:r>
            <a:r>
              <a:rPr lang="en-US" altLang="zh-CN">
                <a:solidFill>
                  <a:srgbClr val="FFFFFF"/>
                </a:solidFill>
              </a:rPr>
              <a:t>createNewFile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</a:rPr>
              <a:t>  </a:t>
            </a:r>
            <a:r>
              <a:rPr lang="en-US" altLang="zh-CN">
                <a:solidFill>
                  <a:srgbClr val="FFFFFF"/>
                </a:solidFill>
              </a:rPr>
              <a:t>f:</a:t>
            </a:r>
            <a:r>
              <a:rPr lang="zh-CN" altLang="en-US">
                <a:solidFill>
                  <a:srgbClr val="FFFFFF"/>
                </a:solidFill>
              </a:rPr>
              <a:t>指定要创建文件的路径，可以为相对路径。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</a:rPr>
              <a:t>返回值：如果创建成功返回</a:t>
            </a:r>
            <a:r>
              <a:rPr lang="en-US" altLang="zh-CN">
                <a:solidFill>
                  <a:srgbClr val="FFFFFF"/>
                </a:solidFill>
              </a:rPr>
              <a:t>true</a:t>
            </a:r>
            <a:r>
              <a:rPr lang="zh-CN" altLang="en-US">
                <a:solidFill>
                  <a:srgbClr val="FFFFFF"/>
                </a:solidFill>
              </a:rPr>
              <a:t>。否则返回</a:t>
            </a:r>
            <a:r>
              <a:rPr lang="en-US" altLang="zh-CN">
                <a:solidFill>
                  <a:srgbClr val="FFFFFF"/>
                </a:solidFill>
              </a:rPr>
              <a:t>false</a:t>
            </a:r>
            <a:r>
              <a:rPr lang="zh-CN" altLang="en-US">
                <a:solidFill>
                  <a:srgbClr val="FFFFFF"/>
                </a:solidFill>
              </a:rPr>
              <a:t>。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45589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在此输入标题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575495" y="2234426"/>
            <a:ext cx="817498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altLang="zh-CN">
                <a:solidFill>
                  <a:srgbClr val="FFFFFF"/>
                </a:solidFill>
              </a:rPr>
              <a:t>HDFS</a:t>
            </a:r>
            <a:r>
              <a:rPr lang="zh-CN" altLang="hr-HR">
                <a:solidFill>
                  <a:srgbClr val="FFFFFF"/>
                </a:solidFill>
              </a:rPr>
              <a:t>写文件</a:t>
            </a:r>
            <a:endParaRPr lang="hr-HR" altLang="zh-CN">
              <a:solidFill>
                <a:srgbClr val="FFFFFF"/>
              </a:solidFill>
            </a:endParaRPr>
          </a:p>
          <a:p>
            <a:r>
              <a:rPr lang="zh-CN" altLang="it-IT">
                <a:solidFill>
                  <a:srgbClr val="FFFFFF"/>
                </a:solidFill>
              </a:rPr>
              <a:t>方法：</a:t>
            </a:r>
            <a:r>
              <a:rPr lang="it-IT" altLang="zh-CN">
                <a:solidFill>
                  <a:srgbClr val="FFFFFF"/>
                </a:solidFill>
              </a:rPr>
              <a:t>append</a:t>
            </a:r>
          </a:p>
          <a:p>
            <a:r>
              <a:rPr lang="zh-CN" altLang="en-US">
                <a:solidFill>
                  <a:srgbClr val="FFFFFF"/>
                </a:solidFill>
              </a:rPr>
              <a:t>参数：</a:t>
            </a:r>
          </a:p>
          <a:p>
            <a:r>
              <a:rPr lang="zh-CN" altLang="en-US">
                <a:solidFill>
                  <a:srgbClr val="FFFFFF"/>
                </a:solidFill>
              </a:rPr>
              <a:t>  </a:t>
            </a:r>
            <a:r>
              <a:rPr lang="en-US" altLang="zh-CN">
                <a:solidFill>
                  <a:srgbClr val="FFFFFF"/>
                </a:solidFill>
              </a:rPr>
              <a:t>f:</a:t>
            </a:r>
            <a:r>
              <a:rPr lang="zh-CN" altLang="en-US">
                <a:solidFill>
                  <a:srgbClr val="FFFFFF"/>
                </a:solidFill>
              </a:rPr>
              <a:t>指定要写出文件的路径，可以为相对路径。</a:t>
            </a:r>
          </a:p>
          <a:p>
            <a:r>
              <a:rPr lang="zh-TW" altLang="en-US">
                <a:solidFill>
                  <a:srgbClr val="FFFFFF"/>
                </a:solidFill>
              </a:rPr>
              <a:t>  </a:t>
            </a:r>
            <a:r>
              <a:rPr lang="en-US" altLang="zh-TW">
                <a:solidFill>
                  <a:srgbClr val="FFFFFF"/>
                </a:solidFill>
              </a:rPr>
              <a:t>bufferSize: </a:t>
            </a:r>
            <a:r>
              <a:rPr lang="zh-TW" altLang="en-US">
                <a:solidFill>
                  <a:srgbClr val="FFFFFF"/>
                </a:solidFill>
              </a:rPr>
              <a:t>缓冲区大小</a:t>
            </a:r>
          </a:p>
          <a:p>
            <a:r>
              <a:rPr lang="zh-TW" altLang="en-US">
                <a:solidFill>
                  <a:srgbClr val="FFFFFF"/>
                </a:solidFill>
              </a:rPr>
              <a:t>返回值：如果创建成功获得</a:t>
            </a:r>
            <a:r>
              <a:rPr lang="en-US" altLang="zh-TW">
                <a:solidFill>
                  <a:srgbClr val="FFFFFF"/>
                </a:solidFill>
              </a:rPr>
              <a:t>FSDataOutputStream</a:t>
            </a:r>
            <a:r>
              <a:rPr lang="zh-TW" altLang="en-US">
                <a:solidFill>
                  <a:srgbClr val="FFFFFF"/>
                </a:solidFill>
              </a:rPr>
              <a:t>输出流，否则出现异常信息。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21175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在此输入标题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250707" y="2346951"/>
            <a:ext cx="81749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HDFS</a:t>
            </a:r>
            <a:r>
              <a:rPr lang="zh-CN" altLang="en-US">
                <a:solidFill>
                  <a:srgbClr val="FFFFFF"/>
                </a:solidFill>
              </a:rPr>
              <a:t>创建文件并输出文件内容</a:t>
            </a:r>
          </a:p>
          <a:p>
            <a:r>
              <a:rPr lang="zh-CN" altLang="en-US">
                <a:solidFill>
                  <a:srgbClr val="FFFFFF"/>
                </a:solidFill>
              </a:rPr>
              <a:t>方法：</a:t>
            </a:r>
            <a:r>
              <a:rPr lang="en-US" altLang="zh-CN">
                <a:solidFill>
                  <a:srgbClr val="FFFFFF"/>
                </a:solidFill>
              </a:rPr>
              <a:t>create</a:t>
            </a:r>
          </a:p>
          <a:p>
            <a:r>
              <a:rPr lang="zh-CN" altLang="en-US">
                <a:solidFill>
                  <a:srgbClr val="FFFFFF"/>
                </a:solidFill>
              </a:rPr>
              <a:t>参数：</a:t>
            </a:r>
          </a:p>
          <a:p>
            <a:r>
              <a:rPr lang="zh-CN" altLang="en-US">
                <a:solidFill>
                  <a:srgbClr val="FFFFFF"/>
                </a:solidFill>
              </a:rPr>
              <a:t>  </a:t>
            </a:r>
            <a:r>
              <a:rPr lang="en-US" altLang="zh-CN">
                <a:solidFill>
                  <a:srgbClr val="FFFFFF"/>
                </a:solidFill>
              </a:rPr>
              <a:t>f:</a:t>
            </a:r>
            <a:r>
              <a:rPr lang="zh-CN" altLang="en-US">
                <a:solidFill>
                  <a:srgbClr val="FFFFFF"/>
                </a:solidFill>
              </a:rPr>
              <a:t>指定要创建文件的路径，可以为相对路径。</a:t>
            </a:r>
          </a:p>
          <a:p>
            <a:r>
              <a:rPr lang="mr-IN" altLang="zh-CN">
                <a:solidFill>
                  <a:srgbClr val="FFFFFF"/>
                </a:solidFill>
              </a:rPr>
              <a:t>  permission:</a:t>
            </a:r>
            <a:r>
              <a:rPr lang="zh-CN" altLang="mr-IN">
                <a:solidFill>
                  <a:srgbClr val="FFFFFF"/>
                </a:solidFill>
              </a:rPr>
              <a:t>指定文件权限，默认为</a:t>
            </a:r>
            <a:r>
              <a:rPr lang="mr-IN" altLang="zh-CN">
                <a:solidFill>
                  <a:srgbClr val="FFFFFF"/>
                </a:solidFill>
              </a:rPr>
              <a:t>644(rw-r--r--)</a:t>
            </a:r>
            <a:r>
              <a:rPr lang="zh-CN" altLang="mr-IN">
                <a:solidFill>
                  <a:srgbClr val="FFFFFF"/>
                </a:solidFill>
              </a:rPr>
              <a:t>。</a:t>
            </a:r>
            <a:endParaRPr lang="mr-IN" altLang="zh-CN">
              <a:solidFill>
                <a:srgbClr val="FFFFFF"/>
              </a:solidFill>
            </a:endParaRPr>
          </a:p>
          <a:p>
            <a:r>
              <a:rPr lang="zh-CN" altLang="en-US">
                <a:solidFill>
                  <a:srgbClr val="FFFFFF"/>
                </a:solidFill>
              </a:rPr>
              <a:t>  </a:t>
            </a:r>
            <a:r>
              <a:rPr lang="en-US" altLang="zh-CN">
                <a:solidFill>
                  <a:srgbClr val="FFFFFF"/>
                </a:solidFill>
              </a:rPr>
              <a:t>overwrite: </a:t>
            </a:r>
            <a:r>
              <a:rPr lang="zh-CN" altLang="en-US">
                <a:solidFill>
                  <a:srgbClr val="FFFFFF"/>
                </a:solidFill>
              </a:rPr>
              <a:t>是否覆盖，默认覆盖。</a:t>
            </a:r>
          </a:p>
          <a:p>
            <a:r>
              <a:rPr lang="zh-CN" altLang="en-US">
                <a:solidFill>
                  <a:srgbClr val="FFFFFF"/>
                </a:solidFill>
              </a:rPr>
              <a:t>  </a:t>
            </a:r>
            <a:r>
              <a:rPr lang="en-US" altLang="zh-CN">
                <a:solidFill>
                  <a:srgbClr val="FFFFFF"/>
                </a:solidFill>
              </a:rPr>
              <a:t>bufferSize: </a:t>
            </a:r>
            <a:r>
              <a:rPr lang="zh-CN" altLang="en-US">
                <a:solidFill>
                  <a:srgbClr val="FFFFFF"/>
                </a:solidFill>
              </a:rPr>
              <a:t>进行写过程中缓存区大小，默认</a:t>
            </a:r>
            <a:r>
              <a:rPr lang="en-US" altLang="zh-CN">
                <a:solidFill>
                  <a:srgbClr val="FFFFFF"/>
                </a:solidFill>
              </a:rPr>
              <a:t>4096</a:t>
            </a:r>
            <a:r>
              <a:rPr lang="zh-CN" altLang="en-US">
                <a:solidFill>
                  <a:srgbClr val="FFFFFF"/>
                </a:solidFill>
              </a:rPr>
              <a:t>。</a:t>
            </a:r>
          </a:p>
          <a:p>
            <a:r>
              <a:rPr lang="zh-TW" altLang="en-US">
                <a:solidFill>
                  <a:srgbClr val="FFFFFF"/>
                </a:solidFill>
              </a:rPr>
              <a:t>  </a:t>
            </a:r>
            <a:r>
              <a:rPr lang="en-US" altLang="zh-TW">
                <a:solidFill>
                  <a:srgbClr val="FFFFFF"/>
                </a:solidFill>
              </a:rPr>
              <a:t>replication: </a:t>
            </a:r>
            <a:r>
              <a:rPr lang="zh-TW" altLang="en-US">
                <a:solidFill>
                  <a:srgbClr val="FFFFFF"/>
                </a:solidFill>
              </a:rPr>
              <a:t>备份个数，默认</a:t>
            </a:r>
            <a:r>
              <a:rPr lang="en-US" altLang="zh-TW">
                <a:solidFill>
                  <a:srgbClr val="FFFFFF"/>
                </a:solidFill>
              </a:rPr>
              <a:t>3</a:t>
            </a:r>
            <a:r>
              <a:rPr lang="zh-TW" altLang="en-US">
                <a:solidFill>
                  <a:srgbClr val="FFFFFF"/>
                </a:solidFill>
              </a:rPr>
              <a:t>。</a:t>
            </a:r>
          </a:p>
          <a:p>
            <a:r>
              <a:rPr lang="zh-TW" altLang="en-US">
                <a:solidFill>
                  <a:srgbClr val="FFFFFF"/>
                </a:solidFill>
              </a:rPr>
              <a:t>  </a:t>
            </a:r>
            <a:r>
              <a:rPr lang="en-US" altLang="zh-TW">
                <a:solidFill>
                  <a:srgbClr val="FFFFFF"/>
                </a:solidFill>
              </a:rPr>
              <a:t>blockSize: </a:t>
            </a:r>
            <a:r>
              <a:rPr lang="zh-TW" altLang="en-US">
                <a:solidFill>
                  <a:srgbClr val="FFFFFF"/>
                </a:solidFill>
              </a:rPr>
              <a:t>块大小，默认</a:t>
            </a:r>
            <a:r>
              <a:rPr lang="en-US" altLang="zh-TW">
                <a:solidFill>
                  <a:srgbClr val="FFFFFF"/>
                </a:solidFill>
              </a:rPr>
              <a:t>128MB</a:t>
            </a:r>
            <a:r>
              <a:rPr lang="zh-TW" altLang="en-US">
                <a:solidFill>
                  <a:srgbClr val="FFFFFF"/>
                </a:solidFill>
              </a:rPr>
              <a:t>。</a:t>
            </a:r>
          </a:p>
          <a:p>
            <a:r>
              <a:rPr lang="zh-TW" altLang="en-US">
                <a:solidFill>
                  <a:srgbClr val="FFFFFF"/>
                </a:solidFill>
              </a:rPr>
              <a:t>  </a:t>
            </a:r>
            <a:r>
              <a:rPr lang="en-US" altLang="zh-TW">
                <a:solidFill>
                  <a:srgbClr val="FFFFFF"/>
                </a:solidFill>
              </a:rPr>
              <a:t>progress: </a:t>
            </a:r>
            <a:r>
              <a:rPr lang="zh-TW" altLang="en-US">
                <a:solidFill>
                  <a:srgbClr val="FFFFFF"/>
                </a:solidFill>
              </a:rPr>
              <a:t>进程通知对象，默认为空。</a:t>
            </a:r>
          </a:p>
          <a:p>
            <a:r>
              <a:rPr lang="zh-TW" altLang="en-US">
                <a:solidFill>
                  <a:srgbClr val="FFFFFF"/>
                </a:solidFill>
              </a:rPr>
              <a:t>返回值：如果创建成功，返回</a:t>
            </a:r>
            <a:r>
              <a:rPr lang="en-US" altLang="zh-TW">
                <a:solidFill>
                  <a:srgbClr val="FFFFFF"/>
                </a:solidFill>
              </a:rPr>
              <a:t>FSDataOutputStream</a:t>
            </a:r>
            <a:r>
              <a:rPr lang="zh-TW" altLang="en-US">
                <a:solidFill>
                  <a:srgbClr val="FFFFFF"/>
                </a:solidFill>
              </a:rPr>
              <a:t>对象；否则出现异常信息。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21175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在此输入标题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025636" y="2491626"/>
            <a:ext cx="79954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HDFS</a:t>
            </a:r>
            <a:r>
              <a:rPr lang="zh-CN" altLang="en-US">
                <a:solidFill>
                  <a:srgbClr val="FFFFFF"/>
                </a:solidFill>
              </a:rPr>
              <a:t>读文件内容</a:t>
            </a:r>
          </a:p>
          <a:p>
            <a:r>
              <a:rPr lang="zh-CN" altLang="nl-NL">
                <a:solidFill>
                  <a:srgbClr val="FFFFFF"/>
                </a:solidFill>
              </a:rPr>
              <a:t>方法：</a:t>
            </a:r>
            <a:r>
              <a:rPr lang="nl-NL" altLang="zh-CN">
                <a:solidFill>
                  <a:srgbClr val="FFFFFF"/>
                </a:solidFill>
              </a:rPr>
              <a:t>open</a:t>
            </a:r>
          </a:p>
          <a:p>
            <a:r>
              <a:rPr lang="zh-CN" altLang="en-US">
                <a:solidFill>
                  <a:srgbClr val="FFFFFF"/>
                </a:solidFill>
              </a:rPr>
              <a:t>参数：</a:t>
            </a:r>
          </a:p>
          <a:p>
            <a:r>
              <a:rPr lang="zh-CN" altLang="en-US">
                <a:solidFill>
                  <a:srgbClr val="FFFFFF"/>
                </a:solidFill>
              </a:rPr>
              <a:t>  </a:t>
            </a:r>
            <a:r>
              <a:rPr lang="en-US" altLang="zh-CN">
                <a:solidFill>
                  <a:srgbClr val="FFFFFF"/>
                </a:solidFill>
              </a:rPr>
              <a:t>f:</a:t>
            </a:r>
            <a:r>
              <a:rPr lang="zh-CN" altLang="en-US">
                <a:solidFill>
                  <a:srgbClr val="FFFFFF"/>
                </a:solidFill>
              </a:rPr>
              <a:t>指定要读取的文件路径，可以为相对路径。</a:t>
            </a:r>
          </a:p>
          <a:p>
            <a:r>
              <a:rPr lang="zh-TW" altLang="en-US">
                <a:solidFill>
                  <a:srgbClr val="FFFFFF"/>
                </a:solidFill>
              </a:rPr>
              <a:t>  </a:t>
            </a:r>
            <a:r>
              <a:rPr lang="en-US" altLang="zh-TW">
                <a:solidFill>
                  <a:srgbClr val="FFFFFF"/>
                </a:solidFill>
              </a:rPr>
              <a:t>bufferSize: </a:t>
            </a:r>
            <a:r>
              <a:rPr lang="zh-TW" altLang="en-US">
                <a:solidFill>
                  <a:srgbClr val="FFFFFF"/>
                </a:solidFill>
              </a:rPr>
              <a:t>缓冲区大小。</a:t>
            </a:r>
          </a:p>
          <a:p>
            <a:r>
              <a:rPr lang="zh-TW" altLang="en-US">
                <a:solidFill>
                  <a:srgbClr val="FFFFFF"/>
                </a:solidFill>
              </a:rPr>
              <a:t>返回值：如果创建成功获得</a:t>
            </a:r>
            <a:r>
              <a:rPr lang="en-US" altLang="zh-TW">
                <a:solidFill>
                  <a:srgbClr val="FFFFFF"/>
                </a:solidFill>
              </a:rPr>
              <a:t>FSDataInputStream</a:t>
            </a:r>
            <a:r>
              <a:rPr lang="zh-TW" altLang="en-US">
                <a:solidFill>
                  <a:srgbClr val="FFFFFF"/>
                </a:solidFill>
              </a:rPr>
              <a:t>输出流，否则出现异常信息。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77497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在此输入标题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054531" y="2025451"/>
            <a:ext cx="545582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HDFS</a:t>
            </a:r>
            <a:r>
              <a:rPr lang="zh-CN" altLang="en-US">
                <a:solidFill>
                  <a:srgbClr val="FFFFFF"/>
                </a:solidFill>
              </a:rPr>
              <a:t>创建文件夹</a:t>
            </a:r>
          </a:p>
          <a:p>
            <a:r>
              <a:rPr lang="zh-CN" altLang="tr-TR">
                <a:solidFill>
                  <a:srgbClr val="FFFFFF"/>
                </a:solidFill>
              </a:rPr>
              <a:t>方法：</a:t>
            </a:r>
            <a:r>
              <a:rPr lang="tr-TR" altLang="zh-CN">
                <a:solidFill>
                  <a:srgbClr val="FFFFFF"/>
                </a:solidFill>
              </a:rPr>
              <a:t>mkdirs</a:t>
            </a:r>
          </a:p>
          <a:p>
            <a:r>
              <a:rPr lang="zh-CN" altLang="en-US">
                <a:solidFill>
                  <a:srgbClr val="FFFFFF"/>
                </a:solidFill>
              </a:rPr>
              <a:t>参数：</a:t>
            </a:r>
          </a:p>
          <a:p>
            <a:r>
              <a:rPr lang="zh-CN" altLang="en-US">
                <a:solidFill>
                  <a:srgbClr val="FFFFFF"/>
                </a:solidFill>
              </a:rPr>
              <a:t>  </a:t>
            </a:r>
            <a:r>
              <a:rPr lang="en-US" altLang="zh-CN">
                <a:solidFill>
                  <a:srgbClr val="FFFFFF"/>
                </a:solidFill>
              </a:rPr>
              <a:t>f:</a:t>
            </a:r>
            <a:r>
              <a:rPr lang="zh-CN" altLang="en-US">
                <a:solidFill>
                  <a:srgbClr val="FFFFFF"/>
                </a:solidFill>
              </a:rPr>
              <a:t>指定要创建的文件夹路径，可以为相对路径。</a:t>
            </a:r>
          </a:p>
          <a:p>
            <a:r>
              <a:rPr lang="zh-CN" altLang="en-US">
                <a:solidFill>
                  <a:srgbClr val="FFFFFF"/>
                </a:solidFill>
              </a:rPr>
              <a:t>  </a:t>
            </a:r>
            <a:r>
              <a:rPr lang="en-US" altLang="zh-CN">
                <a:solidFill>
                  <a:srgbClr val="FFFFFF"/>
                </a:solidFill>
              </a:rPr>
              <a:t>permission: </a:t>
            </a:r>
            <a:r>
              <a:rPr lang="zh-CN" altLang="en-US">
                <a:solidFill>
                  <a:srgbClr val="FFFFFF"/>
                </a:solidFill>
              </a:rPr>
              <a:t>指定创建文件的权限，默认</a:t>
            </a:r>
            <a:r>
              <a:rPr lang="en-US" altLang="zh-CN">
                <a:solidFill>
                  <a:srgbClr val="FFFFFF"/>
                </a:solidFill>
              </a:rPr>
              <a:t>755</a:t>
            </a:r>
            <a:r>
              <a:rPr lang="zh-CN" altLang="en-US">
                <a:solidFill>
                  <a:srgbClr val="FFFFFF"/>
                </a:solidFill>
              </a:rPr>
              <a:t>。</a:t>
            </a:r>
          </a:p>
          <a:p>
            <a:r>
              <a:rPr lang="zh-CN" altLang="en-US">
                <a:solidFill>
                  <a:srgbClr val="FFFFFF"/>
                </a:solidFill>
              </a:rPr>
              <a:t>返回值：如果创建成功则返回</a:t>
            </a:r>
            <a:r>
              <a:rPr lang="en-US" altLang="zh-CN">
                <a:solidFill>
                  <a:srgbClr val="FFFFFF"/>
                </a:solidFill>
              </a:rPr>
              <a:t>true</a:t>
            </a:r>
            <a:r>
              <a:rPr lang="zh-CN" altLang="en-US">
                <a:solidFill>
                  <a:srgbClr val="FFFFFF"/>
                </a:solidFill>
              </a:rPr>
              <a:t>；否则返回</a:t>
            </a:r>
            <a:r>
              <a:rPr lang="en-US" altLang="zh-CN">
                <a:solidFill>
                  <a:srgbClr val="FFFFFF"/>
                </a:solidFill>
              </a:rPr>
              <a:t>false</a:t>
            </a:r>
            <a:r>
              <a:rPr lang="zh-CN" altLang="en-US">
                <a:solidFill>
                  <a:srgbClr val="FFFFFF"/>
                </a:solidFill>
              </a:rPr>
              <a:t>。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77497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的架构与基本特征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377A53E-725C-074E-B57D-9C9405BBAF96}"/>
              </a:ext>
            </a:extLst>
          </p:cNvPr>
          <p:cNvSpPr txBox="1"/>
          <p:nvPr/>
        </p:nvSpPr>
        <p:spPr>
          <a:xfrm>
            <a:off x="1127051" y="2335462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的核心概念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的数据操作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57841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在此输入标题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366501" y="1752176"/>
            <a:ext cx="80543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HDFS</a:t>
            </a:r>
            <a:r>
              <a:rPr lang="zh-TW" altLang="en-US">
                <a:solidFill>
                  <a:srgbClr val="FFFFFF"/>
                </a:solidFill>
              </a:rPr>
              <a:t>上传文件</a:t>
            </a:r>
          </a:p>
          <a:p>
            <a:r>
              <a:rPr lang="zh-CN" altLang="en-US">
                <a:solidFill>
                  <a:srgbClr val="FFFFFF"/>
                </a:solidFill>
              </a:rPr>
              <a:t>方法：</a:t>
            </a:r>
            <a:r>
              <a:rPr lang="en-US" altLang="zh-CN">
                <a:solidFill>
                  <a:srgbClr val="FFFFFF"/>
                </a:solidFill>
              </a:rPr>
              <a:t>copyFromLocal</a:t>
            </a:r>
          </a:p>
          <a:p>
            <a:r>
              <a:rPr lang="zh-CN" altLang="en-US">
                <a:solidFill>
                  <a:srgbClr val="FFFFFF"/>
                </a:solidFill>
              </a:rPr>
              <a:t>参数：</a:t>
            </a:r>
          </a:p>
          <a:p>
            <a:r>
              <a:rPr lang="zh-CN" altLang="en-US">
                <a:solidFill>
                  <a:srgbClr val="FFFFFF"/>
                </a:solidFill>
              </a:rPr>
              <a:t>  </a:t>
            </a:r>
            <a:r>
              <a:rPr lang="en-US" altLang="zh-CN">
                <a:solidFill>
                  <a:srgbClr val="FFFFFF"/>
                </a:solidFill>
              </a:rPr>
              <a:t>delSrc:</a:t>
            </a:r>
            <a:r>
              <a:rPr lang="zh-CN" altLang="en-US">
                <a:solidFill>
                  <a:srgbClr val="FFFFFF"/>
                </a:solidFill>
              </a:rPr>
              <a:t>是否删除本地文件，默认</a:t>
            </a:r>
            <a:r>
              <a:rPr lang="en-US" altLang="zh-CN">
                <a:solidFill>
                  <a:srgbClr val="FFFFFF"/>
                </a:solidFill>
              </a:rPr>
              <a:t>true</a:t>
            </a:r>
            <a:r>
              <a:rPr lang="zh-CN" altLang="en-US">
                <a:solidFill>
                  <a:srgbClr val="FFFFFF"/>
                </a:solidFill>
              </a:rPr>
              <a:t>。</a:t>
            </a:r>
          </a:p>
          <a:p>
            <a:r>
              <a:rPr lang="zh-CN" altLang="en-US">
                <a:solidFill>
                  <a:srgbClr val="FFFFFF"/>
                </a:solidFill>
              </a:rPr>
              <a:t>  </a:t>
            </a:r>
            <a:r>
              <a:rPr lang="en-US" altLang="zh-CN">
                <a:solidFill>
                  <a:srgbClr val="FFFFFF"/>
                </a:solidFill>
              </a:rPr>
              <a:t>overwrite:</a:t>
            </a:r>
            <a:r>
              <a:rPr lang="zh-CN" altLang="en-US">
                <a:solidFill>
                  <a:srgbClr val="FFFFFF"/>
                </a:solidFill>
              </a:rPr>
              <a:t>当目标文件存在的时候，是否覆盖，默认</a:t>
            </a:r>
            <a:r>
              <a:rPr lang="en-US" altLang="zh-CN">
                <a:solidFill>
                  <a:srgbClr val="FFFFFF"/>
                </a:solidFill>
              </a:rPr>
              <a:t>true</a:t>
            </a:r>
            <a:r>
              <a:rPr lang="zh-CN" altLang="en-US">
                <a:solidFill>
                  <a:srgbClr val="FFFFFF"/>
                </a:solidFill>
              </a:rPr>
              <a:t>。</a:t>
            </a:r>
          </a:p>
          <a:p>
            <a:r>
              <a:rPr lang="zh-CN" altLang="en-US">
                <a:solidFill>
                  <a:srgbClr val="FFFFFF"/>
                </a:solidFill>
              </a:rPr>
              <a:t>  </a:t>
            </a:r>
            <a:r>
              <a:rPr lang="en-US" altLang="zh-CN">
                <a:solidFill>
                  <a:srgbClr val="FFFFFF"/>
                </a:solidFill>
              </a:rPr>
              <a:t>srcs/src:</a:t>
            </a:r>
            <a:r>
              <a:rPr lang="zh-CN" altLang="en-US">
                <a:solidFill>
                  <a:srgbClr val="FFFFFF"/>
                </a:solidFill>
              </a:rPr>
              <a:t>本地文件，可以指定为数组或者单个文件。</a:t>
            </a:r>
          </a:p>
          <a:p>
            <a:r>
              <a:rPr lang="zh-CN" altLang="en-US">
                <a:solidFill>
                  <a:srgbClr val="FFFFFF"/>
                </a:solidFill>
              </a:rPr>
              <a:t>  </a:t>
            </a:r>
            <a:r>
              <a:rPr lang="en-US" altLang="zh-CN">
                <a:solidFill>
                  <a:srgbClr val="FFFFFF"/>
                </a:solidFill>
              </a:rPr>
              <a:t>dst:</a:t>
            </a:r>
            <a:r>
              <a:rPr lang="zh-CN" altLang="en-US">
                <a:solidFill>
                  <a:srgbClr val="FFFFFF"/>
                </a:solidFill>
              </a:rPr>
              <a:t>集群存储文件。</a:t>
            </a:r>
          </a:p>
          <a:p>
            <a:r>
              <a:rPr lang="zh-CN" altLang="en-US">
                <a:solidFill>
                  <a:srgbClr val="FFFFFF"/>
                </a:solidFill>
              </a:rPr>
              <a:t>返回值：无，如果操作失败，会产生异常信息。</a:t>
            </a:r>
          </a:p>
          <a:p>
            <a:r>
              <a:rPr lang="zh-CN" altLang="en-US">
                <a:solidFill>
                  <a:srgbClr val="FFFFFF"/>
                </a:solidFill>
              </a:rPr>
              <a:t>其他类似方法：</a:t>
            </a:r>
          </a:p>
          <a:p>
            <a:r>
              <a:rPr lang="zh-TW" altLang="en-US">
                <a:solidFill>
                  <a:srgbClr val="FFFFFF"/>
                </a:solidFill>
              </a:rPr>
              <a:t>  </a:t>
            </a:r>
            <a:r>
              <a:rPr lang="en-US" altLang="zh-TW">
                <a:solidFill>
                  <a:srgbClr val="FFFFFF"/>
                </a:solidFill>
              </a:rPr>
              <a:t>moveFromLocal</a:t>
            </a:r>
            <a:r>
              <a:rPr lang="zh-TW" altLang="en-US">
                <a:solidFill>
                  <a:srgbClr val="FFFFFF"/>
                </a:solidFill>
              </a:rPr>
              <a:t>从本地移动文件到集群上。</a:t>
            </a:r>
          </a:p>
          <a:p>
            <a:r>
              <a:rPr lang="zh-TW" altLang="en-US">
                <a:solidFill>
                  <a:srgbClr val="FFFFFF"/>
                </a:solidFill>
              </a:rPr>
              <a:t>  </a:t>
            </a:r>
            <a:r>
              <a:rPr lang="en-US" altLang="zh-TW">
                <a:solidFill>
                  <a:srgbClr val="FFFFFF"/>
                </a:solidFill>
              </a:rPr>
              <a:t>copyToLocal</a:t>
            </a:r>
            <a:r>
              <a:rPr lang="zh-TW" altLang="en-US">
                <a:solidFill>
                  <a:srgbClr val="FFFFFF"/>
                </a:solidFill>
              </a:rPr>
              <a:t>从集群上复制文件到本地。</a:t>
            </a:r>
          </a:p>
          <a:p>
            <a:r>
              <a:rPr lang="zh-TW" altLang="en-US">
                <a:solidFill>
                  <a:srgbClr val="FFFFFF"/>
                </a:solidFill>
              </a:rPr>
              <a:t>  </a:t>
            </a:r>
            <a:r>
              <a:rPr lang="en-US" altLang="zh-TW">
                <a:solidFill>
                  <a:srgbClr val="FFFFFF"/>
                </a:solidFill>
              </a:rPr>
              <a:t>moveToLocal</a:t>
            </a:r>
            <a:r>
              <a:rPr lang="zh-TW" altLang="en-US">
                <a:solidFill>
                  <a:srgbClr val="FFFFFF"/>
                </a:solidFill>
              </a:rPr>
              <a:t>从集群上移动文件到本地。</a:t>
            </a:r>
          </a:p>
          <a:p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77497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在此输入标题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414730" y="1784326"/>
            <a:ext cx="82648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altLang="zh-CN">
                <a:solidFill>
                  <a:srgbClr val="FFFFFF"/>
                </a:solidFill>
              </a:rPr>
              <a:t>HDFS</a:t>
            </a:r>
            <a:r>
              <a:rPr lang="zh-CN" altLang="hr-HR">
                <a:solidFill>
                  <a:srgbClr val="FFFFFF"/>
                </a:solidFill>
              </a:rPr>
              <a:t>删除文件</a:t>
            </a:r>
            <a:endParaRPr lang="hr-HR" altLang="zh-CN">
              <a:solidFill>
                <a:srgbClr val="FFFFFF"/>
              </a:solidFill>
            </a:endParaRPr>
          </a:p>
          <a:p>
            <a:r>
              <a:rPr lang="zh-CN" altLang="hu-HU">
                <a:solidFill>
                  <a:srgbClr val="FFFFFF"/>
                </a:solidFill>
              </a:rPr>
              <a:t>方法：</a:t>
            </a:r>
            <a:r>
              <a:rPr lang="hu-HU" altLang="zh-CN">
                <a:solidFill>
                  <a:srgbClr val="FFFFFF"/>
                </a:solidFill>
              </a:rPr>
              <a:t>delete</a:t>
            </a:r>
          </a:p>
          <a:p>
            <a:r>
              <a:rPr lang="zh-CN" altLang="en-US">
                <a:solidFill>
                  <a:srgbClr val="FFFFFF"/>
                </a:solidFill>
              </a:rPr>
              <a:t>参数：</a:t>
            </a:r>
          </a:p>
          <a:p>
            <a:r>
              <a:rPr lang="zh-CN" altLang="en-US">
                <a:solidFill>
                  <a:srgbClr val="FFFFFF"/>
                </a:solidFill>
              </a:rPr>
              <a:t>  </a:t>
            </a:r>
            <a:r>
              <a:rPr lang="en-US" altLang="zh-CN">
                <a:solidFill>
                  <a:srgbClr val="FFFFFF"/>
                </a:solidFill>
              </a:rPr>
              <a:t>f:</a:t>
            </a:r>
            <a:r>
              <a:rPr lang="zh-CN" altLang="en-US">
                <a:solidFill>
                  <a:srgbClr val="FFFFFF"/>
                </a:solidFill>
              </a:rPr>
              <a:t>要删除的文件路径，可以为绝对路径。</a:t>
            </a:r>
          </a:p>
          <a:p>
            <a:r>
              <a:rPr lang="zh-TW" altLang="en-US">
                <a:solidFill>
                  <a:srgbClr val="FFFFFF"/>
                </a:solidFill>
              </a:rPr>
              <a:t>  </a:t>
            </a:r>
            <a:r>
              <a:rPr lang="en-US" altLang="zh-TW">
                <a:solidFill>
                  <a:srgbClr val="FFFFFF"/>
                </a:solidFill>
              </a:rPr>
              <a:t>recursive:</a:t>
            </a:r>
            <a:r>
              <a:rPr lang="zh-TW" altLang="en-US">
                <a:solidFill>
                  <a:srgbClr val="FFFFFF"/>
                </a:solidFill>
              </a:rPr>
              <a:t>是否进行递归删除，默认为</a:t>
            </a:r>
            <a:r>
              <a:rPr lang="en-US" altLang="zh-TW">
                <a:solidFill>
                  <a:srgbClr val="FFFFFF"/>
                </a:solidFill>
              </a:rPr>
              <a:t>true</a:t>
            </a:r>
            <a:r>
              <a:rPr lang="zh-TW" altLang="en-US">
                <a:solidFill>
                  <a:srgbClr val="FFFFFF"/>
                </a:solidFill>
              </a:rPr>
              <a:t>。</a:t>
            </a:r>
          </a:p>
          <a:p>
            <a:r>
              <a:rPr lang="zh-TW" altLang="en-US">
                <a:solidFill>
                  <a:srgbClr val="FFFFFF"/>
                </a:solidFill>
              </a:rPr>
              <a:t>返回值：如果文件不存在，则返回</a:t>
            </a:r>
            <a:r>
              <a:rPr lang="en-US" altLang="zh-TW">
                <a:solidFill>
                  <a:srgbClr val="FFFFFF"/>
                </a:solidFill>
              </a:rPr>
              <a:t>false</a:t>
            </a:r>
            <a:r>
              <a:rPr lang="zh-TW" altLang="en-US">
                <a:solidFill>
                  <a:srgbClr val="FFFFFF"/>
                </a:solidFill>
              </a:rPr>
              <a:t>。如果指定</a:t>
            </a:r>
            <a:r>
              <a:rPr lang="en-US" altLang="zh-TW">
                <a:solidFill>
                  <a:srgbClr val="FFFFFF"/>
                </a:solidFill>
              </a:rPr>
              <a:t>recursive</a:t>
            </a:r>
            <a:r>
              <a:rPr lang="zh-TW" altLang="en-US">
                <a:solidFill>
                  <a:srgbClr val="FFFFFF"/>
                </a:solidFill>
              </a:rPr>
              <a:t>为</a:t>
            </a:r>
            <a:r>
              <a:rPr lang="en-US" altLang="zh-TW">
                <a:solidFill>
                  <a:srgbClr val="FFFFFF"/>
                </a:solidFill>
              </a:rPr>
              <a:t>false</a:t>
            </a:r>
            <a:r>
              <a:rPr lang="zh-TW" altLang="en-US">
                <a:solidFill>
                  <a:srgbClr val="FFFFFF"/>
                </a:solidFill>
              </a:rPr>
              <a:t>，</a:t>
            </a:r>
            <a:endParaRPr lang="en-US" altLang="zh-TW">
              <a:solidFill>
                <a:srgbClr val="FFFFFF"/>
              </a:solidFill>
            </a:endParaRPr>
          </a:p>
          <a:p>
            <a:r>
              <a:rPr lang="zh-TW" altLang="en-US">
                <a:solidFill>
                  <a:srgbClr val="FFFFFF"/>
                </a:solidFill>
              </a:rPr>
              <a:t>而且要删除的文件夹不为空，那么抛出异常，如果删除成功返回</a:t>
            </a:r>
            <a:r>
              <a:rPr lang="en-US" altLang="zh-TW">
                <a:solidFill>
                  <a:srgbClr val="FFFFFF"/>
                </a:solidFill>
              </a:rPr>
              <a:t>true</a:t>
            </a:r>
            <a:r>
              <a:rPr lang="zh-TW" altLang="en-US">
                <a:solidFill>
                  <a:srgbClr val="FFFFFF"/>
                </a:solidFill>
              </a:rPr>
              <a:t>。</a:t>
            </a:r>
          </a:p>
          <a:p>
            <a:r>
              <a:rPr lang="zh-TW" altLang="en-US">
                <a:solidFill>
                  <a:srgbClr val="FFFFFF"/>
                </a:solidFill>
              </a:rPr>
              <a:t>其他删除方法：</a:t>
            </a:r>
          </a:p>
          <a:p>
            <a:r>
              <a:rPr lang="zh-TW" altLang="en-US">
                <a:solidFill>
                  <a:srgbClr val="FFFFFF"/>
                </a:solidFill>
              </a:rPr>
              <a:t>   </a:t>
            </a:r>
            <a:r>
              <a:rPr lang="en-US" altLang="zh-TW">
                <a:solidFill>
                  <a:srgbClr val="FFFFFF"/>
                </a:solidFill>
              </a:rPr>
              <a:t>deleteOnExit: </a:t>
            </a:r>
            <a:r>
              <a:rPr lang="zh-TW" altLang="en-US">
                <a:solidFill>
                  <a:srgbClr val="FFFFFF"/>
                </a:solidFill>
              </a:rPr>
              <a:t>如果存在则返回</a:t>
            </a:r>
            <a:r>
              <a:rPr lang="en-US" altLang="zh-TW">
                <a:solidFill>
                  <a:srgbClr val="FFFFFF"/>
                </a:solidFill>
              </a:rPr>
              <a:t>true</a:t>
            </a:r>
            <a:r>
              <a:rPr lang="zh-TW" altLang="en-US">
                <a:solidFill>
                  <a:srgbClr val="FFFFFF"/>
                </a:solidFill>
              </a:rPr>
              <a:t>，并标记删除，如果不存在，则返回</a:t>
            </a:r>
            <a:r>
              <a:rPr lang="en-US" altLang="zh-TW">
                <a:solidFill>
                  <a:srgbClr val="FFFFFF"/>
                </a:solidFill>
              </a:rPr>
              <a:t>false</a:t>
            </a:r>
            <a:r>
              <a:rPr lang="zh-TW" altLang="en-US">
                <a:solidFill>
                  <a:srgbClr val="FFFFFF"/>
                </a:solidFill>
              </a:rPr>
              <a:t>。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77497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FFFFFF"/>
                  </a:solidFill>
                </a:rPr>
                <a:t>其他</a:t>
              </a:r>
              <a:r>
                <a:rPr lang="en-US" altLang="zh-CN" sz="2400">
                  <a:solidFill>
                    <a:srgbClr val="FFFFFF"/>
                  </a:solidFill>
                </a:rPr>
                <a:t>API</a:t>
              </a:r>
              <a:r>
                <a:rPr lang="zh-CN" altLang="en-US" sz="2400">
                  <a:solidFill>
                    <a:srgbClr val="FFFFFF"/>
                  </a:solidFill>
                </a:rPr>
                <a:t>接口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72374" y="1232408"/>
            <a:ext cx="8166852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rename: </a:t>
            </a:r>
            <a:r>
              <a:rPr lang="zh-CN" altLang="en-US" sz="2000">
                <a:solidFill>
                  <a:srgbClr val="FFFFFF"/>
                </a:solidFill>
              </a:rPr>
              <a:t>修改文件名称。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exists: </a:t>
            </a:r>
            <a:r>
              <a:rPr lang="zh-CN" altLang="en-US" sz="2000">
                <a:solidFill>
                  <a:srgbClr val="FFFFFF"/>
                </a:solidFill>
              </a:rPr>
              <a:t>指定文件是否存在。</a:t>
            </a:r>
          </a:p>
          <a:p>
            <a:pPr>
              <a:lnSpc>
                <a:spcPct val="150000"/>
              </a:lnSpc>
            </a:pPr>
            <a:r>
              <a:rPr lang="en-US" altLang="zh-TW" sz="2000">
                <a:solidFill>
                  <a:srgbClr val="FFFFFF"/>
                </a:solidFill>
              </a:rPr>
              <a:t>setReplication: </a:t>
            </a:r>
            <a:r>
              <a:rPr lang="zh-TW" altLang="en-US" sz="2000">
                <a:solidFill>
                  <a:srgbClr val="FFFFFF"/>
                </a:solidFill>
              </a:rPr>
              <a:t>重新设置文件的备份个数。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isDirectory: </a:t>
            </a:r>
            <a:r>
              <a:rPr lang="zh-CN" altLang="en-US" sz="2000">
                <a:solidFill>
                  <a:srgbClr val="FFFFFF"/>
                </a:solidFill>
              </a:rPr>
              <a:t>判断是否是文件夹。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374" y="4686061"/>
            <a:ext cx="973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具体参考：</a:t>
            </a:r>
            <a:r>
              <a:rPr lang="en-US" altLang="zh-CN" u="sng">
                <a:solidFill>
                  <a:srgbClr val="FFFFFF"/>
                </a:solidFill>
                <a:hlinkClick r:id="rId3"/>
              </a:rPr>
              <a:t>https://hadoop.apache.org/docs/current/api/org/apache/hadoop/fs/FileSystem.html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658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FFFFFF"/>
                  </a:solidFill>
                </a:rPr>
                <a:t>本章总结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085673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27371" y="1606508"/>
            <a:ext cx="4122998" cy="9950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 defTabSz="304770">
              <a:defRPr/>
            </a:pPr>
            <a:r>
              <a:rPr lang="zh-CN" altLang="en-US" sz="5866" dirty="0">
                <a:solidFill>
                  <a:prstClr val="white"/>
                </a:solidFill>
                <a:latin typeface="微软雅黑"/>
                <a:ea typeface="微软雅黑"/>
              </a:rPr>
              <a:t>谢谢观看</a:t>
            </a:r>
            <a:endParaRPr sz="5866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770">
              <a:defRPr/>
            </a:pPr>
            <a:r>
              <a:rPr lang="zh-CN" altLang="en-US" sz="2133" dirty="0">
                <a:solidFill>
                  <a:prstClr val="white"/>
                </a:solidFill>
                <a:latin typeface="微软雅黑"/>
                <a:ea typeface="微软雅黑"/>
              </a:rPr>
              <a:t>主讲人：</a:t>
            </a:r>
            <a:r>
              <a:rPr lang="en-US" altLang="zh-CN" sz="2133" dirty="0">
                <a:solidFill>
                  <a:prstClr val="white"/>
                </a:solidFill>
                <a:latin typeface="微软雅黑"/>
                <a:ea typeface="微软雅黑"/>
              </a:rPr>
              <a:t>Josh</a:t>
            </a:r>
            <a:endParaRPr lang="zh-CN" altLang="en-US" sz="2133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846591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784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800" b="1" dirty="0">
                  <a:solidFill>
                    <a:prstClr val="white"/>
                  </a:solidFill>
                  <a:latin typeface="+mn-ea"/>
                </a:rPr>
                <a:t>HDFS</a:t>
              </a:r>
              <a:endParaRPr lang="zh-CN" altLang="en-US" sz="28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92D8548-D1B0-6743-89C4-6D4D92E52F22}"/>
              </a:ext>
            </a:extLst>
          </p:cNvPr>
          <p:cNvSpPr/>
          <p:nvPr/>
        </p:nvSpPr>
        <p:spPr>
          <a:xfrm>
            <a:off x="713480" y="2296633"/>
            <a:ext cx="107650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HDFS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是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Hadoop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提供的基于分布式的文件存储系统。</a:t>
            </a:r>
            <a:endParaRPr lang="en-US" altLang="zh-CN" sz="2800" dirty="0">
              <a:solidFill>
                <a:schemeClr val="bg1"/>
              </a:solidFill>
              <a:latin typeface="+mj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全称为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Hadoop Distributed File System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sz="2800" dirty="0">
              <a:solidFill>
                <a:schemeClr val="bg1"/>
              </a:solidFill>
              <a:latin typeface="+mj-ea"/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HDFS</a:t>
            </a:r>
            <a:r>
              <a:rPr lang="zh-CN" altLang="en-US" sz="2800" dirty="0">
                <a:solidFill>
                  <a:schemeClr val="bg1"/>
                </a:solidFill>
              </a:rPr>
              <a:t>是用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实现的基于软件的文件系统，它位于本机文件系统之上。</a:t>
            </a:r>
          </a:p>
        </p:txBody>
      </p: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772206" y="3087704"/>
            <a:ext cx="64700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管理系统的元数据，负责管理文件系统的命令空间，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记录文件数据块在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节点上的位置和副本信息，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协调客户端对文件系统的访问。</a:t>
            </a:r>
          </a:p>
          <a:p>
            <a:endParaRPr lang="en-US" altLang="zh-CN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413321" y="2961373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061671" y="3239939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架构介绍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87807" y="4752348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负责节点所在物理节点上的存储管理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3445992" y="4388383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61671" y="4745647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" name="矩形 1"/>
          <p:cNvSpPr/>
          <p:nvPr/>
        </p:nvSpPr>
        <p:spPr>
          <a:xfrm>
            <a:off x="1750961" y="3280769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NameNode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50961" y="4788394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DataNode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1FB9F77-17BE-374D-A2DF-00315719A402}"/>
              </a:ext>
            </a:extLst>
          </p:cNvPr>
          <p:cNvSpPr txBox="1"/>
          <p:nvPr/>
        </p:nvSpPr>
        <p:spPr>
          <a:xfrm>
            <a:off x="1174434" y="1894838"/>
            <a:ext cx="677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主要由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NameNode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DataNode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两类节点构成。</a:t>
            </a:r>
            <a:endParaRPr lang="zh-CN" altLang="en-US" sz="24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5269797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565128" y="181910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111985" y="1573482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727664" y="1930743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内部架构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5565128" y="33248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4111985" y="3079187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727664" y="343645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52" name="矩形 51"/>
          <p:cNvSpPr/>
          <p:nvPr/>
        </p:nvSpPr>
        <p:spPr>
          <a:xfrm>
            <a:off x="5565128" y="483051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45" name="组 44"/>
          <p:cNvGrpSpPr/>
          <p:nvPr/>
        </p:nvGrpSpPr>
        <p:grpSpPr>
          <a:xfrm>
            <a:off x="4111985" y="4584893"/>
            <a:ext cx="1227007" cy="1227005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727664" y="494215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0F0578E1-7D46-4855-A9AE-4943FB55984B}"/>
              </a:ext>
            </a:extLst>
          </p:cNvPr>
          <p:cNvSpPr/>
          <p:nvPr/>
        </p:nvSpPr>
        <p:spPr>
          <a:xfrm>
            <a:off x="5565129" y="2251480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0F0578E1-7D46-4855-A9AE-4943FB55984B}"/>
              </a:ext>
            </a:extLst>
          </p:cNvPr>
          <p:cNvSpPr/>
          <p:nvPr/>
        </p:nvSpPr>
        <p:spPr>
          <a:xfrm>
            <a:off x="5565129" y="3733918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0F0578E1-7D46-4855-A9AE-4943FB55984B}"/>
              </a:ext>
            </a:extLst>
          </p:cNvPr>
          <p:cNvSpPr/>
          <p:nvPr/>
        </p:nvSpPr>
        <p:spPr>
          <a:xfrm>
            <a:off x="5565129" y="5234631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2" name="矩形 1"/>
          <p:cNvSpPr/>
          <p:nvPr/>
        </p:nvSpPr>
        <p:spPr>
          <a:xfrm>
            <a:off x="2416954" y="19715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sp>
        <p:nvSpPr>
          <p:cNvPr id="56" name="矩形 55"/>
          <p:cNvSpPr/>
          <p:nvPr/>
        </p:nvSpPr>
        <p:spPr>
          <a:xfrm>
            <a:off x="2416954" y="34791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sp>
        <p:nvSpPr>
          <p:cNvPr id="57" name="矩形 56"/>
          <p:cNvSpPr/>
          <p:nvPr/>
        </p:nvSpPr>
        <p:spPr>
          <a:xfrm>
            <a:off x="2416954" y="498490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pic>
        <p:nvPicPr>
          <p:cNvPr id="26" name="内容占位符 3">
            <a:extLst>
              <a:ext uri="{FF2B5EF4-FFF2-40B4-BE49-F238E27FC236}">
                <a16:creationId xmlns:a16="http://schemas.microsoft.com/office/drawing/2014/main" xmlns="" id="{C922ED01-603D-DB48-A731-830A4EA0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25" y="1681502"/>
            <a:ext cx="9275572" cy="41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50330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4D18584-116B-C340-8C88-552667F50DEC}"/>
              </a:ext>
            </a:extLst>
          </p:cNvPr>
          <p:cNvSpPr/>
          <p:nvPr/>
        </p:nvSpPr>
        <p:spPr>
          <a:xfrm>
            <a:off x="871113" y="2083981"/>
            <a:ext cx="104497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HDFS</a:t>
            </a:r>
            <a:r>
              <a:rPr lang="zh-CN" altLang="en-US" sz="2800" dirty="0">
                <a:solidFill>
                  <a:schemeClr val="bg1"/>
                </a:solidFill>
              </a:rPr>
              <a:t>将文件划分为块（一般是</a:t>
            </a:r>
            <a:r>
              <a:rPr lang="en-US" altLang="zh-CN" sz="2800" dirty="0">
                <a:solidFill>
                  <a:schemeClr val="bg1"/>
                </a:solidFill>
              </a:rPr>
              <a:t>128M</a:t>
            </a:r>
            <a:r>
              <a:rPr lang="zh-CN" altLang="en-US" sz="2800" dirty="0">
                <a:solidFill>
                  <a:schemeClr val="bg1"/>
                </a:solidFill>
              </a:rPr>
              <a:t>），而不是整体处理文件。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为什么要这么做？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可以支持多台机器对块进行分布式处理、复制、故障恢复等诸多操作。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块的尺寸可以设置为</a:t>
            </a:r>
            <a:r>
              <a:rPr lang="en-US" altLang="zh-CN" sz="2800" dirty="0">
                <a:solidFill>
                  <a:schemeClr val="bg1"/>
                </a:solidFill>
              </a:rPr>
              <a:t>64M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128M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256M</a:t>
            </a:r>
            <a:r>
              <a:rPr lang="zh-CN" altLang="en-US" sz="2800" dirty="0">
                <a:solidFill>
                  <a:schemeClr val="bg1"/>
                </a:solidFill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</a:rPr>
              <a:t>512M</a:t>
            </a:r>
            <a:r>
              <a:rPr lang="zh-CN" altLang="en-US" sz="2800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比如，有一个</a:t>
            </a:r>
            <a:r>
              <a:rPr lang="en-US" altLang="zh-CN" sz="2800" dirty="0">
                <a:solidFill>
                  <a:schemeClr val="bg1"/>
                </a:solidFill>
              </a:rPr>
              <a:t>1G</a:t>
            </a:r>
            <a:r>
              <a:rPr lang="zh-CN" altLang="en-US" sz="2800" dirty="0">
                <a:solidFill>
                  <a:schemeClr val="bg1"/>
                </a:solidFill>
              </a:rPr>
              <a:t>的文件，块尺寸为</a:t>
            </a:r>
            <a:r>
              <a:rPr lang="en-US" altLang="zh-CN" sz="2800" dirty="0">
                <a:solidFill>
                  <a:schemeClr val="bg1"/>
                </a:solidFill>
              </a:rPr>
              <a:t>128M</a:t>
            </a:r>
            <a:r>
              <a:rPr lang="zh-CN" altLang="en-US" sz="2800" dirty="0">
                <a:solidFill>
                  <a:schemeClr val="bg1"/>
                </a:solidFill>
              </a:rPr>
              <a:t>，则有</a:t>
            </a:r>
            <a:r>
              <a:rPr lang="en-US" altLang="zh-CN" sz="2800" dirty="0">
                <a:solidFill>
                  <a:schemeClr val="bg1"/>
                </a:solidFill>
              </a:rPr>
              <a:t>1024M/128M=8</a:t>
            </a:r>
            <a:r>
              <a:rPr lang="zh-CN" altLang="en-US" sz="2800" dirty="0">
                <a:solidFill>
                  <a:schemeClr val="bg1"/>
                </a:solidFill>
              </a:rPr>
              <a:t>个块。如果复制因子为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，一共就会</a:t>
            </a:r>
            <a:r>
              <a:rPr lang="en-US" altLang="zh-CN" sz="2800" dirty="0">
                <a:solidFill>
                  <a:schemeClr val="bg1"/>
                </a:solidFill>
              </a:rPr>
              <a:t>24</a:t>
            </a:r>
            <a:r>
              <a:rPr lang="zh-CN" altLang="en-US" sz="2800" dirty="0">
                <a:solidFill>
                  <a:schemeClr val="bg1"/>
                </a:solidFill>
              </a:rPr>
              <a:t>个块。</a:t>
            </a:r>
          </a:p>
          <a:p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8D6076B-E5BD-E24B-9474-209C15691F14}"/>
              </a:ext>
            </a:extLst>
          </p:cNvPr>
          <p:cNvSpPr txBox="1"/>
          <p:nvPr/>
        </p:nvSpPr>
        <p:spPr>
          <a:xfrm>
            <a:off x="3657600" y="51036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25A163D-E8C2-634F-B097-B9F9675ABA3F}"/>
              </a:ext>
            </a:extLst>
          </p:cNvPr>
          <p:cNvSpPr txBox="1"/>
          <p:nvPr/>
        </p:nvSpPr>
        <p:spPr>
          <a:xfrm>
            <a:off x="3017787" y="695029"/>
            <a:ext cx="6156429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6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的核心概念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276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14175" y="633566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的数据操作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67F559B-D46D-6440-8BC3-BAD2D7B07DB7}"/>
              </a:ext>
            </a:extLst>
          </p:cNvPr>
          <p:cNvSpPr/>
          <p:nvPr/>
        </p:nvSpPr>
        <p:spPr>
          <a:xfrm>
            <a:off x="3363217" y="2703665"/>
            <a:ext cx="1308100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F5A51A7-3DAA-8545-A53A-41CFCAFC1483}"/>
              </a:ext>
            </a:extLst>
          </p:cNvPr>
          <p:cNvSpPr/>
          <p:nvPr/>
        </p:nvSpPr>
        <p:spPr>
          <a:xfrm>
            <a:off x="3909317" y="45990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CDB2625E-5F1F-0545-A1CE-E51CB44DC423}"/>
              </a:ext>
            </a:extLst>
          </p:cNvPr>
          <p:cNvSpPr/>
          <p:nvPr/>
        </p:nvSpPr>
        <p:spPr>
          <a:xfrm>
            <a:off x="5642867" y="46117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FE370B71-882D-3742-AF76-41FB80861EA1}"/>
              </a:ext>
            </a:extLst>
          </p:cNvPr>
          <p:cNvSpPr/>
          <p:nvPr/>
        </p:nvSpPr>
        <p:spPr>
          <a:xfrm>
            <a:off x="7306567" y="23765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xmlns="" id="{5E349762-2E6C-8E45-AD99-210ACF75E633}"/>
              </a:ext>
            </a:extLst>
          </p:cNvPr>
          <p:cNvCxnSpPr>
            <a:endCxn id="32" idx="1"/>
          </p:cNvCxnSpPr>
          <p:nvPr/>
        </p:nvCxnSpPr>
        <p:spPr>
          <a:xfrm flipV="1">
            <a:off x="4690367" y="2833761"/>
            <a:ext cx="2616200" cy="2436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2CE02AFD-077E-5E47-B4D7-6A23CCB8BF8E}"/>
              </a:ext>
            </a:extLst>
          </p:cNvPr>
          <p:cNvSpPr txBox="1"/>
          <p:nvPr/>
        </p:nvSpPr>
        <p:spPr>
          <a:xfrm>
            <a:off x="5468753" y="2875631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元数据操作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15FD9B6E-11F3-7E47-8D6A-FAFE0DA947BC}"/>
              </a:ext>
            </a:extLst>
          </p:cNvPr>
          <p:cNvSpPr/>
          <p:nvPr/>
        </p:nvSpPr>
        <p:spPr>
          <a:xfrm>
            <a:off x="8576567" y="45863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DE515D04-4C88-774A-9661-063F126971E7}"/>
              </a:ext>
            </a:extLst>
          </p:cNvPr>
          <p:cNvSpPr/>
          <p:nvPr/>
        </p:nvSpPr>
        <p:spPr>
          <a:xfrm>
            <a:off x="7522467" y="2496695"/>
            <a:ext cx="87630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元数据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xmlns="" id="{E12C091D-30A0-6C47-9CE0-042F7E041EFE}"/>
              </a:ext>
            </a:extLst>
          </p:cNvPr>
          <p:cNvCxnSpPr>
            <a:cxnSpLocks/>
          </p:cNvCxnSpPr>
          <p:nvPr/>
        </p:nvCxnSpPr>
        <p:spPr>
          <a:xfrm>
            <a:off x="3750567" y="3237065"/>
            <a:ext cx="812800" cy="13462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xmlns="" id="{7767C933-F978-404B-9029-33D793AD3D0B}"/>
              </a:ext>
            </a:extLst>
          </p:cNvPr>
          <p:cNvCxnSpPr>
            <a:cxnSpLocks/>
          </p:cNvCxnSpPr>
          <p:nvPr/>
        </p:nvCxnSpPr>
        <p:spPr>
          <a:xfrm>
            <a:off x="4563367" y="3244963"/>
            <a:ext cx="1574800" cy="1315998"/>
          </a:xfrm>
          <a:prstGeom prst="straightConnector1">
            <a:avLst/>
          </a:prstGeom>
          <a:ln>
            <a:solidFill>
              <a:srgbClr val="4472C4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xmlns="" id="{3019E244-8EFE-8649-83A8-570FE9717065}"/>
              </a:ext>
            </a:extLst>
          </p:cNvPr>
          <p:cNvCxnSpPr>
            <a:cxnSpLocks/>
          </p:cNvCxnSpPr>
          <p:nvPr/>
        </p:nvCxnSpPr>
        <p:spPr>
          <a:xfrm>
            <a:off x="8068567" y="3290961"/>
            <a:ext cx="1054100" cy="11811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xmlns="" id="{3660CCCA-BEB0-0644-B5D7-06AFEEC5AD01}"/>
              </a:ext>
            </a:extLst>
          </p:cNvPr>
          <p:cNvCxnSpPr>
            <a:cxnSpLocks/>
          </p:cNvCxnSpPr>
          <p:nvPr/>
        </p:nvCxnSpPr>
        <p:spPr>
          <a:xfrm flipV="1">
            <a:off x="7038498" y="5056261"/>
            <a:ext cx="1549400" cy="12700"/>
          </a:xfrm>
          <a:prstGeom prst="line">
            <a:avLst/>
          </a:prstGeom>
          <a:ln>
            <a:solidFill>
              <a:srgbClr val="4472C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FA58CBD3-866B-DC44-85CD-974B99F3D600}"/>
              </a:ext>
            </a:extLst>
          </p:cNvPr>
          <p:cNvSpPr txBox="1"/>
          <p:nvPr/>
        </p:nvSpPr>
        <p:spPr>
          <a:xfrm>
            <a:off x="7522467" y="470066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复制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B6DC993F-7977-2144-B9F4-BF0843D499E8}"/>
              </a:ext>
            </a:extLst>
          </p:cNvPr>
          <p:cNvSpPr txBox="1"/>
          <p:nvPr/>
        </p:nvSpPr>
        <p:spPr>
          <a:xfrm>
            <a:off x="8576567" y="360846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块操作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510BDF7F-A3C3-B545-98F0-2D22073A6ECD}"/>
              </a:ext>
            </a:extLst>
          </p:cNvPr>
          <p:cNvSpPr txBox="1"/>
          <p:nvPr/>
        </p:nvSpPr>
        <p:spPr>
          <a:xfrm>
            <a:off x="4914755" y="362699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读写操作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908B6C26-16BE-5E42-AB7F-E2CDBF904158}"/>
              </a:ext>
            </a:extLst>
          </p:cNvPr>
          <p:cNvSpPr/>
          <p:nvPr/>
        </p:nvSpPr>
        <p:spPr>
          <a:xfrm>
            <a:off x="8741667" y="46762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E1E40CFA-EEB2-684C-8F3F-F619F873E67C}"/>
              </a:ext>
            </a:extLst>
          </p:cNvPr>
          <p:cNvSpPr/>
          <p:nvPr/>
        </p:nvSpPr>
        <p:spPr>
          <a:xfrm>
            <a:off x="8741667" y="5007525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F5454AA8-2685-F144-BAC6-6556AF1A35B0}"/>
              </a:ext>
            </a:extLst>
          </p:cNvPr>
          <p:cNvSpPr/>
          <p:nvPr/>
        </p:nvSpPr>
        <p:spPr>
          <a:xfrm>
            <a:off x="9122667" y="50064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58BBF8BB-1BC2-8047-84B5-A7A60D23C194}"/>
              </a:ext>
            </a:extLst>
          </p:cNvPr>
          <p:cNvSpPr/>
          <p:nvPr/>
        </p:nvSpPr>
        <p:spPr>
          <a:xfrm>
            <a:off x="9122667" y="46762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F4864D31-0FA8-3642-AE77-17493A3587E1}"/>
              </a:ext>
            </a:extLst>
          </p:cNvPr>
          <p:cNvSpPr/>
          <p:nvPr/>
        </p:nvSpPr>
        <p:spPr>
          <a:xfrm>
            <a:off x="5846067" y="47006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496684A2-E585-0748-BE31-14B86CB05962}"/>
              </a:ext>
            </a:extLst>
          </p:cNvPr>
          <p:cNvSpPr/>
          <p:nvPr/>
        </p:nvSpPr>
        <p:spPr>
          <a:xfrm>
            <a:off x="5846067" y="50318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1B2654BA-13E7-194F-B91D-B807E5F4C7EA}"/>
              </a:ext>
            </a:extLst>
          </p:cNvPr>
          <p:cNvSpPr/>
          <p:nvPr/>
        </p:nvSpPr>
        <p:spPr>
          <a:xfrm>
            <a:off x="6227067" y="50308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3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A9AC9B38-9587-DA4D-8B2F-6D3A7C20AB4A}"/>
              </a:ext>
            </a:extLst>
          </p:cNvPr>
          <p:cNvSpPr/>
          <p:nvPr/>
        </p:nvSpPr>
        <p:spPr>
          <a:xfrm>
            <a:off x="6227067" y="47006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6841F377-C9BD-7242-A008-3CA12E00D4BC}"/>
              </a:ext>
            </a:extLst>
          </p:cNvPr>
          <p:cNvSpPr/>
          <p:nvPr/>
        </p:nvSpPr>
        <p:spPr>
          <a:xfrm>
            <a:off x="4017267" y="47006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BA33388-748C-7B40-AD35-66719F30539E}"/>
              </a:ext>
            </a:extLst>
          </p:cNvPr>
          <p:cNvSpPr/>
          <p:nvPr/>
        </p:nvSpPr>
        <p:spPr>
          <a:xfrm>
            <a:off x="4017267" y="50318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5572C1EF-05BA-CA42-8625-5FDAB96D0A49}"/>
              </a:ext>
            </a:extLst>
          </p:cNvPr>
          <p:cNvSpPr/>
          <p:nvPr/>
        </p:nvSpPr>
        <p:spPr>
          <a:xfrm>
            <a:off x="4398267" y="50308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AC099236-0970-D949-9262-09CD611A2589}"/>
              </a:ext>
            </a:extLst>
          </p:cNvPr>
          <p:cNvSpPr txBox="1"/>
          <p:nvPr/>
        </p:nvSpPr>
        <p:spPr>
          <a:xfrm>
            <a:off x="5170304" y="1979766"/>
            <a:ext cx="178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bg1"/>
                </a:solidFill>
              </a:rPr>
              <a:t>NameNode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C63E6A83-413A-7C4E-9083-2C97C76201EF}"/>
              </a:ext>
            </a:extLst>
          </p:cNvPr>
          <p:cNvSpPr txBox="1"/>
          <p:nvPr/>
        </p:nvSpPr>
        <p:spPr>
          <a:xfrm>
            <a:off x="5725417" y="5742061"/>
            <a:ext cx="179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bg1"/>
                </a:solidFill>
              </a:rPr>
              <a:t>DataNode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89942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015774" y="1952008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的几大特点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3015774" y="345771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46" name="矩形 45"/>
          <p:cNvSpPr/>
          <p:nvPr/>
        </p:nvSpPr>
        <p:spPr>
          <a:xfrm>
            <a:off x="3015774" y="496342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" name="矩形 1"/>
          <p:cNvSpPr/>
          <p:nvPr/>
        </p:nvSpPr>
        <p:spPr>
          <a:xfrm>
            <a:off x="3705064" y="19928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高容错高可靠性。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5064" y="35004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高可扩展性</a:t>
            </a:r>
          </a:p>
        </p:txBody>
      </p:sp>
      <p:sp>
        <p:nvSpPr>
          <p:cNvPr id="57" name="矩形 56"/>
          <p:cNvSpPr/>
          <p:nvPr/>
        </p:nvSpPr>
        <p:spPr>
          <a:xfrm>
            <a:off x="3705064" y="50061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高吞吐性</a:t>
            </a:r>
          </a:p>
        </p:txBody>
      </p:sp>
    </p:spTree>
    <p:extLst>
      <p:ext uri="{BB962C8B-B14F-4D97-AF65-F5344CB8AC3E}">
        <p14:creationId xmlns:p14="http://schemas.microsoft.com/office/powerpoint/2010/main" val="407832394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999</TotalTime>
  <Words>837</Words>
  <Application>Microsoft Macintosh PowerPoint</Application>
  <PresentationFormat>自定义</PresentationFormat>
  <Paragraphs>270</Paragraphs>
  <Slides>34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 josh</cp:lastModifiedBy>
  <cp:revision>75</cp:revision>
  <dcterms:created xsi:type="dcterms:W3CDTF">2019-09-07T13:37:53Z</dcterms:created>
  <dcterms:modified xsi:type="dcterms:W3CDTF">2019-12-09T05:50:58Z</dcterms:modified>
</cp:coreProperties>
</file>