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76" r:id="rId2"/>
    <p:sldId id="265" r:id="rId3"/>
    <p:sldId id="294" r:id="rId4"/>
    <p:sldId id="292" r:id="rId5"/>
    <p:sldId id="293" r:id="rId6"/>
    <p:sldId id="284" r:id="rId7"/>
    <p:sldId id="290" r:id="rId8"/>
    <p:sldId id="291" r:id="rId9"/>
    <p:sldId id="262" r:id="rId10"/>
    <p:sldId id="322" r:id="rId11"/>
    <p:sldId id="323" r:id="rId12"/>
    <p:sldId id="300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01" r:id="rId23"/>
    <p:sldId id="285" r:id="rId24"/>
    <p:sldId id="295" r:id="rId25"/>
    <p:sldId id="321" r:id="rId26"/>
    <p:sldId id="312" r:id="rId27"/>
    <p:sldId id="296" r:id="rId28"/>
    <p:sldId id="297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40" d="100"/>
          <a:sy n="140" d="100"/>
        </p:scale>
        <p:origin x="1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6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57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/mave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api/org/apache/hadoop/fs/FileSystem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</a:rPr>
              <a:t>第二章 </a:t>
            </a:r>
            <a:r>
              <a:rPr kumimoji="1" lang="en-US" altLang="zh-CN" sz="6000" dirty="0">
                <a:solidFill>
                  <a:schemeClr val="bg1"/>
                </a:solidFill>
              </a:rPr>
              <a:t>HDFS</a:t>
            </a:r>
            <a:r>
              <a:rPr kumimoji="1" lang="zh-CN" altLang="en-US" sz="6000" dirty="0">
                <a:solidFill>
                  <a:schemeClr val="bg1"/>
                </a:solidFill>
              </a:rPr>
              <a:t>分布式文件系统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717227" y="648862"/>
            <a:ext cx="28821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的写数据流程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3D91F4-2BF0-1440-8927-F03E350A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28" y="1567958"/>
            <a:ext cx="6721856" cy="39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669137" y="648862"/>
            <a:ext cx="297831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的读数据流程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472B1-9B05-C74D-8423-64695B81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77" y="1581912"/>
            <a:ext cx="7107542" cy="42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第二节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的基本操作命令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进程操作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文件操作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信息查看操作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66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54202" y="1954071"/>
            <a:ext cx="9909955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命令是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</a:rPr>
              <a:t>提供的操作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分布式文件系统的</a:t>
            </a:r>
            <a:r>
              <a:rPr lang="en-US" altLang="zh-CN" sz="2000" dirty="0">
                <a:solidFill>
                  <a:schemeClr val="bg1"/>
                </a:solidFill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</a:rPr>
              <a:t>命令客户端，我们可以通过该命令对分布式文件系统进行文件的增删查操作，也可以通过该命令获取到一些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</a:rPr>
              <a:t>的相关配置信息，而且启动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相关服务进程都是通过该命令进行的。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202" y="4397397"/>
            <a:ext cx="5092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</a:rPr>
              <a:t>比如之前使用过的 </a:t>
            </a:r>
            <a:r>
              <a:rPr kumimoji="1" lang="en-US" altLang="zh-CN" sz="2000" dirty="0" err="1">
                <a:solidFill>
                  <a:srgbClr val="FFFFFF"/>
                </a:solidFill>
              </a:rPr>
              <a:t>start_dfs.sh</a:t>
            </a:r>
            <a:r>
              <a:rPr kumimoji="1" lang="en-US" altLang="zh-CN" sz="2000" dirty="0">
                <a:solidFill>
                  <a:srgbClr val="FFFFFF"/>
                </a:solidFill>
              </a:rPr>
              <a:t>  </a:t>
            </a:r>
            <a:r>
              <a:rPr kumimoji="1" lang="en-US" altLang="zh-CN" sz="2000" dirty="0" err="1">
                <a:solidFill>
                  <a:srgbClr val="FFFFFF"/>
                </a:solidFill>
              </a:rPr>
              <a:t>stop_dfs.sh</a:t>
            </a:r>
            <a:r>
              <a:rPr kumimoji="1" lang="en-US" altLang="zh-CN" sz="2000" dirty="0">
                <a:solidFill>
                  <a:srgbClr val="FFFFFF"/>
                </a:solidFill>
              </a:rPr>
              <a:t> 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636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492407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 --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en-US" sz="2000" dirty="0">
                <a:solidFill>
                  <a:srgbClr val="FFFFFF"/>
                </a:solidFill>
              </a:rPr>
              <a:t>显示文件夹内容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lsr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执行：</a:t>
            </a:r>
            <a:r>
              <a:rPr lang="mr-IN" altLang="zh-CN" sz="2000" dirty="0" err="1">
                <a:solidFill>
                  <a:srgbClr val="FFFFFF"/>
                </a:solidFill>
              </a:rPr>
              <a:t>hdfs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mr-IN" altLang="zh-CN" sz="2000" dirty="0" err="1">
                <a:solidFill>
                  <a:srgbClr val="FFFFFF"/>
                </a:solidFill>
              </a:rPr>
              <a:t>dfs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</a:t>
            </a:r>
            <a:r>
              <a:rPr lang="mr-IN" altLang="zh-CN" sz="2000" dirty="0">
                <a:solidFill>
                  <a:srgbClr val="FFFFFF"/>
                </a:solidFill>
              </a:rPr>
              <a:t> /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区别：</a:t>
            </a:r>
            <a:r>
              <a:rPr lang="en-US" altLang="zh-CN" sz="2000" dirty="0" err="1">
                <a:solidFill>
                  <a:srgbClr val="FFFFFF"/>
                </a:solidFill>
              </a:rPr>
              <a:t>lsr</a:t>
            </a:r>
            <a:r>
              <a:rPr lang="zh-CN" altLang="en-US" sz="2000" dirty="0">
                <a:solidFill>
                  <a:srgbClr val="FFFFFF"/>
                </a:solidFill>
              </a:rPr>
              <a:t>是递归显示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89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567001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创建文件夹</a:t>
            </a:r>
          </a:p>
          <a:p>
            <a:pPr>
              <a:lnSpc>
                <a:spcPct val="150000"/>
              </a:lnSpc>
            </a:pPr>
            <a:r>
              <a:rPr lang="zh-CN" altLang="tr-TR" sz="2000" dirty="0">
                <a:solidFill>
                  <a:srgbClr val="FFFFFF"/>
                </a:solidFill>
              </a:rPr>
              <a:t>命令</a:t>
            </a:r>
            <a:r>
              <a:rPr lang="tr-TR" altLang="zh-CN" sz="2000" dirty="0">
                <a:solidFill>
                  <a:srgbClr val="FFFFFF"/>
                </a:solidFill>
              </a:rPr>
              <a:t>: -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endParaRPr lang="tr-TR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tr-TR" sz="2000" dirty="0">
                <a:solidFill>
                  <a:srgbClr val="FFFFFF"/>
                </a:solidFill>
              </a:rPr>
              <a:t>执行：</a:t>
            </a:r>
            <a:r>
              <a:rPr lang="tr-TR" altLang="zh-CN" sz="2000" dirty="0" err="1">
                <a:solidFill>
                  <a:srgbClr val="FFFFFF"/>
                </a:solidFill>
              </a:rPr>
              <a:t>hdfs</a:t>
            </a:r>
            <a:r>
              <a:rPr lang="tr-TR" altLang="zh-CN" sz="2000" dirty="0">
                <a:solidFill>
                  <a:srgbClr val="FFFFFF"/>
                </a:solidFill>
              </a:rPr>
              <a:t> </a:t>
            </a:r>
            <a:r>
              <a:rPr lang="tr-TR" altLang="zh-CN" sz="2000" dirty="0" err="1">
                <a:solidFill>
                  <a:srgbClr val="FFFFFF"/>
                </a:solidFill>
              </a:rPr>
              <a:t>dfs</a:t>
            </a:r>
            <a:r>
              <a:rPr lang="tr-TR" altLang="zh-CN" sz="2000" dirty="0">
                <a:solidFill>
                  <a:srgbClr val="FFFFFF"/>
                </a:solidFill>
              </a:rPr>
              <a:t> -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r>
              <a:rPr lang="tr-TR" altLang="zh-CN" sz="2000" dirty="0">
                <a:solidFill>
                  <a:srgbClr val="FFFFFF"/>
                </a:solidFill>
              </a:rPr>
              <a:t> -p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tr-TR" altLang="zh-CN" sz="2000" dirty="0">
                <a:solidFill>
                  <a:srgbClr val="FFFFFF"/>
                </a:solidFill>
              </a:rPr>
              <a:t>/</a:t>
            </a:r>
            <a:r>
              <a:rPr lang="tr-TR" altLang="zh-CN" sz="2000" dirty="0" err="1">
                <a:solidFill>
                  <a:srgbClr val="FFFFFF"/>
                </a:solidFill>
              </a:rPr>
              <a:t>hdfs</a:t>
            </a:r>
            <a:r>
              <a:rPr lang="tr-TR" altLang="zh-CN" sz="2000" dirty="0">
                <a:solidFill>
                  <a:srgbClr val="FFFFFF"/>
                </a:solidFill>
              </a:rPr>
              <a:t>/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endParaRPr lang="tr-TR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   </a:t>
            </a:r>
            <a:r>
              <a:rPr lang="en-US" altLang="zh-CN" sz="2000" dirty="0">
                <a:solidFill>
                  <a:srgbClr val="FFFFFF"/>
                </a:solidFill>
              </a:rPr>
              <a:t>-p</a:t>
            </a:r>
            <a:r>
              <a:rPr lang="zh-CN" altLang="en-US" sz="2000" dirty="0">
                <a:solidFill>
                  <a:srgbClr val="FFFFFF"/>
                </a:solidFill>
              </a:rPr>
              <a:t>指定当需要创建的文件夹存储，递归的创建文件夹。 如果我们给定的路径不是以</a:t>
            </a:r>
            <a:r>
              <a:rPr lang="en-US" altLang="zh-CN" sz="2000" dirty="0">
                <a:solidFill>
                  <a:srgbClr val="FFFFFF"/>
                </a:solidFill>
              </a:rPr>
              <a:t>'/'</a:t>
            </a:r>
            <a:r>
              <a:rPr lang="zh-CN" altLang="en-US" sz="2000" dirty="0">
                <a:solidFill>
                  <a:srgbClr val="FFFFFF"/>
                </a:solidFill>
              </a:rPr>
              <a:t>开始的，那么表示在当前用户目录下创建文件夹。</a:t>
            </a:r>
            <a:r>
              <a:rPr lang="en-US" altLang="zh-CN" sz="2000" dirty="0">
                <a:solidFill>
                  <a:srgbClr val="FFFFFF"/>
                </a:solidFill>
              </a:rPr>
              <a:t>(</a:t>
            </a:r>
            <a:r>
              <a:rPr lang="zh-CN" altLang="en-US" sz="2000" dirty="0">
                <a:solidFill>
                  <a:srgbClr val="FFFFFF"/>
                </a:solidFill>
              </a:rPr>
              <a:t>默认情况下是没有当前用户目录的，那么就会报错</a:t>
            </a:r>
            <a:r>
              <a:rPr lang="en-US" altLang="zh-CN" sz="2000" dirty="0">
                <a:solidFill>
                  <a:srgbClr val="FFFFFF"/>
                </a:solidFill>
              </a:rPr>
              <a:t>)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383686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46928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上传文件到</a:t>
            </a:r>
            <a:r>
              <a:rPr lang="en-US" altLang="zh-TW" sz="2000" dirty="0">
                <a:solidFill>
                  <a:srgbClr val="FFFFFF"/>
                </a:solidFill>
              </a:rPr>
              <a:t>HDFS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-put -</a:t>
            </a:r>
            <a:r>
              <a:rPr lang="en-US" altLang="zh-CN" sz="2000" dirty="0" err="1">
                <a:solidFill>
                  <a:srgbClr val="FFFFFF"/>
                </a:solidFill>
              </a:rPr>
              <a:t>copyFromLocal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moveFromLocal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en-US" altLang="zh-CN" sz="2000" dirty="0">
                <a:solidFill>
                  <a:srgbClr val="FFFFFF"/>
                </a:solidFill>
              </a:rPr>
              <a:t> -put /home/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 err="1">
                <a:solidFill>
                  <a:srgbClr val="FFFFFF"/>
                </a:solidFill>
              </a:rPr>
              <a:t>bigdate</a:t>
            </a:r>
            <a:r>
              <a:rPr lang="en-US" altLang="zh-CN" sz="2000" dirty="0">
                <a:solidFill>
                  <a:srgbClr val="FFFFFF"/>
                </a:solidFill>
              </a:rPr>
              <a:t>/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/put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本地路径可以指定文件夹或者多个文件，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上的路径必须是根据上传东西的不同，有不同的要求。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本地指定的是文件夹，那么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如果目录不存在，就新建目录然后将本地文件夹内容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过去；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目录存在，则将文件夹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过去。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本地指定的是单个文件，那要求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上指定的文件不存在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本地指定的是多个文件，那么要求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上指定的文件夹存在。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102432" y="1649320"/>
            <a:ext cx="9909955" cy="3760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下载文件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-get -</a:t>
            </a:r>
            <a:r>
              <a:rPr lang="en-US" altLang="zh-CN" sz="2000" dirty="0" err="1">
                <a:solidFill>
                  <a:srgbClr val="FFFFFF"/>
                </a:solidFill>
              </a:rPr>
              <a:t>copyToLocal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moveToLocal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en-US" altLang="zh-CN" sz="2000" dirty="0">
                <a:solidFill>
                  <a:srgbClr val="FFFFFF"/>
                </a:solidFill>
              </a:rPr>
              <a:t> -get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/put ./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get 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>
                <a:solidFill>
                  <a:srgbClr val="FFFFFF"/>
                </a:solidFill>
              </a:rPr>
              <a:t>put</a:t>
            </a:r>
            <a:r>
              <a:rPr lang="zh-CN" altLang="en-US" sz="2000" dirty="0">
                <a:solidFill>
                  <a:srgbClr val="FFFFFF"/>
                </a:solidFill>
              </a:rPr>
              <a:t>是一对相反命令。</a:t>
            </a:r>
            <a:r>
              <a:rPr lang="en-US" altLang="zh-CN" sz="2000" dirty="0">
                <a:solidFill>
                  <a:srgbClr val="FFFFFF"/>
                </a:solidFill>
              </a:rPr>
              <a:t>put</a:t>
            </a:r>
            <a:r>
              <a:rPr lang="zh-CN" altLang="en-US" sz="2000" dirty="0">
                <a:solidFill>
                  <a:srgbClr val="FFFFFF"/>
                </a:solidFill>
              </a:rPr>
              <a:t>是从本地到集群，</a:t>
            </a:r>
            <a:r>
              <a:rPr lang="en-US" altLang="zh-CN" sz="2000" dirty="0">
                <a:solidFill>
                  <a:srgbClr val="FFFFFF"/>
                </a:solidFill>
              </a:rPr>
              <a:t>get</a:t>
            </a:r>
            <a:r>
              <a:rPr lang="zh-CN" altLang="en-US" sz="2000" dirty="0">
                <a:solidFill>
                  <a:srgbClr val="FFFFFF"/>
                </a:solidFill>
              </a:rPr>
              <a:t>是从集群到本地。基本语法相似。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</a:t>
            </a:r>
            <a:r>
              <a:rPr lang="en-US" altLang="zh-CN" sz="2000" dirty="0" err="1">
                <a:solidFill>
                  <a:srgbClr val="FFFFFF"/>
                </a:solidFill>
              </a:rPr>
              <a:t>getmerge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getmerge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可以把</a:t>
            </a:r>
            <a:r>
              <a:rPr lang="en-US" altLang="zh-CN" sz="2000" dirty="0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上的文件夹下载并合并为一个文件。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05973" y="1583076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en-US" sz="2000" dirty="0">
                <a:solidFill>
                  <a:srgbClr val="FFFFFF"/>
                </a:solidFill>
              </a:rPr>
              <a:t>查看文件内容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-</a:t>
            </a:r>
            <a:r>
              <a:rPr lang="mr-IN" altLang="zh-CN" sz="2000" dirty="0" err="1">
                <a:solidFill>
                  <a:srgbClr val="FFFFFF"/>
                </a:solidFill>
              </a:rPr>
              <a:t>cat</a:t>
            </a:r>
            <a:r>
              <a:rPr lang="mr-IN" altLang="zh-CN" sz="2000" dirty="0">
                <a:solidFill>
                  <a:srgbClr val="FFFFFF"/>
                </a:solidFill>
              </a:rPr>
              <a:t> -</a:t>
            </a:r>
            <a:r>
              <a:rPr lang="mr-IN" altLang="zh-CN" sz="2000" dirty="0" err="1">
                <a:solidFill>
                  <a:srgbClr val="FFFFFF"/>
                </a:solidFill>
              </a:rPr>
              <a:t>text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de-DE" sz="2000" dirty="0">
                <a:solidFill>
                  <a:srgbClr val="FFFFFF"/>
                </a:solidFill>
              </a:rPr>
              <a:t>执行：</a:t>
            </a:r>
            <a:r>
              <a:rPr lang="de-DE" altLang="zh-CN" sz="2000" dirty="0" err="1">
                <a:solidFill>
                  <a:srgbClr val="FFFFFF"/>
                </a:solidFill>
              </a:rPr>
              <a:t>hdfs</a:t>
            </a:r>
            <a:r>
              <a:rPr lang="de-DE" altLang="zh-CN" sz="2000" dirty="0">
                <a:solidFill>
                  <a:srgbClr val="FFFFFF"/>
                </a:solidFill>
              </a:rPr>
              <a:t> </a:t>
            </a:r>
            <a:r>
              <a:rPr lang="de-DE" altLang="zh-CN" sz="2000" dirty="0" err="1">
                <a:solidFill>
                  <a:srgbClr val="FFFFFF"/>
                </a:solidFill>
              </a:rPr>
              <a:t>dfs</a:t>
            </a:r>
            <a:r>
              <a:rPr lang="de-DE" altLang="zh-CN" sz="2000" dirty="0">
                <a:solidFill>
                  <a:srgbClr val="FFFFFF"/>
                </a:solidFill>
              </a:rPr>
              <a:t> -</a:t>
            </a:r>
            <a:r>
              <a:rPr lang="de-DE" altLang="zh-CN" sz="2000" dirty="0" err="1">
                <a:solidFill>
                  <a:srgbClr val="FFFFFF"/>
                </a:solidFill>
              </a:rPr>
              <a:t>cat</a:t>
            </a:r>
            <a:r>
              <a:rPr lang="de-DE" altLang="zh-CN" sz="2000" dirty="0">
                <a:solidFill>
                  <a:srgbClr val="FFFFFF"/>
                </a:solidFill>
              </a:rPr>
              <a:t> /</a:t>
            </a:r>
            <a:r>
              <a:rPr lang="de-DE" altLang="zh-CN" sz="2000" dirty="0" err="1">
                <a:solidFill>
                  <a:srgbClr val="FFFFFF"/>
                </a:solidFill>
              </a:rPr>
              <a:t>hadoop</a:t>
            </a:r>
            <a:r>
              <a:rPr lang="de-DE" altLang="zh-CN" sz="2000" dirty="0">
                <a:solidFill>
                  <a:srgbClr val="FFFFFF"/>
                </a:solidFill>
              </a:rPr>
              <a:t>/</a:t>
            </a:r>
            <a:r>
              <a:rPr lang="de-DE" altLang="zh-CN" sz="2000" dirty="0" err="1">
                <a:solidFill>
                  <a:srgbClr val="FFFFFF"/>
                </a:solidFill>
              </a:rPr>
              <a:t>test.txt</a:t>
            </a:r>
            <a:endParaRPr lang="de-DE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命令和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命令都可以查看文件内容，但是它们的内置机制不一样，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是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文件内容，然后显示；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是通过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zh-CN" altLang="en-US" sz="2000" dirty="0">
                <a:solidFill>
                  <a:srgbClr val="FFFFFF"/>
                </a:solidFill>
              </a:rPr>
              <a:t>解析将文件内容转化为文本内容，然后在显示。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命令只适合看一半的文本文件，而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命令可以看出所有文件。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86355" y="143713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mr-IN" sz="2000" dirty="0">
                <a:solidFill>
                  <a:srgbClr val="FFFFFF"/>
                </a:solidFill>
              </a:rPr>
              <a:t>删除文件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-</a:t>
            </a:r>
            <a:r>
              <a:rPr lang="mr-IN" altLang="zh-CN" sz="2000" dirty="0" err="1">
                <a:solidFill>
                  <a:srgbClr val="FFFFFF"/>
                </a:solidFill>
              </a:rPr>
              <a:t>rm</a:t>
            </a:r>
            <a:r>
              <a:rPr lang="mr-IN" altLang="zh-CN" sz="2000" dirty="0">
                <a:solidFill>
                  <a:srgbClr val="FFFFFF"/>
                </a:solidFill>
              </a:rPr>
              <a:t> -</a:t>
            </a:r>
            <a:r>
              <a:rPr lang="mr-IN" altLang="zh-CN" sz="2000" dirty="0" err="1">
                <a:solidFill>
                  <a:srgbClr val="FFFFFF"/>
                </a:solidFill>
              </a:rPr>
              <a:t>rmdir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de-DE" sz="2000" dirty="0">
                <a:solidFill>
                  <a:srgbClr val="FFFFFF"/>
                </a:solidFill>
              </a:rPr>
              <a:t>执行：</a:t>
            </a:r>
            <a:r>
              <a:rPr lang="de-DE" altLang="zh-CN" sz="2000" dirty="0" err="1">
                <a:solidFill>
                  <a:srgbClr val="FFFFFF"/>
                </a:solidFill>
              </a:rPr>
              <a:t>hdfs</a:t>
            </a:r>
            <a:r>
              <a:rPr lang="de-DE" altLang="zh-CN" sz="2000" dirty="0">
                <a:solidFill>
                  <a:srgbClr val="FFFFFF"/>
                </a:solidFill>
              </a:rPr>
              <a:t> </a:t>
            </a:r>
            <a:r>
              <a:rPr lang="de-DE" altLang="zh-CN" sz="2000" dirty="0" err="1">
                <a:solidFill>
                  <a:srgbClr val="FFFFFF"/>
                </a:solidFill>
              </a:rPr>
              <a:t>dfs</a:t>
            </a:r>
            <a:r>
              <a:rPr lang="de-DE" altLang="zh-CN" sz="2000" dirty="0">
                <a:solidFill>
                  <a:srgbClr val="FFFFFF"/>
                </a:solidFill>
              </a:rPr>
              <a:t> -</a:t>
            </a:r>
            <a:r>
              <a:rPr lang="de-DE" altLang="zh-CN" sz="2000" dirty="0" err="1">
                <a:solidFill>
                  <a:srgbClr val="FFFFFF"/>
                </a:solidFill>
              </a:rPr>
              <a:t>rm</a:t>
            </a:r>
            <a:r>
              <a:rPr lang="de-DE" altLang="zh-CN" sz="2000" dirty="0">
                <a:solidFill>
                  <a:srgbClr val="FFFFFF"/>
                </a:solidFill>
              </a:rPr>
              <a:t> -R /</a:t>
            </a:r>
            <a:r>
              <a:rPr lang="de-DE" altLang="zh-CN" sz="2000" dirty="0" err="1">
                <a:solidFill>
                  <a:srgbClr val="FFFFFF"/>
                </a:solidFill>
              </a:rPr>
              <a:t>hadoop</a:t>
            </a:r>
            <a:r>
              <a:rPr lang="de-DE" altLang="zh-CN" sz="2000" dirty="0">
                <a:solidFill>
                  <a:srgbClr val="FFFFFF"/>
                </a:solidFill>
              </a:rPr>
              <a:t>/</a:t>
            </a:r>
            <a:r>
              <a:rPr lang="de-DE" altLang="zh-CN" sz="2000" dirty="0" err="1">
                <a:solidFill>
                  <a:srgbClr val="FFFFFF"/>
                </a:solidFill>
              </a:rPr>
              <a:t>put</a:t>
            </a:r>
            <a:endParaRPr lang="de-DE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rm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 err="1">
                <a:solidFill>
                  <a:srgbClr val="FFFFFF"/>
                </a:solidFill>
              </a:rPr>
              <a:t>rmdir</a:t>
            </a:r>
            <a:r>
              <a:rPr lang="zh-CN" altLang="en-US" sz="2000" dirty="0">
                <a:solidFill>
                  <a:srgbClr val="FFFFFF"/>
                </a:solidFill>
              </a:rPr>
              <a:t>的区别主要是：</a:t>
            </a:r>
            <a:r>
              <a:rPr lang="en-US" altLang="zh-CN" sz="2000" dirty="0">
                <a:solidFill>
                  <a:srgbClr val="FFFFFF"/>
                </a:solidFill>
              </a:rPr>
              <a:t>rm</a:t>
            </a:r>
            <a:r>
              <a:rPr lang="zh-CN" altLang="en-US" sz="2000" dirty="0">
                <a:solidFill>
                  <a:srgbClr val="FFFFFF"/>
                </a:solidFill>
              </a:rPr>
              <a:t>可以删除任何文件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文件夹，</a:t>
            </a:r>
            <a:r>
              <a:rPr lang="en-US" altLang="zh-CN" sz="2000" dirty="0" err="1">
                <a:solidFill>
                  <a:srgbClr val="FFFFFF"/>
                </a:solidFill>
              </a:rPr>
              <a:t>rmdir</a:t>
            </a:r>
            <a:r>
              <a:rPr lang="zh-CN" altLang="en-US" sz="2000" dirty="0">
                <a:solidFill>
                  <a:srgbClr val="FFFFFF"/>
                </a:solidFill>
              </a:rPr>
              <a:t>只能够删除空的文件夹。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dfsadmin</a:t>
            </a:r>
            <a:r>
              <a:rPr lang="zh-TW" altLang="en-US" sz="2000" dirty="0">
                <a:solidFill>
                  <a:srgbClr val="FFFFFF"/>
                </a:solidFill>
              </a:rPr>
              <a:t>汇报集群信息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命令：</a:t>
            </a:r>
            <a:r>
              <a:rPr lang="mr-IN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report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dfsadmin</a:t>
            </a:r>
            <a:r>
              <a:rPr lang="en-US" altLang="zh-CN" sz="2000" dirty="0">
                <a:solidFill>
                  <a:srgbClr val="FFFFFF"/>
                </a:solidFill>
              </a:rPr>
              <a:t> -report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可以通过该命令查看集群的基本信息，包括总磁盘大小，剩余磁盘大小，丢失块个数等总的集群信息。 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86355" y="1781761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</a:rPr>
              <a:t>安全模式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命令：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en-US" altLang="zh-CN" sz="2000" dirty="0" err="1">
                <a:solidFill>
                  <a:srgbClr val="FFFFFF"/>
                </a:solidFill>
              </a:rPr>
              <a:t>safemode</a:t>
            </a:r>
            <a:r>
              <a:rPr lang="en-US" altLang="zh-CN" sz="2000" dirty="0">
                <a:solidFill>
                  <a:srgbClr val="FFFFFF"/>
                </a:solidFill>
              </a:rPr>
              <a:t> &lt;enter | leave | get | wait&gt;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dfsadmin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safemode</a:t>
            </a:r>
            <a:r>
              <a:rPr lang="en-US" altLang="zh-CN" sz="2000" dirty="0">
                <a:solidFill>
                  <a:srgbClr val="FFFFFF"/>
                </a:solidFill>
              </a:rPr>
              <a:t> get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当集群中的文件备份出现丢失的时候，可能会进行安全模式。安全模式是指当集群处于该状态下，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解决文件</a:t>
            </a:r>
            <a:r>
              <a:rPr lang="en-US" altLang="zh-CN" sz="2000" dirty="0">
                <a:solidFill>
                  <a:srgbClr val="FFFFFF"/>
                </a:solidFill>
              </a:rPr>
              <a:t>IO</a:t>
            </a:r>
            <a:r>
              <a:rPr lang="zh-CN" altLang="en-US" sz="2000" dirty="0">
                <a:solidFill>
                  <a:srgbClr val="FFFFFF"/>
                </a:solidFill>
              </a:rPr>
              <a:t>操作。我们可以通过该命令强制离开安全模式。 </a:t>
            </a:r>
          </a:p>
        </p:txBody>
      </p:sp>
    </p:spTree>
    <p:extLst>
      <p:ext uri="{BB962C8B-B14F-4D97-AF65-F5344CB8AC3E}">
        <p14:creationId xmlns:p14="http://schemas.microsoft.com/office/powerpoint/2010/main" val="186876505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588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第三节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搭建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Hadoop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开发环境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IDEA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Maven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环境测试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7429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F9274F-2DE5-444C-81E9-71DA349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2" y="1992086"/>
            <a:ext cx="8804157" cy="435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602E70-36DA-E946-BC55-4C9DFED9E820}"/>
              </a:ext>
            </a:extLst>
          </p:cNvPr>
          <p:cNvSpPr txBox="1"/>
          <p:nvPr/>
        </p:nvSpPr>
        <p:spPr>
          <a:xfrm>
            <a:off x="-614731" y="539430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下载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003C00-2E5A-B744-AFD0-4AA88CD45298}"/>
              </a:ext>
            </a:extLst>
          </p:cNvPr>
          <p:cNvSpPr txBox="1"/>
          <p:nvPr/>
        </p:nvSpPr>
        <p:spPr>
          <a:xfrm>
            <a:off x="1045028" y="12685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一般选择对应系统的社区版本下载</a:t>
            </a:r>
          </a:p>
        </p:txBody>
      </p:sp>
    </p:spTree>
    <p:extLst>
      <p:ext uri="{BB962C8B-B14F-4D97-AF65-F5344CB8AC3E}">
        <p14:creationId xmlns:p14="http://schemas.microsoft.com/office/powerpoint/2010/main" val="7454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Maven</a:t>
              </a:r>
              <a:r>
                <a:rPr lang="zh-CN" altLang="en-US" sz="2400" dirty="0">
                  <a:solidFill>
                    <a:schemeClr val="bg1"/>
                  </a:solidFill>
                </a:rPr>
                <a:t>环境搭建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909516" y="1918419"/>
            <a:ext cx="8672759" cy="4190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压缩包</a:t>
            </a:r>
            <a:r>
              <a:rPr lang="en-US" altLang="zh-CN" sz="2000" dirty="0">
                <a:solidFill>
                  <a:schemeClr val="bg1"/>
                </a:solidFill>
              </a:rPr>
              <a:t>apache-maven-3.6.0-bin.zip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下载地址  </a:t>
            </a:r>
            <a:r>
              <a:rPr lang="en-US" altLang="zh-CN" sz="2000" dirty="0">
                <a:solidFill>
                  <a:schemeClr val="bg1"/>
                </a:solidFill>
                <a:hlinkClick r:id="rId3"/>
              </a:rPr>
              <a:t>http://archive.apache.org/dist/maven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搭建步骤：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解压压缩包。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</a:rPr>
              <a:t>MAVEN_HOME</a:t>
            </a:r>
            <a:r>
              <a:rPr lang="zh-CN" altLang="en-US" sz="2000" dirty="0">
                <a:solidFill>
                  <a:schemeClr val="bg1"/>
                </a:solidFill>
              </a:rPr>
              <a:t>环境变量，并将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的执行命令添加到</a:t>
            </a:r>
            <a:r>
              <a:rPr lang="en-US" altLang="zh-CN" sz="2000" dirty="0">
                <a:solidFill>
                  <a:schemeClr val="bg1"/>
                </a:solidFill>
              </a:rPr>
              <a:t>path</a:t>
            </a:r>
            <a:r>
              <a:rPr lang="zh-CN" altLang="en-US" sz="2000" dirty="0">
                <a:solidFill>
                  <a:schemeClr val="bg1"/>
                </a:solidFill>
              </a:rPr>
              <a:t>中去。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的默认本地库位置。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</a:rPr>
              <a:t>mvn</a:t>
            </a:r>
            <a:r>
              <a:rPr lang="en-US" altLang="zh-CN" sz="2000" dirty="0">
                <a:solidFill>
                  <a:schemeClr val="bg1"/>
                </a:solidFill>
              </a:rPr>
              <a:t> -v</a:t>
            </a:r>
            <a:r>
              <a:rPr lang="zh-CN" altLang="en-US" sz="2000" dirty="0">
                <a:solidFill>
                  <a:schemeClr val="bg1"/>
                </a:solidFill>
              </a:rPr>
              <a:t>测试是否安装成功。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官网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http://</a:t>
            </a:r>
            <a:r>
              <a:rPr lang="en-US" altLang="zh-CN" sz="2000" dirty="0" err="1">
                <a:solidFill>
                  <a:schemeClr val="bg1"/>
                </a:solidFill>
              </a:rPr>
              <a:t>maven.apache.org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787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新建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Maven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项目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5B9ED6-402C-004D-9740-9A986FCB3C76}"/>
              </a:ext>
            </a:extLst>
          </p:cNvPr>
          <p:cNvSpPr txBox="1"/>
          <p:nvPr/>
        </p:nvSpPr>
        <p:spPr>
          <a:xfrm>
            <a:off x="1052424" y="2115075"/>
            <a:ext cx="6124754" cy="18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打开</a:t>
            </a:r>
            <a:r>
              <a:rPr kumimoji="1" lang="en-US" altLang="zh-CN" sz="2000" dirty="0">
                <a:solidFill>
                  <a:schemeClr val="bg1"/>
                </a:solidFill>
              </a:rPr>
              <a:t>IDEA</a:t>
            </a:r>
            <a:r>
              <a:rPr kumimoji="1" lang="zh-CN" altLang="en-US" sz="2000" dirty="0">
                <a:solidFill>
                  <a:schemeClr val="bg1"/>
                </a:solidFill>
              </a:rPr>
              <a:t>，点击</a:t>
            </a:r>
            <a:r>
              <a:rPr kumimoji="1" lang="en-US" altLang="zh-CN" sz="2000" dirty="0">
                <a:solidFill>
                  <a:schemeClr val="bg1"/>
                </a:solidFill>
              </a:rPr>
              <a:t>new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project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选择</a:t>
            </a:r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项目。</a:t>
            </a:r>
            <a:r>
              <a:rPr kumimoji="1" lang="en-US" altLang="zh-CN" sz="2000" dirty="0">
                <a:solidFill>
                  <a:schemeClr val="bg1"/>
                </a:solidFill>
              </a:rPr>
              <a:t>SDK</a:t>
            </a:r>
            <a:r>
              <a:rPr kumimoji="1" lang="zh-CN" altLang="en-US" sz="2000" dirty="0">
                <a:solidFill>
                  <a:schemeClr val="bg1"/>
                </a:solidFill>
              </a:rPr>
              <a:t>选择</a:t>
            </a:r>
            <a:r>
              <a:rPr kumimoji="1" lang="en-US" altLang="zh-CN" sz="2000" dirty="0">
                <a:solidFill>
                  <a:schemeClr val="bg1"/>
                </a:solidFill>
              </a:rPr>
              <a:t>Java1.8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下一步，填写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GroupID</a:t>
            </a:r>
            <a:r>
              <a:rPr kumimoji="1" lang="zh-CN" altLang="en-US" sz="2000" dirty="0">
                <a:solidFill>
                  <a:schemeClr val="bg1"/>
                </a:solidFill>
              </a:rPr>
              <a:t>（一般是域名</a:t>
            </a:r>
            <a:r>
              <a:rPr kumimoji="1" lang="en-US" altLang="zh-CN" sz="2000" dirty="0">
                <a:solidFill>
                  <a:schemeClr val="bg1"/>
                </a:solidFill>
              </a:rPr>
              <a:t>+</a:t>
            </a:r>
            <a:r>
              <a:rPr kumimoji="1" lang="zh-CN" altLang="en-US" sz="2000" dirty="0">
                <a:solidFill>
                  <a:schemeClr val="bg1"/>
                </a:solidFill>
              </a:rPr>
              <a:t>公司名）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ArtifactId</a:t>
            </a:r>
            <a:r>
              <a:rPr kumimoji="1" lang="zh-CN" altLang="en-US" sz="2000" dirty="0">
                <a:solidFill>
                  <a:schemeClr val="bg1"/>
                </a:solidFill>
              </a:rPr>
              <a:t>填写项目名。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6630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打包运行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Jar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包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5B9ED6-402C-004D-9740-9A986FCB3C76}"/>
              </a:ext>
            </a:extLst>
          </p:cNvPr>
          <p:cNvSpPr txBox="1"/>
          <p:nvPr/>
        </p:nvSpPr>
        <p:spPr>
          <a:xfrm>
            <a:off x="1052424" y="2115075"/>
            <a:ext cx="7186320" cy="18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注意点（尤其针对初学者）：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在运行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代码时，建议先不要通过集成开发环境（</a:t>
            </a:r>
            <a:r>
              <a:rPr kumimoji="1" lang="en-US" altLang="zh-CN" sz="2000" dirty="0">
                <a:solidFill>
                  <a:schemeClr val="bg1"/>
                </a:solidFill>
              </a:rPr>
              <a:t>IDE</a:t>
            </a:r>
            <a:r>
              <a:rPr kumimoji="1" lang="zh-CN" altLang="en-US" sz="2000" dirty="0">
                <a:solidFill>
                  <a:schemeClr val="bg1"/>
                </a:solidFill>
              </a:rPr>
              <a:t>）的插件运行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的相关代码。而是要先打包然后放到集群上跑。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实际生产环境中一般也是这一运行流程。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6529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第四节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创建文件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-读写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查看数据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265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solidFill>
                    <a:srgbClr val="FFFFFF"/>
                  </a:solidFill>
                </a:rPr>
                <a:t>HDFS</a:t>
              </a:r>
              <a:r>
                <a:rPr lang="zh-TW" altLang="en-US" sz="2400">
                  <a:solidFill>
                    <a:srgbClr val="FFFFFF"/>
                  </a:solidFill>
                </a:rPr>
                <a:t>文件系统</a:t>
              </a:r>
              <a:r>
                <a:rPr lang="en-US" altLang="zh-TW" sz="2400">
                  <a:solidFill>
                    <a:srgbClr val="FFFFFF"/>
                  </a:solidFill>
                </a:rPr>
                <a:t>API</a:t>
              </a:r>
              <a:r>
                <a:rPr lang="zh-TW" altLang="en-US" sz="2400">
                  <a:solidFill>
                    <a:srgbClr val="FFFFFF"/>
                  </a:solidFill>
                </a:rPr>
                <a:t>介绍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568296"/>
            <a:ext cx="999617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提供的操作</a:t>
            </a:r>
            <a:r>
              <a:rPr lang="en-US" altLang="zh-TW" dirty="0">
                <a:solidFill>
                  <a:srgbClr val="FFFFFF"/>
                </a:solidFill>
              </a:rPr>
              <a:t>HDFS</a:t>
            </a:r>
            <a:r>
              <a:rPr lang="zh-TW" altLang="en-US" dirty="0">
                <a:solidFill>
                  <a:srgbClr val="FFFFFF"/>
                </a:solidFill>
              </a:rPr>
              <a:t>的</a:t>
            </a:r>
            <a:r>
              <a:rPr lang="en-US" altLang="zh-TW" dirty="0" err="1">
                <a:solidFill>
                  <a:srgbClr val="FFFFFF"/>
                </a:solidFill>
              </a:rPr>
              <a:t>api</a:t>
            </a:r>
            <a:r>
              <a:rPr lang="zh-TW" altLang="en-US" dirty="0">
                <a:solidFill>
                  <a:srgbClr val="FFFFFF"/>
                </a:solidFill>
              </a:rPr>
              <a:t>接口是以</a:t>
            </a:r>
            <a:r>
              <a:rPr lang="en-US" altLang="zh-TW" dirty="0" err="1">
                <a:solidFill>
                  <a:srgbClr val="FFFFFF"/>
                </a:solidFill>
              </a:rPr>
              <a:t>FileSystem</a:t>
            </a:r>
            <a:r>
              <a:rPr lang="zh-TW" altLang="en-US" dirty="0">
                <a:solidFill>
                  <a:srgbClr val="FFFFFF"/>
                </a:solidFill>
              </a:rPr>
              <a:t>为基础的，在该类中提供操作文件的方法。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比如：文件上传</a:t>
            </a:r>
            <a:r>
              <a:rPr lang="en-US" altLang="zh-TW" dirty="0" err="1">
                <a:solidFill>
                  <a:srgbClr val="FFFFFF"/>
                </a:solidFill>
              </a:rPr>
              <a:t>copyFromLocalFile</a:t>
            </a:r>
            <a:r>
              <a:rPr lang="zh-TW" altLang="en-US" dirty="0">
                <a:solidFill>
                  <a:srgbClr val="FFFFFF"/>
                </a:solidFill>
              </a:rPr>
              <a:t>方法，创建文件</a:t>
            </a:r>
            <a:r>
              <a:rPr lang="en-US" altLang="zh-TW" dirty="0">
                <a:solidFill>
                  <a:srgbClr val="FFFFFF"/>
                </a:solidFill>
              </a:rPr>
              <a:t>create</a:t>
            </a:r>
            <a:r>
              <a:rPr lang="zh-TW" altLang="en-US" dirty="0">
                <a:solidFill>
                  <a:srgbClr val="FFFFFF"/>
                </a:solidFill>
              </a:rPr>
              <a:t>方法，删除文件</a:t>
            </a:r>
            <a:r>
              <a:rPr lang="en-US" altLang="zh-TW" dirty="0">
                <a:solidFill>
                  <a:srgbClr val="FFFFFF"/>
                </a:solidFill>
              </a:rPr>
              <a:t>delete</a:t>
            </a:r>
            <a:r>
              <a:rPr lang="zh-TW" altLang="en-US" dirty="0">
                <a:solidFill>
                  <a:srgbClr val="FFFFFF"/>
                </a:solidFill>
              </a:rPr>
              <a:t>方法等。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该类的全称为</a:t>
            </a:r>
            <a:r>
              <a:rPr lang="en-US" altLang="zh-TW" dirty="0" err="1">
                <a:solidFill>
                  <a:srgbClr val="FFFFFF"/>
                </a:solidFill>
              </a:rPr>
              <a:t>org.apache.hadoop.fs.FileSystem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主要的子类有：</a:t>
            </a:r>
            <a:r>
              <a:rPr lang="en-US" altLang="zh-TW" dirty="0" err="1">
                <a:solidFill>
                  <a:srgbClr val="FFFFFF"/>
                </a:solidFill>
              </a:rPr>
              <a:t>DistributedFileSystem</a:t>
            </a:r>
            <a:r>
              <a:rPr lang="en-US" altLang="zh-TW" dirty="0">
                <a:solidFill>
                  <a:srgbClr val="FFFFFF"/>
                </a:solidFill>
              </a:rPr>
              <a:t>,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 err="1">
                <a:solidFill>
                  <a:srgbClr val="FFFFFF"/>
                </a:solidFill>
              </a:rPr>
              <a:t>WebHdfsFileSystem</a:t>
            </a:r>
            <a:r>
              <a:rPr lang="zh-TW" altLang="en-US" dirty="0">
                <a:solidFill>
                  <a:srgbClr val="FFFFFF"/>
                </a:solidFill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通过</a:t>
            </a:r>
            <a:r>
              <a:rPr lang="en-US" altLang="zh-TW" dirty="0" err="1">
                <a:solidFill>
                  <a:srgbClr val="FFFFFF"/>
                </a:solidFill>
              </a:rPr>
              <a:t>FileSystem</a:t>
            </a:r>
            <a:r>
              <a:rPr lang="zh-TW" altLang="en-US" dirty="0">
                <a:solidFill>
                  <a:srgbClr val="FFFFFF"/>
                </a:solidFill>
              </a:rPr>
              <a:t>访问远程集群一般情况下需要给定配置信息，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通过自定义的</a:t>
            </a:r>
            <a:r>
              <a:rPr lang="en-US" altLang="zh-TW" dirty="0">
                <a:solidFill>
                  <a:srgbClr val="FFFFFF"/>
                </a:solidFill>
              </a:rPr>
              <a:t>Configuration</a:t>
            </a:r>
            <a:r>
              <a:rPr lang="zh-TW" altLang="en-US" dirty="0">
                <a:solidFill>
                  <a:srgbClr val="FFFFFF"/>
                </a:solidFill>
              </a:rPr>
              <a:t>类来给定</a:t>
            </a:r>
            <a:r>
              <a:rPr lang="en-US" altLang="zh-TW" dirty="0" err="1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相关的连接信息。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Configuration</a:t>
            </a:r>
            <a:r>
              <a:rPr lang="zh-TW" altLang="en-US" dirty="0">
                <a:solidFill>
                  <a:srgbClr val="FFFFFF"/>
                </a:solidFill>
              </a:rPr>
              <a:t>采用延迟加载的模式来加载配置信息，加载顺序是按照代码顺序加载，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但是如果在代码中强制指定的话，那么会覆盖文件中的加载。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6963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HDFS</a:t>
              </a:r>
              <a:r>
                <a:rPr lang="zh-CN" altLang="en-US" sz="2400">
                  <a:solidFill>
                    <a:srgbClr val="FFFFFF"/>
                  </a:solidFill>
                </a:rPr>
                <a:t>创建空文件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57508" y="1703951"/>
            <a:ext cx="5783956" cy="188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方法：</a:t>
            </a:r>
            <a:r>
              <a:rPr lang="en-US" altLang="zh-CN" sz="2000" dirty="0" err="1">
                <a:solidFill>
                  <a:srgbClr val="FFFFFF"/>
                </a:solidFill>
              </a:rPr>
              <a:t>createNewFile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f:</a:t>
            </a:r>
            <a:r>
              <a:rPr lang="zh-CN" altLang="en-US" sz="2000" dirty="0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返回值：如果创建成功返回</a:t>
            </a:r>
            <a:r>
              <a:rPr lang="en-US" altLang="zh-CN" sz="2000" dirty="0">
                <a:solidFill>
                  <a:srgbClr val="FFFFFF"/>
                </a:solidFill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</a:rPr>
              <a:t>。否则返回</a:t>
            </a:r>
            <a:r>
              <a:rPr lang="en-US" altLang="zh-CN" sz="2000" dirty="0">
                <a:solidFill>
                  <a:srgbClr val="FFFFFF"/>
                </a:solidFill>
              </a:rPr>
              <a:t>false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4558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hr-HR" sz="2400" dirty="0">
                  <a:solidFill>
                    <a:srgbClr val="FFFFFF"/>
                  </a:solidFill>
                </a:rPr>
                <a:t>写文件</a:t>
              </a:r>
              <a:endParaRPr lang="hr-HR" altLang="zh-CN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292031" y="2051546"/>
            <a:ext cx="9060494" cy="234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it-IT" sz="2000" dirty="0">
                <a:solidFill>
                  <a:srgbClr val="FFFFFF"/>
                </a:solidFill>
              </a:rPr>
              <a:t>方法：</a:t>
            </a:r>
            <a:r>
              <a:rPr lang="it-IT" altLang="zh-CN" sz="2000" dirty="0" err="1">
                <a:solidFill>
                  <a:srgbClr val="FFFFFF"/>
                </a:solidFill>
              </a:rPr>
              <a:t>append</a:t>
            </a:r>
            <a:endParaRPr lang="it-IT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f:</a:t>
            </a:r>
            <a:r>
              <a:rPr lang="zh-CN" altLang="en-US" sz="2000" dirty="0">
                <a:solidFill>
                  <a:srgbClr val="FFFFFF"/>
                </a:solidFill>
              </a:rPr>
              <a:t>指定要写出文件的路径，可以为相对路径。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FF"/>
                </a:solidFill>
              </a:rPr>
              <a:t>  </a:t>
            </a:r>
            <a:r>
              <a:rPr lang="en-US" altLang="zh-TW" sz="2000" dirty="0" err="1">
                <a:solidFill>
                  <a:srgbClr val="FFFFFF"/>
                </a:solidFill>
              </a:rPr>
              <a:t>bufferSize</a:t>
            </a:r>
            <a:r>
              <a:rPr lang="en-US" altLang="zh-TW" sz="2000" dirty="0">
                <a:solidFill>
                  <a:srgbClr val="FFFFFF"/>
                </a:solidFill>
              </a:rPr>
              <a:t>: </a:t>
            </a:r>
            <a:r>
              <a:rPr lang="zh-TW" altLang="en-US" sz="2000" dirty="0">
                <a:solidFill>
                  <a:srgbClr val="FFFFFF"/>
                </a:solidFill>
              </a:rPr>
              <a:t>缓冲区大小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FF"/>
                </a:solidFill>
              </a:rPr>
              <a:t>返回值：如果创建成功获得</a:t>
            </a:r>
            <a:r>
              <a:rPr lang="en-US" altLang="zh-TW" sz="2000" dirty="0" err="1">
                <a:solidFill>
                  <a:srgbClr val="FFFFFF"/>
                </a:solidFill>
              </a:rPr>
              <a:t>FSDataOutputStream</a:t>
            </a:r>
            <a:r>
              <a:rPr lang="zh-TW" altLang="en-US" sz="2000" dirty="0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713442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创建文件并输出文件内容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298799" y="1704682"/>
            <a:ext cx="8174033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方法：</a:t>
            </a:r>
            <a:r>
              <a:rPr lang="en-US" altLang="zh-CN" dirty="0">
                <a:solidFill>
                  <a:srgbClr val="FFFFFF"/>
                </a:solidFill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pPr>
              <a:lnSpc>
                <a:spcPct val="150000"/>
              </a:lnSpc>
            </a:pPr>
            <a:r>
              <a:rPr lang="mr-IN" altLang="zh-CN" dirty="0">
                <a:solidFill>
                  <a:srgbClr val="FFFFFF"/>
                </a:solidFill>
              </a:rPr>
              <a:t>  </a:t>
            </a:r>
            <a:r>
              <a:rPr lang="mr-IN" altLang="zh-CN" dirty="0" err="1">
                <a:solidFill>
                  <a:srgbClr val="FFFFFF"/>
                </a:solidFill>
              </a:rPr>
              <a:t>permission</a:t>
            </a:r>
            <a:r>
              <a:rPr lang="mr-IN" altLang="zh-CN" dirty="0">
                <a:solidFill>
                  <a:srgbClr val="FFFFFF"/>
                </a:solidFill>
              </a:rPr>
              <a:t>:</a:t>
            </a:r>
            <a:r>
              <a:rPr lang="zh-CN" altLang="mr-IN" dirty="0">
                <a:solidFill>
                  <a:srgbClr val="FFFFFF"/>
                </a:solidFill>
              </a:rPr>
              <a:t>指定文件权限，默认为</a:t>
            </a:r>
            <a:r>
              <a:rPr lang="mr-IN" altLang="zh-CN" dirty="0">
                <a:solidFill>
                  <a:srgbClr val="FFFFFF"/>
                </a:solidFill>
              </a:rPr>
              <a:t>644(</a:t>
            </a:r>
            <a:r>
              <a:rPr lang="mr-IN" altLang="zh-CN" dirty="0" err="1">
                <a:solidFill>
                  <a:srgbClr val="FFFFFF"/>
                </a:solidFill>
              </a:rPr>
              <a:t>rw</a:t>
            </a:r>
            <a:r>
              <a:rPr lang="mr-IN" altLang="zh-CN" dirty="0">
                <a:solidFill>
                  <a:srgbClr val="FFFFFF"/>
                </a:solidFill>
              </a:rPr>
              <a:t>-</a:t>
            </a:r>
            <a:r>
              <a:rPr lang="mr-IN" altLang="zh-CN" dirty="0" err="1">
                <a:solidFill>
                  <a:srgbClr val="FFFFFF"/>
                </a:solidFill>
              </a:rPr>
              <a:t>r</a:t>
            </a:r>
            <a:r>
              <a:rPr lang="mr-IN" altLang="zh-CN" dirty="0">
                <a:solidFill>
                  <a:srgbClr val="FFFFFF"/>
                </a:solidFill>
              </a:rPr>
              <a:t>--</a:t>
            </a:r>
            <a:r>
              <a:rPr lang="mr-IN" altLang="zh-CN" dirty="0" err="1">
                <a:solidFill>
                  <a:srgbClr val="FFFFFF"/>
                </a:solidFill>
              </a:rPr>
              <a:t>r</a:t>
            </a:r>
            <a:r>
              <a:rPr lang="mr-IN" altLang="zh-CN" dirty="0">
                <a:solidFill>
                  <a:srgbClr val="FFFFFF"/>
                </a:solidFill>
              </a:rPr>
              <a:t>--)</a:t>
            </a:r>
            <a:r>
              <a:rPr lang="zh-CN" altLang="mr-IN" dirty="0">
                <a:solidFill>
                  <a:srgbClr val="FFFFFF"/>
                </a:solidFill>
              </a:rPr>
              <a:t>。</a:t>
            </a:r>
            <a:endParaRPr lang="mr-IN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overwrite: </a:t>
            </a:r>
            <a:r>
              <a:rPr lang="zh-CN" altLang="en-US" dirty="0">
                <a:solidFill>
                  <a:srgbClr val="FFFFFF"/>
                </a:solidFill>
              </a:rPr>
              <a:t>是否覆盖，默认覆盖。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bufferSize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zh-CN" altLang="en-US" dirty="0">
                <a:solidFill>
                  <a:srgbClr val="FFFFFF"/>
                </a:solidFill>
              </a:rPr>
              <a:t>进行写过程中缓存区大小，默认</a:t>
            </a:r>
            <a:r>
              <a:rPr lang="en-US" altLang="zh-CN" dirty="0">
                <a:solidFill>
                  <a:srgbClr val="FFFFFF"/>
                </a:solidFill>
              </a:rPr>
              <a:t>4096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replication: </a:t>
            </a:r>
            <a:r>
              <a:rPr lang="zh-TW" altLang="en-US" dirty="0">
                <a:solidFill>
                  <a:srgbClr val="FFFFFF"/>
                </a:solidFill>
              </a:rPr>
              <a:t>备份个数，默认</a:t>
            </a:r>
            <a:r>
              <a:rPr lang="en-US" altLang="zh-TW" dirty="0">
                <a:solidFill>
                  <a:srgbClr val="FFFFFF"/>
                </a:solidFill>
              </a:rPr>
              <a:t>3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blockSize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块大小，默认</a:t>
            </a:r>
            <a:r>
              <a:rPr lang="en-US" altLang="zh-TW" dirty="0">
                <a:solidFill>
                  <a:srgbClr val="FFFFFF"/>
                </a:solidFill>
              </a:rPr>
              <a:t>128MB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progress: </a:t>
            </a:r>
            <a:r>
              <a:rPr lang="zh-TW" altLang="en-US" dirty="0">
                <a:solidFill>
                  <a:srgbClr val="FFFFFF"/>
                </a:solidFill>
              </a:rPr>
              <a:t>进程通知对象，默认为空。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返回值：如果创建成功，返回</a:t>
            </a:r>
            <a:r>
              <a:rPr lang="en-US" altLang="zh-TW" dirty="0" err="1">
                <a:solidFill>
                  <a:srgbClr val="FFFFFF"/>
                </a:solidFill>
              </a:rPr>
              <a:t>FSDataOutputStream</a:t>
            </a:r>
            <a:r>
              <a:rPr lang="zh-TW" altLang="en-US" dirty="0">
                <a:solidFill>
                  <a:srgbClr val="FFFFFF"/>
                </a:solidFill>
              </a:rPr>
              <a:t>对象；否则出现异常信息。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读文件内容</a:t>
              </a:r>
            </a:p>
            <a:p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659876" y="1999105"/>
            <a:ext cx="7994496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nl-NL" dirty="0">
                <a:solidFill>
                  <a:srgbClr val="FFFFFF"/>
                </a:solidFill>
              </a:rPr>
              <a:t>方法：</a:t>
            </a:r>
            <a:r>
              <a:rPr lang="nl-NL" altLang="zh-CN" dirty="0">
                <a:solidFill>
                  <a:srgbClr val="FFFFFF"/>
                </a:solidFill>
              </a:rPr>
              <a:t>open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指定要读取的文件路径，可以为相对路径。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bufferSize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缓冲区大小。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返回值：如果创建成功获得</a:t>
            </a:r>
            <a:r>
              <a:rPr lang="en-US" altLang="zh-TW" dirty="0" err="1">
                <a:solidFill>
                  <a:srgbClr val="FFFFFF"/>
                </a:solidFill>
              </a:rPr>
              <a:t>FSDataInputStream</a:t>
            </a:r>
            <a:r>
              <a:rPr lang="zh-TW" altLang="en-US" dirty="0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80415"/>
            <a:chOff x="1007305" y="947449"/>
            <a:chExt cx="6535202" cy="870756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87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创建文件夹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646355" y="1952299"/>
            <a:ext cx="5455340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tr-TR" dirty="0">
                <a:solidFill>
                  <a:srgbClr val="FFFFFF"/>
                </a:solidFill>
              </a:rPr>
              <a:t>方法：</a:t>
            </a:r>
            <a:r>
              <a:rPr lang="tr-TR" altLang="zh-CN" dirty="0" err="1">
                <a:solidFill>
                  <a:srgbClr val="FFFFFF"/>
                </a:solidFill>
              </a:rPr>
              <a:t>mkdirs</a:t>
            </a:r>
            <a:endParaRPr lang="tr-TR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指定要创建的文件夹路径，可以为相对路径。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permission: </a:t>
            </a:r>
            <a:r>
              <a:rPr lang="zh-CN" altLang="en-US" dirty="0">
                <a:solidFill>
                  <a:srgbClr val="FFFFFF"/>
                </a:solidFill>
              </a:rPr>
              <a:t>指定创建文件的权限，默认</a:t>
            </a:r>
            <a:r>
              <a:rPr lang="en-US" altLang="zh-CN" dirty="0">
                <a:solidFill>
                  <a:srgbClr val="FFFFFF"/>
                </a:solidFill>
              </a:rPr>
              <a:t>755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返回值：如果创建成功则返回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；否则返回</a:t>
            </a:r>
            <a:r>
              <a:rPr lang="en-US" altLang="zh-CN" dirty="0">
                <a:solidFill>
                  <a:srgbClr val="FFFFFF"/>
                </a:solidFill>
              </a:rPr>
              <a:t>false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535979"/>
            <a:ext cx="4356129" cy="632130"/>
            <a:chOff x="1007305" y="804092"/>
            <a:chExt cx="6535202" cy="948340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804092"/>
              <a:ext cx="6535202" cy="87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400" dirty="0">
                  <a:solidFill>
                    <a:srgbClr val="FFFFFF"/>
                  </a:solidFill>
                </a:rPr>
                <a:t>HDFS</a:t>
              </a:r>
              <a:r>
                <a:rPr lang="zh-TW" altLang="en-US" sz="2400" dirty="0">
                  <a:solidFill>
                    <a:srgbClr val="FFFFFF"/>
                  </a:solidFill>
                </a:rPr>
                <a:t>上传文件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01325" y="1295067"/>
            <a:ext cx="8054316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方法：</a:t>
            </a:r>
            <a:r>
              <a:rPr lang="en-US" altLang="zh-CN" dirty="0" err="1">
                <a:solidFill>
                  <a:srgbClr val="FFFFFF"/>
                </a:solidFill>
              </a:rPr>
              <a:t>copyFromLocal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delSrc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是否删除本地文件，默认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overwrite:</a:t>
            </a:r>
            <a:r>
              <a:rPr lang="zh-CN" altLang="en-US" dirty="0">
                <a:solidFill>
                  <a:srgbClr val="FFFFFF"/>
                </a:solidFill>
              </a:rPr>
              <a:t>当目标文件存在的时候，是否覆盖，默认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srcs</a:t>
            </a:r>
            <a:r>
              <a:rPr lang="en-US" altLang="zh-CN" dirty="0">
                <a:solidFill>
                  <a:srgbClr val="FFFFFF"/>
                </a:solidFill>
              </a:rPr>
              <a:t>/</a:t>
            </a:r>
            <a:r>
              <a:rPr lang="en-US" altLang="zh-CN" dirty="0" err="1">
                <a:solidFill>
                  <a:srgbClr val="FFFFFF"/>
                </a:solidFill>
              </a:rPr>
              <a:t>src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本地文件，可以指定为数组或者单个文件。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dst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集群存储文件。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返回值：无，如果操作失败，会产生异常信息。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其他类似方法：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moveFromLocal</a:t>
            </a:r>
            <a:r>
              <a:rPr lang="zh-TW" altLang="en-US" dirty="0">
                <a:solidFill>
                  <a:srgbClr val="FFFFFF"/>
                </a:solidFill>
              </a:rPr>
              <a:t>从本地移动文件到集群上。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copyToLocal</a:t>
            </a:r>
            <a:r>
              <a:rPr lang="zh-TW" altLang="en-US" dirty="0">
                <a:solidFill>
                  <a:srgbClr val="FFFFFF"/>
                </a:solidFill>
              </a:rPr>
              <a:t>从集群上复制文件到本地。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moveToLocal</a:t>
            </a:r>
            <a:r>
              <a:rPr lang="zh-TW" altLang="en-US" dirty="0">
                <a:solidFill>
                  <a:srgbClr val="FFFFFF"/>
                </a:solidFill>
              </a:rPr>
              <a:t>从集群上移动文件到本地。</a:t>
            </a: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hr-HR" sz="2400" dirty="0">
                  <a:solidFill>
                    <a:srgbClr val="FFFFFF"/>
                  </a:solidFill>
                </a:rPr>
                <a:t>删除文件</a:t>
              </a:r>
              <a:endParaRPr lang="hr-HR" altLang="zh-CN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414730" y="1784326"/>
            <a:ext cx="8250977" cy="3366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hu-HU" dirty="0">
                <a:solidFill>
                  <a:srgbClr val="FFFFFF"/>
                </a:solidFill>
              </a:rPr>
              <a:t>方法：</a:t>
            </a:r>
            <a:r>
              <a:rPr lang="hu-HU" altLang="zh-CN" dirty="0" err="1">
                <a:solidFill>
                  <a:srgbClr val="FFFFFF"/>
                </a:solidFill>
              </a:rPr>
              <a:t>delete</a:t>
            </a:r>
            <a:endParaRPr lang="hu-HU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要删除的文件路径，可以为绝对路径。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recursive:</a:t>
            </a:r>
            <a:r>
              <a:rPr lang="zh-TW" altLang="en-US" dirty="0">
                <a:solidFill>
                  <a:srgbClr val="FFFFFF"/>
                </a:solidFill>
              </a:rPr>
              <a:t>是否进行递归删除，默认为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返回值：如果文件不存在，则返回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。如果指定</a:t>
            </a:r>
            <a:r>
              <a:rPr lang="en-US" altLang="zh-TW" dirty="0">
                <a:solidFill>
                  <a:srgbClr val="FFFFFF"/>
                </a:solidFill>
              </a:rPr>
              <a:t>recursive</a:t>
            </a:r>
            <a:r>
              <a:rPr lang="zh-TW" altLang="en-US" dirty="0">
                <a:solidFill>
                  <a:srgbClr val="FFFFFF"/>
                </a:solidFill>
              </a:rPr>
              <a:t>为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而且要删除的文件夹不为空，那么抛出异常，如果删除成功返回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其他删除方法：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  </a:t>
            </a:r>
            <a:r>
              <a:rPr lang="en-US" altLang="zh-TW" dirty="0" err="1">
                <a:solidFill>
                  <a:srgbClr val="FFFFFF"/>
                </a:solidFill>
              </a:rPr>
              <a:t>deleteOnExit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如果存在则返回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，并标记删除，如果不存在，则返回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其他</a:t>
              </a:r>
              <a:r>
                <a:rPr lang="en-US" altLang="zh-CN" sz="2400">
                  <a:solidFill>
                    <a:srgbClr val="FFFFFF"/>
                  </a:solidFill>
                </a:rPr>
                <a:t>API</a:t>
              </a:r>
              <a:r>
                <a:rPr lang="zh-CN" altLang="en-US" sz="2400">
                  <a:solidFill>
                    <a:srgbClr val="FFFFFF"/>
                  </a:solidFill>
                </a:rPr>
                <a:t>接口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232408"/>
            <a:ext cx="8166852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rename: </a:t>
            </a:r>
            <a:r>
              <a:rPr lang="zh-CN" altLang="en-US" sz="2000" dirty="0">
                <a:solidFill>
                  <a:srgbClr val="FFFFFF"/>
                </a:solidFill>
              </a:rPr>
              <a:t>修改文件名称。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exists: </a:t>
            </a:r>
            <a:r>
              <a:rPr lang="zh-CN" altLang="en-US" sz="2000" dirty="0">
                <a:solidFill>
                  <a:srgbClr val="FFFFFF"/>
                </a:solidFill>
              </a:rPr>
              <a:t>指定文件是否存在。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setReplication</a:t>
            </a:r>
            <a:r>
              <a:rPr lang="en-US" altLang="zh-TW" sz="2000" dirty="0">
                <a:solidFill>
                  <a:srgbClr val="FFFFFF"/>
                </a:solidFill>
              </a:rPr>
              <a:t>: </a:t>
            </a:r>
            <a:r>
              <a:rPr lang="zh-TW" altLang="en-US" sz="2000" dirty="0">
                <a:solidFill>
                  <a:srgbClr val="FFFFFF"/>
                </a:solidFill>
              </a:rPr>
              <a:t>重新设置文件的备份个数。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isDirectory</a:t>
            </a:r>
            <a:r>
              <a:rPr lang="en-US" altLang="zh-CN" sz="2000" dirty="0">
                <a:solidFill>
                  <a:srgbClr val="FFFFFF"/>
                </a:solidFill>
              </a:rPr>
              <a:t>: </a:t>
            </a:r>
            <a:r>
              <a:rPr lang="zh-CN" altLang="en-US" sz="2000" dirty="0">
                <a:solidFill>
                  <a:srgbClr val="FFFFFF"/>
                </a:solidFill>
              </a:rPr>
              <a:t>判断是否是文件夹。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374" y="4686061"/>
            <a:ext cx="973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具体参考：</a:t>
            </a:r>
            <a:r>
              <a:rPr lang="en-US" altLang="zh-CN" u="sng" dirty="0">
                <a:solidFill>
                  <a:srgbClr val="FFFFFF"/>
                </a:solidFill>
                <a:hlinkClick r:id="rId3"/>
              </a:rPr>
              <a:t>https://hadoop.apache.org/docs/current/api/org/apache/hadoop/fs/FileSystem.html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65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的数据操作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67F559B-D46D-6440-8BC3-BAD2D7B07DB7}"/>
              </a:ext>
            </a:extLst>
          </p:cNvPr>
          <p:cNvSpPr/>
          <p:nvPr/>
        </p:nvSpPr>
        <p:spPr>
          <a:xfrm>
            <a:off x="3228303" y="2652865"/>
            <a:ext cx="13081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5A51A7-3DAA-8545-A53A-41CFCAFC1483}"/>
              </a:ext>
            </a:extLst>
          </p:cNvPr>
          <p:cNvSpPr/>
          <p:nvPr/>
        </p:nvSpPr>
        <p:spPr>
          <a:xfrm>
            <a:off x="3909317" y="45990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B2625E-5F1F-0545-A1CE-E51CB44DC423}"/>
              </a:ext>
            </a:extLst>
          </p:cNvPr>
          <p:cNvSpPr/>
          <p:nvPr/>
        </p:nvSpPr>
        <p:spPr>
          <a:xfrm>
            <a:off x="5642867" y="46117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370B71-882D-3742-AF76-41FB80861EA1}"/>
              </a:ext>
            </a:extLst>
          </p:cNvPr>
          <p:cNvSpPr/>
          <p:nvPr/>
        </p:nvSpPr>
        <p:spPr>
          <a:xfrm>
            <a:off x="7306567" y="23765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E349762-2E6C-8E45-AD99-210ACF75E6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13385" y="2810763"/>
            <a:ext cx="2693182" cy="229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02AFD-077E-5E47-B4D7-6A23CCB8BF8E}"/>
              </a:ext>
            </a:extLst>
          </p:cNvPr>
          <p:cNvSpPr txBox="1"/>
          <p:nvPr/>
        </p:nvSpPr>
        <p:spPr>
          <a:xfrm>
            <a:off x="5468753" y="287563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元数据操作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FD9B6E-11F3-7E47-8D6A-FAFE0DA947BC}"/>
              </a:ext>
            </a:extLst>
          </p:cNvPr>
          <p:cNvSpPr/>
          <p:nvPr/>
        </p:nvSpPr>
        <p:spPr>
          <a:xfrm>
            <a:off x="8576567" y="45863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515D04-4C88-774A-9661-063F126971E7}"/>
              </a:ext>
            </a:extLst>
          </p:cNvPr>
          <p:cNvSpPr/>
          <p:nvPr/>
        </p:nvSpPr>
        <p:spPr>
          <a:xfrm>
            <a:off x="7522467" y="2496695"/>
            <a:ext cx="8763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元数据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12C091D-30A0-6C47-9CE0-042F7E041EFE}"/>
              </a:ext>
            </a:extLst>
          </p:cNvPr>
          <p:cNvCxnSpPr>
            <a:cxnSpLocks/>
          </p:cNvCxnSpPr>
          <p:nvPr/>
        </p:nvCxnSpPr>
        <p:spPr>
          <a:xfrm>
            <a:off x="3750567" y="3237065"/>
            <a:ext cx="812800" cy="1346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767C933-F978-404B-9029-33D793AD3D0B}"/>
              </a:ext>
            </a:extLst>
          </p:cNvPr>
          <p:cNvCxnSpPr>
            <a:cxnSpLocks/>
          </p:cNvCxnSpPr>
          <p:nvPr/>
        </p:nvCxnSpPr>
        <p:spPr>
          <a:xfrm>
            <a:off x="4563367" y="3244963"/>
            <a:ext cx="1574800" cy="1315998"/>
          </a:xfrm>
          <a:prstGeom prst="straightConnector1">
            <a:avLst/>
          </a:prstGeom>
          <a:ln>
            <a:solidFill>
              <a:srgbClr val="4472C4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019E244-8EFE-8649-83A8-570FE9717065}"/>
              </a:ext>
            </a:extLst>
          </p:cNvPr>
          <p:cNvCxnSpPr>
            <a:cxnSpLocks/>
          </p:cNvCxnSpPr>
          <p:nvPr/>
        </p:nvCxnSpPr>
        <p:spPr>
          <a:xfrm>
            <a:off x="8068567" y="3290961"/>
            <a:ext cx="1054100" cy="11811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660CCCA-BEB0-0644-B5D7-06AFEEC5AD01}"/>
              </a:ext>
            </a:extLst>
          </p:cNvPr>
          <p:cNvCxnSpPr>
            <a:cxnSpLocks/>
          </p:cNvCxnSpPr>
          <p:nvPr/>
        </p:nvCxnSpPr>
        <p:spPr>
          <a:xfrm flipV="1">
            <a:off x="7038498" y="5056261"/>
            <a:ext cx="1549400" cy="1270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A58CBD3-866B-DC44-85CD-974B99F3D600}"/>
              </a:ext>
            </a:extLst>
          </p:cNvPr>
          <p:cNvSpPr txBox="1"/>
          <p:nvPr/>
        </p:nvSpPr>
        <p:spPr>
          <a:xfrm>
            <a:off x="7522467" y="470066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复制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DC993F-7977-2144-B9F4-BF0843D499E8}"/>
              </a:ext>
            </a:extLst>
          </p:cNvPr>
          <p:cNvSpPr txBox="1"/>
          <p:nvPr/>
        </p:nvSpPr>
        <p:spPr>
          <a:xfrm>
            <a:off x="8576567" y="360846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块操作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0BDF7F-A3C3-B545-98F0-2D22073A6ECD}"/>
              </a:ext>
            </a:extLst>
          </p:cNvPr>
          <p:cNvSpPr txBox="1"/>
          <p:nvPr/>
        </p:nvSpPr>
        <p:spPr>
          <a:xfrm>
            <a:off x="4914755" y="36269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读写操作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B6C26-16BE-5E42-AB7F-E2CDBF904158}"/>
              </a:ext>
            </a:extLst>
          </p:cNvPr>
          <p:cNvSpPr/>
          <p:nvPr/>
        </p:nvSpPr>
        <p:spPr>
          <a:xfrm>
            <a:off x="8741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1E40CFA-EEB2-684C-8F3F-F619F873E67C}"/>
              </a:ext>
            </a:extLst>
          </p:cNvPr>
          <p:cNvSpPr/>
          <p:nvPr/>
        </p:nvSpPr>
        <p:spPr>
          <a:xfrm>
            <a:off x="8741667" y="5007525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5454AA8-2685-F144-BAC6-6556AF1A35B0}"/>
              </a:ext>
            </a:extLst>
          </p:cNvPr>
          <p:cNvSpPr/>
          <p:nvPr/>
        </p:nvSpPr>
        <p:spPr>
          <a:xfrm>
            <a:off x="9122667" y="50064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BBF8BB-1BC2-8047-84B5-A7A60D23C194}"/>
              </a:ext>
            </a:extLst>
          </p:cNvPr>
          <p:cNvSpPr/>
          <p:nvPr/>
        </p:nvSpPr>
        <p:spPr>
          <a:xfrm>
            <a:off x="9122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864D31-0FA8-3642-AE77-17493A3587E1}"/>
              </a:ext>
            </a:extLst>
          </p:cNvPr>
          <p:cNvSpPr/>
          <p:nvPr/>
        </p:nvSpPr>
        <p:spPr>
          <a:xfrm>
            <a:off x="5846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96684A2-E585-0748-BE31-14B86CB05962}"/>
              </a:ext>
            </a:extLst>
          </p:cNvPr>
          <p:cNvSpPr/>
          <p:nvPr/>
        </p:nvSpPr>
        <p:spPr>
          <a:xfrm>
            <a:off x="58460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B2654BA-13E7-194F-B91D-B807E5F4C7EA}"/>
              </a:ext>
            </a:extLst>
          </p:cNvPr>
          <p:cNvSpPr/>
          <p:nvPr/>
        </p:nvSpPr>
        <p:spPr>
          <a:xfrm>
            <a:off x="62270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3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AC9B38-9587-DA4D-8B2F-6D3A7C20AB4A}"/>
              </a:ext>
            </a:extLst>
          </p:cNvPr>
          <p:cNvSpPr/>
          <p:nvPr/>
        </p:nvSpPr>
        <p:spPr>
          <a:xfrm>
            <a:off x="6227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841F377-C9BD-7242-A008-3CA12E00D4BC}"/>
              </a:ext>
            </a:extLst>
          </p:cNvPr>
          <p:cNvSpPr/>
          <p:nvPr/>
        </p:nvSpPr>
        <p:spPr>
          <a:xfrm>
            <a:off x="40172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A33388-748C-7B40-AD35-66719F30539E}"/>
              </a:ext>
            </a:extLst>
          </p:cNvPr>
          <p:cNvSpPr/>
          <p:nvPr/>
        </p:nvSpPr>
        <p:spPr>
          <a:xfrm>
            <a:off x="40172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72C1EF-05BA-CA42-8625-5FDAB96D0A49}"/>
              </a:ext>
            </a:extLst>
          </p:cNvPr>
          <p:cNvSpPr/>
          <p:nvPr/>
        </p:nvSpPr>
        <p:spPr>
          <a:xfrm>
            <a:off x="43982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99236-0970-D949-9262-09CD611A2589}"/>
              </a:ext>
            </a:extLst>
          </p:cNvPr>
          <p:cNvSpPr txBox="1"/>
          <p:nvPr/>
        </p:nvSpPr>
        <p:spPr>
          <a:xfrm>
            <a:off x="5170304" y="1979766"/>
            <a:ext cx="178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NameNode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63E6A83-413A-7C4E-9083-2C97C76201EF}"/>
              </a:ext>
            </a:extLst>
          </p:cNvPr>
          <p:cNvSpPr txBox="1"/>
          <p:nvPr/>
        </p:nvSpPr>
        <p:spPr>
          <a:xfrm>
            <a:off x="5725417" y="5742061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DataNode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994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4" grpId="0"/>
      <p:bldP spid="37" grpId="0" animBg="1"/>
      <p:bldP spid="51" grpId="0"/>
      <p:bldP spid="53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18584-116B-C340-8C88-552667F50DEC}"/>
              </a:ext>
            </a:extLst>
          </p:cNvPr>
          <p:cNvSpPr/>
          <p:nvPr/>
        </p:nvSpPr>
        <p:spPr>
          <a:xfrm>
            <a:off x="871113" y="2083981"/>
            <a:ext cx="10449773" cy="32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将文件划分为块（一般是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），而不是整体处理文件。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为什么要这么做？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可以支持多台机器对块进行分布式处理、复制、故障恢复等诸多操作。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块的尺寸可以设置为</a:t>
            </a:r>
            <a:r>
              <a:rPr lang="en-US" altLang="zh-CN" sz="2000" dirty="0">
                <a:solidFill>
                  <a:schemeClr val="bg1"/>
                </a:solidFill>
              </a:rPr>
              <a:t>64M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256M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512M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比如，有一个</a:t>
            </a:r>
            <a:r>
              <a:rPr lang="en-US" altLang="zh-CN" sz="2000" dirty="0">
                <a:solidFill>
                  <a:schemeClr val="bg1"/>
                </a:solidFill>
              </a:rPr>
              <a:t>1G</a:t>
            </a:r>
            <a:r>
              <a:rPr lang="zh-CN" altLang="en-US" sz="2000" dirty="0">
                <a:solidFill>
                  <a:schemeClr val="bg1"/>
                </a:solidFill>
              </a:rPr>
              <a:t>的文件，块尺寸为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，则有</a:t>
            </a:r>
            <a:r>
              <a:rPr lang="en-US" altLang="zh-CN" sz="2000" dirty="0">
                <a:solidFill>
                  <a:schemeClr val="bg1"/>
                </a:solidFill>
              </a:rPr>
              <a:t>1024M/128M=8</a:t>
            </a:r>
            <a:r>
              <a:rPr lang="zh-CN" altLang="en-US" sz="2000" dirty="0">
                <a:solidFill>
                  <a:schemeClr val="bg1"/>
                </a:solidFill>
              </a:rPr>
              <a:t>个块。如果复制因子为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，一共就会</a:t>
            </a:r>
            <a:r>
              <a:rPr lang="en-US" altLang="zh-CN" sz="2000" dirty="0">
                <a:solidFill>
                  <a:schemeClr val="bg1"/>
                </a:solidFill>
              </a:rPr>
              <a:t>24</a:t>
            </a:r>
            <a:r>
              <a:rPr lang="zh-CN" altLang="en-US" sz="2000" dirty="0">
                <a:solidFill>
                  <a:schemeClr val="bg1"/>
                </a:solidFill>
              </a:rPr>
              <a:t>个块。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871113" y="648862"/>
            <a:ext cx="25743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的核心概念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7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1122</TotalTime>
  <Words>2117</Words>
  <Application>Microsoft Macintosh PowerPoint</Application>
  <PresentationFormat>宽屏</PresentationFormat>
  <Paragraphs>289</Paragraphs>
  <Slides>37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118</cp:revision>
  <dcterms:created xsi:type="dcterms:W3CDTF">2019-09-07T13:37:53Z</dcterms:created>
  <dcterms:modified xsi:type="dcterms:W3CDTF">2019-12-09T15:50:52Z</dcterms:modified>
</cp:coreProperties>
</file>