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76" r:id="rId2"/>
    <p:sldId id="265" r:id="rId3"/>
    <p:sldId id="294" r:id="rId4"/>
    <p:sldId id="292" r:id="rId5"/>
    <p:sldId id="293" r:id="rId6"/>
    <p:sldId id="284" r:id="rId7"/>
    <p:sldId id="28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9"/>
    <p:restoredTop sz="95510"/>
  </p:normalViewPr>
  <p:slideViewPr>
    <p:cSldViewPr snapToGrid="0" snapToObjects="1">
      <p:cViewPr varScale="1">
        <p:scale>
          <a:sx n="122" d="100"/>
          <a:sy n="122" d="100"/>
        </p:scale>
        <p:origin x="108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7462B-154F-E647-9BF2-E8B82EB7C5D0}" type="datetimeFigureOut">
              <a:rPr kumimoji="1" lang="zh-CN" altLang="en-US" smtClean="0"/>
              <a:t>2020/1/2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8FADC-8B32-954C-A7FB-3FCC51565C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0548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214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23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214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64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996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563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BB37BA-0AB3-4D4A-B865-6E343397AD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909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260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013326" y="2719388"/>
            <a:ext cx="2155826" cy="2154238"/>
          </a:xfrm>
          <a:custGeom>
            <a:avLst/>
            <a:gdLst>
              <a:gd name="connsiteX0" fmla="*/ 1077913 w 2155826"/>
              <a:gd name="connsiteY0" fmla="*/ 0 h 2154238"/>
              <a:gd name="connsiteX1" fmla="*/ 2155826 w 2155826"/>
              <a:gd name="connsiteY1" fmla="*/ 1077119 h 2154238"/>
              <a:gd name="connsiteX2" fmla="*/ 1077913 w 2155826"/>
              <a:gd name="connsiteY2" fmla="*/ 2154238 h 2154238"/>
              <a:gd name="connsiteX3" fmla="*/ 0 w 2155826"/>
              <a:gd name="connsiteY3" fmla="*/ 1077119 h 2154238"/>
              <a:gd name="connsiteX4" fmla="*/ 1077913 w 2155826"/>
              <a:gd name="connsiteY4" fmla="*/ 0 h 2154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5826" h="2154238">
                <a:moveTo>
                  <a:pt x="1077913" y="0"/>
                </a:moveTo>
                <a:cubicBezTo>
                  <a:pt x="1673228" y="0"/>
                  <a:pt x="2155826" y="482243"/>
                  <a:pt x="2155826" y="1077119"/>
                </a:cubicBezTo>
                <a:cubicBezTo>
                  <a:pt x="2155826" y="1671995"/>
                  <a:pt x="1673228" y="2154238"/>
                  <a:pt x="1077913" y="2154238"/>
                </a:cubicBezTo>
                <a:cubicBezTo>
                  <a:pt x="482598" y="2154238"/>
                  <a:pt x="0" y="1671995"/>
                  <a:pt x="0" y="1077119"/>
                </a:cubicBezTo>
                <a:cubicBezTo>
                  <a:pt x="0" y="482243"/>
                  <a:pt x="482598" y="0"/>
                  <a:pt x="10779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401240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9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351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" y="2028825"/>
            <a:ext cx="5946775" cy="4273550"/>
          </a:xfrm>
          <a:custGeom>
            <a:avLst/>
            <a:gdLst>
              <a:gd name="connsiteX0" fmla="*/ 0 w 5946775"/>
              <a:gd name="connsiteY0" fmla="*/ 0 h 4273550"/>
              <a:gd name="connsiteX1" fmla="*/ 5946775 w 5946775"/>
              <a:gd name="connsiteY1" fmla="*/ 0 h 4273550"/>
              <a:gd name="connsiteX2" fmla="*/ 4799812 w 5946775"/>
              <a:gd name="connsiteY2" fmla="*/ 4273550 h 4273550"/>
              <a:gd name="connsiteX3" fmla="*/ 0 w 5946775"/>
              <a:gd name="connsiteY3" fmla="*/ 427355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6775" h="4273550">
                <a:moveTo>
                  <a:pt x="0" y="0"/>
                </a:moveTo>
                <a:lnTo>
                  <a:pt x="5946775" y="0"/>
                </a:lnTo>
                <a:lnTo>
                  <a:pt x="4799812" y="4273550"/>
                </a:lnTo>
                <a:lnTo>
                  <a:pt x="0" y="42735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68387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165899" y="2191235"/>
            <a:ext cx="1855499" cy="3315152"/>
          </a:xfrm>
          <a:custGeom>
            <a:avLst/>
            <a:gdLst>
              <a:gd name="connsiteX0" fmla="*/ 0 w 1855499"/>
              <a:gd name="connsiteY0" fmla="*/ 0 h 3315152"/>
              <a:gd name="connsiteX1" fmla="*/ 1855499 w 1855499"/>
              <a:gd name="connsiteY1" fmla="*/ 0 h 3315152"/>
              <a:gd name="connsiteX2" fmla="*/ 1855499 w 1855499"/>
              <a:gd name="connsiteY2" fmla="*/ 3315152 h 3315152"/>
              <a:gd name="connsiteX3" fmla="*/ 0 w 1855499"/>
              <a:gd name="connsiteY3" fmla="*/ 3315152 h 331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5499" h="3315152">
                <a:moveTo>
                  <a:pt x="0" y="0"/>
                </a:moveTo>
                <a:lnTo>
                  <a:pt x="1855499" y="0"/>
                </a:lnTo>
                <a:lnTo>
                  <a:pt x="1855499" y="3315152"/>
                </a:lnTo>
                <a:lnTo>
                  <a:pt x="0" y="331515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67522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701800" y="2187697"/>
            <a:ext cx="1568450" cy="1568450"/>
          </a:xfrm>
          <a:custGeom>
            <a:avLst/>
            <a:gdLst>
              <a:gd name="connsiteX0" fmla="*/ 784225 w 1568450"/>
              <a:gd name="connsiteY0" fmla="*/ 0 h 1568450"/>
              <a:gd name="connsiteX1" fmla="*/ 1568450 w 1568450"/>
              <a:gd name="connsiteY1" fmla="*/ 784225 h 1568450"/>
              <a:gd name="connsiteX2" fmla="*/ 784225 w 1568450"/>
              <a:gd name="connsiteY2" fmla="*/ 1568450 h 1568450"/>
              <a:gd name="connsiteX3" fmla="*/ 0 w 1568450"/>
              <a:gd name="connsiteY3" fmla="*/ 784225 h 1568450"/>
              <a:gd name="connsiteX4" fmla="*/ 784225 w 1568450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50" h="1568450">
                <a:moveTo>
                  <a:pt x="784225" y="0"/>
                </a:moveTo>
                <a:cubicBezTo>
                  <a:pt x="1217341" y="0"/>
                  <a:pt x="1568450" y="351109"/>
                  <a:pt x="1568450" y="784225"/>
                </a:cubicBezTo>
                <a:cubicBezTo>
                  <a:pt x="1568450" y="1217341"/>
                  <a:pt x="1217341" y="1568450"/>
                  <a:pt x="784225" y="1568450"/>
                </a:cubicBezTo>
                <a:cubicBezTo>
                  <a:pt x="351109" y="1568450"/>
                  <a:pt x="0" y="1217341"/>
                  <a:pt x="0" y="784225"/>
                </a:cubicBezTo>
                <a:cubicBezTo>
                  <a:pt x="0" y="351109"/>
                  <a:pt x="351109" y="0"/>
                  <a:pt x="784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292725" y="2187697"/>
            <a:ext cx="1566864" cy="1568450"/>
          </a:xfrm>
          <a:custGeom>
            <a:avLst/>
            <a:gdLst>
              <a:gd name="connsiteX0" fmla="*/ 783432 w 1566864"/>
              <a:gd name="connsiteY0" fmla="*/ 0 h 1568450"/>
              <a:gd name="connsiteX1" fmla="*/ 1566864 w 1566864"/>
              <a:gd name="connsiteY1" fmla="*/ 784225 h 1568450"/>
              <a:gd name="connsiteX2" fmla="*/ 783432 w 1566864"/>
              <a:gd name="connsiteY2" fmla="*/ 1568450 h 1568450"/>
              <a:gd name="connsiteX3" fmla="*/ 0 w 1566864"/>
              <a:gd name="connsiteY3" fmla="*/ 784225 h 1568450"/>
              <a:gd name="connsiteX4" fmla="*/ 783432 w 1566864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864" h="1568450">
                <a:moveTo>
                  <a:pt x="783432" y="0"/>
                </a:moveTo>
                <a:cubicBezTo>
                  <a:pt x="1216110" y="0"/>
                  <a:pt x="1566864" y="351109"/>
                  <a:pt x="1566864" y="784225"/>
                </a:cubicBezTo>
                <a:cubicBezTo>
                  <a:pt x="1566864" y="1217341"/>
                  <a:pt x="1216110" y="1568450"/>
                  <a:pt x="783432" y="1568450"/>
                </a:cubicBezTo>
                <a:cubicBezTo>
                  <a:pt x="350754" y="1568450"/>
                  <a:pt x="0" y="1217341"/>
                  <a:pt x="0" y="784225"/>
                </a:cubicBezTo>
                <a:cubicBezTo>
                  <a:pt x="0" y="351109"/>
                  <a:pt x="350754" y="0"/>
                  <a:pt x="7834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921750" y="2187697"/>
            <a:ext cx="1568450" cy="1568450"/>
          </a:xfrm>
          <a:custGeom>
            <a:avLst/>
            <a:gdLst>
              <a:gd name="connsiteX0" fmla="*/ 784225 w 1568450"/>
              <a:gd name="connsiteY0" fmla="*/ 0 h 1568450"/>
              <a:gd name="connsiteX1" fmla="*/ 1568450 w 1568450"/>
              <a:gd name="connsiteY1" fmla="*/ 784225 h 1568450"/>
              <a:gd name="connsiteX2" fmla="*/ 784225 w 1568450"/>
              <a:gd name="connsiteY2" fmla="*/ 1568450 h 1568450"/>
              <a:gd name="connsiteX3" fmla="*/ 0 w 1568450"/>
              <a:gd name="connsiteY3" fmla="*/ 784225 h 1568450"/>
              <a:gd name="connsiteX4" fmla="*/ 784225 w 1568450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50" h="1568450">
                <a:moveTo>
                  <a:pt x="784225" y="0"/>
                </a:moveTo>
                <a:cubicBezTo>
                  <a:pt x="1217341" y="0"/>
                  <a:pt x="1568450" y="351109"/>
                  <a:pt x="1568450" y="784225"/>
                </a:cubicBezTo>
                <a:cubicBezTo>
                  <a:pt x="1568450" y="1217341"/>
                  <a:pt x="1217341" y="1568450"/>
                  <a:pt x="784225" y="1568450"/>
                </a:cubicBezTo>
                <a:cubicBezTo>
                  <a:pt x="351109" y="1568450"/>
                  <a:pt x="0" y="1217341"/>
                  <a:pt x="0" y="784225"/>
                </a:cubicBezTo>
                <a:cubicBezTo>
                  <a:pt x="0" y="351109"/>
                  <a:pt x="351109" y="0"/>
                  <a:pt x="784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185306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36626" y="3794126"/>
            <a:ext cx="2952750" cy="2143125"/>
          </a:xfrm>
          <a:custGeom>
            <a:avLst/>
            <a:gdLst>
              <a:gd name="connsiteX0" fmla="*/ 0 w 2952750"/>
              <a:gd name="connsiteY0" fmla="*/ 0 h 2143125"/>
              <a:gd name="connsiteX1" fmla="*/ 2952750 w 2952750"/>
              <a:gd name="connsiteY1" fmla="*/ 0 h 2143125"/>
              <a:gd name="connsiteX2" fmla="*/ 2952750 w 2952750"/>
              <a:gd name="connsiteY2" fmla="*/ 2143125 h 2143125"/>
              <a:gd name="connsiteX3" fmla="*/ 0 w 2952750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0" h="2143125">
                <a:moveTo>
                  <a:pt x="0" y="0"/>
                </a:moveTo>
                <a:lnTo>
                  <a:pt x="2952750" y="0"/>
                </a:lnTo>
                <a:lnTo>
                  <a:pt x="2952750" y="2143125"/>
                </a:lnTo>
                <a:lnTo>
                  <a:pt x="0" y="2143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8310565" y="1619251"/>
            <a:ext cx="2841625" cy="2143125"/>
          </a:xfrm>
          <a:custGeom>
            <a:avLst/>
            <a:gdLst>
              <a:gd name="connsiteX0" fmla="*/ 0 w 2841625"/>
              <a:gd name="connsiteY0" fmla="*/ 0 h 2143125"/>
              <a:gd name="connsiteX1" fmla="*/ 2841625 w 2841625"/>
              <a:gd name="connsiteY1" fmla="*/ 0 h 2143125"/>
              <a:gd name="connsiteX2" fmla="*/ 2841625 w 2841625"/>
              <a:gd name="connsiteY2" fmla="*/ 2143125 h 2143125"/>
              <a:gd name="connsiteX3" fmla="*/ 0 w 2841625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1625" h="2143125">
                <a:moveTo>
                  <a:pt x="0" y="0"/>
                </a:moveTo>
                <a:lnTo>
                  <a:pt x="2841625" y="0"/>
                </a:lnTo>
                <a:lnTo>
                  <a:pt x="2841625" y="2143125"/>
                </a:lnTo>
                <a:lnTo>
                  <a:pt x="0" y="2143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29280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391244" y="2209537"/>
            <a:ext cx="4342474" cy="2453930"/>
          </a:xfrm>
          <a:custGeom>
            <a:avLst/>
            <a:gdLst>
              <a:gd name="connsiteX0" fmla="*/ 0 w 4342474"/>
              <a:gd name="connsiteY0" fmla="*/ 0 h 2453930"/>
              <a:gd name="connsiteX1" fmla="*/ 4342474 w 4342474"/>
              <a:gd name="connsiteY1" fmla="*/ 0 h 2453930"/>
              <a:gd name="connsiteX2" fmla="*/ 4342474 w 4342474"/>
              <a:gd name="connsiteY2" fmla="*/ 2453930 h 2453930"/>
              <a:gd name="connsiteX3" fmla="*/ 0 w 4342474"/>
              <a:gd name="connsiteY3" fmla="*/ 2453930 h 245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2474" h="2453930">
                <a:moveTo>
                  <a:pt x="0" y="0"/>
                </a:moveTo>
                <a:lnTo>
                  <a:pt x="4342474" y="0"/>
                </a:lnTo>
                <a:lnTo>
                  <a:pt x="4342474" y="2453930"/>
                </a:lnTo>
                <a:lnTo>
                  <a:pt x="0" y="245393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426642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451608" y="2143736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4050784" y="3953598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649962" y="2143736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249140" y="3953598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86754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313473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713482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113491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4816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93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3967120" y="2963071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467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25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493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170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923" y="3125699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614" y="3228053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26" y="3228053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682" y="3228053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7566" y="2485116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414" y="2836323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" y="1058"/>
            <a:ext cx="12190119" cy="6856942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4014120" y="2955488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159468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250225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563494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343171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4310924" y="3118116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5554615" y="3220470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6547027" y="3220470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7737682" y="3220470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9144567" y="2477534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8816414" y="2828740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220086" y="1809285"/>
            <a:ext cx="10263082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4800" dirty="0">
                <a:solidFill>
                  <a:schemeClr val="bg1"/>
                </a:solidFill>
              </a:rPr>
              <a:t>第八章 </a:t>
            </a:r>
            <a:r>
              <a:rPr kumimoji="1" lang="en-US" altLang="zh-CN" sz="4800" dirty="0">
                <a:solidFill>
                  <a:schemeClr val="bg1"/>
                </a:solidFill>
              </a:rPr>
              <a:t>Spark</a:t>
            </a:r>
            <a:r>
              <a:rPr kumimoji="1" lang="zh-CN" altLang="en-US" sz="4800" dirty="0">
                <a:solidFill>
                  <a:schemeClr val="bg1"/>
                </a:solidFill>
              </a:rPr>
              <a:t>高级编程</a:t>
            </a:r>
            <a:r>
              <a:rPr kumimoji="1" lang="en-US" altLang="zh-CN" sz="4800" dirty="0">
                <a:solidFill>
                  <a:schemeClr val="bg1"/>
                </a:solidFill>
              </a:rPr>
              <a:t>RDD</a:t>
            </a:r>
            <a:r>
              <a:rPr kumimoji="1" lang="zh-CN" altLang="en-US" sz="4800" dirty="0">
                <a:solidFill>
                  <a:schemeClr val="bg1"/>
                </a:solidFill>
              </a:rPr>
              <a:t>与</a:t>
            </a:r>
            <a:r>
              <a:rPr kumimoji="1" lang="en-US" altLang="zh-CN" sz="4800" dirty="0">
                <a:solidFill>
                  <a:schemeClr val="bg1"/>
                </a:solidFill>
              </a:rPr>
              <a:t>Dataset</a:t>
            </a:r>
            <a:endParaRPr sz="4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99897" y="3515059"/>
            <a:ext cx="239220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33" dirty="0">
                <a:solidFill>
                  <a:schemeClr val="bg1"/>
                </a:solidFill>
                <a:latin typeface="+mn-ea"/>
              </a:rPr>
              <a:t>主讲人：</a:t>
            </a:r>
            <a:r>
              <a:rPr lang="en-US" altLang="zh-CN" sz="2133" dirty="0">
                <a:solidFill>
                  <a:schemeClr val="bg1"/>
                </a:solidFill>
                <a:latin typeface="+mn-ea"/>
              </a:rPr>
              <a:t>Josh</a:t>
            </a:r>
            <a:endParaRPr lang="zh-CN" altLang="en-US" sz="2133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9598460"/>
      </p:ext>
    </p:extLst>
  </p:cSld>
  <p:clrMapOvr>
    <a:masterClrMapping/>
  </p:clrMapOvr>
  <p:transition spd="med" advClick="0" advTm="1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椭圆 122"/>
          <p:cNvSpPr/>
          <p:nvPr/>
        </p:nvSpPr>
        <p:spPr>
          <a:xfrm>
            <a:off x="10531" y="6148014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487921" y="4202504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041543" y="2545378"/>
            <a:ext cx="395147" cy="39593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543917" y="3674996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3645646" y="165318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2019894" y="1461703"/>
            <a:ext cx="296804" cy="2973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436693" y="1027646"/>
            <a:ext cx="296804" cy="2973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2840718" y="-12022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078496" y="4698826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4775342" y="469717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4989150" y="2096157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6059391" y="2155140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6898671" y="107750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536233" y="73873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8714078" y="1234700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0125811" y="562108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1649908" y="52450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2004903" y="152171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5642072" y="431623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709611" y="-1510160"/>
            <a:ext cx="875484" cy="25378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1585094" y="-259964"/>
            <a:ext cx="1" cy="12876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1585091" y="217652"/>
            <a:ext cx="1313495" cy="7893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162151" y="217414"/>
            <a:ext cx="1598841" cy="95889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32939" y="1185956"/>
            <a:ext cx="1453914" cy="95374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32939" y="2139695"/>
            <a:ext cx="1074482" cy="6036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239120" y="1324976"/>
            <a:ext cx="345976" cy="122040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239117" y="1715486"/>
            <a:ext cx="824241" cy="82989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1690031" y="1281433"/>
            <a:ext cx="329864" cy="32893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604678" y="2883335"/>
            <a:ext cx="494737" cy="131916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32938" y="2349938"/>
            <a:ext cx="555054" cy="18868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902798" y="4236760"/>
            <a:ext cx="1424912" cy="19967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27285" y="4402173"/>
            <a:ext cx="394829" cy="174584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27289" y="4898491"/>
            <a:ext cx="985405" cy="12495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195253" y="2941317"/>
            <a:ext cx="43867" cy="17575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721431" y="3823658"/>
            <a:ext cx="1822483" cy="4958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1378825" y="2883335"/>
            <a:ext cx="1208559" cy="8352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2168294" y="1759033"/>
            <a:ext cx="524023" cy="19159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2797255" y="1991055"/>
            <a:ext cx="906263" cy="172748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3038295" y="275621"/>
            <a:ext cx="804929" cy="137755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2316694" y="618380"/>
            <a:ext cx="2458645" cy="99199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1733493" y="1176309"/>
            <a:ext cx="1912153" cy="67479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277813" y="3928778"/>
            <a:ext cx="1309571" cy="8043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3982929" y="723499"/>
            <a:ext cx="835880" cy="9876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3235865" y="77699"/>
            <a:ext cx="1539474" cy="5406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4365009" y="-774048"/>
            <a:ext cx="453796" cy="12873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4040797" y="1851101"/>
            <a:ext cx="948353" cy="36201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5222664" y="2213121"/>
            <a:ext cx="870925" cy="1416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2840721" y="2295825"/>
            <a:ext cx="2182627" cy="1527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5028677" y="723499"/>
            <a:ext cx="1064910" cy="14658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6258705" y="1331291"/>
            <a:ext cx="683429" cy="85810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7047069" y="-386519"/>
            <a:ext cx="98445" cy="14640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5072142" y="270044"/>
            <a:ext cx="3441441" cy="3483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5028678" y="-430061"/>
            <a:ext cx="2011903" cy="94331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7195474" y="1226172"/>
            <a:ext cx="1518605" cy="15719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4469946" y="-817591"/>
            <a:ext cx="4287598" cy="20958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9010878" y="761774"/>
            <a:ext cx="1149127" cy="62158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0325125" y="-417682"/>
            <a:ext cx="341309" cy="101404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8967412" y="-417682"/>
            <a:ext cx="1699022" cy="16959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8931381" y="271791"/>
            <a:ext cx="2718524" cy="4013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0771369" y="-461224"/>
            <a:ext cx="1291403" cy="20409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0359322" y="679068"/>
            <a:ext cx="1703449" cy="9006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1903242" y="778285"/>
            <a:ext cx="159529" cy="8013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5790472" y="2389065"/>
            <a:ext cx="385674" cy="192716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2797255" y="3928778"/>
            <a:ext cx="2844818" cy="53611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cxnSpLocks/>
            <a:stCxn id="133" idx="5"/>
            <a:endCxn id="138" idx="2"/>
          </p:cNvCxnSpPr>
          <p:nvPr/>
        </p:nvCxnSpPr>
        <p:spPr>
          <a:xfrm>
            <a:off x="5028676" y="723496"/>
            <a:ext cx="1869991" cy="50267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1903245" y="-125648"/>
            <a:ext cx="615042" cy="69369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3852266" y="2974801"/>
            <a:ext cx="1965887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3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53" name="椭圆 152"/>
          <p:cNvSpPr/>
          <p:nvPr/>
        </p:nvSpPr>
        <p:spPr>
          <a:xfrm>
            <a:off x="6555581" y="2519791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6552240" y="3528736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540303" y="2543245"/>
            <a:ext cx="3481687" cy="495224"/>
            <a:chOff x="8858444" y="2013481"/>
            <a:chExt cx="2357190" cy="495300"/>
          </a:xfrm>
        </p:grpSpPr>
        <p:sp>
          <p:nvSpPr>
            <p:cNvPr id="164" name="矩形 163"/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38139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的架构与基本特征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511000" y="3578401"/>
            <a:ext cx="3481687" cy="495224"/>
            <a:chOff x="8858444" y="3567629"/>
            <a:chExt cx="2357190" cy="495300"/>
          </a:xfrm>
        </p:grpSpPr>
        <p:sp>
          <p:nvSpPr>
            <p:cNvPr id="168" name="矩形 167"/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92287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的基本操作命令</a:t>
              </a:r>
            </a:p>
          </p:txBody>
        </p:sp>
      </p:grpSp>
      <p:sp>
        <p:nvSpPr>
          <p:cNvPr id="103" name="椭圆 102">
            <a:extLst>
              <a:ext uri="{FF2B5EF4-FFF2-40B4-BE49-F238E27FC236}">
                <a16:creationId xmlns:a16="http://schemas.microsoft.com/office/drawing/2014/main" id="{D96E7E03-C567-A74E-9ECC-5E9306B65724}"/>
              </a:ext>
            </a:extLst>
          </p:cNvPr>
          <p:cNvSpPr/>
          <p:nvPr/>
        </p:nvSpPr>
        <p:spPr>
          <a:xfrm>
            <a:off x="6555581" y="4578274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EA33DAE6-0C9C-234D-AD5B-69432AB71103}"/>
              </a:ext>
            </a:extLst>
          </p:cNvPr>
          <p:cNvSpPr/>
          <p:nvPr/>
        </p:nvSpPr>
        <p:spPr>
          <a:xfrm>
            <a:off x="6552240" y="5509313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90112C03-6C47-A44B-8DCA-D875C087286E}"/>
              </a:ext>
            </a:extLst>
          </p:cNvPr>
          <p:cNvGrpSpPr/>
          <p:nvPr/>
        </p:nvGrpSpPr>
        <p:grpSpPr>
          <a:xfrm>
            <a:off x="7540303" y="4613557"/>
            <a:ext cx="3481687" cy="495224"/>
            <a:chOff x="8858444" y="3567629"/>
            <a:chExt cx="2357190" cy="495300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FA2FD451-E459-7C41-9853-04461289D502}"/>
                </a:ext>
              </a:extLst>
            </p:cNvPr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EDA182E2-4EF7-504F-A3A0-2C841D0F57CC}"/>
                </a:ext>
              </a:extLst>
            </p:cNvPr>
            <p:cNvSpPr txBox="1"/>
            <p:nvPr/>
          </p:nvSpPr>
          <p:spPr>
            <a:xfrm>
              <a:off x="8870160" y="3592287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IDEA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搭建开发环境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1F0BA7F7-01BA-3B41-B9BA-D76FCE3B6071}"/>
              </a:ext>
            </a:extLst>
          </p:cNvPr>
          <p:cNvGrpSpPr/>
          <p:nvPr/>
        </p:nvGrpSpPr>
        <p:grpSpPr>
          <a:xfrm>
            <a:off x="7540302" y="5523245"/>
            <a:ext cx="3534846" cy="542966"/>
            <a:chOff x="8846727" y="4388504"/>
            <a:chExt cx="2393180" cy="543050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141D0133-8692-9649-A273-7A02A2B74EC3}"/>
                </a:ext>
              </a:extLst>
            </p:cNvPr>
            <p:cNvSpPr/>
            <p:nvPr/>
          </p:nvSpPr>
          <p:spPr>
            <a:xfrm>
              <a:off x="8882717" y="4388504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C513544E-A3E4-104E-8E3A-C0B6B2E07EF0}"/>
                </a:ext>
              </a:extLst>
            </p:cNvPr>
            <p:cNvSpPr txBox="1"/>
            <p:nvPr/>
          </p:nvSpPr>
          <p:spPr>
            <a:xfrm>
              <a:off x="8846727" y="4469818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HDFS-Java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编程接口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0132727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332326" y="547575"/>
            <a:ext cx="495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9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第一节  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HDFS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的架构与基本特征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77A53E-725C-074E-B57D-9C9405BBAF96}"/>
              </a:ext>
            </a:extLst>
          </p:cNvPr>
          <p:cNvSpPr txBox="1"/>
          <p:nvPr/>
        </p:nvSpPr>
        <p:spPr>
          <a:xfrm>
            <a:off x="1299579" y="2300957"/>
            <a:ext cx="6868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的设计架构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 err="1">
                <a:solidFill>
                  <a:schemeClr val="bg1"/>
                </a:solidFill>
                <a:latin typeface="+mn-ea"/>
              </a:rPr>
              <a:t>NameNode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和</a:t>
            </a:r>
            <a:r>
              <a:rPr lang="en-US" altLang="zh-CN" sz="2400" kern="0" dirty="0" err="1">
                <a:solidFill>
                  <a:schemeClr val="bg1"/>
                </a:solidFill>
                <a:latin typeface="+mn-ea"/>
              </a:rPr>
              <a:t>DataNode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内部逻辑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的数据读写流程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057841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什么是</a:t>
              </a:r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HDFS</a:t>
              </a:r>
              <a:endParaRPr lang="zh-CN" altLang="en-US" sz="2400" b="1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C92D8548-D1B0-6743-89C4-6D4D92E52F22}"/>
              </a:ext>
            </a:extLst>
          </p:cNvPr>
          <p:cNvSpPr/>
          <p:nvPr/>
        </p:nvSpPr>
        <p:spPr>
          <a:xfrm>
            <a:off x="989526" y="2256146"/>
            <a:ext cx="10765039" cy="2807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j-ea"/>
              </a:rPr>
              <a:t>HDFS</a:t>
            </a:r>
            <a:r>
              <a:rPr lang="zh-CN" altLang="en-US" sz="2000" dirty="0">
                <a:solidFill>
                  <a:schemeClr val="bg1"/>
                </a:solidFill>
                <a:latin typeface="+mj-ea"/>
              </a:rPr>
              <a:t>是</a:t>
            </a:r>
            <a:r>
              <a:rPr lang="en-US" altLang="zh-CN" sz="2000" dirty="0">
                <a:solidFill>
                  <a:schemeClr val="bg1"/>
                </a:solidFill>
                <a:latin typeface="+mj-ea"/>
              </a:rPr>
              <a:t>Hadoop</a:t>
            </a:r>
            <a:r>
              <a:rPr lang="zh-CN" altLang="en-US" sz="2000" dirty="0">
                <a:solidFill>
                  <a:schemeClr val="bg1"/>
                </a:solidFill>
                <a:latin typeface="+mj-ea"/>
              </a:rPr>
              <a:t>提供的基于分布式的文件存储系统。</a:t>
            </a:r>
            <a:endParaRPr lang="en-US" altLang="zh-CN" sz="2000" dirty="0">
              <a:solidFill>
                <a:schemeClr val="bg1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j-ea"/>
              </a:rPr>
              <a:t>全称为</a:t>
            </a:r>
            <a:r>
              <a:rPr lang="en-US" altLang="zh-CN" sz="2000" dirty="0">
                <a:solidFill>
                  <a:schemeClr val="bg1"/>
                </a:solidFill>
                <a:latin typeface="+mj-ea"/>
              </a:rPr>
              <a:t>Hadoop Distributed File System</a:t>
            </a:r>
            <a:r>
              <a:rPr lang="zh-CN" altLang="en-US" sz="2000" dirty="0">
                <a:solidFill>
                  <a:schemeClr val="bg1"/>
                </a:solidFill>
                <a:latin typeface="+mj-ea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技术原理源于</a:t>
            </a:r>
            <a:r>
              <a:rPr lang="en-US" altLang="zh-CN" sz="2000" dirty="0">
                <a:solidFill>
                  <a:schemeClr val="bg1"/>
                </a:solidFill>
              </a:rPr>
              <a:t>Google</a:t>
            </a:r>
            <a:r>
              <a:rPr lang="zh-CN" altLang="en-US" sz="2000" dirty="0">
                <a:solidFill>
                  <a:schemeClr val="bg1"/>
                </a:solidFill>
              </a:rPr>
              <a:t>在</a:t>
            </a:r>
            <a:r>
              <a:rPr lang="en-US" altLang="zh-CN" sz="2000" dirty="0">
                <a:solidFill>
                  <a:schemeClr val="bg1"/>
                </a:solidFill>
              </a:rPr>
              <a:t>2003</a:t>
            </a:r>
            <a:r>
              <a:rPr lang="zh-CN" altLang="en-US" sz="2000" dirty="0">
                <a:solidFill>
                  <a:schemeClr val="bg1"/>
                </a:solidFill>
              </a:rPr>
              <a:t>年发表的</a:t>
            </a:r>
            <a:r>
              <a:rPr lang="en-US" altLang="zh-CN" sz="2000" dirty="0">
                <a:solidFill>
                  <a:schemeClr val="bg1"/>
                </a:solidFill>
              </a:rPr>
              <a:t>GFS</a:t>
            </a:r>
            <a:r>
              <a:rPr lang="zh-CN" altLang="en-US" sz="2000" dirty="0">
                <a:solidFill>
                  <a:schemeClr val="bg1"/>
                </a:solidFill>
              </a:rPr>
              <a:t>的相关论文。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HDFS</a:t>
            </a:r>
            <a:r>
              <a:rPr lang="zh-CN" altLang="en-US" sz="2000" dirty="0">
                <a:solidFill>
                  <a:schemeClr val="bg1"/>
                </a:solidFill>
              </a:rPr>
              <a:t>是用</a:t>
            </a:r>
            <a:r>
              <a:rPr lang="en-US" altLang="zh-CN" sz="2000" dirty="0">
                <a:solidFill>
                  <a:schemeClr val="bg1"/>
                </a:solidFill>
              </a:rPr>
              <a:t>Java</a:t>
            </a:r>
            <a:r>
              <a:rPr lang="zh-CN" altLang="en-US" sz="2000" dirty="0">
                <a:solidFill>
                  <a:schemeClr val="bg1"/>
                </a:solidFill>
              </a:rPr>
              <a:t>实现的基于软件的文件系统，它位于本机文件系统之上。</a:t>
            </a:r>
          </a:p>
        </p:txBody>
      </p:sp>
    </p:spTree>
    <p:extLst>
      <p:ext uri="{BB962C8B-B14F-4D97-AF65-F5344CB8AC3E}">
        <p14:creationId xmlns:p14="http://schemas.microsoft.com/office/powerpoint/2010/main" val="591186888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015774" y="1952008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HDFS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的几大特点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矩形 35"/>
          <p:cNvSpPr/>
          <p:nvPr/>
        </p:nvSpPr>
        <p:spPr>
          <a:xfrm>
            <a:off x="3015774" y="3457716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02</a:t>
            </a:r>
          </a:p>
        </p:txBody>
      </p:sp>
      <p:sp>
        <p:nvSpPr>
          <p:cNvPr id="46" name="矩形 45"/>
          <p:cNvSpPr/>
          <p:nvPr/>
        </p:nvSpPr>
        <p:spPr>
          <a:xfrm>
            <a:off x="3015774" y="4963421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03</a:t>
            </a:r>
          </a:p>
        </p:txBody>
      </p:sp>
      <p:sp>
        <p:nvSpPr>
          <p:cNvPr id="2" name="矩形 1"/>
          <p:cNvSpPr/>
          <p:nvPr/>
        </p:nvSpPr>
        <p:spPr>
          <a:xfrm>
            <a:off x="3705064" y="199283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高容错高可靠性。</a:t>
            </a:r>
            <a:endParaRPr lang="zh-CN" altLang="en-US" sz="2400" dirty="0">
              <a:solidFill>
                <a:schemeClr val="bg1"/>
              </a:solidFill>
              <a:effectLst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705064" y="3500463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高可扩展性</a:t>
            </a:r>
          </a:p>
        </p:txBody>
      </p:sp>
      <p:sp>
        <p:nvSpPr>
          <p:cNvPr id="57" name="矩形 56"/>
          <p:cNvSpPr/>
          <p:nvPr/>
        </p:nvSpPr>
        <p:spPr>
          <a:xfrm>
            <a:off x="3705064" y="500616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高吞吐性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37EEDE8-DFE6-DC48-BA4A-9A53F11E4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975" y="1925208"/>
            <a:ext cx="5527322" cy="382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23946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6" grpId="0"/>
      <p:bldP spid="46" grpId="0"/>
      <p:bldP spid="2" grpId="0"/>
      <p:bldP spid="56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4772206" y="3087704"/>
            <a:ext cx="647004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管理系统的元数据，负责管理文件系统的命令空间，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记录文件数据块在</a:t>
            </a:r>
            <a:r>
              <a:rPr lang="en-US" altLang="zh-CN" sz="2000" dirty="0" err="1">
                <a:solidFill>
                  <a:schemeClr val="bg1"/>
                </a:solidFill>
              </a:rPr>
              <a:t>DataNode</a:t>
            </a:r>
            <a:r>
              <a:rPr lang="zh-CN" altLang="en-US" sz="2000" dirty="0">
                <a:solidFill>
                  <a:schemeClr val="bg1"/>
                </a:solidFill>
              </a:rPr>
              <a:t>节点上的位置和副本信息，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协调客户端对文件系统的访问。</a:t>
            </a:r>
          </a:p>
          <a:p>
            <a:endParaRPr lang="en-US" altLang="zh-CN" sz="2000" dirty="0">
              <a:solidFill>
                <a:schemeClr val="bg1"/>
              </a:solidFill>
              <a:effectLst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3413321" y="2961373"/>
            <a:ext cx="1227007" cy="1227005"/>
            <a:chOff x="4888524" y="1547446"/>
            <a:chExt cx="1383323" cy="1383323"/>
          </a:xfrm>
        </p:grpSpPr>
        <p:sp>
          <p:nvSpPr>
            <p:cNvPr id="3" name="菱形 2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700" dirty="0">
                <a:latin typeface="+mn-ea"/>
              </a:endParaRPr>
            </a:p>
          </p:txBody>
        </p:sp>
        <p:sp>
          <p:nvSpPr>
            <p:cNvPr id="3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26" tIns="45713" rIns="91426" bIns="45713" numCol="1" anchor="t" anchorCtr="0" compatLnSpc="1"/>
            <a:lstStyle/>
            <a:p>
              <a:endParaRPr lang="zh-CN" altLang="en-US" sz="2700" dirty="0">
                <a:latin typeface="+mn-ea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1061671" y="3239939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HDFS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架构介绍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4887807" y="4752348"/>
            <a:ext cx="4288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负责节点所在物理节点上的存储管理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3445992" y="4388383"/>
            <a:ext cx="1227007" cy="1227005"/>
            <a:chOff x="4888524" y="1547446"/>
            <a:chExt cx="1383323" cy="1383323"/>
          </a:xfrm>
        </p:grpSpPr>
        <p:sp>
          <p:nvSpPr>
            <p:cNvPr id="39" name="菱形 38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700" dirty="0">
                <a:latin typeface="+mn-ea"/>
              </a:endParaRPr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26" tIns="45713" rIns="91426" bIns="45713" numCol="1" anchor="t" anchorCtr="0" compatLnSpc="1"/>
            <a:lstStyle/>
            <a:p>
              <a:endParaRPr lang="zh-CN" altLang="en-US" sz="2700" dirty="0">
                <a:latin typeface="+mn-ea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061671" y="4745647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02</a:t>
            </a:r>
          </a:p>
        </p:txBody>
      </p:sp>
      <p:sp>
        <p:nvSpPr>
          <p:cNvPr id="2" name="矩形 1"/>
          <p:cNvSpPr/>
          <p:nvPr/>
        </p:nvSpPr>
        <p:spPr>
          <a:xfrm>
            <a:off x="1750961" y="3280769"/>
            <a:ext cx="1885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prstClr val="white"/>
                </a:solidFill>
                <a:latin typeface="+mn-ea"/>
              </a:rPr>
              <a:t>NameNode</a:t>
            </a:r>
            <a:endParaRPr lang="zh-CN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750961" y="4788394"/>
            <a:ext cx="1691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prstClr val="white"/>
                </a:solidFill>
                <a:latin typeface="+mn-ea"/>
              </a:rPr>
              <a:t>DataNode</a:t>
            </a:r>
            <a:endParaRPr lang="zh-CN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FB9F77-17BE-374D-A2DF-00315719A402}"/>
              </a:ext>
            </a:extLst>
          </p:cNvPr>
          <p:cNvSpPr txBox="1"/>
          <p:nvPr/>
        </p:nvSpPr>
        <p:spPr>
          <a:xfrm>
            <a:off x="1174434" y="1894838"/>
            <a:ext cx="6777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主要由</a:t>
            </a:r>
            <a:r>
              <a:rPr lang="en-US" altLang="zh-CN" sz="2400" dirty="0" err="1">
                <a:solidFill>
                  <a:schemeClr val="bg1"/>
                </a:solidFill>
                <a:latin typeface="+mj-ea"/>
                <a:ea typeface="+mj-ea"/>
              </a:rPr>
              <a:t>NameNode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、</a:t>
            </a:r>
            <a:r>
              <a:rPr lang="en-US" altLang="zh-CN" sz="2400" dirty="0" err="1">
                <a:solidFill>
                  <a:schemeClr val="bg1"/>
                </a:solidFill>
                <a:latin typeface="+mj-ea"/>
                <a:ea typeface="+mj-ea"/>
              </a:rPr>
              <a:t>DataNode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两类节点构成。</a:t>
            </a:r>
            <a:endParaRPr lang="zh-CN" altLang="en-US" sz="2400" dirty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5269797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6" grpId="0"/>
      <p:bldP spid="2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3967120" y="2963071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467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25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493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170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923" y="3125699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614" y="3228053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26" y="3228053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682" y="3228053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7566" y="2485116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414" y="2836323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" y="1058"/>
            <a:ext cx="12190119" cy="6856942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4014120" y="2955488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159468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250225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563494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343171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4310924" y="3118116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5554615" y="3220470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6547027" y="3220470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7737682" y="3220470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9144567" y="2477534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8816414" y="2828740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027371" y="1606508"/>
            <a:ext cx="4122998" cy="99501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 defTabSz="304770">
              <a:defRPr/>
            </a:pPr>
            <a:r>
              <a:rPr lang="zh-CN" altLang="en-US" sz="5866" dirty="0">
                <a:solidFill>
                  <a:prstClr val="white"/>
                </a:solidFill>
                <a:latin typeface="微软雅黑"/>
                <a:ea typeface="微软雅黑"/>
              </a:rPr>
              <a:t>谢谢观看</a:t>
            </a:r>
            <a:endParaRPr sz="5866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99897" y="3515059"/>
            <a:ext cx="239220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04770">
              <a:defRPr/>
            </a:pPr>
            <a:r>
              <a:rPr lang="zh-CN" altLang="en-US" sz="2133" dirty="0">
                <a:solidFill>
                  <a:prstClr val="white"/>
                </a:solidFill>
                <a:latin typeface="微软雅黑"/>
                <a:ea typeface="微软雅黑"/>
              </a:rPr>
              <a:t>主讲人：</a:t>
            </a:r>
            <a:r>
              <a:rPr lang="en-US" altLang="zh-CN" sz="2133" dirty="0">
                <a:solidFill>
                  <a:prstClr val="white"/>
                </a:solidFill>
                <a:latin typeface="微软雅黑"/>
                <a:ea typeface="微软雅黑"/>
              </a:rPr>
              <a:t>Josh</a:t>
            </a:r>
            <a:endParaRPr lang="zh-CN" altLang="en-US" sz="2133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88465916"/>
      </p:ext>
    </p:extLst>
  </p:cSld>
  <p:clrMapOvr>
    <a:masterClrMapping/>
  </p:clrMapOvr>
  <p:transition spd="med" advClick="0" advTm="1000">
    <p:fade/>
  </p:transition>
</p:sld>
</file>

<file path=ppt/theme/theme1.xml><?xml version="1.0" encoding="utf-8"?>
<a:theme xmlns:a="http://schemas.openxmlformats.org/drawingml/2006/main" name="hadoop-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doop-ppt" id="{E1A72254-C7BD-9B43-9E63-01D93D64C703}" vid="{758548D3-B0E5-9941-B399-0CA94C0815A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hadoop-ppt</Template>
  <TotalTime>1123</TotalTime>
  <Words>200</Words>
  <Application>Microsoft Macintosh PowerPoint</Application>
  <PresentationFormat>宽屏</PresentationFormat>
  <Paragraphs>47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微软雅黑</vt:lpstr>
      <vt:lpstr>Arial</vt:lpstr>
      <vt:lpstr>Calibri</vt:lpstr>
      <vt:lpstr>Wingdings</vt:lpstr>
      <vt:lpstr>hadoop-ppt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HDFS分布式文件系统</dc:title>
  <dc:creator>yeziapp</dc:creator>
  <cp:lastModifiedBy>yeziapp</cp:lastModifiedBy>
  <cp:revision>122</cp:revision>
  <dcterms:created xsi:type="dcterms:W3CDTF">2019-09-07T13:37:53Z</dcterms:created>
  <dcterms:modified xsi:type="dcterms:W3CDTF">2020-01-02T07:08:00Z</dcterms:modified>
</cp:coreProperties>
</file>