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63" r:id="rId3"/>
    <p:sldId id="390" r:id="rId4"/>
    <p:sldId id="290" r:id="rId5"/>
    <p:sldId id="398" r:id="rId6"/>
    <p:sldId id="283" r:id="rId7"/>
    <p:sldId id="399" r:id="rId8"/>
    <p:sldId id="289" r:id="rId9"/>
    <p:sldId id="391" r:id="rId10"/>
    <p:sldId id="291" r:id="rId11"/>
    <p:sldId id="400" r:id="rId12"/>
    <p:sldId id="292" r:id="rId13"/>
    <p:sldId id="401" r:id="rId14"/>
    <p:sldId id="294" r:id="rId15"/>
    <p:sldId id="293" r:id="rId16"/>
    <p:sldId id="287" r:id="rId17"/>
    <p:sldId id="392" r:id="rId18"/>
    <p:sldId id="285" r:id="rId19"/>
    <p:sldId id="393" r:id="rId20"/>
    <p:sldId id="284" r:id="rId21"/>
    <p:sldId id="288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9F46-98E8-004C-A60D-397E90BF4073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B6FF6-B695-0343-B017-2EA5EE5716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8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4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1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18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3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08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62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56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86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4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2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2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7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8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8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9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8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5332-5092-3542-BFAC-FDA221B2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4C303-D280-4D4E-94B9-B60CEDF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AD6F-7719-C24F-98B1-E07C9D9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96C7F-1E4E-9C4D-B2A8-E9B5576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E2B2-40BD-4D4D-A2E7-EEEC229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1106-B0D5-2F4D-BD0F-1601D51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6B3AC-6931-004D-9C50-42B880B8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288CF-D21D-D94E-91E7-5B046C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6E1D-A752-4640-BC4F-F73D8F3E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D7199-0E24-ED44-8DAD-0F720B3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B5A85-E3EA-DF4D-8970-C57AF044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16016-6E6D-9543-9893-0028E66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8A457-201F-C843-B237-45AB2ED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366BF-E3F6-564B-8F1B-F3B48E9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F554-CC67-834C-BD97-827AB9B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9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4D52-30E9-7543-AA54-30A38AF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7F026-5414-5047-93ED-362339B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084C4-1A77-9448-8C0C-76DFBE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DB9FD-894B-9F4C-88C0-7A2E182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AF4A-0FC1-A845-A93F-9D16921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D42C-647A-BC4B-98F5-43A27D0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CCC2-5520-AA44-A5B4-B6445A3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65396-0397-6743-9544-06E10A2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8A84-3D56-A843-B99F-9BEE8CE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0F5E7-6DE7-E041-BD80-CF3A3D5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9437-5264-264A-8A55-494578C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823D-B8CB-D74E-9B59-B0AEE2F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69750-11A3-1F48-92C5-D8F6366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C9D54-24BF-FD49-BB9E-80E5B24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0A3D4-AC74-B642-A2A0-43C596C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ED15-C67C-DB43-A1DC-24E64D9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BBE39-1B3F-EA47-BE2B-7ED51EE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F779D-2520-2147-8EC3-042E560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40A4C-DCB3-E844-B54F-9A02748A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A011D-925D-5943-99DC-276526E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A6A22-F685-1841-8033-27007A4F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A90C3-A1D0-E947-BE11-6CE0AD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01F93-6CD2-3547-AA4A-2442544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5777C-852D-714B-8D0B-66491B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92B3-1F48-1E46-AB21-B106C6A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5BE60-62F4-274C-9B35-1BA7D9B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37B122-D5D0-4947-9A27-C594BC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857A9-C2A3-5641-9F65-016AC76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7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80AD3-B773-5745-B514-AF8DE67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BDCF18-2CF1-E245-86D2-223F3F0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28ABC-96ED-144D-89FB-841B8F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C605-5879-0B48-8F87-DEDAFAF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93F92-1BB8-2148-B4A3-DC437A38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4F092-5EC3-CA4E-874F-4952A96D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E331A-03F2-A34A-9479-D860E66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868C0-FC23-044D-8BC3-79BBD37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D7D18-5796-5C41-896C-806BD71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BF59-C7AE-C34E-BCE9-346AB39A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D694-386E-7A46-A81F-99BADEB9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217E5-3B95-6A40-AA85-95645686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495F-4059-DB4F-A118-9C2A129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70DBF-34E5-FB46-AE82-D6F2958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2D43E-D4AC-5A44-A292-2DD0AE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FA18A8-7E4D-7C42-B99F-11DA77B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DAD83-FE71-FB4C-B28A-D7DFC088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DD56-8ECD-834D-8C4D-0FC6A8F9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AF92-8925-9243-8254-AA3E76019C0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8503-9B2D-8F49-B093-73863F85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98167-1AB6-2042-A9EB-2EA4CF92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第五章 </a:t>
            </a:r>
            <a:r>
              <a:rPr kumimoji="1" lang="en-US" altLang="zh-CN" sz="6000" dirty="0">
                <a:solidFill>
                  <a:schemeClr val="bg1"/>
                </a:solidFill>
              </a:rPr>
              <a:t>MapReduce</a:t>
            </a:r>
            <a:r>
              <a:rPr kumimoji="1" lang="zh-CN" altLang="en-US" sz="6000" dirty="0">
                <a:solidFill>
                  <a:schemeClr val="bg1"/>
                </a:solidFill>
              </a:rPr>
              <a:t>高级编程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748277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439957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Shuffle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BF2C41B-8DD6-FF44-ACCE-BA15D48276D1}"/>
              </a:ext>
            </a:extLst>
          </p:cNvPr>
          <p:cNvSpPr txBox="1"/>
          <p:nvPr/>
        </p:nvSpPr>
        <p:spPr>
          <a:xfrm>
            <a:off x="576470" y="2087217"/>
            <a:ext cx="9797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shuffle</a:t>
            </a:r>
            <a:r>
              <a:rPr lang="zh-CN" altLang="en-US" dirty="0">
                <a:solidFill>
                  <a:schemeClr val="bg1"/>
                </a:solidFill>
              </a:rPr>
              <a:t>阶段主要包括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阶段的</a:t>
            </a:r>
            <a:r>
              <a:rPr lang="en-US" altLang="zh-CN" dirty="0">
                <a:solidFill>
                  <a:schemeClr val="bg1"/>
                </a:solidFill>
              </a:rPr>
              <a:t>combine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group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sort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partition</a:t>
            </a:r>
            <a:r>
              <a:rPr lang="zh-CN" altLang="en-US" dirty="0">
                <a:solidFill>
                  <a:schemeClr val="bg1"/>
                </a:solidFill>
              </a:rPr>
              <a:t>以及</a:t>
            </a:r>
            <a:r>
              <a:rPr lang="en-US" altLang="zh-CN" dirty="0">
                <a:solidFill>
                  <a:schemeClr val="bg1"/>
                </a:solidFill>
              </a:rPr>
              <a:t>reducer</a:t>
            </a:r>
            <a:r>
              <a:rPr lang="zh-CN" altLang="en-US" dirty="0">
                <a:solidFill>
                  <a:schemeClr val="bg1"/>
                </a:solidFill>
              </a:rPr>
              <a:t>阶段的合并排序。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阶段通过</a:t>
            </a:r>
            <a:r>
              <a:rPr lang="en-US" altLang="zh-CN" dirty="0">
                <a:solidFill>
                  <a:schemeClr val="bg1"/>
                </a:solidFill>
              </a:rPr>
              <a:t>shuffle</a:t>
            </a:r>
            <a:r>
              <a:rPr lang="zh-CN" altLang="en-US" dirty="0">
                <a:solidFill>
                  <a:schemeClr val="bg1"/>
                </a:solidFill>
              </a:rPr>
              <a:t>后会将输出数据按照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的分区分文件的保存，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文件内容是按照定义的</a:t>
            </a:r>
            <a:r>
              <a:rPr lang="en-US" altLang="zh-CN" dirty="0">
                <a:solidFill>
                  <a:schemeClr val="bg1"/>
                </a:solidFill>
              </a:rPr>
              <a:t>sort</a:t>
            </a:r>
            <a:r>
              <a:rPr lang="zh-CN" altLang="en-US" dirty="0">
                <a:solidFill>
                  <a:schemeClr val="bg1"/>
                </a:solidFill>
              </a:rPr>
              <a:t>进行排序好的。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阶段完成后会通知</a:t>
            </a:r>
            <a:r>
              <a:rPr lang="en-US" altLang="zh-CN" dirty="0" err="1">
                <a:solidFill>
                  <a:schemeClr val="bg1"/>
                </a:solidFill>
              </a:rPr>
              <a:t>ApplicationMaster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然后</a:t>
            </a:r>
            <a:r>
              <a:rPr lang="en-US" altLang="zh-CN" dirty="0">
                <a:solidFill>
                  <a:schemeClr val="bg1"/>
                </a:solidFill>
              </a:rPr>
              <a:t>AM</a:t>
            </a:r>
            <a:r>
              <a:rPr lang="zh-CN" altLang="en-US" dirty="0">
                <a:solidFill>
                  <a:schemeClr val="bg1"/>
                </a:solidFill>
              </a:rPr>
              <a:t>会通知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进行数据的拉取，在拉取过程中进行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端的</a:t>
            </a:r>
            <a:r>
              <a:rPr lang="en-US" altLang="zh-CN" dirty="0">
                <a:solidFill>
                  <a:schemeClr val="bg1"/>
                </a:solidFill>
              </a:rPr>
              <a:t>shuffle</a:t>
            </a:r>
            <a:r>
              <a:rPr lang="zh-CN" altLang="en-US" dirty="0">
                <a:solidFill>
                  <a:schemeClr val="bg1"/>
                </a:solidFill>
              </a:rPr>
              <a:t>过程。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1729"/>
      </p:ext>
    </p:extLst>
  </p:cSld>
  <p:clrMapOvr>
    <a:masterClrMapping/>
  </p:clrMapOvr>
  <p:transition spd="med" advClick="0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自定义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Shuffle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BF2C41B-8DD6-FF44-ACCE-BA15D48276D1}"/>
              </a:ext>
            </a:extLst>
          </p:cNvPr>
          <p:cNvSpPr txBox="1"/>
          <p:nvPr/>
        </p:nvSpPr>
        <p:spPr>
          <a:xfrm>
            <a:off x="576470" y="2087217"/>
            <a:ext cx="7273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端拉取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的输出数据的时候，会进行</a:t>
            </a:r>
            <a:r>
              <a:rPr lang="en-US" altLang="zh-CN" dirty="0">
                <a:solidFill>
                  <a:schemeClr val="bg1"/>
                </a:solidFill>
              </a:rPr>
              <a:t>shuffle(</a:t>
            </a:r>
            <a:r>
              <a:rPr lang="zh-CN" altLang="en-US" dirty="0">
                <a:solidFill>
                  <a:schemeClr val="bg1"/>
                </a:solidFill>
              </a:rPr>
              <a:t>合并排序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框架以插件模式提供了一个自定义的方式，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我们可以通过实现接口</a:t>
            </a:r>
            <a:r>
              <a:rPr lang="en-US" altLang="zh-CN" dirty="0" err="1">
                <a:solidFill>
                  <a:schemeClr val="bg1"/>
                </a:solidFill>
              </a:rPr>
              <a:t>ShuffleConsumerPlugin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并指定参数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mapreduce.job.reduce.shuffle.consumer.plugin.class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来指定自定义的</a:t>
            </a:r>
            <a:r>
              <a:rPr lang="en-US" altLang="zh-CN" dirty="0">
                <a:solidFill>
                  <a:schemeClr val="bg1"/>
                </a:solidFill>
              </a:rPr>
              <a:t>shuffle</a:t>
            </a:r>
            <a:r>
              <a:rPr lang="zh-CN" altLang="en-US" dirty="0">
                <a:solidFill>
                  <a:schemeClr val="bg1"/>
                </a:solidFill>
              </a:rPr>
              <a:t>规则，但是一般情况下，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直接采用默认的类</a:t>
            </a:r>
            <a:r>
              <a:rPr lang="en-US" altLang="zh-CN" dirty="0" err="1">
                <a:solidFill>
                  <a:schemeClr val="bg1"/>
                </a:solidFill>
              </a:rPr>
              <a:t>org.apache.hadoop.mapreduce.task.reduce.Shuffle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6735907"/>
      </p:ext>
    </p:extLst>
  </p:cSld>
  <p:clrMapOvr>
    <a:masterClrMapping/>
  </p:clrMapOvr>
  <p:transition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Sort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EE88B3-861A-E64F-8B83-B813B35E71C8}"/>
              </a:ext>
            </a:extLst>
          </p:cNvPr>
          <p:cNvSpPr txBox="1"/>
          <p:nvPr/>
        </p:nvSpPr>
        <p:spPr>
          <a:xfrm>
            <a:off x="496956" y="2206487"/>
            <a:ext cx="7180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 err="1">
                <a:solidFill>
                  <a:schemeClr val="bg1"/>
                </a:solidFill>
              </a:rPr>
              <a:t>MapTask</a:t>
            </a:r>
            <a:r>
              <a:rPr lang="en-US" altLang="zh-CN" dirty="0">
                <a:solidFill>
                  <a:schemeClr val="bg1"/>
                </a:solidFill>
              </a:rPr>
              <a:t> –&gt; </a:t>
            </a:r>
            <a:r>
              <a:rPr lang="en-US" altLang="zh-CN" dirty="0" err="1">
                <a:solidFill>
                  <a:schemeClr val="bg1"/>
                </a:solidFill>
              </a:rPr>
              <a:t>ReduceTask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之间， 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框架默认添加了排序。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排序的规则是按照</a:t>
            </a:r>
            <a:r>
              <a:rPr lang="en-US" altLang="zh-CN" dirty="0">
                <a:solidFill>
                  <a:schemeClr val="bg1"/>
                </a:solidFill>
              </a:rPr>
              <a:t>Map </a:t>
            </a:r>
            <a:r>
              <a:rPr lang="zh-CN" altLang="en-US" dirty="0">
                <a:solidFill>
                  <a:schemeClr val="bg1"/>
                </a:solidFill>
              </a:rPr>
              <a:t>端输出的 </a:t>
            </a:r>
            <a:r>
              <a:rPr lang="en-US" altLang="zh-CN" dirty="0">
                <a:solidFill>
                  <a:schemeClr val="bg1"/>
                </a:solidFill>
              </a:rPr>
              <a:t>key </a:t>
            </a:r>
            <a:r>
              <a:rPr lang="zh-CN" altLang="en-US" dirty="0">
                <a:solidFill>
                  <a:schemeClr val="bg1"/>
                </a:solidFill>
              </a:rPr>
              <a:t>的字典顺序进行排序。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18086"/>
      </p:ext>
    </p:extLst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自定义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Sort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EE88B3-861A-E64F-8B83-B813B35E71C8}"/>
              </a:ext>
            </a:extLst>
          </p:cNvPr>
          <p:cNvSpPr txBox="1"/>
          <p:nvPr/>
        </p:nvSpPr>
        <p:spPr>
          <a:xfrm>
            <a:off x="298173" y="2186608"/>
            <a:ext cx="8759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SortComparator</a:t>
            </a:r>
            <a:r>
              <a:rPr lang="zh-CN" altLang="en-US" dirty="0">
                <a:solidFill>
                  <a:schemeClr val="bg1"/>
                </a:solidFill>
              </a:rPr>
              <a:t>是用于将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输出的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key,value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进行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  <a:r>
              <a:rPr lang="zh-CN" altLang="en-US" dirty="0">
                <a:solidFill>
                  <a:schemeClr val="bg1"/>
                </a:solidFill>
              </a:rPr>
              <a:t>排序的关键类，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直白来讲就是用于确定</a:t>
            </a:r>
            <a:r>
              <a:rPr lang="en-US" altLang="zh-CN" dirty="0">
                <a:solidFill>
                  <a:schemeClr val="bg1"/>
                </a:solidFill>
              </a:rPr>
              <a:t>key1</a:t>
            </a:r>
            <a:r>
              <a:rPr lang="zh-CN" altLang="en-US" dirty="0">
                <a:solidFill>
                  <a:schemeClr val="bg1"/>
                </a:solidFill>
              </a:rPr>
              <a:t>所属组和</a:t>
            </a:r>
            <a:r>
              <a:rPr lang="en-US" altLang="zh-CN" dirty="0">
                <a:solidFill>
                  <a:schemeClr val="bg1"/>
                </a:solidFill>
              </a:rPr>
              <a:t>key2</a:t>
            </a:r>
            <a:r>
              <a:rPr lang="zh-CN" altLang="en-US" dirty="0">
                <a:solidFill>
                  <a:schemeClr val="bg1"/>
                </a:solidFill>
              </a:rPr>
              <a:t>所属组那个在前，那个在后。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  要求我们自定义的类实现自接口</a:t>
            </a:r>
            <a:r>
              <a:rPr lang="en-US" altLang="zh-CN" dirty="0" err="1">
                <a:solidFill>
                  <a:schemeClr val="bg1"/>
                </a:solidFill>
              </a:rPr>
              <a:t>RawComparator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可以通过</a:t>
            </a:r>
            <a:r>
              <a:rPr lang="en-US" altLang="zh-CN" dirty="0" err="1">
                <a:solidFill>
                  <a:schemeClr val="bg1"/>
                </a:solidFill>
              </a:rPr>
              <a:t>job.setSortComparatorClass</a:t>
            </a:r>
            <a:r>
              <a:rPr lang="zh-CN" altLang="en-US" dirty="0">
                <a:solidFill>
                  <a:schemeClr val="bg1"/>
                </a:solidFill>
              </a:rPr>
              <a:t>方法指定比较类。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默认情况下使用</a:t>
            </a:r>
            <a:r>
              <a:rPr lang="en-US" altLang="zh-CN" dirty="0" err="1">
                <a:solidFill>
                  <a:schemeClr val="bg1"/>
                </a:solidFill>
              </a:rPr>
              <a:t>WritableComparator</a:t>
            </a:r>
            <a:r>
              <a:rPr lang="zh-CN" altLang="en-US" dirty="0">
                <a:solidFill>
                  <a:schemeClr val="bg1"/>
                </a:solidFill>
              </a:rPr>
              <a:t>，但是最终调用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compareTo</a:t>
            </a:r>
            <a:r>
              <a:rPr lang="zh-CN" altLang="en-US" dirty="0">
                <a:solidFill>
                  <a:schemeClr val="bg1"/>
                </a:solidFill>
              </a:rPr>
              <a:t>方法进行比较。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5458069"/>
      </p:ext>
    </p:extLst>
  </p:cSld>
  <p:clrMapOvr>
    <a:masterClrMapping/>
  </p:clrMapOvr>
  <p:transition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各组件的位置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08EEA1D-65B3-4E43-ACDA-F0EB4FCA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67" y="1168108"/>
            <a:ext cx="4961719" cy="48147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9CAD58-5EFE-5A41-B493-E02CA93A0C2E}"/>
              </a:ext>
            </a:extLst>
          </p:cNvPr>
          <p:cNvSpPr txBox="1"/>
          <p:nvPr/>
        </p:nvSpPr>
        <p:spPr>
          <a:xfrm>
            <a:off x="417443" y="2345635"/>
            <a:ext cx="5820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Combiner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阶段对数据进行分组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en-US" altLang="zh-CN" dirty="0" err="1">
                <a:solidFill>
                  <a:schemeClr val="bg1"/>
                </a:solidFill>
              </a:rPr>
              <a:t>Partitioner</a:t>
            </a:r>
            <a:r>
              <a:rPr lang="zh-CN" altLang="en-US" dirty="0">
                <a:solidFill>
                  <a:schemeClr val="bg1"/>
                </a:solidFill>
              </a:rPr>
              <a:t>接受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中的中间键值对，划分为多个分片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Shuffle</a:t>
            </a:r>
            <a:r>
              <a:rPr lang="zh-CN" altLang="en-US" dirty="0">
                <a:solidFill>
                  <a:schemeClr val="bg1"/>
                </a:solidFill>
              </a:rPr>
              <a:t>启动代表了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的开始。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 Group</a:t>
            </a:r>
            <a:r>
              <a:rPr lang="zh-CN" altLang="en-US" dirty="0">
                <a:solidFill>
                  <a:schemeClr val="bg1"/>
                </a:solidFill>
              </a:rPr>
              <a:t>对各个分区中的数据再进行一次</a:t>
            </a:r>
            <a:r>
              <a:rPr lang="en-US" altLang="zh-CN" dirty="0">
                <a:solidFill>
                  <a:schemeClr val="bg1"/>
                </a:solidFill>
              </a:rPr>
              <a:t>merge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 Sort</a:t>
            </a:r>
            <a:r>
              <a:rPr lang="zh-CN" altLang="en-US" dirty="0">
                <a:solidFill>
                  <a:schemeClr val="bg1"/>
                </a:solidFill>
              </a:rPr>
              <a:t>启动代表了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的开始。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1802"/>
      </p:ext>
    </p:extLst>
  </p:cSld>
  <p:clrMapOvr>
    <a:masterClrMapping/>
  </p:clrMapOvr>
  <p:transition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6"/>
            <a:ext cx="3883743" cy="855652"/>
            <a:chOff x="8858444" y="2013481"/>
            <a:chExt cx="2629392" cy="855783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617676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0"/>
            <a:ext cx="4724033" cy="1594313"/>
            <a:chOff x="8858444" y="3567629"/>
            <a:chExt cx="2357190" cy="1594558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482189" y="441012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496154" y="53385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6942135" y="4445405"/>
            <a:ext cx="5249866" cy="1594314"/>
            <a:chOff x="8858444" y="3567629"/>
            <a:chExt cx="2357190" cy="1594559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MultipleMappersReducer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484216" y="5352446"/>
            <a:ext cx="4243958" cy="912299"/>
            <a:chOff x="8846727" y="4388504"/>
            <a:chExt cx="2393180" cy="91244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831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案例：自定义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9"/>
            <a:ext cx="3702638" cy="855652"/>
            <a:chOff x="8858444" y="2013481"/>
            <a:chExt cx="2357190" cy="85578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的编程组件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01667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FFFF"/>
                </a:solidFill>
              </a:rPr>
              <a:t>MultipleMappersReducer</a:t>
            </a:r>
            <a:r>
              <a:rPr kumimoji="1" lang="zh-CN" altLang="en-US" dirty="0">
                <a:solidFill>
                  <a:srgbClr val="FFFFFF"/>
                </a:solidFill>
              </a:rPr>
              <a:t>作业一般用于转换场景，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比如我们只想改变数据的格式，就可以使用该模式。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163499" y="1093200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82319" y="2808593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87280" y="1728407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87280" y="434264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8" y="2165387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205989" y="373774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9D00E9-9427-964B-B31B-B08BBEDC58EE}"/>
              </a:ext>
            </a:extLst>
          </p:cNvPr>
          <p:cNvGraphicFramePr>
            <a:graphicFrameLocks noGrp="1"/>
          </p:cNvGraphicFramePr>
          <p:nvPr/>
        </p:nvGraphicFramePr>
        <p:xfrm>
          <a:off x="376936" y="4648781"/>
          <a:ext cx="6518134" cy="170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城市名使用简称代替，例如</a:t>
                      </a:r>
                      <a:r>
                        <a:rPr lang="en-US" altLang="zh-CN" dirty="0"/>
                        <a:t>BOS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NYC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简称，比如城市为</a:t>
                      </a:r>
                      <a:r>
                        <a:rPr lang="en-US" altLang="zh-CN" dirty="0"/>
                        <a:t>Boston/</a:t>
                      </a:r>
                      <a:r>
                        <a:rPr lang="en-US" altLang="zh-CN" dirty="0" err="1"/>
                        <a:t>boston</a:t>
                      </a:r>
                      <a:r>
                        <a:rPr lang="zh-CN" altLang="en-US" dirty="0"/>
                        <a:t>，则转换为</a:t>
                      </a:r>
                      <a:r>
                        <a:rPr lang="en-US" altLang="zh-CN" dirty="0"/>
                        <a:t>BOS</a:t>
                      </a:r>
                      <a:r>
                        <a:rPr lang="zh-CN" altLang="en-US" dirty="0"/>
                        <a:t>；如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York/new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York</a:t>
                      </a:r>
                      <a:r>
                        <a:rPr lang="zh-CN" altLang="en-US" dirty="0"/>
                        <a:t>，则转换为</a:t>
                      </a:r>
                      <a:r>
                        <a:rPr lang="en-US" altLang="zh-CN" dirty="0"/>
                        <a:t>NYC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555156"/>
      </p:ext>
    </p:extLst>
  </p:cSld>
  <p:clrMapOvr>
    <a:masterClrMapping/>
  </p:clrMapOvr>
  <p:transition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6"/>
            <a:ext cx="3883743" cy="855652"/>
            <a:chOff x="8858444" y="2013481"/>
            <a:chExt cx="2629392" cy="855783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617676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0"/>
            <a:ext cx="4724033" cy="1594313"/>
            <a:chOff x="8858444" y="3567629"/>
            <a:chExt cx="2357190" cy="1594558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482189" y="441012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496154" y="53385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6942135" y="4445405"/>
            <a:ext cx="5249866" cy="1594314"/>
            <a:chOff x="8858444" y="3567629"/>
            <a:chExt cx="2357190" cy="1594559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MultipleMappersReducer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484216" y="5352446"/>
            <a:ext cx="4243958" cy="912299"/>
            <a:chOff x="8846727" y="4388504"/>
            <a:chExt cx="2393180" cy="91244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831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案例：自定义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9"/>
            <a:ext cx="3702638" cy="855652"/>
            <a:chOff x="8858444" y="2013481"/>
            <a:chExt cx="2357190" cy="85578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的编程组件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06599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06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单一的</a:t>
            </a:r>
            <a:r>
              <a:rPr kumimoji="1" lang="en-US" altLang="zh-CN" dirty="0">
                <a:solidFill>
                  <a:srgbClr val="FFFFFF"/>
                </a:solidFill>
              </a:rPr>
              <a:t>mapper-reducer</a:t>
            </a:r>
            <a:r>
              <a:rPr kumimoji="1" lang="zh-CN" altLang="en-US" dirty="0">
                <a:solidFill>
                  <a:srgbClr val="FFFFFF"/>
                </a:solidFill>
              </a:rPr>
              <a:t>作业可以用于聚合场景。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比如</a:t>
            </a:r>
            <a:r>
              <a:rPr kumimoji="1" lang="en-US" altLang="zh-CN" dirty="0">
                <a:solidFill>
                  <a:srgbClr val="FFFFFF"/>
                </a:solidFill>
              </a:rPr>
              <a:t>wordcount</a:t>
            </a:r>
            <a:r>
              <a:rPr kumimoji="1" lang="zh-CN" altLang="en-US" dirty="0">
                <a:solidFill>
                  <a:srgbClr val="FFFFFF"/>
                </a:solidFill>
              </a:rPr>
              <a:t>这种聚合操作。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163499" y="1093200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75016" y="2418867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79977" y="144462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79978" y="4886205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7" y="18728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198686" y="4399036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F13359C-BBD9-0048-8716-0A3EA18C1E4C}"/>
              </a:ext>
            </a:extLst>
          </p:cNvPr>
          <p:cNvSpPr/>
          <p:nvPr/>
        </p:nvSpPr>
        <p:spPr>
          <a:xfrm>
            <a:off x="8175016" y="3608616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464AD-F8D8-4E43-830D-00757663B001}"/>
              </a:ext>
            </a:extLst>
          </p:cNvPr>
          <p:cNvCxnSpPr>
            <a:cxnSpLocks/>
          </p:cNvCxnSpPr>
          <p:nvPr/>
        </p:nvCxnSpPr>
        <p:spPr>
          <a:xfrm flipH="1">
            <a:off x="9174718" y="31531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5D38806-B073-2E4D-90ED-7E5A28B16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71359"/>
              </p:ext>
            </p:extLst>
          </p:nvPr>
        </p:nvGraphicFramePr>
        <p:xfrm>
          <a:off x="496079" y="4529628"/>
          <a:ext cx="6518134" cy="17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计算所有城市的平均温度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城市的温度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  <a:tr h="42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通过城市进行分组，并计算每个城市平均温度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927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953138"/>
      </p:ext>
    </p:extLst>
  </p:cSld>
  <p:clrMapOvr>
    <a:masterClrMapping/>
  </p:clrMapOvr>
  <p:transition spd="med" advClick="0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6"/>
            <a:ext cx="3883743" cy="855652"/>
            <a:chOff x="8858444" y="2013481"/>
            <a:chExt cx="2629392" cy="855783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617676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0"/>
            <a:ext cx="4724033" cy="1594313"/>
            <a:chOff x="8858444" y="3567629"/>
            <a:chExt cx="2357190" cy="1594558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482189" y="441012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496154" y="53385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6942135" y="4445405"/>
            <a:ext cx="5249866" cy="1594314"/>
            <a:chOff x="8858444" y="3567629"/>
            <a:chExt cx="2357190" cy="1594559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MultipleMappersReducer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484216" y="5352446"/>
            <a:ext cx="4243958" cy="912299"/>
            <a:chOff x="8846727" y="4388504"/>
            <a:chExt cx="2393180" cy="91244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831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案例：自定义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9"/>
            <a:ext cx="3702638" cy="855652"/>
            <a:chOff x="8858444" y="2013481"/>
            <a:chExt cx="2357190" cy="85578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的编程组件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73622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6"/>
            <a:ext cx="3883743" cy="855652"/>
            <a:chOff x="8858444" y="2013481"/>
            <a:chExt cx="2629392" cy="855783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617676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0"/>
            <a:ext cx="4724033" cy="1594313"/>
            <a:chOff x="8858444" y="3567629"/>
            <a:chExt cx="2357190" cy="1594558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482189" y="441012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496154" y="53385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6942135" y="4445405"/>
            <a:ext cx="5249866" cy="1594314"/>
            <a:chOff x="8858444" y="3567629"/>
            <a:chExt cx="2357190" cy="1594559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MultipleMappersReducer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484216" y="5352446"/>
            <a:ext cx="4243958" cy="912299"/>
            <a:chOff x="8846727" y="4388504"/>
            <a:chExt cx="2393180" cy="91244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831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案例：自定义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9"/>
            <a:ext cx="3702638" cy="855652"/>
            <a:chOff x="8858444" y="2013481"/>
            <a:chExt cx="2357190" cy="85578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的编程组件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20221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MultipleMappersReducer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FFFF"/>
                </a:solidFill>
              </a:rPr>
              <a:t>MultipleMappersReducer</a:t>
            </a:r>
            <a:r>
              <a:rPr kumimoji="1" lang="zh-CN" altLang="en-US" dirty="0">
                <a:solidFill>
                  <a:srgbClr val="FFFFFF"/>
                </a:solidFill>
              </a:rPr>
              <a:t>作业中，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输入来源于多个文件，并生成连接</a:t>
            </a:r>
            <a:r>
              <a:rPr kumimoji="1" lang="en-US" altLang="zh-CN" dirty="0">
                <a:solidFill>
                  <a:srgbClr val="FFFFFF"/>
                </a:solidFill>
              </a:rPr>
              <a:t>/</a:t>
            </a:r>
            <a:r>
              <a:rPr kumimoji="1" lang="zh-CN" altLang="en-US" dirty="0">
                <a:solidFill>
                  <a:srgbClr val="FFFFFF"/>
                </a:solidFill>
              </a:rPr>
              <a:t>聚合的输出结果。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6846405" y="1168108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7543800" y="2399660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38AB91-7DF5-B243-98BE-4CA35A4DC0FC}"/>
              </a:ext>
            </a:extLst>
          </p:cNvPr>
          <p:cNvSpPr/>
          <p:nvPr/>
        </p:nvSpPr>
        <p:spPr>
          <a:xfrm>
            <a:off x="9119152" y="2399659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1FB22B-53CE-0F41-B1F3-E63BA28414AB}"/>
              </a:ext>
            </a:extLst>
          </p:cNvPr>
          <p:cNvSpPr/>
          <p:nvPr/>
        </p:nvSpPr>
        <p:spPr>
          <a:xfrm>
            <a:off x="8312427" y="3546988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7593495" y="154315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21005-E449-BE4C-8334-01FAB712E6BC}"/>
              </a:ext>
            </a:extLst>
          </p:cNvPr>
          <p:cNvSpPr txBox="1"/>
          <p:nvPr/>
        </p:nvSpPr>
        <p:spPr>
          <a:xfrm>
            <a:off x="9119152" y="154315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369442" y="4856116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stCxn id="5" idx="2"/>
          </p:cNvCxnSpPr>
          <p:nvPr/>
        </p:nvCxnSpPr>
        <p:spPr>
          <a:xfrm flipH="1">
            <a:off x="8261901" y="19124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892F5B-3F35-974C-B809-1280D38DFE70}"/>
              </a:ext>
            </a:extLst>
          </p:cNvPr>
          <p:cNvCxnSpPr/>
          <p:nvPr/>
        </p:nvCxnSpPr>
        <p:spPr>
          <a:xfrm flipH="1">
            <a:off x="9402841" y="3052521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E8DE69A-79E7-074C-A6E3-3566AAD83027}"/>
              </a:ext>
            </a:extLst>
          </p:cNvPr>
          <p:cNvCxnSpPr/>
          <p:nvPr/>
        </p:nvCxnSpPr>
        <p:spPr>
          <a:xfrm flipH="1">
            <a:off x="8414301" y="3045223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6E20B3D-0EAB-8544-89DA-A0394D471D24}"/>
              </a:ext>
            </a:extLst>
          </p:cNvPr>
          <p:cNvCxnSpPr/>
          <p:nvPr/>
        </p:nvCxnSpPr>
        <p:spPr>
          <a:xfrm flipH="1">
            <a:off x="9697623" y="189685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8895911" y="42291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51968"/>
      </p:ext>
    </p:extLst>
  </p:cSld>
  <p:clrMapOvr>
    <a:masterClrMapping/>
  </p:clrMapOvr>
  <p:transition spd="med" advClick="0" advTm="1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6"/>
            <a:ext cx="3883743" cy="855652"/>
            <a:chOff x="8858444" y="2013481"/>
            <a:chExt cx="2629392" cy="855783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617676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0"/>
            <a:ext cx="4724033" cy="1594313"/>
            <a:chOff x="8858444" y="3567629"/>
            <a:chExt cx="2357190" cy="1594558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482189" y="441012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496154" y="53385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6942135" y="4445405"/>
            <a:ext cx="5249866" cy="1594314"/>
            <a:chOff x="8858444" y="3567629"/>
            <a:chExt cx="2357190" cy="1594559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1569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MultipleMappersReducer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484216" y="5352446"/>
            <a:ext cx="4243958" cy="912299"/>
            <a:chOff x="8846727" y="4388504"/>
            <a:chExt cx="2393180" cy="91244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831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案例：自定义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9"/>
            <a:ext cx="3702638" cy="855652"/>
            <a:chOff x="8858444" y="2013481"/>
            <a:chExt cx="2357190" cy="85578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831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的编程组件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42738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5629572" cy="830997"/>
            <a:chOff x="1007305" y="947449"/>
            <a:chExt cx="6535202" cy="1246687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12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使用组合器的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243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white"/>
                </a:solidFill>
                <a:latin typeface="+mn-ea"/>
              </a:rPr>
              <a:t>SingleMapperReducer</a:t>
            </a:r>
            <a:r>
              <a:rPr kumimoji="1" lang="zh-CN" altLang="en-US" dirty="0">
                <a:solidFill>
                  <a:srgbClr val="FFFFFF"/>
                </a:solidFill>
              </a:rPr>
              <a:t>作业可以用于聚合场景。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其中</a:t>
            </a:r>
            <a:r>
              <a:rPr kumimoji="1" lang="en-US" altLang="zh-CN" dirty="0">
                <a:solidFill>
                  <a:srgbClr val="FFFFFF"/>
                </a:solidFill>
              </a:rPr>
              <a:t>Combiner</a:t>
            </a:r>
            <a:r>
              <a:rPr kumimoji="1" lang="zh-CN" altLang="en-US" dirty="0">
                <a:solidFill>
                  <a:srgbClr val="FFFFFF"/>
                </a:solidFill>
              </a:rPr>
              <a:t>组合器是一个可选类。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组合器接受</a:t>
            </a:r>
            <a:r>
              <a:rPr kumimoji="1" lang="en-US" altLang="zh-CN" dirty="0">
                <a:solidFill>
                  <a:srgbClr val="FFFFFF"/>
                </a:solidFill>
              </a:rPr>
              <a:t>map</a:t>
            </a:r>
            <a:r>
              <a:rPr kumimoji="1" lang="zh-CN" altLang="en-US" dirty="0">
                <a:solidFill>
                  <a:srgbClr val="FFFFFF"/>
                </a:solidFill>
              </a:rPr>
              <a:t>的输入内容，然后将输出的键值对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传递给</a:t>
            </a:r>
            <a:r>
              <a:rPr kumimoji="1" lang="en-US" altLang="zh-CN" dirty="0">
                <a:solidFill>
                  <a:srgbClr val="FFFFFF"/>
                </a:solidFill>
              </a:rPr>
              <a:t>reducer</a:t>
            </a:r>
            <a:r>
              <a:rPr kumimoji="1" lang="zh-CN" altLang="en-US" dirty="0">
                <a:solidFill>
                  <a:srgbClr val="FFFFFF"/>
                </a:solidFill>
              </a:rPr>
              <a:t>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组合器用于降低</a:t>
            </a:r>
            <a:r>
              <a:rPr kumimoji="1" lang="en-US" altLang="zh-CN" dirty="0">
                <a:solidFill>
                  <a:srgbClr val="FFFFFF"/>
                </a:solidFill>
              </a:rPr>
              <a:t>reducer</a:t>
            </a:r>
            <a:r>
              <a:rPr kumimoji="1" lang="zh-CN" altLang="en-US" dirty="0">
                <a:solidFill>
                  <a:srgbClr val="FFFFFF"/>
                </a:solidFill>
              </a:rPr>
              <a:t>的负载。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096591" y="1365443"/>
            <a:ext cx="4184374" cy="506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75016" y="2418867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79977" y="144462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79977" y="6111529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7" y="18728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198686" y="4399036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F13359C-BBD9-0048-8716-0A3EA18C1E4C}"/>
              </a:ext>
            </a:extLst>
          </p:cNvPr>
          <p:cNvSpPr/>
          <p:nvPr/>
        </p:nvSpPr>
        <p:spPr>
          <a:xfrm>
            <a:off x="8175016" y="3608616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Combiner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464AD-F8D8-4E43-830D-00757663B001}"/>
              </a:ext>
            </a:extLst>
          </p:cNvPr>
          <p:cNvCxnSpPr>
            <a:cxnSpLocks/>
          </p:cNvCxnSpPr>
          <p:nvPr/>
        </p:nvCxnSpPr>
        <p:spPr>
          <a:xfrm flipH="1">
            <a:off x="9174718" y="31531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5D38806-B073-2E4D-90ED-7E5A28B160AF}"/>
              </a:ext>
            </a:extLst>
          </p:cNvPr>
          <p:cNvGraphicFramePr>
            <a:graphicFrameLocks noGrp="1"/>
          </p:cNvGraphicFramePr>
          <p:nvPr/>
        </p:nvGraphicFramePr>
        <p:xfrm>
          <a:off x="496079" y="4529628"/>
          <a:ext cx="6518134" cy="17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计算所有城市的平均温度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城市的温度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  <a:tr h="42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通过城市进行分组，并计算每个城市平均温度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9278288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2295A10-BCD2-A141-B347-80A819E6E91D}"/>
              </a:ext>
            </a:extLst>
          </p:cNvPr>
          <p:cNvSpPr/>
          <p:nvPr/>
        </p:nvSpPr>
        <p:spPr>
          <a:xfrm>
            <a:off x="8151047" y="4916205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C3821C3-0E58-9E47-B517-C34873128EA0}"/>
              </a:ext>
            </a:extLst>
          </p:cNvPr>
          <p:cNvCxnSpPr/>
          <p:nvPr/>
        </p:nvCxnSpPr>
        <p:spPr>
          <a:xfrm flipH="1">
            <a:off x="9174717" y="5701043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3273"/>
      </p:ext>
    </p:extLst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683925" y="452176"/>
            <a:ext cx="6670593" cy="7006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lnSpc>
                <a:spcPct val="150000"/>
              </a:lnSpc>
              <a:defRPr/>
            </a:pPr>
            <a:r>
              <a:rPr lang="zh-CN" altLang="en-US" sz="2933" b="1" dirty="0">
                <a:solidFill>
                  <a:prstClr val="white"/>
                </a:solidFill>
                <a:cs typeface="+mn-ea"/>
                <a:sym typeface="+mn-lt"/>
              </a:rPr>
              <a:t>回顾</a:t>
            </a:r>
            <a:r>
              <a:rPr lang="en-US" altLang="zh-CN" sz="2933" b="1" dirty="0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2933" b="1" dirty="0">
                <a:solidFill>
                  <a:prstClr val="white"/>
                </a:solidFill>
                <a:cs typeface="+mn-ea"/>
                <a:sym typeface="+mn-lt"/>
              </a:rPr>
              <a:t>原理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50411" y="1485097"/>
            <a:ext cx="11697075" cy="4809150"/>
            <a:chOff x="374263" y="2227989"/>
            <a:chExt cx="17548320" cy="7214838"/>
          </a:xfrm>
        </p:grpSpPr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9B66B8D8-AC75-C14C-841C-60423A615AC2}"/>
                </a:ext>
              </a:extLst>
            </p:cNvPr>
            <p:cNvCxnSpPr>
              <a:cxnSpLocks/>
            </p:cNvCxnSpPr>
            <p:nvPr/>
          </p:nvCxnSpPr>
          <p:spPr>
            <a:xfrm>
              <a:off x="2595977" y="6356666"/>
              <a:ext cx="990734" cy="1625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766326E3-E221-5944-AF14-53C9022AD1A3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1713127" y="4029791"/>
              <a:ext cx="1858772" cy="12925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7AE5F61C-445D-BD45-8019-0CFAA4413C9F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713127" y="7492266"/>
              <a:ext cx="1847679" cy="121402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A66252C3-20BC-294B-BD19-2030BACCCFD9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10" y="4029791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D77052A3-4521-9544-B737-431E962B2846}"/>
                </a:ext>
              </a:extLst>
            </p:cNvPr>
            <p:cNvCxnSpPr>
              <a:cxnSpLocks/>
            </p:cNvCxnSpPr>
            <p:nvPr/>
          </p:nvCxnSpPr>
          <p:spPr>
            <a:xfrm>
              <a:off x="8186156" y="4061825"/>
              <a:ext cx="145920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E99752E2-B35E-754F-B3FE-C3FA468477B7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10" y="6407320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DE0DE9FD-BA5F-EC4A-A2FA-B44AB51E46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10" y="8622582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77B4244D-6831-594D-B993-09BABF3F945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153508" y="4547463"/>
              <a:ext cx="2555001" cy="146011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92F1DB4-F878-914E-A65A-02D4A9FF4EFD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7518014" y="4614566"/>
              <a:ext cx="2115712" cy="12988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95B6E14-F67D-5245-A4AA-B4D400D0CD5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216971" y="6407320"/>
              <a:ext cx="1456741" cy="159682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843F3A64-A64C-2E40-A0EB-912D3CE887E4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7928955" y="4614566"/>
              <a:ext cx="1704771" cy="402933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5BD69BB-B945-F14F-B92A-81E4BD629F6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8213830" y="6639412"/>
              <a:ext cx="1442383" cy="198317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CF16296-B9B4-374C-9FBD-3D1132EC8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2566" y="8610110"/>
              <a:ext cx="1459883" cy="1247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4164C54-1599-ED4E-BA86-28F19F982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578165" y="8624305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D939939D-4723-EA4C-A757-2B87B4B53578}"/>
                </a:ext>
              </a:extLst>
            </p:cNvPr>
            <p:cNvCxnSpPr>
              <a:cxnSpLocks/>
            </p:cNvCxnSpPr>
            <p:nvPr/>
          </p:nvCxnSpPr>
          <p:spPr>
            <a:xfrm>
              <a:off x="11585255" y="4037381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0BA1DA-4AA0-B84F-9AF2-8472DC9B768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5830" y="6341626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29CD2C0F-FD40-C04E-A8E1-7E853BE200BE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13474066" y="4436026"/>
              <a:ext cx="2222748" cy="187344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6BA8C9CC-3BE5-9046-86A5-3D18C50B08A6}"/>
                </a:ext>
              </a:extLst>
            </p:cNvPr>
            <p:cNvCxnSpPr>
              <a:cxnSpLocks/>
            </p:cNvCxnSpPr>
            <p:nvPr/>
          </p:nvCxnSpPr>
          <p:spPr>
            <a:xfrm>
              <a:off x="14254869" y="6335199"/>
              <a:ext cx="1441943" cy="1285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F11B2B4E-27EC-474F-90E3-5BF93DA6CF0D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14508925" y="6358687"/>
              <a:ext cx="1187887" cy="225142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EE3ED87-B0CC-C741-A9A2-0252CB6D0EF6}"/>
                </a:ext>
              </a:extLst>
            </p:cNvPr>
            <p:cNvSpPr/>
            <p:nvPr/>
          </p:nvSpPr>
          <p:spPr>
            <a:xfrm>
              <a:off x="374263" y="5322375"/>
              <a:ext cx="2677728" cy="216989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6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1866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866" dirty="0">
                  <a:solidFill>
                    <a:schemeClr val="bg1"/>
                  </a:solidFill>
                </a:rPr>
                <a:t>Cool</a:t>
              </a:r>
            </a:p>
            <a:p>
              <a:pPr algn="ctr"/>
              <a:r>
                <a:rPr kumimoji="1" lang="en-US" altLang="zh-CN" sz="1866" dirty="0">
                  <a:solidFill>
                    <a:schemeClr val="bg1"/>
                  </a:solidFill>
                </a:rPr>
                <a:t>Wow</a:t>
              </a:r>
              <a:r>
                <a:rPr kumimoji="1" lang="zh-CN" altLang="en-US" sz="1866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866" dirty="0">
                  <a:solidFill>
                    <a:schemeClr val="bg1"/>
                  </a:solidFill>
                </a:rPr>
                <a:t>Hadoop</a:t>
              </a:r>
            </a:p>
            <a:p>
              <a:pPr algn="ctr"/>
              <a:r>
                <a:rPr kumimoji="1" lang="en-US" altLang="zh-CN" sz="1866" dirty="0">
                  <a:solidFill>
                    <a:schemeClr val="bg1"/>
                  </a:solidFill>
                </a:rPr>
                <a:t>Cool</a:t>
              </a:r>
              <a:r>
                <a:rPr kumimoji="1" lang="zh-CN" altLang="en-US" sz="1866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866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1866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866" dirty="0">
                  <a:solidFill>
                    <a:schemeClr val="bg1"/>
                  </a:solidFill>
                </a:rPr>
                <a:t>Wow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C427C6-4A9F-4642-B3DC-F166DCF1D684}"/>
                </a:ext>
              </a:extLst>
            </p:cNvPr>
            <p:cNvSpPr/>
            <p:nvPr/>
          </p:nvSpPr>
          <p:spPr>
            <a:xfrm>
              <a:off x="3570874" y="3549136"/>
              <a:ext cx="1972763" cy="9841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2133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2133" dirty="0">
                  <a:solidFill>
                    <a:schemeClr val="bg1"/>
                  </a:solidFill>
                </a:rPr>
                <a:t>Cool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3F9767-A9BC-6247-AC4B-444F1B2A7F6E}"/>
                </a:ext>
              </a:extLst>
            </p:cNvPr>
            <p:cNvSpPr/>
            <p:nvPr/>
          </p:nvSpPr>
          <p:spPr>
            <a:xfrm>
              <a:off x="3571900" y="5879285"/>
              <a:ext cx="1970711" cy="105607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Wow</a:t>
              </a:r>
              <a:r>
                <a:rPr kumimoji="1" lang="zh-CN" altLang="en-US" sz="2133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2133" dirty="0">
                  <a:solidFill>
                    <a:schemeClr val="bg1"/>
                  </a:solidFill>
                </a:rPr>
                <a:t>Hadoop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9C4970-428A-B94F-BA23-C98F3EC7ADB7}"/>
                </a:ext>
              </a:extLst>
            </p:cNvPr>
            <p:cNvSpPr/>
            <p:nvPr/>
          </p:nvSpPr>
          <p:spPr>
            <a:xfrm>
              <a:off x="3560806" y="7809631"/>
              <a:ext cx="1992898" cy="16331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Cool</a:t>
              </a:r>
              <a:r>
                <a:rPr kumimoji="1" lang="zh-CN" altLang="en-US" sz="2133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2133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2133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2133" dirty="0">
                  <a:solidFill>
                    <a:schemeClr val="bg1"/>
                  </a:solidFill>
                </a:rPr>
                <a:t>Wow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BF7303-7950-1F47-BCDA-6D456ADF1A15}"/>
                </a:ext>
              </a:extLst>
            </p:cNvPr>
            <p:cNvSpPr/>
            <p:nvPr/>
          </p:nvSpPr>
          <p:spPr>
            <a:xfrm>
              <a:off x="9633726" y="3527766"/>
              <a:ext cx="2105478" cy="788334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Hadoo,1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9A1F0F8-1824-C648-9152-27BFAD28AA27}"/>
                </a:ext>
              </a:extLst>
            </p:cNvPr>
            <p:cNvSpPr/>
            <p:nvPr/>
          </p:nvSpPr>
          <p:spPr>
            <a:xfrm>
              <a:off x="6090043" y="5855928"/>
              <a:ext cx="2126928" cy="11027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Wow,1</a:t>
              </a:r>
            </a:p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Hadoop,1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22AAC4-40C0-1A4D-BB00-BDD3D00B2563}"/>
                </a:ext>
              </a:extLst>
            </p:cNvPr>
            <p:cNvSpPr/>
            <p:nvPr/>
          </p:nvSpPr>
          <p:spPr>
            <a:xfrm>
              <a:off x="6085268" y="3549136"/>
              <a:ext cx="2136479" cy="998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Hadoo,1</a:t>
              </a:r>
            </a:p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Cool,1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1C89963-7E78-EB41-A7F2-BBA6D7C04F35}"/>
                </a:ext>
              </a:extLst>
            </p:cNvPr>
            <p:cNvSpPr/>
            <p:nvPr/>
          </p:nvSpPr>
          <p:spPr>
            <a:xfrm>
              <a:off x="6093184" y="7809631"/>
              <a:ext cx="2120646" cy="16259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Cool,1</a:t>
              </a:r>
            </a:p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Hadoop,1</a:t>
              </a:r>
            </a:p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Wow,1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2B3CA26-FDAF-BA4A-A326-7944164E7C91}"/>
                </a:ext>
              </a:extLst>
            </p:cNvPr>
            <p:cNvSpPr/>
            <p:nvPr/>
          </p:nvSpPr>
          <p:spPr>
            <a:xfrm>
              <a:off x="9633726" y="4220399"/>
              <a:ext cx="2105478" cy="788334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Hadoo,1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3AFA5C0-627E-ED41-A409-6480B9F02FE6}"/>
                </a:ext>
              </a:extLst>
            </p:cNvPr>
            <p:cNvSpPr/>
            <p:nvPr/>
          </p:nvSpPr>
          <p:spPr>
            <a:xfrm>
              <a:off x="9633726" y="4893389"/>
              <a:ext cx="2105478" cy="788334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Hadoo,1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B72CE62-199B-8345-9D4B-BC9C56B32E94}"/>
                </a:ext>
              </a:extLst>
            </p:cNvPr>
            <p:cNvSpPr/>
            <p:nvPr/>
          </p:nvSpPr>
          <p:spPr>
            <a:xfrm>
              <a:off x="9633155" y="5994243"/>
              <a:ext cx="2106621" cy="826742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Cool,1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0F25BC-2227-3144-A5EF-4C7A6DD5CC09}"/>
                </a:ext>
              </a:extLst>
            </p:cNvPr>
            <p:cNvSpPr/>
            <p:nvPr/>
          </p:nvSpPr>
          <p:spPr>
            <a:xfrm>
              <a:off x="9633155" y="6639411"/>
              <a:ext cx="2106621" cy="826742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Cool,1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B748419-8EC8-F249-8EC8-C6EB2BE62EE9}"/>
                </a:ext>
              </a:extLst>
            </p:cNvPr>
            <p:cNvSpPr/>
            <p:nvPr/>
          </p:nvSpPr>
          <p:spPr>
            <a:xfrm>
              <a:off x="9633155" y="8004145"/>
              <a:ext cx="2106620" cy="754212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Wow,1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5F482F1-A708-1A44-97DC-E1313B258A76}"/>
                </a:ext>
              </a:extLst>
            </p:cNvPr>
            <p:cNvSpPr/>
            <p:nvPr/>
          </p:nvSpPr>
          <p:spPr>
            <a:xfrm>
              <a:off x="9633155" y="8613151"/>
              <a:ext cx="2106620" cy="754212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Wow,1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4F2F2A8-674D-694A-8691-E70C51E2898C}"/>
                </a:ext>
              </a:extLst>
            </p:cNvPr>
            <p:cNvSpPr/>
            <p:nvPr/>
          </p:nvSpPr>
          <p:spPr>
            <a:xfrm>
              <a:off x="12439207" y="3716157"/>
              <a:ext cx="2069718" cy="7198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Hadoo,3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E8E6FF-9852-F34A-BBC9-937DDC886AE9}"/>
                </a:ext>
              </a:extLst>
            </p:cNvPr>
            <p:cNvSpPr/>
            <p:nvPr/>
          </p:nvSpPr>
          <p:spPr>
            <a:xfrm>
              <a:off x="12439207" y="5979409"/>
              <a:ext cx="2069718" cy="7307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Cool,2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8FD4C8-E4AC-7942-8E95-082E994D15C6}"/>
                </a:ext>
              </a:extLst>
            </p:cNvPr>
            <p:cNvSpPr/>
            <p:nvPr/>
          </p:nvSpPr>
          <p:spPr>
            <a:xfrm>
              <a:off x="12439207" y="8261610"/>
              <a:ext cx="2069718" cy="6969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Wow,2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32049E1-20E0-8942-85C6-71A89D7F25AF}"/>
                </a:ext>
              </a:extLst>
            </p:cNvPr>
            <p:cNvSpPr/>
            <p:nvPr/>
          </p:nvSpPr>
          <p:spPr>
            <a:xfrm>
              <a:off x="15696813" y="5448300"/>
              <a:ext cx="2225770" cy="1589648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Hadoop,3</a:t>
              </a:r>
            </a:p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Cool,2</a:t>
              </a:r>
            </a:p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Wow,2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1760B72-DFDE-D443-B15C-040F7B5D5EB2}"/>
                </a:ext>
              </a:extLst>
            </p:cNvPr>
            <p:cNvSpPr/>
            <p:nvPr/>
          </p:nvSpPr>
          <p:spPr>
            <a:xfrm>
              <a:off x="596011" y="2227989"/>
              <a:ext cx="2234233" cy="75686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6F6EB4-1D91-214F-A545-8498A8855438}"/>
                </a:ext>
              </a:extLst>
            </p:cNvPr>
            <p:cNvSpPr/>
            <p:nvPr/>
          </p:nvSpPr>
          <p:spPr>
            <a:xfrm>
              <a:off x="3568551" y="2227989"/>
              <a:ext cx="1977408" cy="7568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Splitting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6C28392-A6E9-DF4D-8BA6-61DD9E9C0170}"/>
                </a:ext>
              </a:extLst>
            </p:cNvPr>
            <p:cNvSpPr/>
            <p:nvPr/>
          </p:nvSpPr>
          <p:spPr>
            <a:xfrm>
              <a:off x="6084708" y="2227989"/>
              <a:ext cx="2137598" cy="75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6" dirty="0">
                  <a:solidFill>
                    <a:schemeClr val="bg1"/>
                  </a:solidFill>
                </a:rPr>
                <a:t>Mapping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A4FE909-3522-B442-8C96-FE940080852C}"/>
                </a:ext>
              </a:extLst>
            </p:cNvPr>
            <p:cNvSpPr/>
            <p:nvPr/>
          </p:nvSpPr>
          <p:spPr>
            <a:xfrm>
              <a:off x="9590552" y="2227989"/>
              <a:ext cx="2191827" cy="787450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Shuffling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762CD8C-BC74-404E-B739-A80EFDAAB300}"/>
                </a:ext>
              </a:extLst>
            </p:cNvPr>
            <p:cNvSpPr/>
            <p:nvPr/>
          </p:nvSpPr>
          <p:spPr>
            <a:xfrm>
              <a:off x="12439207" y="2227989"/>
              <a:ext cx="2069719" cy="7874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33" dirty="0">
                  <a:solidFill>
                    <a:schemeClr val="bg1"/>
                  </a:solidFill>
                </a:rPr>
                <a:t>Reducing</a:t>
              </a:r>
            </a:p>
          </p:txBody>
        </p:sp>
      </p:grpSp>
      <p:cxnSp>
        <p:nvCxnSpPr>
          <p:cNvPr id="69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669795" y="1113408"/>
            <a:ext cx="5894622" cy="12485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3842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Combiner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4B3AFCC-42D0-1E4C-BAAA-FC9E9CE85272}"/>
              </a:ext>
            </a:extLst>
          </p:cNvPr>
          <p:cNvSpPr txBox="1"/>
          <p:nvPr/>
        </p:nvSpPr>
        <p:spPr>
          <a:xfrm>
            <a:off x="543277" y="2212958"/>
            <a:ext cx="5073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Combiner</a:t>
            </a:r>
            <a:r>
              <a:rPr lang="zh-CN" altLang="en-US" dirty="0">
                <a:solidFill>
                  <a:schemeClr val="bg1"/>
                </a:solidFill>
              </a:rPr>
              <a:t>可以减少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阶段的中间输出结果数，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降低网络开销。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默认情况下程序是没有</a:t>
            </a:r>
            <a:r>
              <a:rPr lang="en-US" altLang="zh-CN" dirty="0">
                <a:solidFill>
                  <a:schemeClr val="bg1"/>
                </a:solidFill>
              </a:rPr>
              <a:t>Combiner</a:t>
            </a:r>
            <a:r>
              <a:rPr lang="zh-CN" altLang="en-US" dirty="0">
                <a:solidFill>
                  <a:schemeClr val="bg1"/>
                </a:solidFill>
              </a:rPr>
              <a:t>的。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21125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自定义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Combiner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4B3AFCC-42D0-1E4C-BAAA-FC9E9CE85272}"/>
              </a:ext>
            </a:extLst>
          </p:cNvPr>
          <p:cNvSpPr txBox="1"/>
          <p:nvPr/>
        </p:nvSpPr>
        <p:spPr>
          <a:xfrm>
            <a:off x="503521" y="2014175"/>
            <a:ext cx="8252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用户自定义的</a:t>
            </a:r>
            <a:r>
              <a:rPr lang="en-US" altLang="zh-CN" dirty="0">
                <a:solidFill>
                  <a:schemeClr val="bg1"/>
                </a:solidFill>
              </a:rPr>
              <a:t>Combiner</a:t>
            </a:r>
            <a:r>
              <a:rPr lang="zh-CN" altLang="en-US" dirty="0">
                <a:solidFill>
                  <a:schemeClr val="bg1"/>
                </a:solidFill>
              </a:rPr>
              <a:t>要求是</a:t>
            </a:r>
            <a:r>
              <a:rPr lang="en-US" altLang="zh-CN" dirty="0">
                <a:solidFill>
                  <a:schemeClr val="bg1"/>
                </a:solidFill>
              </a:rPr>
              <a:t>Reducer</a:t>
            </a:r>
            <a:r>
              <a:rPr lang="zh-CN" altLang="en-US" dirty="0">
                <a:solidFill>
                  <a:schemeClr val="bg1"/>
                </a:solidFill>
              </a:rPr>
              <a:t>的子类，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以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的输出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key,value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作为</a:t>
            </a:r>
            <a:r>
              <a:rPr lang="en-US" altLang="zh-CN" dirty="0">
                <a:solidFill>
                  <a:schemeClr val="bg1"/>
                </a:solidFill>
              </a:rPr>
              <a:t>Combiner</a:t>
            </a:r>
            <a:r>
              <a:rPr lang="zh-CN" altLang="en-US" dirty="0">
                <a:solidFill>
                  <a:schemeClr val="bg1"/>
                </a:solidFill>
              </a:rPr>
              <a:t>的输入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key,value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和输出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key,value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也就是说</a:t>
            </a:r>
            <a:r>
              <a:rPr lang="en-US" altLang="zh-CN" dirty="0">
                <a:solidFill>
                  <a:schemeClr val="bg1"/>
                </a:solidFill>
              </a:rPr>
              <a:t>Combiner</a:t>
            </a:r>
            <a:r>
              <a:rPr lang="zh-CN" altLang="en-US" dirty="0">
                <a:solidFill>
                  <a:schemeClr val="bg1"/>
                </a:solidFill>
              </a:rPr>
              <a:t>的输入和输出必须是一样的。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926E9D-7ED6-0340-B227-4561EA38A6D2}"/>
              </a:ext>
            </a:extLst>
          </p:cNvPr>
          <p:cNvSpPr txBox="1"/>
          <p:nvPr/>
        </p:nvSpPr>
        <p:spPr>
          <a:xfrm>
            <a:off x="423896" y="3474493"/>
            <a:ext cx="5795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可以通过</a:t>
            </a:r>
            <a:r>
              <a:rPr lang="en-US" altLang="zh-CN" dirty="0" err="1">
                <a:solidFill>
                  <a:schemeClr val="bg1"/>
                </a:solidFill>
              </a:rPr>
              <a:t>job.setCombinerClass</a:t>
            </a:r>
            <a:r>
              <a:rPr lang="zh-CN" altLang="en-US" dirty="0">
                <a:solidFill>
                  <a:schemeClr val="bg1"/>
                </a:solidFill>
              </a:rPr>
              <a:t>设置</a:t>
            </a:r>
            <a:r>
              <a:rPr lang="en-US" altLang="zh-CN" dirty="0">
                <a:solidFill>
                  <a:schemeClr val="bg1"/>
                </a:solidFill>
              </a:rPr>
              <a:t>combiner</a:t>
            </a:r>
            <a:r>
              <a:rPr lang="zh-CN" altLang="en-US" dirty="0">
                <a:solidFill>
                  <a:schemeClr val="bg1"/>
                </a:solidFill>
              </a:rPr>
              <a:t>的处理类，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框架不保证一定会调用该类的方法。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6634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Partitioner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CAD2876-5FFD-0B46-B96D-9D4A4C7417A7}"/>
              </a:ext>
            </a:extLst>
          </p:cNvPr>
          <p:cNvSpPr txBox="1"/>
          <p:nvPr/>
        </p:nvSpPr>
        <p:spPr>
          <a:xfrm>
            <a:off x="824949" y="2087217"/>
            <a:ext cx="8012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Partitioner</a:t>
            </a:r>
            <a:r>
              <a:rPr lang="zh-CN" altLang="en-US" dirty="0">
                <a:solidFill>
                  <a:schemeClr val="bg1"/>
                </a:solidFill>
              </a:rPr>
              <a:t>是用于确定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输出的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key,value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对应的处理</a:t>
            </a:r>
            <a:r>
              <a:rPr lang="en-US" altLang="zh-CN" dirty="0">
                <a:solidFill>
                  <a:schemeClr val="bg1"/>
                </a:solidFill>
              </a:rPr>
              <a:t>reducer</a:t>
            </a:r>
            <a:r>
              <a:rPr lang="zh-CN" altLang="en-US" dirty="0">
                <a:solidFill>
                  <a:schemeClr val="bg1"/>
                </a:solidFill>
              </a:rPr>
              <a:t>是那个节点。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默认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任务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个数为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个，此时</a:t>
            </a:r>
            <a:r>
              <a:rPr lang="en-US" altLang="zh-CN" dirty="0" err="1">
                <a:solidFill>
                  <a:schemeClr val="bg1"/>
                </a:solidFill>
              </a:rPr>
              <a:t>Partitioner</a:t>
            </a:r>
            <a:r>
              <a:rPr lang="zh-CN" altLang="en-US" dirty="0">
                <a:solidFill>
                  <a:schemeClr val="bg1"/>
                </a:solidFill>
              </a:rPr>
              <a:t>其实没有什么效果，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但是当我们将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个数修改为多个的时候，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partitioner</a:t>
            </a:r>
            <a:r>
              <a:rPr lang="zh-CN" altLang="en-US" dirty="0">
                <a:solidFill>
                  <a:schemeClr val="bg1"/>
                </a:solidFill>
              </a:rPr>
              <a:t>就会决定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  <a:r>
              <a:rPr lang="zh-CN" altLang="en-US" dirty="0">
                <a:solidFill>
                  <a:schemeClr val="bg1"/>
                </a:solidFill>
              </a:rPr>
              <a:t>所对应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的节点序号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从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开始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71123"/>
      </p:ext>
    </p:extLst>
  </p:cSld>
  <p:clrMapOvr>
    <a:masterClrMapping/>
  </p:clrMapOvr>
  <p:transition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自定义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Partitioner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CAD2876-5FFD-0B46-B96D-9D4A4C7417A7}"/>
              </a:ext>
            </a:extLst>
          </p:cNvPr>
          <p:cNvSpPr txBox="1"/>
          <p:nvPr/>
        </p:nvSpPr>
        <p:spPr>
          <a:xfrm>
            <a:off x="672374" y="2087218"/>
            <a:ext cx="6958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可以通过</a:t>
            </a:r>
            <a:r>
              <a:rPr lang="en-US" altLang="zh-CN" dirty="0" err="1">
                <a:solidFill>
                  <a:schemeClr val="bg1"/>
                </a:solidFill>
              </a:rPr>
              <a:t>job.setPartitionerClass</a:t>
            </a:r>
            <a:r>
              <a:rPr lang="zh-CN" altLang="en-US" dirty="0">
                <a:solidFill>
                  <a:schemeClr val="bg1"/>
                </a:solidFill>
              </a:rPr>
              <a:t>方法指定</a:t>
            </a:r>
            <a:r>
              <a:rPr lang="en-US" altLang="zh-CN" dirty="0" err="1">
                <a:solidFill>
                  <a:schemeClr val="bg1"/>
                </a:solidFill>
              </a:rPr>
              <a:t>Partitioner</a:t>
            </a:r>
            <a:r>
              <a:rPr lang="zh-CN" altLang="en-US" dirty="0">
                <a:solidFill>
                  <a:schemeClr val="bg1"/>
                </a:solidFill>
              </a:rPr>
              <a:t>类，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默认情况下使用</a:t>
            </a:r>
            <a:r>
              <a:rPr lang="en-US" altLang="zh-CN" dirty="0" err="1">
                <a:solidFill>
                  <a:schemeClr val="bg1"/>
                </a:solidFill>
              </a:rPr>
              <a:t>HashPartitioner</a:t>
            </a:r>
            <a:r>
              <a:rPr lang="zh-CN" altLang="en-US" dirty="0">
                <a:solidFill>
                  <a:schemeClr val="bg1"/>
                </a:solidFill>
              </a:rPr>
              <a:t>（默认调用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hashCode</a:t>
            </a:r>
            <a:r>
              <a:rPr lang="zh-CN" altLang="en-US" dirty="0">
                <a:solidFill>
                  <a:schemeClr val="bg1"/>
                </a:solidFill>
              </a:rPr>
              <a:t>方法）。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4968"/>
      </p:ext>
    </p:extLst>
  </p:cSld>
  <p:clrMapOvr>
    <a:masterClrMapping/>
  </p:clrMapOvr>
  <p:transition spd="med" advClick="0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Group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EE88B3-861A-E64F-8B83-B813B35E71C8}"/>
              </a:ext>
            </a:extLst>
          </p:cNvPr>
          <p:cNvSpPr txBox="1"/>
          <p:nvPr/>
        </p:nvSpPr>
        <p:spPr>
          <a:xfrm>
            <a:off x="672374" y="2106808"/>
            <a:ext cx="6175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当整个数据处理结束之后，会对磁盘中所有的临时文件进行归并，生成一个大文件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此时的归并是将所有临时文件中的相同分区的合并到一起，并对各个分区中的数据再进行一次排序（</a:t>
            </a:r>
            <a:r>
              <a:rPr lang="en-US" altLang="zh-CN" dirty="0">
                <a:solidFill>
                  <a:schemeClr val="bg1"/>
                </a:solidFill>
              </a:rPr>
              <a:t>sort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B4EAA2-BA35-4A4A-A43D-240933CA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09" y="1168108"/>
            <a:ext cx="4014778" cy="43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65917"/>
      </p:ext>
    </p:extLst>
  </p:cSld>
  <p:clrMapOvr>
    <a:masterClrMapping/>
  </p:clrMapOvr>
  <p:transition spd="med" advClick="0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自定义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Group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EE88B3-861A-E64F-8B83-B813B35E71C8}"/>
              </a:ext>
            </a:extLst>
          </p:cNvPr>
          <p:cNvSpPr txBox="1"/>
          <p:nvPr/>
        </p:nvSpPr>
        <p:spPr>
          <a:xfrm>
            <a:off x="1192696" y="1997765"/>
            <a:ext cx="9179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GroupingComparator</a:t>
            </a:r>
            <a:r>
              <a:rPr lang="zh-CN" altLang="en-US" dirty="0">
                <a:solidFill>
                  <a:schemeClr val="bg1"/>
                </a:solidFill>
              </a:rPr>
              <a:t>是用于将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输出的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key,value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进行分组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组合成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key,List</a:t>
            </a:r>
            <a:r>
              <a:rPr lang="en-US" altLang="zh-CN" dirty="0">
                <a:solidFill>
                  <a:schemeClr val="bg1"/>
                </a:solidFill>
              </a:rPr>
              <a:t>&lt;value&gt;&gt;</a:t>
            </a:r>
            <a:r>
              <a:rPr lang="zh-CN" altLang="en-US" dirty="0">
                <a:solidFill>
                  <a:schemeClr val="bg1"/>
                </a:solidFill>
              </a:rPr>
              <a:t>的关键类，直白来讲就是用于确定</a:t>
            </a:r>
            <a:r>
              <a:rPr lang="en-US" altLang="zh-CN" dirty="0">
                <a:solidFill>
                  <a:schemeClr val="bg1"/>
                </a:solidFill>
              </a:rPr>
              <a:t>key1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key2</a:t>
            </a:r>
            <a:r>
              <a:rPr lang="zh-CN" altLang="en-US" dirty="0">
                <a:solidFill>
                  <a:schemeClr val="bg1"/>
                </a:solidFill>
              </a:rPr>
              <a:t>是否属于同一组，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如果是同一组，就将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的输出</a:t>
            </a:r>
            <a:r>
              <a:rPr lang="en-US" altLang="zh-CN" dirty="0">
                <a:solidFill>
                  <a:schemeClr val="bg1"/>
                </a:solidFill>
              </a:rPr>
              <a:t>value</a:t>
            </a:r>
            <a:r>
              <a:rPr lang="zh-CN" altLang="en-US" dirty="0">
                <a:solidFill>
                  <a:schemeClr val="bg1"/>
                </a:solidFill>
              </a:rPr>
              <a:t>进行组合。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33755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1143</Words>
  <Application>Microsoft Macintosh PowerPoint</Application>
  <PresentationFormat>宽屏</PresentationFormat>
  <Paragraphs>195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yeziapp</cp:lastModifiedBy>
  <cp:revision>99</cp:revision>
  <dcterms:created xsi:type="dcterms:W3CDTF">2019-12-08T15:55:54Z</dcterms:created>
  <dcterms:modified xsi:type="dcterms:W3CDTF">2020-05-05T16:06:31Z</dcterms:modified>
</cp:coreProperties>
</file>