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76" r:id="rId2"/>
    <p:sldId id="265" r:id="rId3"/>
    <p:sldId id="321" r:id="rId4"/>
    <p:sldId id="326" r:id="rId5"/>
    <p:sldId id="327" r:id="rId6"/>
    <p:sldId id="324" r:id="rId7"/>
    <p:sldId id="325" r:id="rId8"/>
    <p:sldId id="323" r:id="rId9"/>
    <p:sldId id="292" r:id="rId10"/>
    <p:sldId id="322" r:id="rId11"/>
    <p:sldId id="290" r:id="rId12"/>
    <p:sldId id="328" r:id="rId13"/>
    <p:sldId id="329" r:id="rId14"/>
    <p:sldId id="330" r:id="rId15"/>
    <p:sldId id="332" r:id="rId16"/>
    <p:sldId id="331" r:id="rId17"/>
    <p:sldId id="333" r:id="rId18"/>
    <p:sldId id="334" r:id="rId19"/>
    <p:sldId id="335" r:id="rId20"/>
    <p:sldId id="336" r:id="rId21"/>
    <p:sldId id="32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5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6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0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4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9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6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33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6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06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9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7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download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Hadoop</a:t>
            </a:r>
            <a:r>
              <a:rPr kumimoji="1" lang="zh-CN" altLang="en-US" sz="6000" dirty="0">
                <a:solidFill>
                  <a:schemeClr val="bg1"/>
                </a:solidFill>
              </a:rPr>
              <a:t>生态圈</a:t>
            </a:r>
            <a:r>
              <a:rPr kumimoji="1" lang="en-US" altLang="zh-CN" sz="6000" dirty="0">
                <a:solidFill>
                  <a:schemeClr val="bg1"/>
                </a:solidFill>
              </a:rPr>
              <a:t>Hive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Derby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672374" y="2066960"/>
            <a:ext cx="107650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的元存储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可以继承任何类型的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（关系型数据库），默认的</a:t>
            </a:r>
            <a:r>
              <a:rPr lang="en-US" altLang="zh-CN" sz="2000" dirty="0">
                <a:solidFill>
                  <a:schemeClr val="bg1"/>
                </a:solidFill>
              </a:rPr>
              <a:t>RDBMD</a:t>
            </a:r>
            <a:r>
              <a:rPr lang="zh-CN" altLang="en-US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</a:rPr>
              <a:t>Apache Derby</a:t>
            </a:r>
            <a:r>
              <a:rPr lang="zh-CN" altLang="en-US" sz="2000" dirty="0">
                <a:solidFill>
                  <a:schemeClr val="bg1"/>
                </a:solidFill>
              </a:rPr>
              <a:t>，它是一种开源的关系型数据库。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一般在实际环境中，元存储服务运行在</a:t>
            </a:r>
            <a:r>
              <a:rPr lang="en-US" altLang="zh-CN" sz="2000" dirty="0" err="1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或是其他流行的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元数据代表了原生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文件的数据结构，所以定期备份或复制元数据，防止元存储崩溃，这一点很重要。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只有在编译的访问元存储服务，</a:t>
            </a:r>
            <a:r>
              <a:rPr lang="en-US" altLang="zh-CN" sz="2000" dirty="0">
                <a:solidFill>
                  <a:schemeClr val="bg1"/>
                </a:solidFill>
              </a:rPr>
              <a:t>MapReduce</a:t>
            </a:r>
            <a:r>
              <a:rPr lang="zh-CN" altLang="en-US" sz="2000" dirty="0">
                <a:solidFill>
                  <a:schemeClr val="bg1"/>
                </a:solidFill>
              </a:rPr>
              <a:t>服务运行时绝对不会访问它。</a:t>
            </a:r>
          </a:p>
          <a:p>
            <a:br>
              <a:rPr lang="zh-CN" altLang="en-US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706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6075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直接执行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语句有以下三种方式：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：直接命令行执行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语句：</a:t>
            </a:r>
            <a:r>
              <a:rPr lang="en-US" altLang="zh-CN" dirty="0">
                <a:solidFill>
                  <a:schemeClr val="bg1"/>
                </a:solidFill>
              </a:rPr>
              <a:t>hive -e "select from table…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：执行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文件中的语句：</a:t>
            </a:r>
            <a:r>
              <a:rPr lang="en-US" altLang="zh-CN" dirty="0">
                <a:solidFill>
                  <a:schemeClr val="bg1"/>
                </a:solidFill>
              </a:rPr>
              <a:t>hive -f </a:t>
            </a:r>
            <a:r>
              <a:rPr lang="en-US" altLang="zh-CN" dirty="0" err="1">
                <a:solidFill>
                  <a:schemeClr val="bg1"/>
                </a:solidFill>
              </a:rPr>
              <a:t>temp.hql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：打开调试模式：</a:t>
            </a:r>
            <a:r>
              <a:rPr lang="en-US" altLang="zh-CN" dirty="0">
                <a:solidFill>
                  <a:schemeClr val="bg1"/>
                </a:solidFill>
              </a:rPr>
              <a:t>hive --</a:t>
            </a:r>
            <a:r>
              <a:rPr lang="en-US" altLang="zh-CN" dirty="0" err="1">
                <a:solidFill>
                  <a:schemeClr val="bg1"/>
                </a:solidFill>
              </a:rPr>
              <a:t>hiveconf</a:t>
            </a:r>
            <a:endParaRPr lang="en-US" altLang="zh-CN" dirty="0">
              <a:solidFill>
                <a:schemeClr val="bg1"/>
              </a:solidFill>
            </a:endParaRP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与关系型数据库不同，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内嵌数据模型包含复杂类型，列如数组、映射和结构。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PARTITION BY </a:t>
            </a:r>
            <a:r>
              <a:rPr lang="zh-CN" altLang="en-US" dirty="0">
                <a:solidFill>
                  <a:schemeClr val="bg1"/>
                </a:solidFill>
              </a:rPr>
              <a:t>子句，可以根据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列或多列对表进行划分。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而且，表或者是划分结构可以利用</a:t>
            </a:r>
            <a:r>
              <a:rPr lang="en-US" altLang="zh-CN" dirty="0">
                <a:solidFill>
                  <a:schemeClr val="bg1"/>
                </a:solidFill>
              </a:rPr>
              <a:t>CLUSTERED BY</a:t>
            </a:r>
            <a:r>
              <a:rPr lang="zh-CN" altLang="en-US" dirty="0">
                <a:solidFill>
                  <a:schemeClr val="bg1"/>
                </a:solidFill>
              </a:rPr>
              <a:t>子句进行分组，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数据可以通过</a:t>
            </a:r>
            <a:r>
              <a:rPr lang="en-US" altLang="zh-CN" dirty="0">
                <a:solidFill>
                  <a:schemeClr val="bg1"/>
                </a:solidFill>
              </a:rPr>
              <a:t>SORT BY</a:t>
            </a:r>
            <a:r>
              <a:rPr lang="zh-CN" altLang="en-US" dirty="0">
                <a:solidFill>
                  <a:schemeClr val="bg1"/>
                </a:solidFill>
              </a:rPr>
              <a:t>在桶中进行排序。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表： 类似于</a:t>
            </a:r>
            <a:r>
              <a:rPr lang="en-US" altLang="zh-CN" dirty="0">
                <a:solidFill>
                  <a:schemeClr val="bg1"/>
                </a:solidFill>
              </a:rPr>
              <a:t>RDBMS</a:t>
            </a:r>
            <a:r>
              <a:rPr lang="zh-CN" altLang="en-US" dirty="0">
                <a:solidFill>
                  <a:schemeClr val="bg1"/>
                </a:solidFill>
              </a:rPr>
              <a:t>并包含了行和表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分区：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表就可以包含多个分区，并映射至子目录和文件系统中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桶：数据可划分至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中的桶，并可在底层文件系统中存储为分区中的文件。</a:t>
            </a:r>
          </a:p>
          <a:p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586548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672374" y="1629103"/>
            <a:ext cx="78149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查询语言提供了与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类型的基本操作。比如</a:t>
            </a:r>
            <a:r>
              <a:rPr lang="en-US" altLang="zh-CN" dirty="0">
                <a:solidFill>
                  <a:schemeClr val="bg1"/>
                </a:solidFill>
              </a:rPr>
              <a:t>HQL</a:t>
            </a:r>
            <a:r>
              <a:rPr lang="zh-CN" altLang="en-US" dirty="0">
                <a:solidFill>
                  <a:schemeClr val="bg1"/>
                </a:solidFill>
              </a:rPr>
              <a:t>可以执行以下任务：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创建、管理表和分区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支持多种关系、算术和逻辑运算符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计算函数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将表内容下载至本地目录，或者将查询结果下载至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目录中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39965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E265CBA-5C22-4C41-B646-BB05114AF1CA}"/>
              </a:ext>
            </a:extLst>
          </p:cNvPr>
          <p:cNvSpPr txBox="1"/>
          <p:nvPr/>
        </p:nvSpPr>
        <p:spPr>
          <a:xfrm>
            <a:off x="756457" y="1334814"/>
            <a:ext cx="10794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创建数据库，并装在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中生成的所有表。这一步和传统数据库操作类似：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create database </a:t>
            </a:r>
            <a:r>
              <a:rPr lang="en-US" altLang="zh-CN" dirty="0" err="1">
                <a:solidFill>
                  <a:schemeClr val="bg1"/>
                </a:solidFill>
              </a:rPr>
              <a:t>mydb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创建完成数据库时，需生成数据库所需要的表：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mydb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 创建表。从语法上看，表的创建操作与</a:t>
            </a:r>
            <a:r>
              <a:rPr lang="en-US" altLang="zh-CN" dirty="0">
                <a:solidFill>
                  <a:schemeClr val="bg1"/>
                </a:solidFill>
              </a:rPr>
              <a:t>RDBMS</a:t>
            </a:r>
            <a:r>
              <a:rPr lang="zh-CN" altLang="en-US" dirty="0">
                <a:solidFill>
                  <a:schemeClr val="bg1"/>
                </a:solidFill>
              </a:rPr>
              <a:t>，比如</a:t>
            </a:r>
            <a:r>
              <a:rPr lang="en-US" altLang="zh-CN" dirty="0" err="1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Oracle</a:t>
            </a:r>
            <a:r>
              <a:rPr lang="zh-CN" altLang="en-US" dirty="0">
                <a:solidFill>
                  <a:schemeClr val="bg1"/>
                </a:solidFill>
              </a:rPr>
              <a:t>类似：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create external table </a:t>
            </a:r>
            <a:r>
              <a:rPr lang="en-US" altLang="zh-CN" dirty="0" err="1">
                <a:solidFill>
                  <a:schemeClr val="bg1"/>
                </a:solidFill>
              </a:rPr>
              <a:t>OnlineRetail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InvoiceNo</a:t>
            </a:r>
            <a:r>
              <a:rPr lang="en-US" altLang="zh-CN" dirty="0">
                <a:solidFill>
                  <a:schemeClr val="bg1"/>
                </a:solidFill>
              </a:rPr>
              <a:t> string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StockCode</a:t>
            </a:r>
            <a:r>
              <a:rPr lang="en-US" altLang="zh-CN" dirty="0">
                <a:solidFill>
                  <a:schemeClr val="bg1"/>
                </a:solidFill>
              </a:rPr>
              <a:t> string,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Country string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 Row FORMAT DELIMITED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FIELDS TERMINATED BY ‘</a:t>
            </a:r>
            <a:r>
              <a:rPr lang="zh-CN" altLang="en-US" dirty="0">
                <a:solidFill>
                  <a:schemeClr val="bg1"/>
                </a:solidFill>
              </a:rPr>
              <a:t>，’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LOCATION ‘/user/normal’;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执行查询操作：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select count(1) from </a:t>
            </a:r>
            <a:r>
              <a:rPr lang="en-US" altLang="zh-CN" dirty="0" err="1">
                <a:solidFill>
                  <a:schemeClr val="bg1"/>
                </a:solidFill>
              </a:rPr>
              <a:t>OnlineRetail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15218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使用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Hive-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导入数据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30F7EFC-D386-4547-8A47-DF890E218DBC}"/>
              </a:ext>
            </a:extLst>
          </p:cNvPr>
          <p:cNvSpPr txBox="1"/>
          <p:nvPr/>
        </p:nvSpPr>
        <p:spPr>
          <a:xfrm>
            <a:off x="851337" y="1502688"/>
            <a:ext cx="10116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导入数据并创建表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Hadoop fs -</a:t>
            </a:r>
            <a:r>
              <a:rPr lang="en-US" altLang="zh-CN" dirty="0" err="1">
                <a:solidFill>
                  <a:schemeClr val="bg1"/>
                </a:solidFill>
              </a:rPr>
              <a:t>copyFromLocal</a:t>
            </a:r>
            <a:r>
              <a:rPr lang="en-US" altLang="zh-CN" dirty="0">
                <a:solidFill>
                  <a:schemeClr val="bg1"/>
                </a:solidFill>
              </a:rPr>
              <a:t> product_2018.tsv /user/</a:t>
            </a:r>
            <a:r>
              <a:rPr lang="en-US" altLang="zh-CN" dirty="0" err="1">
                <a:solidFill>
                  <a:schemeClr val="bg1"/>
                </a:solidFill>
              </a:rPr>
              <a:t>packt</a:t>
            </a:r>
            <a:r>
              <a:rPr lang="en-US" altLang="zh-CN" dirty="0">
                <a:solidFill>
                  <a:schemeClr val="bg1"/>
                </a:solidFill>
              </a:rPr>
              <a:t>/product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LOAD DATA LOCAL INPATH '/home/</a:t>
            </a:r>
            <a:r>
              <a:rPr lang="en-US" altLang="zh-CN" dirty="0" err="1">
                <a:solidFill>
                  <a:schemeClr val="bg1"/>
                </a:solidFill>
              </a:rPr>
              <a:t>packt</a:t>
            </a:r>
            <a:r>
              <a:rPr lang="en-US" altLang="zh-CN" dirty="0">
                <a:solidFill>
                  <a:schemeClr val="bg1"/>
                </a:solidFill>
              </a:rPr>
              <a:t>/product_2018.tsv' OVERWRITE INTO TABLE product;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explain</a:t>
            </a:r>
            <a:r>
              <a:rPr lang="zh-CN" altLang="en-US" dirty="0">
                <a:solidFill>
                  <a:schemeClr val="bg1"/>
                </a:solidFill>
              </a:rPr>
              <a:t>可以查询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的执行计划：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这在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查询语句的时候非常有用。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Explain Select count(distinct </a:t>
            </a:r>
            <a:r>
              <a:rPr lang="en-US" altLang="zh-CN" dirty="0" err="1">
                <a:solidFill>
                  <a:schemeClr val="bg1"/>
                </a:solidFill>
              </a:rPr>
              <a:t>product_id</a:t>
            </a:r>
            <a:r>
              <a:rPr lang="en-US" altLang="zh-CN" dirty="0">
                <a:solidFill>
                  <a:schemeClr val="bg1"/>
                </a:solidFill>
              </a:rPr>
              <a:t>) , manufacturer from product group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by manufacturer;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842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语法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30F7EFC-D386-4547-8A47-DF890E218DBC}"/>
              </a:ext>
            </a:extLst>
          </p:cNvPr>
          <p:cNvSpPr txBox="1"/>
          <p:nvPr/>
        </p:nvSpPr>
        <p:spPr>
          <a:xfrm>
            <a:off x="851337" y="1502688"/>
            <a:ext cx="7960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</a:t>
            </a:r>
            <a:r>
              <a:rPr lang="zh-CN" altLang="en-US" dirty="0">
                <a:solidFill>
                  <a:schemeClr val="bg1"/>
                </a:solidFill>
              </a:rPr>
              <a:t>语句的语法：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SELECT [ALL | DISTINCT] </a:t>
            </a:r>
            <a:r>
              <a:rPr lang="en-US" altLang="zh-CN" dirty="0" err="1">
                <a:solidFill>
                  <a:schemeClr val="bg1"/>
                </a:solidFill>
              </a:rPr>
              <a:t>select_expr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select_expr</a:t>
            </a:r>
            <a:r>
              <a:rPr lang="en-US" altLang="zh-CN" dirty="0">
                <a:solidFill>
                  <a:schemeClr val="bg1"/>
                </a:solidFill>
              </a:rPr>
              <a:t>, ...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insert</a:t>
            </a:r>
            <a:r>
              <a:rPr lang="zh-CN" altLang="en-US" dirty="0">
                <a:solidFill>
                  <a:schemeClr val="bg1"/>
                </a:solidFill>
              </a:rPr>
              <a:t>语句的语法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INSERT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INTO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TABLE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tablename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select_statement1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from_statement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 内建运算符和函数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Beeline</a:t>
            </a:r>
            <a:r>
              <a:rPr lang="zh-CN" altLang="en-US" dirty="0">
                <a:solidFill>
                  <a:schemeClr val="bg1"/>
                </a:solidFill>
              </a:rPr>
              <a:t>或是</a:t>
            </a:r>
            <a:r>
              <a:rPr lang="en-US" altLang="zh-CN" dirty="0">
                <a:solidFill>
                  <a:schemeClr val="bg1"/>
                </a:solidFill>
              </a:rPr>
              <a:t>Hive CLI</a:t>
            </a:r>
            <a:r>
              <a:rPr lang="zh-CN" altLang="en-US" dirty="0">
                <a:solidFill>
                  <a:schemeClr val="bg1"/>
                </a:solidFill>
              </a:rPr>
              <a:t>中，可以使用一下命令显示最新的文档信息：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SHOW FUNCTIONS;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其中全部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关键字均为大小写敏感，其中包括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运算符和函数名称。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8959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内置函数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208777"/>
      </p:ext>
    </p:extLst>
  </p:cSld>
  <p:clrMapOvr>
    <a:masterClrMapping/>
  </p:clrMapOvr>
  <p:transition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用户自定义函数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UDF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12265"/>
      </p:ext>
    </p:extLst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案例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1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：测试数据处理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25601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cxnSpLocks/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95557" y="214168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92216" y="3150632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80279" y="2165141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50976" y="3200297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安装与基础操作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95557" y="4200170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92216" y="5131209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80279" y="4235453"/>
            <a:ext cx="3841460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数据定义与数据操作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80278" y="5145141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UDF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009FA2DA-FB29-5943-85AD-E01DC18606CB}"/>
              </a:ext>
            </a:extLst>
          </p:cNvPr>
          <p:cNvSpPr/>
          <p:nvPr/>
        </p:nvSpPr>
        <p:spPr>
          <a:xfrm>
            <a:off x="6609522" y="597618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6D708EA-D888-594E-816A-F3DD0408ABE7}"/>
              </a:ext>
            </a:extLst>
          </p:cNvPr>
          <p:cNvGrpSpPr/>
          <p:nvPr/>
        </p:nvGrpSpPr>
        <p:grpSpPr>
          <a:xfrm>
            <a:off x="7597584" y="5990115"/>
            <a:ext cx="3534846" cy="542966"/>
            <a:chOff x="8846727" y="4388504"/>
            <a:chExt cx="2393180" cy="54305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D089F26-E4BF-A54A-AF08-98F1FEC485EE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6B5464-AE5D-9E4F-A37E-9E222C3AFF25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案例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2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：电影数据分析</a:t>
              </a:r>
              <a:endParaRPr lang="en-US" altLang="zh-CN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545591"/>
      </p:ext>
    </p:extLst>
  </p:cSld>
  <p:clrMapOvr>
    <a:masterClrMapping/>
  </p:clrMapOvr>
  <p:transition spd="med" advClick="0" advTm="1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SQL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on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Hadoop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B1E32A2-ABFC-DC4C-B18E-1EDC275E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39" y="1536273"/>
            <a:ext cx="6743261" cy="49269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261E19-B546-E042-A364-D806C6EF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0" y="3242129"/>
            <a:ext cx="6469336" cy="31267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431F09-F0B0-DC4C-9FBB-C6F0A74756EC}"/>
              </a:ext>
            </a:extLst>
          </p:cNvPr>
          <p:cNvSpPr txBox="1"/>
          <p:nvPr/>
        </p:nvSpPr>
        <p:spPr>
          <a:xfrm>
            <a:off x="693683" y="19023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Presto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3606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SQL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on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Hadoop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2D025F0-563A-B440-8681-7581DF31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9" y="1691948"/>
            <a:ext cx="5051594" cy="50924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189139-8DF3-B74C-94CA-1977B7ADDC67}"/>
              </a:ext>
            </a:extLst>
          </p:cNvPr>
          <p:cNvSpPr txBox="1"/>
          <p:nvPr/>
        </p:nvSpPr>
        <p:spPr>
          <a:xfrm>
            <a:off x="1208690" y="1902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Impala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6966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B68577-E872-694E-BD50-7A338DF95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29" y="1107051"/>
            <a:ext cx="4956179" cy="5119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14057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904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Hive</a:t>
            </a:r>
            <a:r>
              <a:rPr lang="zh-CN" altLang="en-US" b="1" dirty="0">
                <a:solidFill>
                  <a:schemeClr val="bg1"/>
                </a:solidFill>
              </a:rPr>
              <a:t>介绍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框架上提供了一个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抽象层，同时也包含了一些执行的优化措施。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实际上，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极大的简化了编写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代码的复杂性。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通过将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语句中的逻辑封装到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框架代码中，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实现了对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代码的抽象，并可以在后端自动生成和执行。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52987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88537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为什么使用 </a:t>
            </a:r>
            <a:r>
              <a:rPr lang="en-US" altLang="zh-CN" b="1" dirty="0">
                <a:solidFill>
                  <a:schemeClr val="bg1"/>
                </a:solidFill>
              </a:rPr>
              <a:t>Hive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直接使用 </a:t>
            </a:r>
            <a:r>
              <a:rPr lang="en-US" altLang="zh-CN" dirty="0">
                <a:solidFill>
                  <a:schemeClr val="bg1"/>
                </a:solidFill>
              </a:rPr>
              <a:t>MapReduce </a:t>
            </a:r>
            <a:r>
              <a:rPr lang="zh-CN" altLang="en-US" dirty="0">
                <a:solidFill>
                  <a:schemeClr val="bg1"/>
                </a:solidFill>
              </a:rPr>
              <a:t>所面临的问题：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、人员学习成本太高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、项目周期要求太短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实现复杂查询逻辑开发难度太大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为什么要使用 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、更友好的接口：操作接口采用类 </a:t>
            </a:r>
            <a:r>
              <a:rPr lang="en-US" altLang="zh-CN" dirty="0">
                <a:solidFill>
                  <a:schemeClr val="bg1"/>
                </a:solidFill>
              </a:rPr>
              <a:t>SQL </a:t>
            </a:r>
            <a:r>
              <a:rPr lang="zh-CN" altLang="en-US" dirty="0">
                <a:solidFill>
                  <a:schemeClr val="bg1"/>
                </a:solidFill>
              </a:rPr>
              <a:t>的语法，提供快速开发的能力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、更低的学习成本：避免了写 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，减少开发人员的学习成本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、更好的扩展性：可自由扩展集群规模而无需重启服务，还支持用户自定义函数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5960"/>
      </p:ext>
    </p:extLst>
  </p:cSld>
  <p:clrMapOvr>
    <a:masterClrMapping/>
  </p:clrMapOvr>
  <p:transition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Hive</a:t>
            </a:r>
            <a:r>
              <a:rPr lang="zh-CN" altLang="en-US" sz="2000" b="1" dirty="0">
                <a:solidFill>
                  <a:schemeClr val="bg1"/>
                </a:solidFill>
              </a:rPr>
              <a:t>安装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下载安装</a:t>
            </a:r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</a:p>
          <a:p>
            <a:r>
              <a:rPr lang="en-US" altLang="zh-CN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https://hive.apache.org/downloads.html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  <a:r>
              <a:rPr lang="zh-CN" altLang="en-US" dirty="0">
                <a:solidFill>
                  <a:schemeClr val="bg1"/>
                </a:solidFill>
              </a:rPr>
              <a:t>版本与</a:t>
            </a:r>
            <a:r>
              <a:rPr lang="en-US" altLang="zh-CN" sz="2000" dirty="0">
                <a:solidFill>
                  <a:schemeClr val="bg1"/>
                </a:solidFill>
              </a:rPr>
              <a:t>Hadoop3</a:t>
            </a:r>
            <a:r>
              <a:rPr lang="zh-CN" altLang="en-US" dirty="0">
                <a:solidFill>
                  <a:schemeClr val="bg1"/>
                </a:solidFill>
              </a:rPr>
              <a:t>适配。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/local/Cellar/hive/3.1.1/</a:t>
            </a:r>
            <a:r>
              <a:rPr lang="en-US" altLang="zh-CN" sz="2000" dirty="0" err="1">
                <a:solidFill>
                  <a:schemeClr val="bg1"/>
                </a:solidFill>
              </a:rPr>
              <a:t>libexec</a:t>
            </a:r>
            <a:r>
              <a:rPr lang="en-US" altLang="zh-CN" sz="2000" dirty="0">
                <a:solidFill>
                  <a:schemeClr val="bg1"/>
                </a:solidFill>
              </a:rPr>
              <a:t>/conf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修改配置文件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23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495541" y="1331235"/>
            <a:ext cx="716650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$cp hive-</a:t>
            </a:r>
            <a:r>
              <a:rPr lang="en-US" altLang="zh-CN" sz="2000" dirty="0" err="1">
                <a:solidFill>
                  <a:schemeClr val="bg1"/>
                </a:solidFill>
              </a:rPr>
              <a:t>default.xml.template</a:t>
            </a:r>
            <a:r>
              <a:rPr lang="en-US" altLang="zh-CN" sz="2000" dirty="0">
                <a:solidFill>
                  <a:schemeClr val="bg1"/>
                </a:solidFill>
              </a:rPr>
              <a:t> 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en-US" altLang="zh-CN" sz="2000" dirty="0">
                <a:solidFill>
                  <a:schemeClr val="bg1"/>
                </a:solidFill>
              </a:rPr>
              <a:t>  #</a:t>
            </a:r>
            <a:r>
              <a:rPr lang="zh-CN" altLang="en-US" dirty="0">
                <a:solidFill>
                  <a:schemeClr val="bg1"/>
                </a:solidFill>
              </a:rPr>
              <a:t>原始配置文件备份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$vi conf/hive-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在属性列表上方，添加一下内容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system:java.io.tmpdir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</a:rPr>
              <a:t>/hive/java&lt;/value&gt;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zh-CN" altLang="en-US" sz="2000" dirty="0">
                <a:solidFill>
                  <a:schemeClr val="bg1"/>
                </a:solidFill>
              </a:rPr>
              <a:t>文件底部，添加下列属性：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hive.metastore.local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&lt;value&gt;TRUE&lt;/value&gt;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hive.metastore.warehouse.dir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/hive/warehouse&lt;/value&gt;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7C449-CF1D-D849-B644-47005F883BC8}"/>
              </a:ext>
            </a:extLst>
          </p:cNvPr>
          <p:cNvSpPr/>
          <p:nvPr/>
        </p:nvSpPr>
        <p:spPr>
          <a:xfrm>
            <a:off x="6737131" y="28982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命令，生成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所需的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路径：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$cd hadoop-3.2.0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-p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g+x</a:t>
            </a:r>
            <a:r>
              <a:rPr lang="en-US" altLang="zh-CN" dirty="0">
                <a:solidFill>
                  <a:schemeClr val="bg1"/>
                </a:solidFill>
              </a:rPr>
              <a:t>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1235</TotalTime>
  <Words>1123</Words>
  <Application>Microsoft Macintosh PowerPoint</Application>
  <PresentationFormat>宽屏</PresentationFormat>
  <Paragraphs>156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156</cp:revision>
  <dcterms:created xsi:type="dcterms:W3CDTF">2019-09-07T13:37:53Z</dcterms:created>
  <dcterms:modified xsi:type="dcterms:W3CDTF">2020-05-05T16:14:11Z</dcterms:modified>
</cp:coreProperties>
</file>