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13"/>
  </p:notesMasterIdLst>
  <p:sldIdLst>
    <p:sldId id="419" r:id="rId2"/>
    <p:sldId id="434" r:id="rId3"/>
    <p:sldId id="421" r:id="rId4"/>
    <p:sldId id="422" r:id="rId5"/>
    <p:sldId id="424" r:id="rId6"/>
    <p:sldId id="425" r:id="rId7"/>
    <p:sldId id="426" r:id="rId8"/>
    <p:sldId id="427" r:id="rId9"/>
    <p:sldId id="428" r:id="rId10"/>
    <p:sldId id="429" r:id="rId11"/>
    <p:sldId id="430" r:id="rId12"/>
  </p:sldIdLst>
  <p:sldSz cx="18288000" cy="10288588"/>
  <p:notesSz cx="7104063" cy="10234613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2" userDrawn="1">
          <p15:clr>
            <a:srgbClr val="A4A3A4"/>
          </p15:clr>
        </p15:guide>
        <p15:guide id="2" pos="3946" userDrawn="1">
          <p15:clr>
            <a:srgbClr val="A4A3A4"/>
          </p15:clr>
        </p15:guide>
        <p15:guide id="3" pos="632" userDrawn="1">
          <p15:clr>
            <a:srgbClr val="A4A3A4"/>
          </p15:clr>
        </p15:guide>
        <p15:guide id="4" pos="10863" userDrawn="1">
          <p15:clr>
            <a:srgbClr val="A4A3A4"/>
          </p15:clr>
        </p15:guide>
        <p15:guide id="5" orient="horz" pos="968" userDrawn="1">
          <p15:clr>
            <a:srgbClr val="A4A3A4"/>
          </p15:clr>
        </p15:guide>
        <p15:guide id="6" orient="horz" pos="1063" userDrawn="1">
          <p15:clr>
            <a:srgbClr val="A4A3A4"/>
          </p15:clr>
        </p15:guide>
        <p15:guide id="7" orient="horz" pos="5894" userDrawn="1">
          <p15:clr>
            <a:srgbClr val="A4A3A4"/>
          </p15:clr>
        </p15:guide>
        <p15:guide id="8" orient="horz" pos="5800" userDrawn="1">
          <p15:clr>
            <a:srgbClr val="A4A3A4"/>
          </p15:clr>
        </p15:guide>
        <p15:guide id="9" orient="horz" pos="1562" userDrawn="1">
          <p15:clr>
            <a:srgbClr val="A4A3A4"/>
          </p15:clr>
        </p15:guide>
        <p15:guide id="10" orient="horz" pos="2197" userDrawn="1">
          <p15:clr>
            <a:srgbClr val="A4A3A4"/>
          </p15:clr>
        </p15:guide>
        <p15:guide id="11" orient="horz" pos="3762" userDrawn="1">
          <p15:clr>
            <a:srgbClr val="A4A3A4"/>
          </p15:clr>
        </p15:guide>
        <p15:guide id="12" orient="horz" pos="1381" userDrawn="1">
          <p15:clr>
            <a:srgbClr val="A4A3A4"/>
          </p15:clr>
        </p15:guide>
        <p15:guide id="13" pos="1972" userDrawn="1">
          <p15:clr>
            <a:srgbClr val="A4A3A4"/>
          </p15:clr>
        </p15:guide>
        <p15:guide id="14" pos="1610" userDrawn="1">
          <p15:clr>
            <a:srgbClr val="A4A3A4"/>
          </p15:clr>
        </p15:guide>
        <p15:guide id="15" pos="10772" userDrawn="1">
          <p15:clr>
            <a:srgbClr val="A4A3A4"/>
          </p15:clr>
        </p15:guide>
        <p15:guide id="16" orient="horz" pos="1766" userDrawn="1">
          <p15:clr>
            <a:srgbClr val="A4A3A4"/>
          </p15:clr>
        </p15:guide>
        <p15:guide id="17" orient="horz" pos="1970" userDrawn="1">
          <p15:clr>
            <a:srgbClr val="A4A3A4"/>
          </p15:clr>
        </p15:guide>
        <p15:guide id="18" orient="horz" pos="3127" userDrawn="1">
          <p15:clr>
            <a:srgbClr val="A4A3A4"/>
          </p15:clr>
        </p15:guide>
        <p15:guide id="19" orient="horz" pos="2719" userDrawn="1">
          <p15:clr>
            <a:srgbClr val="A4A3A4"/>
          </p15:clr>
        </p15:guide>
        <p15:guide id="20" orient="horz" pos="5395" userDrawn="1">
          <p15:clr>
            <a:srgbClr val="A4A3A4"/>
          </p15:clr>
        </p15:guide>
        <p15:guide id="21" pos="1791" userDrawn="1">
          <p15:clr>
            <a:srgbClr val="A4A3A4"/>
          </p15:clr>
        </p15:guide>
        <p15:guide id="22" pos="5760" userDrawn="1">
          <p15:clr>
            <a:srgbClr val="A4A3A4"/>
          </p15:clr>
        </p15:guide>
        <p15:guide id="23" pos="46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A7EAE"/>
    <a:srgbClr val="325779"/>
    <a:srgbClr val="7F7F7F"/>
    <a:srgbClr val="5895CB"/>
    <a:srgbClr val="4472C4"/>
    <a:srgbClr val="1F4E79"/>
    <a:srgbClr val="5B9BD5"/>
    <a:srgbClr val="000000"/>
    <a:srgbClr val="ED7D31"/>
    <a:srgbClr val="556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52" autoAdjust="0"/>
    <p:restoredTop sz="86296" autoAdjust="0"/>
  </p:normalViewPr>
  <p:slideViewPr>
    <p:cSldViewPr snapToGrid="0">
      <p:cViewPr varScale="1">
        <p:scale>
          <a:sx n="54" d="100"/>
          <a:sy n="54" d="100"/>
        </p:scale>
        <p:origin x="475" y="37"/>
      </p:cViewPr>
      <p:guideLst>
        <p:guide orient="horz" pos="3422"/>
        <p:guide pos="3946"/>
        <p:guide pos="632"/>
        <p:guide pos="10863"/>
        <p:guide orient="horz" pos="968"/>
        <p:guide orient="horz" pos="1063"/>
        <p:guide orient="horz" pos="5894"/>
        <p:guide orient="horz" pos="5800"/>
        <p:guide orient="horz" pos="1562"/>
        <p:guide orient="horz" pos="2197"/>
        <p:guide orient="horz" pos="3762"/>
        <p:guide orient="horz" pos="1381"/>
        <p:guide pos="1972"/>
        <p:guide pos="1610"/>
        <p:guide pos="10772"/>
        <p:guide orient="horz" pos="1766"/>
        <p:guide orient="horz" pos="1970"/>
        <p:guide orient="horz" pos="3127"/>
        <p:guide orient="horz" pos="2719"/>
        <p:guide orient="horz" pos="5395"/>
        <p:guide pos="1791"/>
        <p:guide pos="5760"/>
        <p:guide pos="460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366"/>
    </p:cViewPr>
  </p:sorter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A09DD-9817-42D4-ADB3-40EE07C6435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B37BA-0AB3-4D4A-B865-6E343397A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4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7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5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8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279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681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这一页就是</a:t>
            </a:r>
            <a:r>
              <a:rPr lang="en-US" altLang="zh-CN" dirty="0"/>
              <a:t>Hadoop</a:t>
            </a:r>
            <a:r>
              <a:rPr lang="zh-CN" altLang="en-US" dirty="0"/>
              <a:t>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2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685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B37BA-0AB3-4D4A-B865-6E343397AD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769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8288000" cy="102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5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31918-586B-41EB-87A3-BCFBC118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070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87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3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32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pos="632" userDrawn="1">
          <p15:clr>
            <a:srgbClr val="F26B43"/>
          </p15:clr>
        </p15:guide>
        <p15:guide id="4" pos="10880" userDrawn="1">
          <p15:clr>
            <a:srgbClr val="F26B43"/>
          </p15:clr>
        </p15:guide>
        <p15:guide id="5" orient="horz" pos="968" userDrawn="1">
          <p15:clr>
            <a:srgbClr val="F26B43"/>
          </p15:clr>
        </p15:guide>
        <p15:guide id="6" orient="horz" pos="1064" userDrawn="1">
          <p15:clr>
            <a:srgbClr val="F26B43"/>
          </p15:clr>
        </p15:guide>
        <p15:guide id="7" orient="horz" pos="5896" userDrawn="1">
          <p15:clr>
            <a:srgbClr val="F26B43"/>
          </p15:clr>
        </p15:guide>
        <p15:guide id="8" orient="horz" pos="58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4452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468927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484282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484282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484282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372825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25514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34" y="1588"/>
            <a:ext cx="18401134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43391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4677895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4831450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4831450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4831450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3716874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243765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755138" y="2707224"/>
            <a:ext cx="14777725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err="1" smtClean="0">
                <a:solidFill>
                  <a:schemeClr val="bg1"/>
                </a:solidFill>
                <a:cs typeface="+mn-ea"/>
                <a:sym typeface="+mn-lt"/>
              </a:rPr>
              <a:t>MapReduce</a:t>
            </a:r>
            <a:r>
              <a:rPr lang="zh-CN" altLang="en-US" sz="8800" b="1" dirty="0">
                <a:solidFill>
                  <a:schemeClr val="bg1"/>
                </a:solidFill>
                <a:cs typeface="+mn-ea"/>
                <a:sym typeface="+mn-lt"/>
              </a:rPr>
              <a:t>分布式计算框架</a:t>
            </a:r>
            <a:endParaRPr sz="8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58CBCA1-C462-4E59-948C-FA1F80C16CD3}"/>
              </a:ext>
            </a:extLst>
          </p:cNvPr>
          <p:cNvSpPr txBox="1"/>
          <p:nvPr/>
        </p:nvSpPr>
        <p:spPr>
          <a:xfrm>
            <a:off x="7108575" y="5276678"/>
            <a:ext cx="390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2505371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81E83FC-7F40-4E58-ABB5-A788F95818F5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知识点小结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5">
            <a:extLst>
              <a:ext uri="{FF2B5EF4-FFF2-40B4-BE49-F238E27FC236}">
                <a16:creationId xmlns:a16="http://schemas.microsoft.com/office/drawing/2014/main" id="{ACBDB3AD-F00E-4E6E-B13D-AB5D42E4C44F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002507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iṥḷïḋê">
            <a:extLst>
              <a:ext uri="{FF2B5EF4-FFF2-40B4-BE49-F238E27FC236}">
                <a16:creationId xmlns:a16="http://schemas.microsoft.com/office/drawing/2014/main" id="{3E40CD02-255F-489D-A66F-CAC4E2C78D2D}"/>
              </a:ext>
            </a:extLst>
          </p:cNvPr>
          <p:cNvGrpSpPr/>
          <p:nvPr/>
        </p:nvGrpSpPr>
        <p:grpSpPr>
          <a:xfrm>
            <a:off x="5281895" y="3141969"/>
            <a:ext cx="9128373" cy="900218"/>
            <a:chOff x="8532216" y="1409211"/>
            <a:chExt cx="6085579" cy="600145"/>
          </a:xfrm>
        </p:grpSpPr>
        <p:grpSp>
          <p:nvGrpSpPr>
            <p:cNvPr id="25" name="ïṡľîḓé">
              <a:extLst>
                <a:ext uri="{FF2B5EF4-FFF2-40B4-BE49-F238E27FC236}">
                  <a16:creationId xmlns:a16="http://schemas.microsoft.com/office/drawing/2014/main" id="{2658D674-92BE-49CA-BA45-B98385600F85}"/>
                </a:ext>
              </a:extLst>
            </p:cNvPr>
            <p:cNvGrpSpPr/>
            <p:nvPr/>
          </p:nvGrpSpPr>
          <p:grpSpPr>
            <a:xfrm>
              <a:off x="8532216" y="1484993"/>
              <a:ext cx="448582" cy="448582"/>
              <a:chOff x="8124825" y="1825228"/>
              <a:chExt cx="527448" cy="527448"/>
            </a:xfrm>
          </p:grpSpPr>
          <p:sp>
            <p:nvSpPr>
              <p:cNvPr id="27" name="işlíḋé">
                <a:extLst>
                  <a:ext uri="{FF2B5EF4-FFF2-40B4-BE49-F238E27FC236}">
                    <a16:creationId xmlns:a16="http://schemas.microsoft.com/office/drawing/2014/main" id="{73B5BEA2-34C8-4022-8904-47E1DF188D61}"/>
                  </a:ext>
                </a:extLst>
              </p:cNvPr>
              <p:cNvSpPr/>
              <p:nvPr/>
            </p:nvSpPr>
            <p:spPr>
              <a:xfrm>
                <a:off x="8124825" y="1825228"/>
                <a:ext cx="527448" cy="527448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ïšḻiḍè">
                <a:extLst>
                  <a:ext uri="{FF2B5EF4-FFF2-40B4-BE49-F238E27FC236}">
                    <a16:creationId xmlns:a16="http://schemas.microsoft.com/office/drawing/2014/main" id="{25A572FC-7939-49EA-B82B-CE42C12D65A7}"/>
                  </a:ext>
                </a:extLst>
              </p:cNvPr>
              <p:cNvSpPr/>
              <p:nvPr/>
            </p:nvSpPr>
            <p:spPr>
              <a:xfrm>
                <a:off x="8271272" y="1930763"/>
                <a:ext cx="234554" cy="31637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6" name="iṩlíḍè">
              <a:extLst>
                <a:ext uri="{FF2B5EF4-FFF2-40B4-BE49-F238E27FC236}">
                  <a16:creationId xmlns:a16="http://schemas.microsoft.com/office/drawing/2014/main" id="{115CAD1E-1644-44EB-AB6B-61AE9C245D4C}"/>
                </a:ext>
              </a:extLst>
            </p:cNvPr>
            <p:cNvSpPr/>
            <p:nvPr/>
          </p:nvSpPr>
          <p:spPr bwMode="auto">
            <a:xfrm>
              <a:off x="9142034" y="1409211"/>
              <a:ext cx="5475761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编程组件</a:t>
              </a:r>
            </a:p>
          </p:txBody>
        </p:sp>
      </p:grpSp>
      <p:grpSp>
        <p:nvGrpSpPr>
          <p:cNvPr id="29" name="íśḻïḍè">
            <a:extLst>
              <a:ext uri="{FF2B5EF4-FFF2-40B4-BE49-F238E27FC236}">
                <a16:creationId xmlns:a16="http://schemas.microsoft.com/office/drawing/2014/main" id="{02414B2C-E7F8-457B-8E33-7C85FA921E88}"/>
              </a:ext>
            </a:extLst>
          </p:cNvPr>
          <p:cNvGrpSpPr/>
          <p:nvPr/>
        </p:nvGrpSpPr>
        <p:grpSpPr>
          <a:xfrm>
            <a:off x="5281895" y="5893096"/>
            <a:ext cx="10339105" cy="1684180"/>
            <a:chOff x="8532216" y="3078193"/>
            <a:chExt cx="6892733" cy="1122786"/>
          </a:xfrm>
        </p:grpSpPr>
        <p:grpSp>
          <p:nvGrpSpPr>
            <p:cNvPr id="30" name="ïsľîdè">
              <a:extLst>
                <a:ext uri="{FF2B5EF4-FFF2-40B4-BE49-F238E27FC236}">
                  <a16:creationId xmlns:a16="http://schemas.microsoft.com/office/drawing/2014/main" id="{70F8A0D8-AA45-4C97-845D-FFE1B5E64EB4}"/>
                </a:ext>
              </a:extLst>
            </p:cNvPr>
            <p:cNvGrpSpPr/>
            <p:nvPr/>
          </p:nvGrpSpPr>
          <p:grpSpPr>
            <a:xfrm>
              <a:off x="8532216" y="3407909"/>
              <a:ext cx="448582" cy="448582"/>
              <a:chOff x="8124825" y="1825228"/>
              <a:chExt cx="527448" cy="527448"/>
            </a:xfrm>
          </p:grpSpPr>
          <p:sp>
            <p:nvSpPr>
              <p:cNvPr id="32" name="ïšḷiḓe">
                <a:extLst>
                  <a:ext uri="{FF2B5EF4-FFF2-40B4-BE49-F238E27FC236}">
                    <a16:creationId xmlns:a16="http://schemas.microsoft.com/office/drawing/2014/main" id="{4D3A2FE5-3C7C-4CE0-970A-0D7F787B0235}"/>
                  </a:ext>
                </a:extLst>
              </p:cNvPr>
              <p:cNvSpPr/>
              <p:nvPr/>
            </p:nvSpPr>
            <p:spPr>
              <a:xfrm>
                <a:off x="8124825" y="1825228"/>
                <a:ext cx="527448" cy="527448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í$ļîdê">
                <a:extLst>
                  <a:ext uri="{FF2B5EF4-FFF2-40B4-BE49-F238E27FC236}">
                    <a16:creationId xmlns:a16="http://schemas.microsoft.com/office/drawing/2014/main" id="{08BE0F34-AA1F-4924-B633-2DEB52AA7990}"/>
                  </a:ext>
                </a:extLst>
              </p:cNvPr>
              <p:cNvSpPr/>
              <p:nvPr/>
            </p:nvSpPr>
            <p:spPr>
              <a:xfrm>
                <a:off x="8271272" y="1930763"/>
                <a:ext cx="234554" cy="31637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iṧļíďe">
              <a:extLst>
                <a:ext uri="{FF2B5EF4-FFF2-40B4-BE49-F238E27FC236}">
                  <a16:creationId xmlns:a16="http://schemas.microsoft.com/office/drawing/2014/main" id="{BF75F9FD-D8E4-4E2E-887C-FCAF5868B3C5}"/>
                </a:ext>
              </a:extLst>
            </p:cNvPr>
            <p:cNvSpPr/>
            <p:nvPr/>
          </p:nvSpPr>
          <p:spPr bwMode="auto">
            <a:xfrm>
              <a:off x="9142034" y="3078193"/>
              <a:ext cx="6282915" cy="1122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输入分片与</a:t>
              </a:r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HDFS</a:t>
              </a:r>
              <a:r>
                <a:rPr lang="zh-CN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块</a:t>
              </a: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AE800B59-BEFE-4F9F-B94F-DFBC7DC5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03802009-1700-4E48-A019-528BCB146C6C}"/>
              </a:ext>
            </a:extLst>
          </p:cNvPr>
          <p:cNvGrpSpPr/>
          <p:nvPr/>
        </p:nvGrpSpPr>
        <p:grpSpPr>
          <a:xfrm>
            <a:off x="5281894" y="4471694"/>
            <a:ext cx="10762439" cy="1404085"/>
            <a:chOff x="5281894" y="4338344"/>
            <a:chExt cx="10762439" cy="1404085"/>
          </a:xfrm>
        </p:grpSpPr>
        <p:sp>
          <p:nvSpPr>
            <p:cNvPr id="14" name="íšḷiḑê">
              <a:extLst>
                <a:ext uri="{FF2B5EF4-FFF2-40B4-BE49-F238E27FC236}">
                  <a16:creationId xmlns:a16="http://schemas.microsoft.com/office/drawing/2014/main" id="{91D57A98-730C-410F-8524-192ED6A79BD5}"/>
                </a:ext>
              </a:extLst>
            </p:cNvPr>
            <p:cNvSpPr/>
            <p:nvPr/>
          </p:nvSpPr>
          <p:spPr bwMode="auto">
            <a:xfrm>
              <a:off x="6211929" y="4338344"/>
              <a:ext cx="9832404" cy="1404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kern="0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4000" kern="0" dirty="0">
                  <a:solidFill>
                    <a:schemeClr val="bg1"/>
                  </a:solidFill>
                  <a:cs typeface="+mn-ea"/>
                  <a:sym typeface="+mn-lt"/>
                </a:rPr>
                <a:t>案例</a:t>
              </a:r>
              <a:r>
                <a:rPr lang="en-US" altLang="zh-CN" sz="4000" kern="0" dirty="0" err="1">
                  <a:solidFill>
                    <a:schemeClr val="bg1"/>
                  </a:solidFill>
                  <a:cs typeface="+mn-ea"/>
                  <a:sym typeface="+mn-lt"/>
                </a:rPr>
                <a:t>wordcount</a:t>
              </a:r>
              <a:r>
                <a:rPr lang="zh-CN" altLang="en-US" sz="4000" kern="0" dirty="0">
                  <a:solidFill>
                    <a:schemeClr val="bg1"/>
                  </a:solidFill>
                  <a:cs typeface="+mn-ea"/>
                  <a:sym typeface="+mn-lt"/>
                </a:rPr>
                <a:t>实现</a:t>
              </a:r>
            </a:p>
          </p:txBody>
        </p:sp>
        <p:sp>
          <p:nvSpPr>
            <p:cNvPr id="37" name="îṣļîḋê">
              <a:extLst>
                <a:ext uri="{FF2B5EF4-FFF2-40B4-BE49-F238E27FC236}">
                  <a16:creationId xmlns:a16="http://schemas.microsoft.com/office/drawing/2014/main" id="{C44EA2B6-FD20-46CD-93F7-FDE6E374E8C0}"/>
                </a:ext>
              </a:extLst>
            </p:cNvPr>
            <p:cNvSpPr/>
            <p:nvPr/>
          </p:nvSpPr>
          <p:spPr>
            <a:xfrm>
              <a:off x="5281894" y="4678780"/>
              <a:ext cx="672873" cy="67287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îṥ1ïḋe">
              <a:extLst>
                <a:ext uri="{FF2B5EF4-FFF2-40B4-BE49-F238E27FC236}">
                  <a16:creationId xmlns:a16="http://schemas.microsoft.com/office/drawing/2014/main" id="{EFB9F345-8EF3-4CFA-B353-0AB25BBF5784}"/>
                </a:ext>
              </a:extLst>
            </p:cNvPr>
            <p:cNvSpPr/>
            <p:nvPr/>
          </p:nvSpPr>
          <p:spPr>
            <a:xfrm>
              <a:off x="5468719" y="4813413"/>
              <a:ext cx="299224" cy="403608"/>
            </a:xfrm>
            <a:custGeom>
              <a:avLst/>
              <a:gdLst>
                <a:gd name="connsiteX0" fmla="*/ 363366 w 449447"/>
                <a:gd name="connsiteY0" fmla="*/ 179144 h 606236"/>
                <a:gd name="connsiteX1" fmla="*/ 377720 w 449447"/>
                <a:gd name="connsiteY1" fmla="*/ 197780 h 606236"/>
                <a:gd name="connsiteX2" fmla="*/ 376285 w 449447"/>
                <a:gd name="connsiteY2" fmla="*/ 202081 h 606236"/>
                <a:gd name="connsiteX3" fmla="*/ 215517 w 449447"/>
                <a:gd name="connsiteY3" fmla="*/ 424280 h 606236"/>
                <a:gd name="connsiteX4" fmla="*/ 212646 w 449447"/>
                <a:gd name="connsiteY4" fmla="*/ 427147 h 606236"/>
                <a:gd name="connsiteX5" fmla="*/ 211211 w 449447"/>
                <a:gd name="connsiteY5" fmla="*/ 427147 h 606236"/>
                <a:gd name="connsiteX6" fmla="*/ 208340 w 449447"/>
                <a:gd name="connsiteY6" fmla="*/ 425714 h 606236"/>
                <a:gd name="connsiteX7" fmla="*/ 90635 w 449447"/>
                <a:gd name="connsiteY7" fmla="*/ 306729 h 606236"/>
                <a:gd name="connsiteX8" fmla="*/ 126521 w 449447"/>
                <a:gd name="connsiteY8" fmla="*/ 276625 h 606236"/>
                <a:gd name="connsiteX9" fmla="*/ 191115 w 449447"/>
                <a:gd name="connsiteY9" fmla="*/ 326799 h 606236"/>
                <a:gd name="connsiteX10" fmla="*/ 363366 w 449447"/>
                <a:gd name="connsiteY10" fmla="*/ 179144 h 606236"/>
                <a:gd name="connsiteX11" fmla="*/ 224006 w 449447"/>
                <a:gd name="connsiteY11" fmla="*/ 65927 h 606236"/>
                <a:gd name="connsiteX12" fmla="*/ 218262 w 449447"/>
                <a:gd name="connsiteY12" fmla="*/ 70226 h 606236"/>
                <a:gd name="connsiteX13" fmla="*/ 56001 w 449447"/>
                <a:gd name="connsiteY13" fmla="*/ 123254 h 606236"/>
                <a:gd name="connsiteX14" fmla="*/ 48822 w 449447"/>
                <a:gd name="connsiteY14" fmla="*/ 130420 h 606236"/>
                <a:gd name="connsiteX15" fmla="*/ 48822 w 449447"/>
                <a:gd name="connsiteY15" fmla="*/ 365462 h 606236"/>
                <a:gd name="connsiteX16" fmla="*/ 221134 w 449447"/>
                <a:gd name="connsiteY16" fmla="*/ 538877 h 606236"/>
                <a:gd name="connsiteX17" fmla="*/ 224006 w 449447"/>
                <a:gd name="connsiteY17" fmla="*/ 540310 h 606236"/>
                <a:gd name="connsiteX18" fmla="*/ 226877 w 449447"/>
                <a:gd name="connsiteY18" fmla="*/ 538877 h 606236"/>
                <a:gd name="connsiteX19" fmla="*/ 400625 w 449447"/>
                <a:gd name="connsiteY19" fmla="*/ 365462 h 606236"/>
                <a:gd name="connsiteX20" fmla="*/ 400625 w 449447"/>
                <a:gd name="connsiteY20" fmla="*/ 130420 h 606236"/>
                <a:gd name="connsiteX21" fmla="*/ 393446 w 449447"/>
                <a:gd name="connsiteY21" fmla="*/ 123254 h 606236"/>
                <a:gd name="connsiteX22" fmla="*/ 231185 w 449447"/>
                <a:gd name="connsiteY22" fmla="*/ 70226 h 606236"/>
                <a:gd name="connsiteX23" fmla="*/ 224006 w 449447"/>
                <a:gd name="connsiteY23" fmla="*/ 65927 h 606236"/>
                <a:gd name="connsiteX24" fmla="*/ 224006 w 449447"/>
                <a:gd name="connsiteY24" fmla="*/ 0 h 606236"/>
                <a:gd name="connsiteX25" fmla="*/ 232621 w 449447"/>
                <a:gd name="connsiteY25" fmla="*/ 5733 h 606236"/>
                <a:gd name="connsiteX26" fmla="*/ 440831 w 449447"/>
                <a:gd name="connsiteY26" fmla="*/ 73093 h 606236"/>
                <a:gd name="connsiteX27" fmla="*/ 449447 w 449447"/>
                <a:gd name="connsiteY27" fmla="*/ 81692 h 606236"/>
                <a:gd name="connsiteX28" fmla="*/ 449447 w 449447"/>
                <a:gd name="connsiteY28" fmla="*/ 384093 h 606236"/>
                <a:gd name="connsiteX29" fmla="*/ 228313 w 449447"/>
                <a:gd name="connsiteY29" fmla="*/ 604803 h 606236"/>
                <a:gd name="connsiteX30" fmla="*/ 224006 w 449447"/>
                <a:gd name="connsiteY30" fmla="*/ 606236 h 606236"/>
                <a:gd name="connsiteX31" fmla="*/ 221134 w 449447"/>
                <a:gd name="connsiteY31" fmla="*/ 604803 h 606236"/>
                <a:gd name="connsiteX32" fmla="*/ 0 w 449447"/>
                <a:gd name="connsiteY32" fmla="*/ 384093 h 606236"/>
                <a:gd name="connsiteX33" fmla="*/ 0 w 449447"/>
                <a:gd name="connsiteY33" fmla="*/ 81692 h 606236"/>
                <a:gd name="connsiteX34" fmla="*/ 8616 w 449447"/>
                <a:gd name="connsiteY34" fmla="*/ 73093 h 606236"/>
                <a:gd name="connsiteX35" fmla="*/ 216826 w 449447"/>
                <a:gd name="connsiteY35" fmla="*/ 5733 h 606236"/>
                <a:gd name="connsiteX36" fmla="*/ 224006 w 449447"/>
                <a:gd name="connsiteY36" fmla="*/ 0 h 60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9447" h="606236">
                  <a:moveTo>
                    <a:pt x="363366" y="179144"/>
                  </a:moveTo>
                  <a:cubicBezTo>
                    <a:pt x="364801" y="177710"/>
                    <a:pt x="377720" y="197780"/>
                    <a:pt x="377720" y="197780"/>
                  </a:cubicBezTo>
                  <a:cubicBezTo>
                    <a:pt x="377720" y="199213"/>
                    <a:pt x="377720" y="200647"/>
                    <a:pt x="376285" y="202081"/>
                  </a:cubicBezTo>
                  <a:cubicBezTo>
                    <a:pt x="297336" y="275191"/>
                    <a:pt x="234178" y="376973"/>
                    <a:pt x="215517" y="424280"/>
                  </a:cubicBezTo>
                  <a:cubicBezTo>
                    <a:pt x="215517" y="425714"/>
                    <a:pt x="214082" y="427147"/>
                    <a:pt x="212646" y="427147"/>
                  </a:cubicBezTo>
                  <a:cubicBezTo>
                    <a:pt x="211211" y="427147"/>
                    <a:pt x="211211" y="427147"/>
                    <a:pt x="211211" y="427147"/>
                  </a:cubicBezTo>
                  <a:cubicBezTo>
                    <a:pt x="209776" y="427147"/>
                    <a:pt x="208340" y="427147"/>
                    <a:pt x="208340" y="425714"/>
                  </a:cubicBezTo>
                  <a:lnTo>
                    <a:pt x="90635" y="306729"/>
                  </a:lnTo>
                  <a:cubicBezTo>
                    <a:pt x="89200" y="306729"/>
                    <a:pt x="125086" y="275191"/>
                    <a:pt x="126521" y="276625"/>
                  </a:cubicBezTo>
                  <a:lnTo>
                    <a:pt x="191115" y="326799"/>
                  </a:lnTo>
                  <a:cubicBezTo>
                    <a:pt x="216953" y="296695"/>
                    <a:pt x="278676" y="230751"/>
                    <a:pt x="363366" y="179144"/>
                  </a:cubicBezTo>
                  <a:close/>
                  <a:moveTo>
                    <a:pt x="224006" y="65927"/>
                  </a:moveTo>
                  <a:cubicBezTo>
                    <a:pt x="221134" y="65927"/>
                    <a:pt x="219698" y="67360"/>
                    <a:pt x="218262" y="70226"/>
                  </a:cubicBezTo>
                  <a:cubicBezTo>
                    <a:pt x="218262" y="70226"/>
                    <a:pt x="193851" y="123254"/>
                    <a:pt x="56001" y="123254"/>
                  </a:cubicBezTo>
                  <a:cubicBezTo>
                    <a:pt x="51694" y="123254"/>
                    <a:pt x="48822" y="126120"/>
                    <a:pt x="48822" y="130420"/>
                  </a:cubicBezTo>
                  <a:lnTo>
                    <a:pt x="48822" y="365462"/>
                  </a:lnTo>
                  <a:cubicBezTo>
                    <a:pt x="48822" y="462918"/>
                    <a:pt x="213954" y="536010"/>
                    <a:pt x="221134" y="538877"/>
                  </a:cubicBezTo>
                  <a:cubicBezTo>
                    <a:pt x="222570" y="540310"/>
                    <a:pt x="224006" y="540310"/>
                    <a:pt x="224006" y="540310"/>
                  </a:cubicBezTo>
                  <a:cubicBezTo>
                    <a:pt x="225441" y="540310"/>
                    <a:pt x="226877" y="540310"/>
                    <a:pt x="226877" y="538877"/>
                  </a:cubicBezTo>
                  <a:cubicBezTo>
                    <a:pt x="234057" y="536010"/>
                    <a:pt x="400625" y="462918"/>
                    <a:pt x="400625" y="365462"/>
                  </a:cubicBezTo>
                  <a:lnTo>
                    <a:pt x="400625" y="130420"/>
                  </a:lnTo>
                  <a:cubicBezTo>
                    <a:pt x="400625" y="126120"/>
                    <a:pt x="397753" y="123254"/>
                    <a:pt x="393446" y="123254"/>
                  </a:cubicBezTo>
                  <a:cubicBezTo>
                    <a:pt x="254160" y="123254"/>
                    <a:pt x="231185" y="70226"/>
                    <a:pt x="231185" y="70226"/>
                  </a:cubicBezTo>
                  <a:cubicBezTo>
                    <a:pt x="229749" y="67360"/>
                    <a:pt x="226877" y="65927"/>
                    <a:pt x="224006" y="65927"/>
                  </a:cubicBezTo>
                  <a:close/>
                  <a:moveTo>
                    <a:pt x="224006" y="0"/>
                  </a:moveTo>
                  <a:cubicBezTo>
                    <a:pt x="228313" y="0"/>
                    <a:pt x="231185" y="2867"/>
                    <a:pt x="232621" y="5733"/>
                  </a:cubicBezTo>
                  <a:cubicBezTo>
                    <a:pt x="232621" y="5733"/>
                    <a:pt x="262776" y="73093"/>
                    <a:pt x="440831" y="73093"/>
                  </a:cubicBezTo>
                  <a:cubicBezTo>
                    <a:pt x="445139" y="73093"/>
                    <a:pt x="449447" y="77392"/>
                    <a:pt x="449447" y="81692"/>
                  </a:cubicBezTo>
                  <a:lnTo>
                    <a:pt x="449447" y="384093"/>
                  </a:lnTo>
                  <a:cubicBezTo>
                    <a:pt x="449447" y="507347"/>
                    <a:pt x="236929" y="600503"/>
                    <a:pt x="228313" y="604803"/>
                  </a:cubicBezTo>
                  <a:cubicBezTo>
                    <a:pt x="226877" y="604803"/>
                    <a:pt x="225441" y="606236"/>
                    <a:pt x="224006" y="606236"/>
                  </a:cubicBezTo>
                  <a:cubicBezTo>
                    <a:pt x="222570" y="606236"/>
                    <a:pt x="222570" y="604803"/>
                    <a:pt x="221134" y="604803"/>
                  </a:cubicBezTo>
                  <a:cubicBezTo>
                    <a:pt x="212518" y="600503"/>
                    <a:pt x="0" y="507347"/>
                    <a:pt x="0" y="384093"/>
                  </a:cubicBezTo>
                  <a:lnTo>
                    <a:pt x="0" y="81692"/>
                  </a:lnTo>
                  <a:cubicBezTo>
                    <a:pt x="0" y="77392"/>
                    <a:pt x="2872" y="73093"/>
                    <a:pt x="8616" y="73093"/>
                  </a:cubicBezTo>
                  <a:cubicBezTo>
                    <a:pt x="185235" y="73093"/>
                    <a:pt x="215390" y="5733"/>
                    <a:pt x="216826" y="5733"/>
                  </a:cubicBezTo>
                  <a:cubicBezTo>
                    <a:pt x="218262" y="2867"/>
                    <a:pt x="221134" y="0"/>
                    <a:pt x="22400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982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880718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960368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5034268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5034268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960368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5124697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5278252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5278252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5278252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416367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690567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8288000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8693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94899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50228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50228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94899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511332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526687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526687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526687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415230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67919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040577" y="2845560"/>
            <a:ext cx="6185452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谢谢观看</a:t>
            </a:r>
            <a:endParaRPr kumimoji="0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B527FE1-0BDD-41D0-82D4-E3A2D3F071FE}"/>
              </a:ext>
            </a:extLst>
          </p:cNvPr>
          <p:cNvSpPr txBox="1"/>
          <p:nvPr/>
        </p:nvSpPr>
        <p:spPr>
          <a:xfrm>
            <a:off x="7108575" y="5276678"/>
            <a:ext cx="390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4216139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9560172" y="3863634"/>
            <a:ext cx="6693959" cy="769441"/>
            <a:chOff x="8858443" y="3566887"/>
            <a:chExt cx="3533167" cy="512960"/>
          </a:xfrm>
        </p:grpSpPr>
        <p:sp>
          <p:nvSpPr>
            <p:cNvPr id="168" name="矩形 167"/>
            <p:cNvSpPr/>
            <p:nvPr/>
          </p:nvSpPr>
          <p:spPr>
            <a:xfrm>
              <a:off x="8858443" y="3578919"/>
              <a:ext cx="3351332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66887"/>
              <a:ext cx="3521450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4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的数据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类</a:t>
              </a:r>
              <a:r>
                <a:rPr lang="zh-CN" altLang="en-US" sz="4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型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3" name="椭圆 122"/>
          <p:cNvSpPr/>
          <p:nvPr/>
        </p:nvSpPr>
        <p:spPr>
          <a:xfrm>
            <a:off x="14387" y="9223444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30582" y="6304728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561145" y="3818657"/>
            <a:ext cx="592812" cy="59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815054" y="551334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467902" y="2480155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3028898" y="2192893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153962" y="1541707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260323" y="-180361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16582" y="7049326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162708" y="704683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483468" y="3144720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9089078" y="3233209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0348192" y="161651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12804915" y="11082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3071724" y="1852335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5189649" y="843291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7476148" y="78687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8008723" y="2282917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15744687" y="6956927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1063169" y="-2265590"/>
            <a:ext cx="1313429" cy="3807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2376596" y="-390006"/>
            <a:ext cx="2" cy="1931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2376591" y="326528"/>
            <a:ext cx="1970547" cy="11841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244676" y="326172"/>
            <a:ext cx="2398632" cy="1438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50828" y="1779208"/>
            <a:ext cx="2181207" cy="1430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50828" y="3210038"/>
            <a:ext cx="1611972" cy="9056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857556" y="1987770"/>
            <a:ext cx="519044" cy="18308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857551" y="2573627"/>
            <a:ext cx="1236552" cy="12450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2534026" y="1922446"/>
            <a:ext cx="494873" cy="4934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905746" y="4325669"/>
            <a:ext cx="742220" cy="1979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50826" y="3525451"/>
            <a:ext cx="832709" cy="28306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1355817" y="6356121"/>
            <a:ext cx="2137698" cy="29955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89546" y="6604278"/>
            <a:ext cx="592335" cy="26191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89551" y="7348871"/>
            <a:ext cx="1478336" cy="1874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791746" y="4412657"/>
            <a:ext cx="65810" cy="26366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1080903" y="5736373"/>
            <a:ext cx="2734146" cy="74382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2067146" y="4325669"/>
            <a:ext cx="1813118" cy="12529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3251531" y="2638956"/>
            <a:ext cx="786156" cy="28743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cxnSpLocks/>
            <a:stCxn id="126" idx="7"/>
            <a:endCxn id="127" idx="3"/>
          </p:cNvCxnSpPr>
          <p:nvPr/>
        </p:nvCxnSpPr>
        <p:spPr>
          <a:xfrm flipV="1">
            <a:off x="4195118" y="2987044"/>
            <a:ext cx="1359605" cy="259162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4556734" y="413495"/>
            <a:ext cx="1207580" cy="20666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3474167" y="927712"/>
            <a:ext cx="3688536" cy="1488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2599230" y="1764736"/>
            <a:ext cx="2868672" cy="10123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915604" y="5894077"/>
            <a:ext cx="1964660" cy="12066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5973904" y="1085416"/>
            <a:ext cx="1254014" cy="14817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4853135" y="116567"/>
            <a:ext cx="2309568" cy="8111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6547113" y="-1161251"/>
            <a:ext cx="680799" cy="19312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6060719" y="2777080"/>
            <a:ext cx="1422749" cy="5431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7833794" y="3320193"/>
            <a:ext cx="1306589" cy="2125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4260328" y="3444270"/>
            <a:ext cx="3274445" cy="229210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7542768" y="1085416"/>
            <a:ext cx="1597611" cy="21991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9388095" y="1997245"/>
            <a:ext cx="1025301" cy="12873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10570824" y="-579868"/>
            <a:ext cx="147690" cy="21963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7607976" y="405128"/>
            <a:ext cx="5162958" cy="5225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7542770" y="-645191"/>
            <a:ext cx="3018320" cy="14151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10793465" y="1839541"/>
            <a:ext cx="2278259" cy="2358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6704543" y="-1226575"/>
            <a:ext cx="6432389" cy="31442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13516992" y="1142837"/>
            <a:ext cx="1723956" cy="9325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5488666" y="-626620"/>
            <a:ext cx="512043" cy="15213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13451783" y="-626620"/>
            <a:ext cx="2548926" cy="25442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13397727" y="407750"/>
            <a:ext cx="4078416" cy="6021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6158135" y="-691943"/>
            <a:ext cx="1937403" cy="306182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5539970" y="1018759"/>
            <a:ext cx="2555568" cy="13511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7856207" y="1167607"/>
            <a:ext cx="239331" cy="12022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H="1" flipV="1">
            <a:off x="9264242" y="3584154"/>
            <a:ext cx="6703082" cy="337277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4195119" y="5894077"/>
            <a:ext cx="11549568" cy="12858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7542767" y="1085411"/>
            <a:ext cx="2805420" cy="754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7856211" y="-188501"/>
            <a:ext cx="922706" cy="10406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248888" y="4273383"/>
            <a:ext cx="2949285" cy="176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8087873" y="1397853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8087873" y="2609270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8087873" y="3820687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8087873" y="5032104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560172" y="1431926"/>
            <a:ext cx="7002220" cy="769440"/>
            <a:chOff x="8858444" y="2012738"/>
            <a:chExt cx="3714333" cy="512960"/>
          </a:xfrm>
        </p:grpSpPr>
        <p:sp>
          <p:nvSpPr>
            <p:cNvPr id="164" name="矩形 163"/>
            <p:cNvSpPr/>
            <p:nvPr/>
          </p:nvSpPr>
          <p:spPr>
            <a:xfrm>
              <a:off x="8858444" y="2024773"/>
              <a:ext cx="3368074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12738"/>
              <a:ext cx="3702617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概念与框架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560172" y="2647779"/>
            <a:ext cx="6693959" cy="769442"/>
            <a:chOff x="8859538" y="2816978"/>
            <a:chExt cx="3533167" cy="512961"/>
          </a:xfrm>
        </p:grpSpPr>
        <p:sp>
          <p:nvSpPr>
            <p:cNvPr id="166" name="矩形 165"/>
            <p:cNvSpPr/>
            <p:nvPr/>
          </p:nvSpPr>
          <p:spPr>
            <a:xfrm>
              <a:off x="8859538" y="2829010"/>
              <a:ext cx="3351333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71255" y="2816978"/>
              <a:ext cx="3521450" cy="5129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4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的编程模型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560172" y="5079488"/>
            <a:ext cx="6693959" cy="769441"/>
            <a:chOff x="8846727" y="4295116"/>
            <a:chExt cx="3533167" cy="512960"/>
          </a:xfrm>
        </p:grpSpPr>
        <p:sp>
          <p:nvSpPr>
            <p:cNvPr id="171" name="文本框 170"/>
            <p:cNvSpPr txBox="1"/>
            <p:nvPr/>
          </p:nvSpPr>
          <p:spPr>
            <a:xfrm>
              <a:off x="8858444" y="4295116"/>
              <a:ext cx="3521450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案例：实现</a:t>
              </a:r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wordcount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8846727" y="4295858"/>
              <a:ext cx="3351334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</p:grpSp>
      <p:cxnSp>
        <p:nvCxnSpPr>
          <p:cNvPr id="89" name="直接连接符 88"/>
          <p:cNvCxnSpPr/>
          <p:nvPr/>
        </p:nvCxnSpPr>
        <p:spPr>
          <a:xfrm flipH="1" flipV="1">
            <a:off x="9259033" y="7015646"/>
            <a:ext cx="6703082" cy="337277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>
            <a:off x="8087873" y="6243521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8087873" y="7454938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8087873" y="8666357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9560172" y="6295342"/>
            <a:ext cx="6693959" cy="769442"/>
            <a:chOff x="8859538" y="2816978"/>
            <a:chExt cx="3533167" cy="512961"/>
          </a:xfrm>
        </p:grpSpPr>
        <p:sp>
          <p:nvSpPr>
            <p:cNvPr id="100" name="矩形 99"/>
            <p:cNvSpPr/>
            <p:nvPr/>
          </p:nvSpPr>
          <p:spPr>
            <a:xfrm>
              <a:off x="8859538" y="2829010"/>
              <a:ext cx="3351333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8871255" y="2816978"/>
              <a:ext cx="3521450" cy="5129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案例：调试</a:t>
              </a:r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wordcount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9560172" y="8727053"/>
            <a:ext cx="6693959" cy="769441"/>
            <a:chOff x="8846727" y="4295116"/>
            <a:chExt cx="3533167" cy="512960"/>
          </a:xfrm>
        </p:grpSpPr>
        <p:sp>
          <p:nvSpPr>
            <p:cNvPr id="119" name="矩形 118"/>
            <p:cNvSpPr/>
            <p:nvPr/>
          </p:nvSpPr>
          <p:spPr>
            <a:xfrm>
              <a:off x="8846727" y="4295858"/>
              <a:ext cx="3351334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8858444" y="4295116"/>
              <a:ext cx="3521450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案例：实现</a:t>
              </a:r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Sort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9560172" y="7511197"/>
            <a:ext cx="6693959" cy="769441"/>
            <a:chOff x="8858443" y="3566887"/>
            <a:chExt cx="3533167" cy="512960"/>
          </a:xfrm>
        </p:grpSpPr>
        <p:sp>
          <p:nvSpPr>
            <p:cNvPr id="121" name="矩形 120"/>
            <p:cNvSpPr/>
            <p:nvPr/>
          </p:nvSpPr>
          <p:spPr>
            <a:xfrm>
              <a:off x="8858443" y="3578919"/>
              <a:ext cx="3351332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8870160" y="3566887"/>
              <a:ext cx="3521450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案例：实现</a:t>
              </a:r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topK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817028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4387" y="9223444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30582" y="6304728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561145" y="3818657"/>
            <a:ext cx="592812" cy="59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815054" y="551334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467902" y="2480155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3028898" y="2192893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153962" y="1541707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260323" y="-180361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16582" y="7049326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162708" y="704683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483468" y="3144720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9089078" y="3233209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0348192" y="161651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12804915" y="11082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3071724" y="1852335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5189649" y="843291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7476148" y="78687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8008723" y="2282917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8463004" y="6475347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1063169" y="-2265590"/>
            <a:ext cx="1313429" cy="3807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2376596" y="-390006"/>
            <a:ext cx="2" cy="1931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2376591" y="326528"/>
            <a:ext cx="1970547" cy="11841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244676" y="326172"/>
            <a:ext cx="2398632" cy="1438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50828" y="1779208"/>
            <a:ext cx="2181207" cy="1430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50828" y="3210038"/>
            <a:ext cx="1611972" cy="9056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857556" y="1987770"/>
            <a:ext cx="519044" cy="18308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857551" y="2573627"/>
            <a:ext cx="1236552" cy="12450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2534026" y="1922446"/>
            <a:ext cx="494873" cy="4934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905746" y="4325669"/>
            <a:ext cx="742220" cy="1979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50826" y="3525451"/>
            <a:ext cx="832709" cy="28306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1355817" y="6356121"/>
            <a:ext cx="2137698" cy="29955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89546" y="6604278"/>
            <a:ext cx="592335" cy="26191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89551" y="7348871"/>
            <a:ext cx="1478336" cy="1874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791746" y="4412657"/>
            <a:ext cx="65810" cy="26366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1080903" y="5736373"/>
            <a:ext cx="2734146" cy="74382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2067146" y="4325669"/>
            <a:ext cx="1813118" cy="12529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3251531" y="2638956"/>
            <a:ext cx="786156" cy="28743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4195118" y="2987044"/>
            <a:ext cx="1359605" cy="259162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4556734" y="413495"/>
            <a:ext cx="1207580" cy="20666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3474167" y="927712"/>
            <a:ext cx="3688536" cy="1488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2599230" y="1764736"/>
            <a:ext cx="2868672" cy="10123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915604" y="5894077"/>
            <a:ext cx="1964660" cy="12066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5973904" y="1085416"/>
            <a:ext cx="1254014" cy="14817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4853135" y="116567"/>
            <a:ext cx="2309568" cy="8111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6547113" y="-1161251"/>
            <a:ext cx="680799" cy="19312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6060719" y="2777080"/>
            <a:ext cx="1422749" cy="5431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7833794" y="3320193"/>
            <a:ext cx="1306589" cy="2125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4260328" y="3444270"/>
            <a:ext cx="3274445" cy="229210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7542768" y="1085416"/>
            <a:ext cx="1597611" cy="21991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9388095" y="1997245"/>
            <a:ext cx="1025301" cy="12873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10570824" y="-579868"/>
            <a:ext cx="147690" cy="21963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7607976" y="405128"/>
            <a:ext cx="5162958" cy="5225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7542770" y="-645191"/>
            <a:ext cx="3018320" cy="14151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10793465" y="1839541"/>
            <a:ext cx="2278259" cy="2358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6704543" y="-1226575"/>
            <a:ext cx="6432389" cy="31442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13516992" y="1142837"/>
            <a:ext cx="1723956" cy="9325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5488666" y="-626620"/>
            <a:ext cx="512043" cy="15213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13451783" y="-626620"/>
            <a:ext cx="2548926" cy="25442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13397727" y="407750"/>
            <a:ext cx="4078416" cy="6021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6158135" y="-691943"/>
            <a:ext cx="1937403" cy="306182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5539970" y="1018759"/>
            <a:ext cx="2555568" cy="13511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7856207" y="1167607"/>
            <a:ext cx="239331" cy="12022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8685636" y="3584150"/>
            <a:ext cx="578601" cy="28911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4195118" y="5894077"/>
            <a:ext cx="4267886" cy="804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7542767" y="1085411"/>
            <a:ext cx="2805420" cy="754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7856211" y="-188501"/>
            <a:ext cx="922706" cy="10406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3120658" y="4097296"/>
            <a:ext cx="11954832" cy="1997575"/>
            <a:chOff x="8857998" y="2010101"/>
            <a:chExt cx="2345474" cy="495300"/>
          </a:xfrm>
        </p:grpSpPr>
        <p:sp>
          <p:nvSpPr>
            <p:cNvPr id="164" name="矩形 163"/>
            <p:cNvSpPr/>
            <p:nvPr/>
          </p:nvSpPr>
          <p:spPr>
            <a:xfrm>
              <a:off x="8900706" y="2010101"/>
              <a:ext cx="2269679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57998" y="2092586"/>
              <a:ext cx="2345474" cy="3281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0" b="1" dirty="0">
                  <a:solidFill>
                    <a:schemeClr val="bg1"/>
                  </a:solidFill>
                  <a:cs typeface="+mn-ea"/>
                  <a:sym typeface="+mn-lt"/>
                </a:rPr>
                <a:t>案例：实现</a:t>
              </a:r>
              <a:r>
                <a:rPr lang="en-US" altLang="zh-CN" sz="8000" b="1" dirty="0" err="1">
                  <a:solidFill>
                    <a:schemeClr val="bg1"/>
                  </a:solidFill>
                  <a:cs typeface="+mn-ea"/>
                  <a:sym typeface="+mn-lt"/>
                </a:rPr>
                <a:t>wordcount</a:t>
              </a:r>
              <a:endParaRPr lang="zh-CN" altLang="en-US" sz="8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5307573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49A122E-D97B-42CC-840F-0142089EBB82}"/>
              </a:ext>
            </a:extLst>
          </p:cNvPr>
          <p:cNvSpPr/>
          <p:nvPr/>
        </p:nvSpPr>
        <p:spPr>
          <a:xfrm>
            <a:off x="3027745" y="2202306"/>
            <a:ext cx="908628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数据类型的定义，也可以说是编程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组件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InputFormat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RecordReader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RecordWriter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OutputFormat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编程组件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778364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12613969" y="1214906"/>
            <a:ext cx="3172257" cy="8336380"/>
            <a:chOff x="13486036" y="1214906"/>
            <a:chExt cx="3172257" cy="8336380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B5F57A3-83F8-C64B-BB6B-82B36A4CC38B}"/>
                </a:ext>
              </a:extLst>
            </p:cNvPr>
            <p:cNvSpPr/>
            <p:nvPr/>
          </p:nvSpPr>
          <p:spPr>
            <a:xfrm>
              <a:off x="13489737" y="2210070"/>
              <a:ext cx="3167541" cy="587893"/>
            </a:xfrm>
            <a:prstGeom prst="rect">
              <a:avLst/>
            </a:prstGeom>
            <a:solidFill>
              <a:srgbClr val="4A7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 err="1">
                  <a:solidFill>
                    <a:schemeClr val="bg1"/>
                  </a:solidFill>
                </a:rPr>
                <a:t>InputFormat</a:t>
              </a:r>
              <a:endParaRPr kumimoji="1"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C8C26D1-91CB-5C4D-BDFD-D8D637906250}"/>
                </a:ext>
              </a:extLst>
            </p:cNvPr>
            <p:cNvSpPr/>
            <p:nvPr/>
          </p:nvSpPr>
          <p:spPr>
            <a:xfrm>
              <a:off x="13486036" y="3144119"/>
              <a:ext cx="3168556" cy="553531"/>
            </a:xfrm>
            <a:prstGeom prst="rect">
              <a:avLst/>
            </a:prstGeom>
            <a:solidFill>
              <a:srgbClr val="4A7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 err="1">
                  <a:solidFill>
                    <a:schemeClr val="bg1"/>
                  </a:solidFill>
                </a:rPr>
                <a:t>RecordReader</a:t>
              </a:r>
              <a:endParaRPr kumimoji="1"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2DFE30C-9D76-AC4E-ABC5-E95D4D1C3B92}"/>
                </a:ext>
              </a:extLst>
            </p:cNvPr>
            <p:cNvSpPr/>
            <p:nvPr/>
          </p:nvSpPr>
          <p:spPr>
            <a:xfrm>
              <a:off x="13488721" y="4043806"/>
              <a:ext cx="3169572" cy="557611"/>
            </a:xfrm>
            <a:prstGeom prst="rect">
              <a:avLst/>
            </a:prstGeom>
            <a:solidFill>
              <a:srgbClr val="4A7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Mapper</a:t>
              </a:r>
              <a:endParaRPr kumimoji="1"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F98CFDA-F814-5945-9A3D-B5FE7796BF35}"/>
                </a:ext>
              </a:extLst>
            </p:cNvPr>
            <p:cNvSpPr/>
            <p:nvPr/>
          </p:nvSpPr>
          <p:spPr>
            <a:xfrm>
              <a:off x="13492424" y="4947574"/>
              <a:ext cx="3162167" cy="911193"/>
            </a:xfrm>
            <a:prstGeom prst="rect">
              <a:avLst/>
            </a:prstGeom>
            <a:solidFill>
              <a:srgbClr val="4A7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Partition</a:t>
              </a:r>
              <a:r>
                <a:rPr kumimoji="1" lang="zh-CN" altLang="en-US" sz="3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3200" dirty="0">
                  <a:solidFill>
                    <a:schemeClr val="bg1"/>
                  </a:solidFill>
                </a:rPr>
                <a:t>Sort</a:t>
              </a:r>
              <a:r>
                <a:rPr kumimoji="1" lang="zh-CN" altLang="en-US" sz="3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3200" dirty="0">
                  <a:solidFill>
                    <a:schemeClr val="bg1"/>
                  </a:solidFill>
                </a:rPr>
                <a:t>Shuffle</a:t>
              </a:r>
              <a:endParaRPr kumimoji="1"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678E951-4CF7-F94E-A75B-D40579E7B903}"/>
                </a:ext>
              </a:extLst>
            </p:cNvPr>
            <p:cNvSpPr/>
            <p:nvPr/>
          </p:nvSpPr>
          <p:spPr>
            <a:xfrm>
              <a:off x="13492422" y="6233056"/>
              <a:ext cx="3162169" cy="508365"/>
            </a:xfrm>
            <a:prstGeom prst="rect">
              <a:avLst/>
            </a:prstGeom>
            <a:solidFill>
              <a:srgbClr val="4A7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Reducer</a:t>
              </a:r>
              <a:endParaRPr kumimoji="1"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C1074F5-0566-1146-89C4-925C4CEF078B}"/>
                </a:ext>
              </a:extLst>
            </p:cNvPr>
            <p:cNvSpPr/>
            <p:nvPr/>
          </p:nvSpPr>
          <p:spPr>
            <a:xfrm>
              <a:off x="13492422" y="7086805"/>
              <a:ext cx="3162169" cy="564646"/>
            </a:xfrm>
            <a:prstGeom prst="rect">
              <a:avLst/>
            </a:prstGeom>
            <a:solidFill>
              <a:srgbClr val="4A7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 err="1">
                  <a:solidFill>
                    <a:schemeClr val="bg1"/>
                  </a:solidFill>
                </a:rPr>
                <a:t>RecordWriter</a:t>
              </a:r>
              <a:endParaRPr kumimoji="1"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5CC165D-88AD-A24C-9BC5-DB5ADA0FBDB3}"/>
                </a:ext>
              </a:extLst>
            </p:cNvPr>
            <p:cNvSpPr/>
            <p:nvPr/>
          </p:nvSpPr>
          <p:spPr>
            <a:xfrm>
              <a:off x="13492422" y="7935474"/>
              <a:ext cx="3162169" cy="570650"/>
            </a:xfrm>
            <a:prstGeom prst="rect">
              <a:avLst/>
            </a:prstGeom>
            <a:solidFill>
              <a:srgbClr val="4A7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 err="1">
                  <a:solidFill>
                    <a:schemeClr val="bg1"/>
                  </a:solidFill>
                </a:rPr>
                <a:t>OutputFormat</a:t>
              </a:r>
              <a:endParaRPr kumimoji="1"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CF4335DA-BCB1-8D4A-93B8-84C2B566D1EC}"/>
                </a:ext>
              </a:extLst>
            </p:cNvPr>
            <p:cNvSpPr txBox="1"/>
            <p:nvPr/>
          </p:nvSpPr>
          <p:spPr>
            <a:xfrm>
              <a:off x="13755678" y="8966511"/>
              <a:ext cx="26356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solidFill>
                    <a:schemeClr val="bg1"/>
                  </a:solidFill>
                </a:rPr>
                <a:t>Output</a:t>
              </a:r>
              <a:r>
                <a:rPr kumimoji="1" lang="zh-CN" altLang="en-US" sz="3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3200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9CE0109F-75D3-3941-BF3B-D0B7F0F149E0}"/>
                </a:ext>
              </a:extLst>
            </p:cNvPr>
            <p:cNvSpPr txBox="1"/>
            <p:nvPr/>
          </p:nvSpPr>
          <p:spPr>
            <a:xfrm>
              <a:off x="13651483" y="1214906"/>
              <a:ext cx="28440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solidFill>
                    <a:schemeClr val="bg1"/>
                  </a:solidFill>
                </a:rPr>
                <a:t>Input</a:t>
              </a:r>
              <a:r>
                <a:rPr kumimoji="1" lang="zh-CN" altLang="en-US" sz="3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3200" dirty="0">
                  <a:solidFill>
                    <a:schemeClr val="bg1"/>
                  </a:solidFill>
                </a:rPr>
                <a:t>Dataset</a:t>
              </a:r>
              <a:endParaRPr kumimoji="1" lang="zh-CN" altLang="en-US" sz="3200" dirty="0">
                <a:solidFill>
                  <a:schemeClr val="bg1"/>
                </a:solidFill>
              </a:endParaRPr>
            </a:p>
          </p:txBody>
        </p:sp>
        <p:cxnSp>
          <p:nvCxnSpPr>
            <p:cNvPr id="59" name="直线箭头连接符 14">
              <a:extLst>
                <a:ext uri="{FF2B5EF4-FFF2-40B4-BE49-F238E27FC236}">
                  <a16:creationId xmlns:a16="http://schemas.microsoft.com/office/drawing/2014/main" id="{4FA4DCE9-17C0-934A-B5E2-21691FC22D80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>
              <a:off x="15073507" y="1799681"/>
              <a:ext cx="0" cy="402625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箭头连接符 18">
              <a:extLst>
                <a:ext uri="{FF2B5EF4-FFF2-40B4-BE49-F238E27FC236}">
                  <a16:creationId xmlns:a16="http://schemas.microsoft.com/office/drawing/2014/main" id="{EF37819E-B149-2C4C-8EA6-65DF0FABAC11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15073507" y="8511400"/>
              <a:ext cx="0" cy="45511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20">
              <a:extLst>
                <a:ext uri="{FF2B5EF4-FFF2-40B4-BE49-F238E27FC236}">
                  <a16:creationId xmlns:a16="http://schemas.microsoft.com/office/drawing/2014/main" id="{0DA9FFE4-2287-A744-A520-9294D9CB7C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73507" y="2829456"/>
              <a:ext cx="0" cy="33930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21">
              <a:extLst>
                <a:ext uri="{FF2B5EF4-FFF2-40B4-BE49-F238E27FC236}">
                  <a16:creationId xmlns:a16="http://schemas.microsoft.com/office/drawing/2014/main" id="{A013557A-36C3-C446-93CA-9026D4C99619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>
              <a:off x="15073507" y="5856157"/>
              <a:ext cx="0" cy="37689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22">
              <a:extLst>
                <a:ext uri="{FF2B5EF4-FFF2-40B4-BE49-F238E27FC236}">
                  <a16:creationId xmlns:a16="http://schemas.microsoft.com/office/drawing/2014/main" id="{4915769E-2AF7-F14F-BA81-BFFC62F2CC0A}"/>
                </a:ext>
              </a:extLst>
            </p:cNvPr>
            <p:cNvCxnSpPr>
              <a:cxnSpLocks/>
            </p:cNvCxnSpPr>
            <p:nvPr/>
          </p:nvCxnSpPr>
          <p:spPr>
            <a:xfrm>
              <a:off x="15073507" y="3705711"/>
              <a:ext cx="0" cy="33930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24">
              <a:extLst>
                <a:ext uri="{FF2B5EF4-FFF2-40B4-BE49-F238E27FC236}">
                  <a16:creationId xmlns:a16="http://schemas.microsoft.com/office/drawing/2014/main" id="{99D18D5B-4D00-8B49-930B-2390EC445F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73507" y="4608599"/>
              <a:ext cx="0" cy="33930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25">
              <a:extLst>
                <a:ext uri="{FF2B5EF4-FFF2-40B4-BE49-F238E27FC236}">
                  <a16:creationId xmlns:a16="http://schemas.microsoft.com/office/drawing/2014/main" id="{D5412602-5C63-214A-92FD-860D76CFE1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73507" y="6753115"/>
              <a:ext cx="0" cy="33930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26">
              <a:extLst>
                <a:ext uri="{FF2B5EF4-FFF2-40B4-BE49-F238E27FC236}">
                  <a16:creationId xmlns:a16="http://schemas.microsoft.com/office/drawing/2014/main" id="{0145C407-BE33-9646-AFE8-84FD25E731EF}"/>
                </a:ext>
              </a:extLst>
            </p:cNvPr>
            <p:cNvCxnSpPr>
              <a:cxnSpLocks/>
            </p:cNvCxnSpPr>
            <p:nvPr/>
          </p:nvCxnSpPr>
          <p:spPr>
            <a:xfrm>
              <a:off x="15073507" y="7596165"/>
              <a:ext cx="0" cy="33930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5470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49A122E-D97B-42CC-840F-0142089EBB82}"/>
              </a:ext>
            </a:extLst>
          </p:cNvPr>
          <p:cNvSpPr/>
          <p:nvPr/>
        </p:nvSpPr>
        <p:spPr>
          <a:xfrm>
            <a:off x="3027746" y="2202306"/>
            <a:ext cx="10544321" cy="5811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MapReduce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编程涉及的主要组件，如下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chemeClr val="bg1"/>
                </a:solidFill>
                <a:cs typeface="+mn-ea"/>
                <a:sym typeface="+mn-lt"/>
              </a:rPr>
              <a:t>InputFormat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类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分割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成多个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splits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和每行怎么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解析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Mapper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类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对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输入的每对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&lt;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key,value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&gt;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生成中间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结果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Combiner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类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在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map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端，对相同的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key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进行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合并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编程组件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778364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12613969" y="1214906"/>
            <a:ext cx="3172257" cy="8336380"/>
            <a:chOff x="13486036" y="1214906"/>
            <a:chExt cx="3172257" cy="833638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B5F57A3-83F8-C64B-BB6B-82B36A4CC38B}"/>
                </a:ext>
              </a:extLst>
            </p:cNvPr>
            <p:cNvSpPr/>
            <p:nvPr/>
          </p:nvSpPr>
          <p:spPr>
            <a:xfrm>
              <a:off x="13489737" y="2210070"/>
              <a:ext cx="3167541" cy="587893"/>
            </a:xfrm>
            <a:prstGeom prst="rect">
              <a:avLst/>
            </a:prstGeom>
            <a:solidFill>
              <a:srgbClr val="4A7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 err="1">
                  <a:solidFill>
                    <a:schemeClr val="bg1"/>
                  </a:solidFill>
                </a:rPr>
                <a:t>InputFormat</a:t>
              </a:r>
              <a:endParaRPr kumimoji="1"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C8C26D1-91CB-5C4D-BDFD-D8D637906250}"/>
                </a:ext>
              </a:extLst>
            </p:cNvPr>
            <p:cNvSpPr/>
            <p:nvPr/>
          </p:nvSpPr>
          <p:spPr>
            <a:xfrm>
              <a:off x="13486036" y="3144119"/>
              <a:ext cx="3168556" cy="553531"/>
            </a:xfrm>
            <a:prstGeom prst="rect">
              <a:avLst/>
            </a:prstGeom>
            <a:solidFill>
              <a:srgbClr val="4A7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 err="1">
                  <a:solidFill>
                    <a:schemeClr val="bg1"/>
                  </a:solidFill>
                </a:rPr>
                <a:t>RecordReader</a:t>
              </a:r>
              <a:endParaRPr kumimoji="1"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2DFE30C-9D76-AC4E-ABC5-E95D4D1C3B92}"/>
                </a:ext>
              </a:extLst>
            </p:cNvPr>
            <p:cNvSpPr/>
            <p:nvPr/>
          </p:nvSpPr>
          <p:spPr>
            <a:xfrm>
              <a:off x="13488721" y="4043806"/>
              <a:ext cx="3169572" cy="557611"/>
            </a:xfrm>
            <a:prstGeom prst="rect">
              <a:avLst/>
            </a:prstGeom>
            <a:solidFill>
              <a:srgbClr val="4A7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Mapper</a:t>
              </a:r>
              <a:endParaRPr kumimoji="1"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F98CFDA-F814-5945-9A3D-B5FE7796BF35}"/>
                </a:ext>
              </a:extLst>
            </p:cNvPr>
            <p:cNvSpPr/>
            <p:nvPr/>
          </p:nvSpPr>
          <p:spPr>
            <a:xfrm>
              <a:off x="13492424" y="4947574"/>
              <a:ext cx="3162167" cy="911193"/>
            </a:xfrm>
            <a:prstGeom prst="rect">
              <a:avLst/>
            </a:prstGeom>
            <a:solidFill>
              <a:srgbClr val="4A7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Partition</a:t>
              </a:r>
              <a:r>
                <a:rPr kumimoji="1" lang="zh-CN" altLang="en-US" sz="3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3200" dirty="0">
                  <a:solidFill>
                    <a:schemeClr val="bg1"/>
                  </a:solidFill>
                </a:rPr>
                <a:t>Sort</a:t>
              </a:r>
              <a:r>
                <a:rPr kumimoji="1" lang="zh-CN" altLang="en-US" sz="3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3200" dirty="0">
                  <a:solidFill>
                    <a:schemeClr val="bg1"/>
                  </a:solidFill>
                </a:rPr>
                <a:t>Shuffle</a:t>
              </a:r>
              <a:endParaRPr kumimoji="1"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C678E951-4CF7-F94E-A75B-D40579E7B903}"/>
                </a:ext>
              </a:extLst>
            </p:cNvPr>
            <p:cNvSpPr/>
            <p:nvPr/>
          </p:nvSpPr>
          <p:spPr>
            <a:xfrm>
              <a:off x="13492422" y="6233056"/>
              <a:ext cx="3162169" cy="508365"/>
            </a:xfrm>
            <a:prstGeom prst="rect">
              <a:avLst/>
            </a:prstGeom>
            <a:solidFill>
              <a:srgbClr val="4A7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Reducer</a:t>
              </a:r>
              <a:endParaRPr kumimoji="1"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C1074F5-0566-1146-89C4-925C4CEF078B}"/>
                </a:ext>
              </a:extLst>
            </p:cNvPr>
            <p:cNvSpPr/>
            <p:nvPr/>
          </p:nvSpPr>
          <p:spPr>
            <a:xfrm>
              <a:off x="13492422" y="7086805"/>
              <a:ext cx="3162169" cy="564646"/>
            </a:xfrm>
            <a:prstGeom prst="rect">
              <a:avLst/>
            </a:prstGeom>
            <a:solidFill>
              <a:srgbClr val="4A7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 err="1">
                  <a:solidFill>
                    <a:schemeClr val="bg1"/>
                  </a:solidFill>
                </a:rPr>
                <a:t>RecordWriter</a:t>
              </a:r>
              <a:endParaRPr kumimoji="1"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5CC165D-88AD-A24C-9BC5-DB5ADA0FBDB3}"/>
                </a:ext>
              </a:extLst>
            </p:cNvPr>
            <p:cNvSpPr/>
            <p:nvPr/>
          </p:nvSpPr>
          <p:spPr>
            <a:xfrm>
              <a:off x="13492422" y="7935474"/>
              <a:ext cx="3162169" cy="570650"/>
            </a:xfrm>
            <a:prstGeom prst="rect">
              <a:avLst/>
            </a:prstGeom>
            <a:solidFill>
              <a:srgbClr val="4A7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 err="1">
                  <a:solidFill>
                    <a:schemeClr val="bg1"/>
                  </a:solidFill>
                </a:rPr>
                <a:t>OutputFormat</a:t>
              </a:r>
              <a:endParaRPr kumimoji="1"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F4335DA-BCB1-8D4A-93B8-84C2B566D1EC}"/>
                </a:ext>
              </a:extLst>
            </p:cNvPr>
            <p:cNvSpPr txBox="1"/>
            <p:nvPr/>
          </p:nvSpPr>
          <p:spPr>
            <a:xfrm>
              <a:off x="13755678" y="8966511"/>
              <a:ext cx="26356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solidFill>
                    <a:schemeClr val="bg1"/>
                  </a:solidFill>
                </a:rPr>
                <a:t>Output</a:t>
              </a:r>
              <a:r>
                <a:rPr kumimoji="1" lang="zh-CN" altLang="en-US" sz="3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3200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CE0109F-75D3-3941-BF3B-D0B7F0F149E0}"/>
                </a:ext>
              </a:extLst>
            </p:cNvPr>
            <p:cNvSpPr txBox="1"/>
            <p:nvPr/>
          </p:nvSpPr>
          <p:spPr>
            <a:xfrm>
              <a:off x="13651483" y="1214906"/>
              <a:ext cx="28440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solidFill>
                    <a:schemeClr val="bg1"/>
                  </a:solidFill>
                </a:rPr>
                <a:t>Input</a:t>
              </a:r>
              <a:r>
                <a:rPr kumimoji="1" lang="zh-CN" altLang="en-US" sz="3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3200" dirty="0">
                  <a:solidFill>
                    <a:schemeClr val="bg1"/>
                  </a:solidFill>
                </a:rPr>
                <a:t>Dataset</a:t>
              </a:r>
              <a:endParaRPr kumimoji="1" lang="zh-CN" altLang="en-US" sz="3200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直线箭头连接符 14">
              <a:extLst>
                <a:ext uri="{FF2B5EF4-FFF2-40B4-BE49-F238E27FC236}">
                  <a16:creationId xmlns:a16="http://schemas.microsoft.com/office/drawing/2014/main" id="{4FA4DCE9-17C0-934A-B5E2-21691FC22D80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>
              <a:off x="15073507" y="1799681"/>
              <a:ext cx="0" cy="402625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18">
              <a:extLst>
                <a:ext uri="{FF2B5EF4-FFF2-40B4-BE49-F238E27FC236}">
                  <a16:creationId xmlns:a16="http://schemas.microsoft.com/office/drawing/2014/main" id="{EF37819E-B149-2C4C-8EA6-65DF0FABAC11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15073507" y="8511400"/>
              <a:ext cx="0" cy="45511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箭头连接符 20">
              <a:extLst>
                <a:ext uri="{FF2B5EF4-FFF2-40B4-BE49-F238E27FC236}">
                  <a16:creationId xmlns:a16="http://schemas.microsoft.com/office/drawing/2014/main" id="{0DA9FFE4-2287-A744-A520-9294D9CB7C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73507" y="2829456"/>
              <a:ext cx="0" cy="33930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21">
              <a:extLst>
                <a:ext uri="{FF2B5EF4-FFF2-40B4-BE49-F238E27FC236}">
                  <a16:creationId xmlns:a16="http://schemas.microsoft.com/office/drawing/2014/main" id="{A013557A-36C3-C446-93CA-9026D4C99619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15073507" y="5856157"/>
              <a:ext cx="0" cy="37689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22">
              <a:extLst>
                <a:ext uri="{FF2B5EF4-FFF2-40B4-BE49-F238E27FC236}">
                  <a16:creationId xmlns:a16="http://schemas.microsoft.com/office/drawing/2014/main" id="{4915769E-2AF7-F14F-BA81-BFFC62F2CC0A}"/>
                </a:ext>
              </a:extLst>
            </p:cNvPr>
            <p:cNvCxnSpPr>
              <a:cxnSpLocks/>
            </p:cNvCxnSpPr>
            <p:nvPr/>
          </p:nvCxnSpPr>
          <p:spPr>
            <a:xfrm>
              <a:off x="15073507" y="3705711"/>
              <a:ext cx="0" cy="33930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24">
              <a:extLst>
                <a:ext uri="{FF2B5EF4-FFF2-40B4-BE49-F238E27FC236}">
                  <a16:creationId xmlns:a16="http://schemas.microsoft.com/office/drawing/2014/main" id="{99D18D5B-4D00-8B49-930B-2390EC445F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73507" y="4608599"/>
              <a:ext cx="0" cy="33930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25">
              <a:extLst>
                <a:ext uri="{FF2B5EF4-FFF2-40B4-BE49-F238E27FC236}">
                  <a16:creationId xmlns:a16="http://schemas.microsoft.com/office/drawing/2014/main" id="{D5412602-5C63-214A-92FD-860D76CFE1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73507" y="6753115"/>
              <a:ext cx="0" cy="33930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26">
              <a:extLst>
                <a:ext uri="{FF2B5EF4-FFF2-40B4-BE49-F238E27FC236}">
                  <a16:creationId xmlns:a16="http://schemas.microsoft.com/office/drawing/2014/main" id="{0145C407-BE33-9646-AFE8-84FD25E731EF}"/>
                </a:ext>
              </a:extLst>
            </p:cNvPr>
            <p:cNvCxnSpPr>
              <a:cxnSpLocks/>
            </p:cNvCxnSpPr>
            <p:nvPr/>
          </p:nvCxnSpPr>
          <p:spPr>
            <a:xfrm>
              <a:off x="15073507" y="7596165"/>
              <a:ext cx="0" cy="33930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082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49A122E-D97B-42CC-840F-0142089EBB82}"/>
              </a:ext>
            </a:extLst>
          </p:cNvPr>
          <p:cNvSpPr/>
          <p:nvPr/>
        </p:nvSpPr>
        <p:spPr>
          <a:xfrm>
            <a:off x="3027746" y="2202306"/>
            <a:ext cx="10544321" cy="6642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MapReduce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编程涉及的主要组件，如下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chemeClr val="bg1"/>
                </a:solidFill>
                <a:cs typeface="+mn-ea"/>
                <a:sym typeface="+mn-lt"/>
              </a:rPr>
              <a:t>Partitioner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类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在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shuffle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过程中，将中间结果分为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N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份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每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一份都由一个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reduce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去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完成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Reducer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类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对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所有的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map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中间结果，进行汇总、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聚合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OutputFormat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类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输出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最终结果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格式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编程组件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778364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12613969" y="1214906"/>
            <a:ext cx="3172257" cy="8336380"/>
            <a:chOff x="13486036" y="1214906"/>
            <a:chExt cx="3172257" cy="833638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B5F57A3-83F8-C64B-BB6B-82B36A4CC38B}"/>
                </a:ext>
              </a:extLst>
            </p:cNvPr>
            <p:cNvSpPr/>
            <p:nvPr/>
          </p:nvSpPr>
          <p:spPr>
            <a:xfrm>
              <a:off x="13489737" y="2210070"/>
              <a:ext cx="3167541" cy="587893"/>
            </a:xfrm>
            <a:prstGeom prst="rect">
              <a:avLst/>
            </a:prstGeom>
            <a:solidFill>
              <a:srgbClr val="4A7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 err="1">
                  <a:solidFill>
                    <a:schemeClr val="bg1"/>
                  </a:solidFill>
                </a:rPr>
                <a:t>InputFormat</a:t>
              </a:r>
              <a:endParaRPr kumimoji="1"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C8C26D1-91CB-5C4D-BDFD-D8D637906250}"/>
                </a:ext>
              </a:extLst>
            </p:cNvPr>
            <p:cNvSpPr/>
            <p:nvPr/>
          </p:nvSpPr>
          <p:spPr>
            <a:xfrm>
              <a:off x="13486036" y="3144119"/>
              <a:ext cx="3168556" cy="553531"/>
            </a:xfrm>
            <a:prstGeom prst="rect">
              <a:avLst/>
            </a:prstGeom>
            <a:solidFill>
              <a:srgbClr val="4A7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 err="1">
                  <a:solidFill>
                    <a:schemeClr val="bg1"/>
                  </a:solidFill>
                </a:rPr>
                <a:t>RecordReader</a:t>
              </a:r>
              <a:endParaRPr kumimoji="1"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2DFE30C-9D76-AC4E-ABC5-E95D4D1C3B92}"/>
                </a:ext>
              </a:extLst>
            </p:cNvPr>
            <p:cNvSpPr/>
            <p:nvPr/>
          </p:nvSpPr>
          <p:spPr>
            <a:xfrm>
              <a:off x="13488721" y="4043806"/>
              <a:ext cx="3169572" cy="557611"/>
            </a:xfrm>
            <a:prstGeom prst="rect">
              <a:avLst/>
            </a:prstGeom>
            <a:solidFill>
              <a:srgbClr val="4A7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Mapper</a:t>
              </a:r>
              <a:endParaRPr kumimoji="1"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F98CFDA-F814-5945-9A3D-B5FE7796BF35}"/>
                </a:ext>
              </a:extLst>
            </p:cNvPr>
            <p:cNvSpPr/>
            <p:nvPr/>
          </p:nvSpPr>
          <p:spPr>
            <a:xfrm>
              <a:off x="13492424" y="4947574"/>
              <a:ext cx="3162167" cy="911193"/>
            </a:xfrm>
            <a:prstGeom prst="rect">
              <a:avLst/>
            </a:prstGeom>
            <a:solidFill>
              <a:srgbClr val="4A7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Partition</a:t>
              </a:r>
              <a:r>
                <a:rPr kumimoji="1" lang="zh-CN" altLang="en-US" sz="3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3200" dirty="0">
                  <a:solidFill>
                    <a:schemeClr val="bg1"/>
                  </a:solidFill>
                </a:rPr>
                <a:t>Sort</a:t>
              </a:r>
              <a:r>
                <a:rPr kumimoji="1" lang="zh-CN" altLang="en-US" sz="3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3200" dirty="0">
                  <a:solidFill>
                    <a:schemeClr val="bg1"/>
                  </a:solidFill>
                </a:rPr>
                <a:t>Shuffle</a:t>
              </a:r>
              <a:endParaRPr kumimoji="1"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C678E951-4CF7-F94E-A75B-D40579E7B903}"/>
                </a:ext>
              </a:extLst>
            </p:cNvPr>
            <p:cNvSpPr/>
            <p:nvPr/>
          </p:nvSpPr>
          <p:spPr>
            <a:xfrm>
              <a:off x="13492422" y="6233056"/>
              <a:ext cx="3162169" cy="508365"/>
            </a:xfrm>
            <a:prstGeom prst="rect">
              <a:avLst/>
            </a:prstGeom>
            <a:solidFill>
              <a:srgbClr val="4A7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solidFill>
                    <a:schemeClr val="bg1"/>
                  </a:solidFill>
                </a:rPr>
                <a:t>Reducer</a:t>
              </a:r>
              <a:endParaRPr kumimoji="1"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C1074F5-0566-1146-89C4-925C4CEF078B}"/>
                </a:ext>
              </a:extLst>
            </p:cNvPr>
            <p:cNvSpPr/>
            <p:nvPr/>
          </p:nvSpPr>
          <p:spPr>
            <a:xfrm>
              <a:off x="13492422" y="7086805"/>
              <a:ext cx="3162169" cy="564646"/>
            </a:xfrm>
            <a:prstGeom prst="rect">
              <a:avLst/>
            </a:prstGeom>
            <a:solidFill>
              <a:srgbClr val="4A7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 err="1">
                  <a:solidFill>
                    <a:schemeClr val="bg1"/>
                  </a:solidFill>
                </a:rPr>
                <a:t>RecordWriter</a:t>
              </a:r>
              <a:endParaRPr kumimoji="1"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5CC165D-88AD-A24C-9BC5-DB5ADA0FBDB3}"/>
                </a:ext>
              </a:extLst>
            </p:cNvPr>
            <p:cNvSpPr/>
            <p:nvPr/>
          </p:nvSpPr>
          <p:spPr>
            <a:xfrm>
              <a:off x="13492422" y="7935474"/>
              <a:ext cx="3162169" cy="570650"/>
            </a:xfrm>
            <a:prstGeom prst="rect">
              <a:avLst/>
            </a:prstGeom>
            <a:solidFill>
              <a:srgbClr val="4A7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 err="1">
                  <a:solidFill>
                    <a:schemeClr val="bg1"/>
                  </a:solidFill>
                </a:rPr>
                <a:t>OutputFormat</a:t>
              </a:r>
              <a:endParaRPr kumimoji="1"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F4335DA-BCB1-8D4A-93B8-84C2B566D1EC}"/>
                </a:ext>
              </a:extLst>
            </p:cNvPr>
            <p:cNvSpPr txBox="1"/>
            <p:nvPr/>
          </p:nvSpPr>
          <p:spPr>
            <a:xfrm>
              <a:off x="13755678" y="8966511"/>
              <a:ext cx="26356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solidFill>
                    <a:schemeClr val="bg1"/>
                  </a:solidFill>
                </a:rPr>
                <a:t>Output</a:t>
              </a:r>
              <a:r>
                <a:rPr kumimoji="1" lang="zh-CN" altLang="en-US" sz="3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3200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CE0109F-75D3-3941-BF3B-D0B7F0F149E0}"/>
                </a:ext>
              </a:extLst>
            </p:cNvPr>
            <p:cNvSpPr txBox="1"/>
            <p:nvPr/>
          </p:nvSpPr>
          <p:spPr>
            <a:xfrm>
              <a:off x="13651483" y="1214906"/>
              <a:ext cx="28440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solidFill>
                    <a:schemeClr val="bg1"/>
                  </a:solidFill>
                </a:rPr>
                <a:t>Input</a:t>
              </a:r>
              <a:r>
                <a:rPr kumimoji="1" lang="zh-CN" altLang="en-US" sz="3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3200" dirty="0">
                  <a:solidFill>
                    <a:schemeClr val="bg1"/>
                  </a:solidFill>
                </a:rPr>
                <a:t>Dataset</a:t>
              </a:r>
              <a:endParaRPr kumimoji="1" lang="zh-CN" altLang="en-US" sz="3200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直线箭头连接符 14">
              <a:extLst>
                <a:ext uri="{FF2B5EF4-FFF2-40B4-BE49-F238E27FC236}">
                  <a16:creationId xmlns:a16="http://schemas.microsoft.com/office/drawing/2014/main" id="{4FA4DCE9-17C0-934A-B5E2-21691FC22D80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>
              <a:off x="15073507" y="1799681"/>
              <a:ext cx="0" cy="402625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18">
              <a:extLst>
                <a:ext uri="{FF2B5EF4-FFF2-40B4-BE49-F238E27FC236}">
                  <a16:creationId xmlns:a16="http://schemas.microsoft.com/office/drawing/2014/main" id="{EF37819E-B149-2C4C-8EA6-65DF0FABAC11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15073507" y="8511400"/>
              <a:ext cx="0" cy="45511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箭头连接符 20">
              <a:extLst>
                <a:ext uri="{FF2B5EF4-FFF2-40B4-BE49-F238E27FC236}">
                  <a16:creationId xmlns:a16="http://schemas.microsoft.com/office/drawing/2014/main" id="{0DA9FFE4-2287-A744-A520-9294D9CB7C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73507" y="2829456"/>
              <a:ext cx="0" cy="33930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21">
              <a:extLst>
                <a:ext uri="{FF2B5EF4-FFF2-40B4-BE49-F238E27FC236}">
                  <a16:creationId xmlns:a16="http://schemas.microsoft.com/office/drawing/2014/main" id="{A013557A-36C3-C446-93CA-9026D4C99619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15073507" y="5856157"/>
              <a:ext cx="0" cy="37689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22">
              <a:extLst>
                <a:ext uri="{FF2B5EF4-FFF2-40B4-BE49-F238E27FC236}">
                  <a16:creationId xmlns:a16="http://schemas.microsoft.com/office/drawing/2014/main" id="{4915769E-2AF7-F14F-BA81-BFFC62F2CC0A}"/>
                </a:ext>
              </a:extLst>
            </p:cNvPr>
            <p:cNvCxnSpPr>
              <a:cxnSpLocks/>
            </p:cNvCxnSpPr>
            <p:nvPr/>
          </p:nvCxnSpPr>
          <p:spPr>
            <a:xfrm>
              <a:off x="15073507" y="3705711"/>
              <a:ext cx="0" cy="33930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24">
              <a:extLst>
                <a:ext uri="{FF2B5EF4-FFF2-40B4-BE49-F238E27FC236}">
                  <a16:creationId xmlns:a16="http://schemas.microsoft.com/office/drawing/2014/main" id="{99D18D5B-4D00-8B49-930B-2390EC445F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73507" y="4608599"/>
              <a:ext cx="0" cy="33930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25">
              <a:extLst>
                <a:ext uri="{FF2B5EF4-FFF2-40B4-BE49-F238E27FC236}">
                  <a16:creationId xmlns:a16="http://schemas.microsoft.com/office/drawing/2014/main" id="{D5412602-5C63-214A-92FD-860D76CFE1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73507" y="6753115"/>
              <a:ext cx="0" cy="33930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26">
              <a:extLst>
                <a:ext uri="{FF2B5EF4-FFF2-40B4-BE49-F238E27FC236}">
                  <a16:creationId xmlns:a16="http://schemas.microsoft.com/office/drawing/2014/main" id="{0145C407-BE33-9646-AFE8-84FD25E731EF}"/>
                </a:ext>
              </a:extLst>
            </p:cNvPr>
            <p:cNvCxnSpPr>
              <a:cxnSpLocks/>
            </p:cNvCxnSpPr>
            <p:nvPr/>
          </p:nvCxnSpPr>
          <p:spPr>
            <a:xfrm>
              <a:off x="15073507" y="7596165"/>
              <a:ext cx="0" cy="33930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6775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10109033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案例</a:t>
            </a: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wordcount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实现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8792497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îṡḷîďe"/>
          <p:cNvSpPr txBox="1"/>
          <p:nvPr/>
        </p:nvSpPr>
        <p:spPr>
          <a:xfrm>
            <a:off x="3601984" y="5722872"/>
            <a:ext cx="2948940" cy="92392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algn="ctr">
              <a:spcBef>
                <a:spcPct val="0"/>
              </a:spcBef>
            </a:pPr>
            <a:r>
              <a:rPr lang="en-US" altLang="zh-CN" sz="3600" b="1" dirty="0">
                <a:solidFill>
                  <a:schemeClr val="bg1"/>
                </a:solidFill>
              </a:rPr>
              <a:t>Mapper</a:t>
            </a:r>
            <a:r>
              <a:rPr lang="zh-CN" altLang="en-US" sz="3600" b="1" dirty="0">
                <a:solidFill>
                  <a:schemeClr val="bg1"/>
                </a:solidFill>
              </a:rPr>
              <a:t>编程</a:t>
            </a:r>
            <a:endParaRPr lang="en-US" altLang="zh-CN" sz="3600" b="1" dirty="0">
              <a:solidFill>
                <a:schemeClr val="bg1"/>
              </a:solidFill>
            </a:endParaRPr>
          </a:p>
        </p:txBody>
      </p:sp>
      <p:sp>
        <p:nvSpPr>
          <p:cNvPr id="38" name="ís1ïḓê"/>
          <p:cNvSpPr txBox="1"/>
          <p:nvPr/>
        </p:nvSpPr>
        <p:spPr>
          <a:xfrm>
            <a:off x="12349094" y="5722872"/>
            <a:ext cx="2837498" cy="92392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algn="ctr">
              <a:spcBef>
                <a:spcPct val="0"/>
              </a:spcBef>
            </a:pPr>
            <a:r>
              <a:rPr lang="en-US" altLang="zh-CN" sz="3600" b="1" dirty="0">
                <a:solidFill>
                  <a:schemeClr val="bg1"/>
                </a:solidFill>
              </a:rPr>
              <a:t>Driver</a:t>
            </a:r>
            <a:r>
              <a:rPr lang="zh-CN" altLang="en-US" sz="3600" b="1" dirty="0">
                <a:solidFill>
                  <a:schemeClr val="bg1"/>
                </a:solidFill>
              </a:rPr>
              <a:t>编程</a:t>
            </a:r>
            <a:endParaRPr lang="en-US" altLang="zh-CN" sz="3600" b="1" dirty="0">
              <a:solidFill>
                <a:schemeClr val="bg1"/>
              </a:solidFill>
            </a:endParaRPr>
          </a:p>
        </p:txBody>
      </p:sp>
      <p:sp>
        <p:nvSpPr>
          <p:cNvPr id="32" name="íšļîḓê"/>
          <p:cNvSpPr txBox="1"/>
          <p:nvPr/>
        </p:nvSpPr>
        <p:spPr>
          <a:xfrm>
            <a:off x="7793549" y="5722872"/>
            <a:ext cx="3068216" cy="92392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algn="ctr">
              <a:spcBef>
                <a:spcPct val="0"/>
              </a:spcBef>
            </a:pPr>
            <a:r>
              <a:rPr lang="en-US" altLang="zh-CN" sz="3600" b="1" dirty="0">
                <a:solidFill>
                  <a:schemeClr val="bg1"/>
                </a:solidFill>
              </a:rPr>
              <a:t>Reducer</a:t>
            </a:r>
            <a:r>
              <a:rPr lang="zh-CN" altLang="en-US" sz="3600" b="1" dirty="0">
                <a:solidFill>
                  <a:schemeClr val="bg1"/>
                </a:solidFill>
              </a:rPr>
              <a:t>编程</a:t>
            </a:r>
            <a:endParaRPr lang="en-US" altLang="zh-CN" sz="3600" b="1" dirty="0">
              <a:solidFill>
                <a:schemeClr val="bg1"/>
              </a:solidFill>
            </a:endParaRPr>
          </a:p>
        </p:txBody>
      </p:sp>
      <p:grpSp>
        <p:nvGrpSpPr>
          <p:cNvPr id="33" name="íşḷíḋé"/>
          <p:cNvGrpSpPr/>
          <p:nvPr/>
        </p:nvGrpSpPr>
        <p:grpSpPr>
          <a:xfrm>
            <a:off x="8319081" y="3499910"/>
            <a:ext cx="2018879" cy="2018881"/>
            <a:chOff x="12133" y="8334"/>
            <a:chExt cx="1170" cy="1170"/>
          </a:xfrm>
        </p:grpSpPr>
        <p:sp>
          <p:nvSpPr>
            <p:cNvPr id="34" name="íśľïdè"/>
            <p:cNvSpPr/>
            <p:nvPr/>
          </p:nvSpPr>
          <p:spPr>
            <a:xfrm>
              <a:off x="12133" y="8334"/>
              <a:ext cx="1170" cy="1170"/>
            </a:xfrm>
            <a:prstGeom prst="ellipse">
              <a:avLst/>
            </a:prstGeom>
            <a:solidFill>
              <a:schemeClr val="bg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endParaRPr 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35" name="ïṧľïḋe"/>
            <p:cNvSpPr/>
            <p:nvPr/>
          </p:nvSpPr>
          <p:spPr bwMode="auto">
            <a:xfrm>
              <a:off x="12364" y="8599"/>
              <a:ext cx="707" cy="640"/>
            </a:xfrm>
            <a:custGeom>
              <a:avLst/>
              <a:gdLst>
                <a:gd name="connsiteX0" fmla="*/ 496512 w 622984"/>
                <a:gd name="connsiteY0" fmla="*/ 492841 h 564606"/>
                <a:gd name="connsiteX1" fmla="*/ 473955 w 622984"/>
                <a:gd name="connsiteY1" fmla="*/ 515853 h 564606"/>
                <a:gd name="connsiteX2" fmla="*/ 496512 w 622984"/>
                <a:gd name="connsiteY2" fmla="*/ 535354 h 564606"/>
                <a:gd name="connsiteX3" fmla="*/ 519457 w 622984"/>
                <a:gd name="connsiteY3" fmla="*/ 515853 h 564606"/>
                <a:gd name="connsiteX4" fmla="*/ 496512 w 622984"/>
                <a:gd name="connsiteY4" fmla="*/ 492841 h 564606"/>
                <a:gd name="connsiteX5" fmla="*/ 249694 w 622984"/>
                <a:gd name="connsiteY5" fmla="*/ 352049 h 564606"/>
                <a:gd name="connsiteX6" fmla="*/ 272741 w 622984"/>
                <a:gd name="connsiteY6" fmla="*/ 374570 h 564606"/>
                <a:gd name="connsiteX7" fmla="*/ 171569 w 622984"/>
                <a:gd name="connsiteY7" fmla="*/ 475137 h 564606"/>
                <a:gd name="connsiteX8" fmla="*/ 177819 w 622984"/>
                <a:gd name="connsiteY8" fmla="*/ 481738 h 564606"/>
                <a:gd name="connsiteX9" fmla="*/ 155163 w 622984"/>
                <a:gd name="connsiteY9" fmla="*/ 510860 h 564606"/>
                <a:gd name="connsiteX10" fmla="*/ 73522 w 622984"/>
                <a:gd name="connsiteY10" fmla="*/ 562891 h 564606"/>
                <a:gd name="connsiteX11" fmla="*/ 60241 w 622984"/>
                <a:gd name="connsiteY11" fmla="*/ 550077 h 564606"/>
                <a:gd name="connsiteX12" fmla="*/ 112585 w 622984"/>
                <a:gd name="connsiteY12" fmla="*/ 468925 h 564606"/>
                <a:gd name="connsiteX13" fmla="*/ 141882 w 622984"/>
                <a:gd name="connsiteY13" fmla="*/ 446015 h 564606"/>
                <a:gd name="connsiteX14" fmla="*/ 148522 w 622984"/>
                <a:gd name="connsiteY14" fmla="*/ 452616 h 564606"/>
                <a:gd name="connsiteX15" fmla="*/ 122234 w 622984"/>
                <a:gd name="connsiteY15" fmla="*/ 15041 h 564606"/>
                <a:gd name="connsiteX16" fmla="*/ 210667 w 622984"/>
                <a:gd name="connsiteY16" fmla="*/ 52502 h 564606"/>
                <a:gd name="connsiteX17" fmla="*/ 242946 w 622984"/>
                <a:gd name="connsiteY17" fmla="*/ 173410 h 564606"/>
                <a:gd name="connsiteX18" fmla="*/ 532291 w 622984"/>
                <a:gd name="connsiteY18" fmla="*/ 463589 h 564606"/>
                <a:gd name="connsiteX19" fmla="*/ 532291 w 622984"/>
                <a:gd name="connsiteY19" fmla="*/ 545105 h 564606"/>
                <a:gd name="connsiteX20" fmla="*/ 493400 w 622984"/>
                <a:gd name="connsiteY20" fmla="*/ 564606 h 564606"/>
                <a:gd name="connsiteX21" fmla="*/ 451010 w 622984"/>
                <a:gd name="connsiteY21" fmla="*/ 545105 h 564606"/>
                <a:gd name="connsiteX22" fmla="*/ 161665 w 622984"/>
                <a:gd name="connsiteY22" fmla="*/ 258046 h 564606"/>
                <a:gd name="connsiteX23" fmla="*/ 34882 w 622984"/>
                <a:gd name="connsiteY23" fmla="*/ 225674 h 564606"/>
                <a:gd name="connsiteX24" fmla="*/ 5715 w 622984"/>
                <a:gd name="connsiteY24" fmla="*/ 104766 h 564606"/>
                <a:gd name="connsiteX25" fmla="*/ 74162 w 622984"/>
                <a:gd name="connsiteY25" fmla="*/ 176530 h 564606"/>
                <a:gd name="connsiteX26" fmla="*/ 142220 w 622984"/>
                <a:gd name="connsiteY26" fmla="*/ 157029 h 564606"/>
                <a:gd name="connsiteX27" fmla="*/ 161665 w 622984"/>
                <a:gd name="connsiteY27" fmla="*/ 88385 h 564606"/>
                <a:gd name="connsiteX28" fmla="*/ 90107 w 622984"/>
                <a:gd name="connsiteY28" fmla="*/ 20130 h 564606"/>
                <a:gd name="connsiteX29" fmla="*/ 122234 w 622984"/>
                <a:gd name="connsiteY29" fmla="*/ 15041 h 564606"/>
                <a:gd name="connsiteX30" fmla="*/ 531841 w 622984"/>
                <a:gd name="connsiteY30" fmla="*/ 0 h 564606"/>
                <a:gd name="connsiteX31" fmla="*/ 622984 w 622984"/>
                <a:gd name="connsiteY31" fmla="*/ 87684 h 564606"/>
                <a:gd name="connsiteX32" fmla="*/ 463289 w 622984"/>
                <a:gd name="connsiteY32" fmla="*/ 247465 h 564606"/>
                <a:gd name="connsiteX33" fmla="*/ 424339 w 622984"/>
                <a:gd name="connsiteY33" fmla="*/ 257207 h 564606"/>
                <a:gd name="connsiteX34" fmla="*/ 362409 w 622984"/>
                <a:gd name="connsiteY34" fmla="*/ 198751 h 564606"/>
                <a:gd name="connsiteX35" fmla="*/ 375263 w 622984"/>
                <a:gd name="connsiteY35" fmla="*/ 159391 h 564606"/>
                <a:gd name="connsiteX36" fmla="*/ 531841 w 622984"/>
                <a:gd name="connsiteY36" fmla="*/ 0 h 56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22984" h="564606">
                  <a:moveTo>
                    <a:pt x="496512" y="492841"/>
                  </a:moveTo>
                  <a:cubicBezTo>
                    <a:pt x="483678" y="492841"/>
                    <a:pt x="473955" y="502592"/>
                    <a:pt x="473955" y="515853"/>
                  </a:cubicBezTo>
                  <a:cubicBezTo>
                    <a:pt x="473955" y="525604"/>
                    <a:pt x="483678" y="535354"/>
                    <a:pt x="496512" y="535354"/>
                  </a:cubicBezTo>
                  <a:cubicBezTo>
                    <a:pt x="509734" y="535354"/>
                    <a:pt x="519457" y="525604"/>
                    <a:pt x="519457" y="515853"/>
                  </a:cubicBezTo>
                  <a:cubicBezTo>
                    <a:pt x="519457" y="502592"/>
                    <a:pt x="509734" y="492841"/>
                    <a:pt x="496512" y="492841"/>
                  </a:cubicBezTo>
                  <a:close/>
                  <a:moveTo>
                    <a:pt x="249694" y="352049"/>
                  </a:moveTo>
                  <a:lnTo>
                    <a:pt x="272741" y="374570"/>
                  </a:lnTo>
                  <a:lnTo>
                    <a:pt x="171569" y="475137"/>
                  </a:lnTo>
                  <a:lnTo>
                    <a:pt x="177819" y="481738"/>
                  </a:lnTo>
                  <a:lnTo>
                    <a:pt x="155163" y="510860"/>
                  </a:lnTo>
                  <a:lnTo>
                    <a:pt x="73522" y="562891"/>
                  </a:lnTo>
                  <a:lnTo>
                    <a:pt x="60241" y="550077"/>
                  </a:lnTo>
                  <a:lnTo>
                    <a:pt x="112585" y="468925"/>
                  </a:lnTo>
                  <a:lnTo>
                    <a:pt x="141882" y="446015"/>
                  </a:lnTo>
                  <a:lnTo>
                    <a:pt x="148522" y="452616"/>
                  </a:lnTo>
                  <a:close/>
                  <a:moveTo>
                    <a:pt x="122234" y="15041"/>
                  </a:moveTo>
                  <a:cubicBezTo>
                    <a:pt x="154446" y="14694"/>
                    <a:pt x="186166" y="28223"/>
                    <a:pt x="210667" y="52502"/>
                  </a:cubicBezTo>
                  <a:cubicBezTo>
                    <a:pt x="242946" y="85264"/>
                    <a:pt x="256169" y="130897"/>
                    <a:pt x="242946" y="173410"/>
                  </a:cubicBezTo>
                  <a:lnTo>
                    <a:pt x="532291" y="463589"/>
                  </a:lnTo>
                  <a:cubicBezTo>
                    <a:pt x="555236" y="486211"/>
                    <a:pt x="555236" y="522093"/>
                    <a:pt x="532291" y="545105"/>
                  </a:cubicBezTo>
                  <a:cubicBezTo>
                    <a:pt x="522568" y="557976"/>
                    <a:pt x="506234" y="564606"/>
                    <a:pt x="493400" y="564606"/>
                  </a:cubicBezTo>
                  <a:cubicBezTo>
                    <a:pt x="477066" y="564606"/>
                    <a:pt x="460733" y="557976"/>
                    <a:pt x="451010" y="545105"/>
                  </a:cubicBezTo>
                  <a:cubicBezTo>
                    <a:pt x="451010" y="545105"/>
                    <a:pt x="451010" y="545105"/>
                    <a:pt x="161665" y="258046"/>
                  </a:cubicBezTo>
                  <a:cubicBezTo>
                    <a:pt x="119275" y="270917"/>
                    <a:pt x="70662" y="261556"/>
                    <a:pt x="34882" y="225674"/>
                  </a:cubicBezTo>
                  <a:cubicBezTo>
                    <a:pt x="2215" y="192911"/>
                    <a:pt x="-7508" y="147278"/>
                    <a:pt x="5715" y="104766"/>
                  </a:cubicBezTo>
                  <a:cubicBezTo>
                    <a:pt x="5715" y="104766"/>
                    <a:pt x="5715" y="104766"/>
                    <a:pt x="74162" y="176530"/>
                  </a:cubicBezTo>
                  <a:cubicBezTo>
                    <a:pt x="74162" y="176530"/>
                    <a:pt x="74162" y="176530"/>
                    <a:pt x="142220" y="157029"/>
                  </a:cubicBezTo>
                  <a:cubicBezTo>
                    <a:pt x="142220" y="157029"/>
                    <a:pt x="142220" y="157029"/>
                    <a:pt x="161665" y="88385"/>
                  </a:cubicBezTo>
                  <a:cubicBezTo>
                    <a:pt x="161665" y="88385"/>
                    <a:pt x="161665" y="88385"/>
                    <a:pt x="90107" y="20130"/>
                  </a:cubicBezTo>
                  <a:cubicBezTo>
                    <a:pt x="100704" y="16815"/>
                    <a:pt x="111497" y="15157"/>
                    <a:pt x="122234" y="15041"/>
                  </a:cubicBezTo>
                  <a:close/>
                  <a:moveTo>
                    <a:pt x="531841" y="0"/>
                  </a:moveTo>
                  <a:cubicBezTo>
                    <a:pt x="531841" y="0"/>
                    <a:pt x="531841" y="0"/>
                    <a:pt x="622984" y="87684"/>
                  </a:cubicBezTo>
                  <a:cubicBezTo>
                    <a:pt x="622984" y="87684"/>
                    <a:pt x="622984" y="87684"/>
                    <a:pt x="463289" y="247465"/>
                  </a:cubicBezTo>
                  <a:cubicBezTo>
                    <a:pt x="450436" y="247465"/>
                    <a:pt x="434077" y="250582"/>
                    <a:pt x="424339" y="257207"/>
                  </a:cubicBezTo>
                  <a:lnTo>
                    <a:pt x="362409" y="198751"/>
                  </a:lnTo>
                  <a:cubicBezTo>
                    <a:pt x="372147" y="189009"/>
                    <a:pt x="375263" y="172641"/>
                    <a:pt x="375263" y="159391"/>
                  </a:cubicBezTo>
                  <a:cubicBezTo>
                    <a:pt x="375263" y="159391"/>
                    <a:pt x="375263" y="159391"/>
                    <a:pt x="53184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lvl="0"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íşḷíḋé"/>
          <p:cNvGrpSpPr/>
          <p:nvPr/>
        </p:nvGrpSpPr>
        <p:grpSpPr>
          <a:xfrm>
            <a:off x="12759267" y="3499910"/>
            <a:ext cx="2018879" cy="2018881"/>
            <a:chOff x="12133" y="8334"/>
            <a:chExt cx="1170" cy="1170"/>
          </a:xfrm>
        </p:grpSpPr>
        <p:sp>
          <p:nvSpPr>
            <p:cNvPr id="62" name="íśľïdè"/>
            <p:cNvSpPr/>
            <p:nvPr/>
          </p:nvSpPr>
          <p:spPr>
            <a:xfrm>
              <a:off x="12133" y="8334"/>
              <a:ext cx="1170" cy="1170"/>
            </a:xfrm>
            <a:prstGeom prst="ellipse">
              <a:avLst/>
            </a:prstGeom>
            <a:solidFill>
              <a:schemeClr val="bg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endParaRPr 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63" name="ïṧľïḋe"/>
            <p:cNvSpPr/>
            <p:nvPr/>
          </p:nvSpPr>
          <p:spPr bwMode="auto">
            <a:xfrm>
              <a:off x="12364" y="8599"/>
              <a:ext cx="707" cy="640"/>
            </a:xfrm>
            <a:custGeom>
              <a:avLst/>
              <a:gdLst>
                <a:gd name="connsiteX0" fmla="*/ 496512 w 622984"/>
                <a:gd name="connsiteY0" fmla="*/ 492841 h 564606"/>
                <a:gd name="connsiteX1" fmla="*/ 473955 w 622984"/>
                <a:gd name="connsiteY1" fmla="*/ 515853 h 564606"/>
                <a:gd name="connsiteX2" fmla="*/ 496512 w 622984"/>
                <a:gd name="connsiteY2" fmla="*/ 535354 h 564606"/>
                <a:gd name="connsiteX3" fmla="*/ 519457 w 622984"/>
                <a:gd name="connsiteY3" fmla="*/ 515853 h 564606"/>
                <a:gd name="connsiteX4" fmla="*/ 496512 w 622984"/>
                <a:gd name="connsiteY4" fmla="*/ 492841 h 564606"/>
                <a:gd name="connsiteX5" fmla="*/ 249694 w 622984"/>
                <a:gd name="connsiteY5" fmla="*/ 352049 h 564606"/>
                <a:gd name="connsiteX6" fmla="*/ 272741 w 622984"/>
                <a:gd name="connsiteY6" fmla="*/ 374570 h 564606"/>
                <a:gd name="connsiteX7" fmla="*/ 171569 w 622984"/>
                <a:gd name="connsiteY7" fmla="*/ 475137 h 564606"/>
                <a:gd name="connsiteX8" fmla="*/ 177819 w 622984"/>
                <a:gd name="connsiteY8" fmla="*/ 481738 h 564606"/>
                <a:gd name="connsiteX9" fmla="*/ 155163 w 622984"/>
                <a:gd name="connsiteY9" fmla="*/ 510860 h 564606"/>
                <a:gd name="connsiteX10" fmla="*/ 73522 w 622984"/>
                <a:gd name="connsiteY10" fmla="*/ 562891 h 564606"/>
                <a:gd name="connsiteX11" fmla="*/ 60241 w 622984"/>
                <a:gd name="connsiteY11" fmla="*/ 550077 h 564606"/>
                <a:gd name="connsiteX12" fmla="*/ 112585 w 622984"/>
                <a:gd name="connsiteY12" fmla="*/ 468925 h 564606"/>
                <a:gd name="connsiteX13" fmla="*/ 141882 w 622984"/>
                <a:gd name="connsiteY13" fmla="*/ 446015 h 564606"/>
                <a:gd name="connsiteX14" fmla="*/ 148522 w 622984"/>
                <a:gd name="connsiteY14" fmla="*/ 452616 h 564606"/>
                <a:gd name="connsiteX15" fmla="*/ 122234 w 622984"/>
                <a:gd name="connsiteY15" fmla="*/ 15041 h 564606"/>
                <a:gd name="connsiteX16" fmla="*/ 210667 w 622984"/>
                <a:gd name="connsiteY16" fmla="*/ 52502 h 564606"/>
                <a:gd name="connsiteX17" fmla="*/ 242946 w 622984"/>
                <a:gd name="connsiteY17" fmla="*/ 173410 h 564606"/>
                <a:gd name="connsiteX18" fmla="*/ 532291 w 622984"/>
                <a:gd name="connsiteY18" fmla="*/ 463589 h 564606"/>
                <a:gd name="connsiteX19" fmla="*/ 532291 w 622984"/>
                <a:gd name="connsiteY19" fmla="*/ 545105 h 564606"/>
                <a:gd name="connsiteX20" fmla="*/ 493400 w 622984"/>
                <a:gd name="connsiteY20" fmla="*/ 564606 h 564606"/>
                <a:gd name="connsiteX21" fmla="*/ 451010 w 622984"/>
                <a:gd name="connsiteY21" fmla="*/ 545105 h 564606"/>
                <a:gd name="connsiteX22" fmla="*/ 161665 w 622984"/>
                <a:gd name="connsiteY22" fmla="*/ 258046 h 564606"/>
                <a:gd name="connsiteX23" fmla="*/ 34882 w 622984"/>
                <a:gd name="connsiteY23" fmla="*/ 225674 h 564606"/>
                <a:gd name="connsiteX24" fmla="*/ 5715 w 622984"/>
                <a:gd name="connsiteY24" fmla="*/ 104766 h 564606"/>
                <a:gd name="connsiteX25" fmla="*/ 74162 w 622984"/>
                <a:gd name="connsiteY25" fmla="*/ 176530 h 564606"/>
                <a:gd name="connsiteX26" fmla="*/ 142220 w 622984"/>
                <a:gd name="connsiteY26" fmla="*/ 157029 h 564606"/>
                <a:gd name="connsiteX27" fmla="*/ 161665 w 622984"/>
                <a:gd name="connsiteY27" fmla="*/ 88385 h 564606"/>
                <a:gd name="connsiteX28" fmla="*/ 90107 w 622984"/>
                <a:gd name="connsiteY28" fmla="*/ 20130 h 564606"/>
                <a:gd name="connsiteX29" fmla="*/ 122234 w 622984"/>
                <a:gd name="connsiteY29" fmla="*/ 15041 h 564606"/>
                <a:gd name="connsiteX30" fmla="*/ 531841 w 622984"/>
                <a:gd name="connsiteY30" fmla="*/ 0 h 564606"/>
                <a:gd name="connsiteX31" fmla="*/ 622984 w 622984"/>
                <a:gd name="connsiteY31" fmla="*/ 87684 h 564606"/>
                <a:gd name="connsiteX32" fmla="*/ 463289 w 622984"/>
                <a:gd name="connsiteY32" fmla="*/ 247465 h 564606"/>
                <a:gd name="connsiteX33" fmla="*/ 424339 w 622984"/>
                <a:gd name="connsiteY33" fmla="*/ 257207 h 564606"/>
                <a:gd name="connsiteX34" fmla="*/ 362409 w 622984"/>
                <a:gd name="connsiteY34" fmla="*/ 198751 h 564606"/>
                <a:gd name="connsiteX35" fmla="*/ 375263 w 622984"/>
                <a:gd name="connsiteY35" fmla="*/ 159391 h 564606"/>
                <a:gd name="connsiteX36" fmla="*/ 531841 w 622984"/>
                <a:gd name="connsiteY36" fmla="*/ 0 h 56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22984" h="564606">
                  <a:moveTo>
                    <a:pt x="496512" y="492841"/>
                  </a:moveTo>
                  <a:cubicBezTo>
                    <a:pt x="483678" y="492841"/>
                    <a:pt x="473955" y="502592"/>
                    <a:pt x="473955" y="515853"/>
                  </a:cubicBezTo>
                  <a:cubicBezTo>
                    <a:pt x="473955" y="525604"/>
                    <a:pt x="483678" y="535354"/>
                    <a:pt x="496512" y="535354"/>
                  </a:cubicBezTo>
                  <a:cubicBezTo>
                    <a:pt x="509734" y="535354"/>
                    <a:pt x="519457" y="525604"/>
                    <a:pt x="519457" y="515853"/>
                  </a:cubicBezTo>
                  <a:cubicBezTo>
                    <a:pt x="519457" y="502592"/>
                    <a:pt x="509734" y="492841"/>
                    <a:pt x="496512" y="492841"/>
                  </a:cubicBezTo>
                  <a:close/>
                  <a:moveTo>
                    <a:pt x="249694" y="352049"/>
                  </a:moveTo>
                  <a:lnTo>
                    <a:pt x="272741" y="374570"/>
                  </a:lnTo>
                  <a:lnTo>
                    <a:pt x="171569" y="475137"/>
                  </a:lnTo>
                  <a:lnTo>
                    <a:pt x="177819" y="481738"/>
                  </a:lnTo>
                  <a:lnTo>
                    <a:pt x="155163" y="510860"/>
                  </a:lnTo>
                  <a:lnTo>
                    <a:pt x="73522" y="562891"/>
                  </a:lnTo>
                  <a:lnTo>
                    <a:pt x="60241" y="550077"/>
                  </a:lnTo>
                  <a:lnTo>
                    <a:pt x="112585" y="468925"/>
                  </a:lnTo>
                  <a:lnTo>
                    <a:pt x="141882" y="446015"/>
                  </a:lnTo>
                  <a:lnTo>
                    <a:pt x="148522" y="452616"/>
                  </a:lnTo>
                  <a:close/>
                  <a:moveTo>
                    <a:pt x="122234" y="15041"/>
                  </a:moveTo>
                  <a:cubicBezTo>
                    <a:pt x="154446" y="14694"/>
                    <a:pt x="186166" y="28223"/>
                    <a:pt x="210667" y="52502"/>
                  </a:cubicBezTo>
                  <a:cubicBezTo>
                    <a:pt x="242946" y="85264"/>
                    <a:pt x="256169" y="130897"/>
                    <a:pt x="242946" y="173410"/>
                  </a:cubicBezTo>
                  <a:lnTo>
                    <a:pt x="532291" y="463589"/>
                  </a:lnTo>
                  <a:cubicBezTo>
                    <a:pt x="555236" y="486211"/>
                    <a:pt x="555236" y="522093"/>
                    <a:pt x="532291" y="545105"/>
                  </a:cubicBezTo>
                  <a:cubicBezTo>
                    <a:pt x="522568" y="557976"/>
                    <a:pt x="506234" y="564606"/>
                    <a:pt x="493400" y="564606"/>
                  </a:cubicBezTo>
                  <a:cubicBezTo>
                    <a:pt x="477066" y="564606"/>
                    <a:pt x="460733" y="557976"/>
                    <a:pt x="451010" y="545105"/>
                  </a:cubicBezTo>
                  <a:cubicBezTo>
                    <a:pt x="451010" y="545105"/>
                    <a:pt x="451010" y="545105"/>
                    <a:pt x="161665" y="258046"/>
                  </a:cubicBezTo>
                  <a:cubicBezTo>
                    <a:pt x="119275" y="270917"/>
                    <a:pt x="70662" y="261556"/>
                    <a:pt x="34882" y="225674"/>
                  </a:cubicBezTo>
                  <a:cubicBezTo>
                    <a:pt x="2215" y="192911"/>
                    <a:pt x="-7508" y="147278"/>
                    <a:pt x="5715" y="104766"/>
                  </a:cubicBezTo>
                  <a:cubicBezTo>
                    <a:pt x="5715" y="104766"/>
                    <a:pt x="5715" y="104766"/>
                    <a:pt x="74162" y="176530"/>
                  </a:cubicBezTo>
                  <a:cubicBezTo>
                    <a:pt x="74162" y="176530"/>
                    <a:pt x="74162" y="176530"/>
                    <a:pt x="142220" y="157029"/>
                  </a:cubicBezTo>
                  <a:cubicBezTo>
                    <a:pt x="142220" y="157029"/>
                    <a:pt x="142220" y="157029"/>
                    <a:pt x="161665" y="88385"/>
                  </a:cubicBezTo>
                  <a:cubicBezTo>
                    <a:pt x="161665" y="88385"/>
                    <a:pt x="161665" y="88385"/>
                    <a:pt x="90107" y="20130"/>
                  </a:cubicBezTo>
                  <a:cubicBezTo>
                    <a:pt x="100704" y="16815"/>
                    <a:pt x="111497" y="15157"/>
                    <a:pt x="122234" y="15041"/>
                  </a:cubicBezTo>
                  <a:close/>
                  <a:moveTo>
                    <a:pt x="531841" y="0"/>
                  </a:moveTo>
                  <a:cubicBezTo>
                    <a:pt x="531841" y="0"/>
                    <a:pt x="531841" y="0"/>
                    <a:pt x="622984" y="87684"/>
                  </a:cubicBezTo>
                  <a:cubicBezTo>
                    <a:pt x="622984" y="87684"/>
                    <a:pt x="622984" y="87684"/>
                    <a:pt x="463289" y="247465"/>
                  </a:cubicBezTo>
                  <a:cubicBezTo>
                    <a:pt x="450436" y="247465"/>
                    <a:pt x="434077" y="250582"/>
                    <a:pt x="424339" y="257207"/>
                  </a:cubicBezTo>
                  <a:lnTo>
                    <a:pt x="362409" y="198751"/>
                  </a:lnTo>
                  <a:cubicBezTo>
                    <a:pt x="372147" y="189009"/>
                    <a:pt x="375263" y="172641"/>
                    <a:pt x="375263" y="159391"/>
                  </a:cubicBezTo>
                  <a:cubicBezTo>
                    <a:pt x="375263" y="159391"/>
                    <a:pt x="375263" y="159391"/>
                    <a:pt x="53184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lvl="0"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íşḷíḋé"/>
          <p:cNvGrpSpPr/>
          <p:nvPr/>
        </p:nvGrpSpPr>
        <p:grpSpPr>
          <a:xfrm>
            <a:off x="3878895" y="3499910"/>
            <a:ext cx="2018879" cy="2018881"/>
            <a:chOff x="12133" y="8334"/>
            <a:chExt cx="1170" cy="1170"/>
          </a:xfrm>
        </p:grpSpPr>
        <p:sp>
          <p:nvSpPr>
            <p:cNvPr id="65" name="íśľïdè"/>
            <p:cNvSpPr/>
            <p:nvPr/>
          </p:nvSpPr>
          <p:spPr>
            <a:xfrm>
              <a:off x="12133" y="8334"/>
              <a:ext cx="1170" cy="1170"/>
            </a:xfrm>
            <a:prstGeom prst="ellipse">
              <a:avLst/>
            </a:prstGeom>
            <a:solidFill>
              <a:schemeClr val="bg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endParaRPr 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66" name="ïṧľïḋe"/>
            <p:cNvSpPr/>
            <p:nvPr/>
          </p:nvSpPr>
          <p:spPr bwMode="auto">
            <a:xfrm>
              <a:off x="12364" y="8599"/>
              <a:ext cx="707" cy="640"/>
            </a:xfrm>
            <a:custGeom>
              <a:avLst/>
              <a:gdLst>
                <a:gd name="connsiteX0" fmla="*/ 496512 w 622984"/>
                <a:gd name="connsiteY0" fmla="*/ 492841 h 564606"/>
                <a:gd name="connsiteX1" fmla="*/ 473955 w 622984"/>
                <a:gd name="connsiteY1" fmla="*/ 515853 h 564606"/>
                <a:gd name="connsiteX2" fmla="*/ 496512 w 622984"/>
                <a:gd name="connsiteY2" fmla="*/ 535354 h 564606"/>
                <a:gd name="connsiteX3" fmla="*/ 519457 w 622984"/>
                <a:gd name="connsiteY3" fmla="*/ 515853 h 564606"/>
                <a:gd name="connsiteX4" fmla="*/ 496512 w 622984"/>
                <a:gd name="connsiteY4" fmla="*/ 492841 h 564606"/>
                <a:gd name="connsiteX5" fmla="*/ 249694 w 622984"/>
                <a:gd name="connsiteY5" fmla="*/ 352049 h 564606"/>
                <a:gd name="connsiteX6" fmla="*/ 272741 w 622984"/>
                <a:gd name="connsiteY6" fmla="*/ 374570 h 564606"/>
                <a:gd name="connsiteX7" fmla="*/ 171569 w 622984"/>
                <a:gd name="connsiteY7" fmla="*/ 475137 h 564606"/>
                <a:gd name="connsiteX8" fmla="*/ 177819 w 622984"/>
                <a:gd name="connsiteY8" fmla="*/ 481738 h 564606"/>
                <a:gd name="connsiteX9" fmla="*/ 155163 w 622984"/>
                <a:gd name="connsiteY9" fmla="*/ 510860 h 564606"/>
                <a:gd name="connsiteX10" fmla="*/ 73522 w 622984"/>
                <a:gd name="connsiteY10" fmla="*/ 562891 h 564606"/>
                <a:gd name="connsiteX11" fmla="*/ 60241 w 622984"/>
                <a:gd name="connsiteY11" fmla="*/ 550077 h 564606"/>
                <a:gd name="connsiteX12" fmla="*/ 112585 w 622984"/>
                <a:gd name="connsiteY12" fmla="*/ 468925 h 564606"/>
                <a:gd name="connsiteX13" fmla="*/ 141882 w 622984"/>
                <a:gd name="connsiteY13" fmla="*/ 446015 h 564606"/>
                <a:gd name="connsiteX14" fmla="*/ 148522 w 622984"/>
                <a:gd name="connsiteY14" fmla="*/ 452616 h 564606"/>
                <a:gd name="connsiteX15" fmla="*/ 122234 w 622984"/>
                <a:gd name="connsiteY15" fmla="*/ 15041 h 564606"/>
                <a:gd name="connsiteX16" fmla="*/ 210667 w 622984"/>
                <a:gd name="connsiteY16" fmla="*/ 52502 h 564606"/>
                <a:gd name="connsiteX17" fmla="*/ 242946 w 622984"/>
                <a:gd name="connsiteY17" fmla="*/ 173410 h 564606"/>
                <a:gd name="connsiteX18" fmla="*/ 532291 w 622984"/>
                <a:gd name="connsiteY18" fmla="*/ 463589 h 564606"/>
                <a:gd name="connsiteX19" fmla="*/ 532291 w 622984"/>
                <a:gd name="connsiteY19" fmla="*/ 545105 h 564606"/>
                <a:gd name="connsiteX20" fmla="*/ 493400 w 622984"/>
                <a:gd name="connsiteY20" fmla="*/ 564606 h 564606"/>
                <a:gd name="connsiteX21" fmla="*/ 451010 w 622984"/>
                <a:gd name="connsiteY21" fmla="*/ 545105 h 564606"/>
                <a:gd name="connsiteX22" fmla="*/ 161665 w 622984"/>
                <a:gd name="connsiteY22" fmla="*/ 258046 h 564606"/>
                <a:gd name="connsiteX23" fmla="*/ 34882 w 622984"/>
                <a:gd name="connsiteY23" fmla="*/ 225674 h 564606"/>
                <a:gd name="connsiteX24" fmla="*/ 5715 w 622984"/>
                <a:gd name="connsiteY24" fmla="*/ 104766 h 564606"/>
                <a:gd name="connsiteX25" fmla="*/ 74162 w 622984"/>
                <a:gd name="connsiteY25" fmla="*/ 176530 h 564606"/>
                <a:gd name="connsiteX26" fmla="*/ 142220 w 622984"/>
                <a:gd name="connsiteY26" fmla="*/ 157029 h 564606"/>
                <a:gd name="connsiteX27" fmla="*/ 161665 w 622984"/>
                <a:gd name="connsiteY27" fmla="*/ 88385 h 564606"/>
                <a:gd name="connsiteX28" fmla="*/ 90107 w 622984"/>
                <a:gd name="connsiteY28" fmla="*/ 20130 h 564606"/>
                <a:gd name="connsiteX29" fmla="*/ 122234 w 622984"/>
                <a:gd name="connsiteY29" fmla="*/ 15041 h 564606"/>
                <a:gd name="connsiteX30" fmla="*/ 531841 w 622984"/>
                <a:gd name="connsiteY30" fmla="*/ 0 h 564606"/>
                <a:gd name="connsiteX31" fmla="*/ 622984 w 622984"/>
                <a:gd name="connsiteY31" fmla="*/ 87684 h 564606"/>
                <a:gd name="connsiteX32" fmla="*/ 463289 w 622984"/>
                <a:gd name="connsiteY32" fmla="*/ 247465 h 564606"/>
                <a:gd name="connsiteX33" fmla="*/ 424339 w 622984"/>
                <a:gd name="connsiteY33" fmla="*/ 257207 h 564606"/>
                <a:gd name="connsiteX34" fmla="*/ 362409 w 622984"/>
                <a:gd name="connsiteY34" fmla="*/ 198751 h 564606"/>
                <a:gd name="connsiteX35" fmla="*/ 375263 w 622984"/>
                <a:gd name="connsiteY35" fmla="*/ 159391 h 564606"/>
                <a:gd name="connsiteX36" fmla="*/ 531841 w 622984"/>
                <a:gd name="connsiteY36" fmla="*/ 0 h 56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22984" h="564606">
                  <a:moveTo>
                    <a:pt x="496512" y="492841"/>
                  </a:moveTo>
                  <a:cubicBezTo>
                    <a:pt x="483678" y="492841"/>
                    <a:pt x="473955" y="502592"/>
                    <a:pt x="473955" y="515853"/>
                  </a:cubicBezTo>
                  <a:cubicBezTo>
                    <a:pt x="473955" y="525604"/>
                    <a:pt x="483678" y="535354"/>
                    <a:pt x="496512" y="535354"/>
                  </a:cubicBezTo>
                  <a:cubicBezTo>
                    <a:pt x="509734" y="535354"/>
                    <a:pt x="519457" y="525604"/>
                    <a:pt x="519457" y="515853"/>
                  </a:cubicBezTo>
                  <a:cubicBezTo>
                    <a:pt x="519457" y="502592"/>
                    <a:pt x="509734" y="492841"/>
                    <a:pt x="496512" y="492841"/>
                  </a:cubicBezTo>
                  <a:close/>
                  <a:moveTo>
                    <a:pt x="249694" y="352049"/>
                  </a:moveTo>
                  <a:lnTo>
                    <a:pt x="272741" y="374570"/>
                  </a:lnTo>
                  <a:lnTo>
                    <a:pt x="171569" y="475137"/>
                  </a:lnTo>
                  <a:lnTo>
                    <a:pt x="177819" y="481738"/>
                  </a:lnTo>
                  <a:lnTo>
                    <a:pt x="155163" y="510860"/>
                  </a:lnTo>
                  <a:lnTo>
                    <a:pt x="73522" y="562891"/>
                  </a:lnTo>
                  <a:lnTo>
                    <a:pt x="60241" y="550077"/>
                  </a:lnTo>
                  <a:lnTo>
                    <a:pt x="112585" y="468925"/>
                  </a:lnTo>
                  <a:lnTo>
                    <a:pt x="141882" y="446015"/>
                  </a:lnTo>
                  <a:lnTo>
                    <a:pt x="148522" y="452616"/>
                  </a:lnTo>
                  <a:close/>
                  <a:moveTo>
                    <a:pt x="122234" y="15041"/>
                  </a:moveTo>
                  <a:cubicBezTo>
                    <a:pt x="154446" y="14694"/>
                    <a:pt x="186166" y="28223"/>
                    <a:pt x="210667" y="52502"/>
                  </a:cubicBezTo>
                  <a:cubicBezTo>
                    <a:pt x="242946" y="85264"/>
                    <a:pt x="256169" y="130897"/>
                    <a:pt x="242946" y="173410"/>
                  </a:cubicBezTo>
                  <a:lnTo>
                    <a:pt x="532291" y="463589"/>
                  </a:lnTo>
                  <a:cubicBezTo>
                    <a:pt x="555236" y="486211"/>
                    <a:pt x="555236" y="522093"/>
                    <a:pt x="532291" y="545105"/>
                  </a:cubicBezTo>
                  <a:cubicBezTo>
                    <a:pt x="522568" y="557976"/>
                    <a:pt x="506234" y="564606"/>
                    <a:pt x="493400" y="564606"/>
                  </a:cubicBezTo>
                  <a:cubicBezTo>
                    <a:pt x="477066" y="564606"/>
                    <a:pt x="460733" y="557976"/>
                    <a:pt x="451010" y="545105"/>
                  </a:cubicBezTo>
                  <a:cubicBezTo>
                    <a:pt x="451010" y="545105"/>
                    <a:pt x="451010" y="545105"/>
                    <a:pt x="161665" y="258046"/>
                  </a:cubicBezTo>
                  <a:cubicBezTo>
                    <a:pt x="119275" y="270917"/>
                    <a:pt x="70662" y="261556"/>
                    <a:pt x="34882" y="225674"/>
                  </a:cubicBezTo>
                  <a:cubicBezTo>
                    <a:pt x="2215" y="192911"/>
                    <a:pt x="-7508" y="147278"/>
                    <a:pt x="5715" y="104766"/>
                  </a:cubicBezTo>
                  <a:cubicBezTo>
                    <a:pt x="5715" y="104766"/>
                    <a:pt x="5715" y="104766"/>
                    <a:pt x="74162" y="176530"/>
                  </a:cubicBezTo>
                  <a:cubicBezTo>
                    <a:pt x="74162" y="176530"/>
                    <a:pt x="74162" y="176530"/>
                    <a:pt x="142220" y="157029"/>
                  </a:cubicBezTo>
                  <a:cubicBezTo>
                    <a:pt x="142220" y="157029"/>
                    <a:pt x="142220" y="157029"/>
                    <a:pt x="161665" y="88385"/>
                  </a:cubicBezTo>
                  <a:cubicBezTo>
                    <a:pt x="161665" y="88385"/>
                    <a:pt x="161665" y="88385"/>
                    <a:pt x="90107" y="20130"/>
                  </a:cubicBezTo>
                  <a:cubicBezTo>
                    <a:pt x="100704" y="16815"/>
                    <a:pt x="111497" y="15157"/>
                    <a:pt x="122234" y="15041"/>
                  </a:cubicBezTo>
                  <a:close/>
                  <a:moveTo>
                    <a:pt x="531841" y="0"/>
                  </a:moveTo>
                  <a:cubicBezTo>
                    <a:pt x="531841" y="0"/>
                    <a:pt x="531841" y="0"/>
                    <a:pt x="622984" y="87684"/>
                  </a:cubicBezTo>
                  <a:cubicBezTo>
                    <a:pt x="622984" y="87684"/>
                    <a:pt x="622984" y="87684"/>
                    <a:pt x="463289" y="247465"/>
                  </a:cubicBezTo>
                  <a:cubicBezTo>
                    <a:pt x="450436" y="247465"/>
                    <a:pt x="434077" y="250582"/>
                    <a:pt x="424339" y="257207"/>
                  </a:cubicBezTo>
                  <a:lnTo>
                    <a:pt x="362409" y="198751"/>
                  </a:lnTo>
                  <a:cubicBezTo>
                    <a:pt x="372147" y="189009"/>
                    <a:pt x="375263" y="172641"/>
                    <a:pt x="375263" y="159391"/>
                  </a:cubicBezTo>
                  <a:cubicBezTo>
                    <a:pt x="375263" y="159391"/>
                    <a:pt x="375263" y="159391"/>
                    <a:pt x="53184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lvl="0"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9655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8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10109033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案例</a:t>
            </a: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wordcount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实现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8792497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D51FD17D-1671-0B43-A1FF-F3FBAA1C3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1979" y="2257035"/>
            <a:ext cx="8164043" cy="7090416"/>
          </a:xfrm>
          <a:prstGeom prst="roundRect">
            <a:avLst>
              <a:gd name="adj" fmla="val 83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37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49A122E-D97B-42CC-840F-0142089EBB82}"/>
              </a:ext>
            </a:extLst>
          </p:cNvPr>
          <p:cNvSpPr/>
          <p:nvPr/>
        </p:nvSpPr>
        <p:spPr>
          <a:xfrm>
            <a:off x="3027746" y="2202306"/>
            <a:ext cx="105443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分片非常接近物理块边界</a:t>
            </a: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通常每个分片对应一个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task</a:t>
            </a: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通过分片实现计算数据本地化 </a:t>
            </a: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分片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包含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的数据未必都在本地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输入分片与</a:t>
            </a: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块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126431" cy="7889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49B2FE08-ADAD-0845-96B3-0C6F5BBCC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7971" y="5972175"/>
            <a:ext cx="13652057" cy="2666417"/>
          </a:xfrm>
          <a:prstGeom prst="roundRect">
            <a:avLst>
              <a:gd name="adj" fmla="val 351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287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x3az5z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5831</TotalTime>
  <Words>194</Words>
  <Application>Microsoft Office PowerPoint</Application>
  <PresentationFormat>自定义</PresentationFormat>
  <Paragraphs>83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open</cp:lastModifiedBy>
  <cp:revision>959</cp:revision>
  <dcterms:created xsi:type="dcterms:W3CDTF">2017-05-21T03:23:00Z</dcterms:created>
  <dcterms:modified xsi:type="dcterms:W3CDTF">2020-04-27T13:33:42Z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