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2" r:id="rId2"/>
    <p:sldId id="263" r:id="rId3"/>
    <p:sldId id="264" r:id="rId4"/>
    <p:sldId id="260" r:id="rId5"/>
    <p:sldId id="261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4" r:id="rId14"/>
    <p:sldId id="272" r:id="rId15"/>
    <p:sldId id="273" r:id="rId16"/>
    <p:sldId id="275" r:id="rId17"/>
    <p:sldId id="276" r:id="rId18"/>
    <p:sldId id="277" r:id="rId19"/>
    <p:sldId id="278" r:id="rId20"/>
    <p:sldId id="28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92" d="100"/>
          <a:sy n="92" d="100"/>
        </p:scale>
        <p:origin x="-104" y="-5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89F46-98E8-004C-A60D-397E90BF4073}" type="datetimeFigureOut">
              <a:rPr kumimoji="1" lang="zh-CN" altLang="en-US" smtClean="0"/>
              <a:t>19/12/16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B6FF6-B695-0343-B017-2EA5EE5716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28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14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1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D35332-5092-3542-BFAC-FDA221B2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C44C303-D280-4D4E-94B9-B60CEDF83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788AD6F-7719-C24F-98B1-E07C9D9D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19/12/16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D296C7F-1E4E-9C4D-B2A8-E9B55761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D86E2B2-40BD-4D4D-A2E7-EEEC229D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670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B131106-B0D5-2F4D-BD0F-1601D51F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256B3AC-6931-004D-9C50-42B880B8C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B8288CF-D21D-D94E-91E7-5B046C93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19/12/16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50E6E1D-A752-4640-BC4F-F73D8F3E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8ED7199-0E24-ED44-8DAD-0F720B3A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95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3EAB5A85-E3EA-DF4D-8970-C57AF0447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F316016-6E6D-9543-9893-0028E666B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3F8A457-201F-C843-B237-45AB2ED3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19/12/16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7C366BF-E3F6-564B-8F1B-F3B48E9B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194F554-CC67-834C-BD97-827AB9B0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926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19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31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98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8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9F4D52-30E9-7543-AA54-30A38AF4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A7F026-5414-5047-93ED-362339BA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8B084C4-1A77-9448-8C0C-76DFBE77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19/12/16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55DB9FD-894B-9F4C-88C0-7A2E182A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9B4AF4A-0FC1-A845-A93F-9D169217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97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A0D42C-647A-BC4B-98F5-43A27D0F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94FCCC2-5520-AA44-A5B4-B6445A389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B065396-0397-6743-9544-06E10A2A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19/12/16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C2A8A84-3D56-A843-B99F-9BEE8CE9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800F5E7-6DE7-E041-BD80-CF3A3D5B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254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7539437-5264-264A-8A55-494578CF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A43823D-B8CB-D74E-9B59-B0AEE2F12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3569750-11A3-1F48-92C5-D8F636691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4CC9D54-24BF-FD49-BB9E-80E5B245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19/12/16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9F0A3D4-AC74-B642-A2A0-43C596C7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E75ED15-C67C-DB43-A1DC-24E64D9D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4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C5BBE39-1B3F-EA47-BE2B-7ED51EEB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9BF779D-2520-2147-8EC3-042E56043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2240A4C-DCB3-E844-B54F-9A02748A2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62A011D-925D-5943-99DC-276526E92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2F3A6A22-F685-1841-8033-27007A4F0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433A90C3-A1D0-E947-BE11-6CE0AD35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19/12/16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7C001F93-6CD2-3547-AA4A-2442544B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3EE5777C-852D-714B-8D0B-66491B97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05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5F92B3-1F48-1E46-AB21-B106C6A9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705BE60-62F4-274C-9B35-1BA7D9BB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19/12/16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437B122-D5D0-4947-9A27-C594BC316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3D857A9-C2A3-5641-9F65-016AC76F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670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56B80AD3-B773-5745-B514-AF8DE67F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19/12/16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86BDCF18-2CF1-E245-86D2-223F3F0D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A928ABC-96ED-144D-89FB-841B8FB1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3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359C605-5879-0B48-8F87-DEDAFAFD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5893F92-1BB8-2148-B4A3-DC437A386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244F092-5EC3-CA4E-874F-4952A96D5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6DE331A-03F2-A34A-9479-D860E662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19/12/16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07868C0-FC23-044D-8BC3-79BBD377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92D7D18-5796-5C41-896C-806BD718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9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91BF59-C7AE-C34E-BCE9-346AB39A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963D694-386E-7A46-A81F-99BADEB91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8E217E5-3B95-6A40-AA85-95645686C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983495F-4059-DB4F-A118-9C2A1298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19/12/16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1C70DBF-34E5-FB46-AE82-D6F29588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B82D43E-D4AC-5A44-A292-2DD0AEBB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104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DFA18A8-7E4D-7C42-B99F-11DA77B5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8EDAD83-FE71-FB4C-B28A-D7DFC088A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0FCDD56-8ECD-834D-8C4D-0FC6A8F9E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AAF92-8925-9243-8254-AA3E76019C04}" type="datetimeFigureOut">
              <a:rPr kumimoji="1" lang="zh-CN" altLang="en-US" smtClean="0"/>
              <a:t>19/12/16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FC18503-9B2D-8F49-B093-73863F85E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8D98167-1AB6-2042-A9EB-2EA4CF92D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20086" y="1809285"/>
            <a:ext cx="10263082" cy="193899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solidFill>
                  <a:schemeClr val="bg1"/>
                </a:solidFill>
              </a:rPr>
              <a:t>第七章 </a:t>
            </a:r>
            <a:r>
              <a:rPr kumimoji="1" lang="en-US" altLang="zh-CN" sz="6000" dirty="0">
                <a:solidFill>
                  <a:schemeClr val="bg1"/>
                </a:solidFill>
              </a:rPr>
              <a:t>Spark</a:t>
            </a:r>
            <a:r>
              <a:rPr kumimoji="1" lang="zh-CN" altLang="en-US" sz="6000" dirty="0">
                <a:solidFill>
                  <a:schemeClr val="bg1"/>
                </a:solidFill>
              </a:rPr>
              <a:t> </a:t>
            </a:r>
            <a:r>
              <a:rPr kumimoji="1" lang="en-US" altLang="zh-CN" sz="6000" dirty="0">
                <a:solidFill>
                  <a:schemeClr val="bg1"/>
                </a:solidFill>
              </a:rPr>
              <a:t>SQL</a:t>
            </a:r>
            <a:r>
              <a:rPr kumimoji="1" lang="zh-CN" altLang="en-US" sz="6000" dirty="0">
                <a:solidFill>
                  <a:schemeClr val="bg1"/>
                </a:solidFill>
              </a:rPr>
              <a:t>和</a:t>
            </a:r>
            <a:r>
              <a:rPr kumimoji="1" lang="en-US" altLang="zh-CN" sz="6000" dirty="0">
                <a:solidFill>
                  <a:schemeClr val="bg1"/>
                </a:solidFill>
              </a:rPr>
              <a:t>DataFrame</a:t>
            </a:r>
            <a:endParaRPr sz="586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748277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3" dirty="0">
                <a:solidFill>
                  <a:schemeClr val="bg1"/>
                </a:solidFill>
                <a:latin typeface="+mn-ea"/>
              </a:rPr>
              <a:t>主讲人：</a:t>
            </a:r>
            <a:r>
              <a:rPr lang="en-US" altLang="zh-CN" sz="2133" dirty="0">
                <a:solidFill>
                  <a:schemeClr val="bg1"/>
                </a:solidFill>
                <a:latin typeface="+mn-ea"/>
              </a:rPr>
              <a:t>Josh</a:t>
            </a:r>
            <a:endParaRPr lang="zh-CN" altLang="en-US" sz="2133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9439957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排序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Sort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FBE2898-929C-3249-AA82-5E20134B90A6}"/>
              </a:ext>
            </a:extLst>
          </p:cNvPr>
          <p:cNvSpPr txBox="1"/>
          <p:nvPr/>
        </p:nvSpPr>
        <p:spPr>
          <a:xfrm>
            <a:off x="915589" y="1436915"/>
            <a:ext cx="75584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DataFrame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sort</a:t>
            </a:r>
            <a:r>
              <a:rPr lang="zh-CN" altLang="en-US" dirty="0">
                <a:solidFill>
                  <a:schemeClr val="bg1"/>
                </a:solidFill>
              </a:rPr>
              <a:t>操作，可以通过任意列对</a:t>
            </a:r>
            <a:r>
              <a:rPr lang="en-US" altLang="zh-CN" dirty="0">
                <a:solidFill>
                  <a:schemeClr val="bg1"/>
                </a:solidFill>
              </a:rPr>
              <a:t>DataFrame</a:t>
            </a:r>
            <a:r>
              <a:rPr lang="zh-CN" altLang="en-US" dirty="0">
                <a:solidFill>
                  <a:schemeClr val="bg1"/>
                </a:solidFill>
              </a:rPr>
              <a:t>中的行进行排序。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下面利用</a:t>
            </a:r>
            <a:r>
              <a:rPr lang="en-US" altLang="zh-CN" dirty="0">
                <a:solidFill>
                  <a:schemeClr val="bg1"/>
                </a:solidFill>
              </a:rPr>
              <a:t>Population</a:t>
            </a:r>
            <a:r>
              <a:rPr lang="zh-CN" altLang="en-US" dirty="0">
                <a:solidFill>
                  <a:schemeClr val="bg1"/>
                </a:solidFill>
              </a:rPr>
              <a:t>实现降序排列，行通过</a:t>
            </a:r>
            <a:r>
              <a:rPr lang="en-US" altLang="zh-CN" dirty="0">
                <a:solidFill>
                  <a:schemeClr val="bg1"/>
                </a:solidFill>
              </a:rPr>
              <a:t>Population</a:t>
            </a:r>
            <a:r>
              <a:rPr lang="zh-CN" altLang="en-US" dirty="0">
                <a:solidFill>
                  <a:schemeClr val="bg1"/>
                </a:solidFill>
              </a:rPr>
              <a:t>实现了降序排列。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statesDF.sort(col("Population").desc).show(5)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用</a:t>
            </a:r>
            <a:r>
              <a:rPr lang="en-US" altLang="zh-CN" dirty="0">
                <a:solidFill>
                  <a:schemeClr val="bg1"/>
                </a:solidFill>
              </a:rPr>
              <a:t>sql</a:t>
            </a:r>
            <a:r>
              <a:rPr lang="zh-CN" altLang="en-US" dirty="0">
                <a:solidFill>
                  <a:schemeClr val="bg1"/>
                </a:solidFill>
              </a:rPr>
              <a:t>实现：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spark.sql("select * from states order by Population desc limit 5").show(5)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466596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过滤器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filter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FBE2898-929C-3249-AA82-5E20134B90A6}"/>
              </a:ext>
            </a:extLst>
          </p:cNvPr>
          <p:cNvSpPr txBox="1"/>
          <p:nvPr/>
        </p:nvSpPr>
        <p:spPr>
          <a:xfrm>
            <a:off x="672374" y="2037079"/>
            <a:ext cx="112652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过滤器</a:t>
            </a:r>
          </a:p>
          <a:p>
            <a:r>
              <a:rPr lang="en-US" altLang="zh-TW" dirty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DataFrame</a:t>
            </a:r>
            <a:r>
              <a:rPr lang="zh-TW" altLang="en-US" dirty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的过滤器操作。主要是过滤行数据，之后会生成新的</a:t>
            </a:r>
            <a:r>
              <a:rPr lang="en-US" altLang="zh-TW" dirty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DataFrame</a:t>
            </a:r>
            <a:r>
              <a:rPr lang="zh-TW" altLang="en-US" dirty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，是数据分析中重要的转化操作。</a:t>
            </a:r>
          </a:p>
          <a:p>
            <a:r>
              <a:rPr lang="zh-TW" altLang="en-US" dirty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比如：仅仅看数据总</a:t>
            </a:r>
            <a:r>
              <a:rPr lang="en-US" altLang="zh-TW" dirty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California</a:t>
            </a:r>
            <a:r>
              <a:rPr lang="zh-TW" altLang="en-US" dirty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的状态：</a:t>
            </a:r>
          </a:p>
          <a:p>
            <a:r>
              <a:rPr lang="en-US" altLang="zh-TW" dirty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stateDF.filter("State == 'California'").show()</a:t>
            </a:r>
            <a:endParaRPr lang="zh-CN" altLang="en-US" dirty="0">
              <a:solidFill>
                <a:srgbClr val="FFFFFF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095466596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旋转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pivot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FBE2898-929C-3249-AA82-5E20134B90A6}"/>
              </a:ext>
            </a:extLst>
          </p:cNvPr>
          <p:cNvSpPr txBox="1"/>
          <p:nvPr/>
        </p:nvSpPr>
        <p:spPr>
          <a:xfrm>
            <a:off x="896433" y="2058174"/>
            <a:ext cx="82641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旋转操作</a:t>
            </a:r>
          </a:p>
          <a:p>
            <a:r>
              <a:rPr lang="en-US" altLang="zh-TW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DataFrame</a:t>
            </a:r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的旋转操作。我们可以通过将列中的每个值都转换成实际的列实现。</a:t>
            </a:r>
          </a:p>
          <a:p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下面将</a:t>
            </a:r>
            <a:r>
              <a:rPr lang="en-US" altLang="zh-TW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Year</a:t>
            </a:r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旋转</a:t>
            </a:r>
            <a:r>
              <a:rPr lang="en-US" altLang="zh-TW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DataFrame</a:t>
            </a:r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中的行，并对结果进行检查，</a:t>
            </a:r>
          </a:p>
          <a:p>
            <a:r>
              <a:rPr lang="en-US" altLang="zh-TW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statesDF.groupBy("State").pivot("Year").sum("Population").show(5)</a:t>
            </a:r>
          </a:p>
        </p:txBody>
      </p:sp>
    </p:spTree>
    <p:extLst>
      <p:ext uri="{BB962C8B-B14F-4D97-AF65-F5344CB8AC3E}">
        <p14:creationId xmlns:p14="http://schemas.microsoft.com/office/powerpoint/2010/main" val="4095466596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聚合操作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FBE2898-929C-3249-AA82-5E20134B90A6}"/>
              </a:ext>
            </a:extLst>
          </p:cNvPr>
          <p:cNvSpPr txBox="1"/>
          <p:nvPr/>
        </p:nvSpPr>
        <p:spPr>
          <a:xfrm>
            <a:off x="556697" y="1898580"/>
            <a:ext cx="8263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聚合表示基于某种条件的数据采集方法。也是我们进行数据分析时常用的手段。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通过</a:t>
            </a:r>
            <a:r>
              <a:rPr lang="en-US" altLang="zh-CN" dirty="0">
                <a:solidFill>
                  <a:schemeClr val="bg1"/>
                </a:solidFill>
              </a:rPr>
              <a:t>org.apache.spark.sql.functions</a:t>
            </a:r>
            <a:r>
              <a:rPr lang="zh-CN" altLang="en-US" dirty="0">
                <a:solidFill>
                  <a:schemeClr val="bg1"/>
                </a:solidFill>
              </a:rPr>
              <a:t>包中的函数进行聚合操作，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当然，你也可以生成自定义函数</a:t>
            </a:r>
            <a:r>
              <a:rPr lang="en-US" altLang="zh-CN" dirty="0">
                <a:solidFill>
                  <a:schemeClr val="bg1"/>
                </a:solidFill>
              </a:rPr>
              <a:t>UDF</a:t>
            </a:r>
            <a:r>
              <a:rPr lang="zh-CN" altLang="en-US" dirty="0">
                <a:solidFill>
                  <a:schemeClr val="bg1"/>
                </a:solidFill>
              </a:rPr>
              <a:t>来进行聚合操作。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每个分组操作返回一个</a:t>
            </a:r>
            <a:r>
              <a:rPr lang="en-US" altLang="zh-CN" dirty="0">
                <a:solidFill>
                  <a:schemeClr val="bg1"/>
                </a:solidFill>
              </a:rPr>
              <a:t>RelationGroupDataset</a:t>
            </a:r>
            <a:r>
              <a:rPr lang="zh-CN" altLang="en-US" dirty="0">
                <a:solidFill>
                  <a:schemeClr val="bg1"/>
                </a:solidFill>
              </a:rPr>
              <a:t>，在此基础上指定聚合方式</a:t>
            </a:r>
          </a:p>
        </p:txBody>
      </p:sp>
    </p:spTree>
    <p:extLst>
      <p:ext uri="{BB962C8B-B14F-4D97-AF65-F5344CB8AC3E}">
        <p14:creationId xmlns:p14="http://schemas.microsoft.com/office/powerpoint/2010/main" val="4095466596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聚合函数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GroupBy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FBE2898-929C-3249-AA82-5E20134B90A6}"/>
              </a:ext>
            </a:extLst>
          </p:cNvPr>
          <p:cNvSpPr txBox="1"/>
          <p:nvPr/>
        </p:nvSpPr>
        <p:spPr>
          <a:xfrm>
            <a:off x="322036" y="14369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8447" y="1845440"/>
            <a:ext cx="847797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黑体"/>
                <a:ea typeface="黑体"/>
                <a:cs typeface="黑体"/>
              </a:rPr>
              <a:t>使用</a:t>
            </a:r>
            <a:r>
              <a:rPr lang="en-US" altLang="zh-CN">
                <a:solidFill>
                  <a:srgbClr val="FFFFFF"/>
                </a:solidFill>
                <a:latin typeface="黑体"/>
                <a:ea typeface="黑体"/>
                <a:cs typeface="黑体"/>
              </a:rPr>
              <a:t>GroupBy</a:t>
            </a:r>
            <a:r>
              <a:rPr lang="zh-CN" altLang="en-US">
                <a:solidFill>
                  <a:srgbClr val="FFFFFF"/>
                </a:solidFill>
                <a:latin typeface="黑体"/>
                <a:ea typeface="黑体"/>
                <a:cs typeface="黑体"/>
              </a:rPr>
              <a:t>可以按任何列队</a:t>
            </a:r>
            <a:r>
              <a:rPr lang="en-US" altLang="zh-CN">
                <a:solidFill>
                  <a:srgbClr val="FFFFFF"/>
                </a:solidFill>
                <a:latin typeface="黑体"/>
                <a:ea typeface="黑体"/>
                <a:cs typeface="黑体"/>
              </a:rPr>
              <a:t>DataFrame</a:t>
            </a:r>
            <a:r>
              <a:rPr lang="zh-CN" altLang="en-US">
                <a:solidFill>
                  <a:srgbClr val="FFFFFF"/>
                </a:solidFill>
                <a:latin typeface="黑体"/>
                <a:ea typeface="黑体"/>
                <a:cs typeface="黑体"/>
              </a:rPr>
              <a:t>进行分组。</a:t>
            </a:r>
          </a:p>
          <a:p>
            <a:r>
              <a:rPr lang="zh-CN" altLang="en-US">
                <a:solidFill>
                  <a:srgbClr val="FFFFFF"/>
                </a:solidFill>
                <a:latin typeface="黑体"/>
                <a:ea typeface="黑体"/>
                <a:cs typeface="黑体"/>
              </a:rPr>
              <a:t>下面对每个</a:t>
            </a:r>
            <a:r>
              <a:rPr lang="en-US" altLang="zh-CN">
                <a:solidFill>
                  <a:srgbClr val="FFFFFF"/>
                </a:solidFill>
                <a:latin typeface="黑体"/>
                <a:ea typeface="黑体"/>
                <a:cs typeface="黑体"/>
              </a:rPr>
              <a:t>State</a:t>
            </a:r>
            <a:r>
              <a:rPr lang="zh-CN" altLang="en-US">
                <a:solidFill>
                  <a:srgbClr val="FFFFFF"/>
                </a:solidFill>
                <a:latin typeface="黑体"/>
                <a:ea typeface="黑体"/>
                <a:cs typeface="黑体"/>
              </a:rPr>
              <a:t>累加</a:t>
            </a:r>
            <a:r>
              <a:rPr lang="en-US" altLang="zh-CN">
                <a:solidFill>
                  <a:srgbClr val="FFFFFF"/>
                </a:solidFill>
                <a:latin typeface="黑体"/>
                <a:ea typeface="黑体"/>
                <a:cs typeface="黑体"/>
              </a:rPr>
              <a:t>Population</a:t>
            </a:r>
            <a:r>
              <a:rPr lang="zh-CN" altLang="en-US">
                <a:solidFill>
                  <a:srgbClr val="FFFFFF"/>
                </a:solidFill>
                <a:latin typeface="黑体"/>
                <a:ea typeface="黑体"/>
                <a:cs typeface="黑体"/>
              </a:rPr>
              <a:t>计数。</a:t>
            </a:r>
          </a:p>
          <a:p>
            <a:r>
              <a:rPr lang="en-US" altLang="zh-CN">
                <a:solidFill>
                  <a:srgbClr val="FFFFFF"/>
                </a:solidFill>
                <a:latin typeface="黑体"/>
                <a:ea typeface="黑体"/>
                <a:cs typeface="黑体"/>
              </a:rPr>
              <a:t>stateDF.groupBy("State").sum("Population").show(5)</a:t>
            </a:r>
          </a:p>
          <a:p>
            <a:r>
              <a:rPr lang="en-US" altLang="zh-CN">
                <a:solidFill>
                  <a:srgbClr val="FFFFFF"/>
                </a:solidFill>
                <a:latin typeface="黑体"/>
                <a:ea typeface="黑体"/>
                <a:cs typeface="黑体"/>
              </a:rPr>
              <a:t>spark.sql("select State, sum(Population)</a:t>
            </a:r>
          </a:p>
          <a:p>
            <a:r>
              <a:rPr lang="en-US" altLang="zh-CN">
                <a:solidFill>
                  <a:srgbClr val="FFFFFF"/>
                </a:solidFill>
                <a:latin typeface="黑体"/>
                <a:ea typeface="黑体"/>
                <a:cs typeface="黑体"/>
              </a:rPr>
              <a:t>from states group by State </a:t>
            </a:r>
          </a:p>
          <a:p>
            <a:r>
              <a:rPr lang="en-US" altLang="zh-CN">
                <a:solidFill>
                  <a:srgbClr val="FFFFFF"/>
                </a:solidFill>
                <a:latin typeface="黑体"/>
                <a:ea typeface="黑体"/>
                <a:cs typeface="黑体"/>
              </a:rPr>
              <a:t>limit 5").show() </a:t>
            </a:r>
            <a:endParaRPr lang="zh-CN" altLang="en-US">
              <a:solidFill>
                <a:srgbClr val="FFFFFF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095466596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聚合函数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count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、</a:t>
              </a:r>
              <a:r>
                <a:rPr lang="zh-CN" altLang="zh-CN" sz="2400" dirty="0">
                  <a:solidFill>
                    <a:prstClr val="white"/>
                  </a:solidFill>
                  <a:latin typeface="+mn-ea"/>
                </a:rPr>
                <a:t>f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irst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、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last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FBE2898-929C-3249-AA82-5E20134B90A6}"/>
              </a:ext>
            </a:extLst>
          </p:cNvPr>
          <p:cNvSpPr txBox="1"/>
          <p:nvPr/>
        </p:nvSpPr>
        <p:spPr>
          <a:xfrm>
            <a:off x="860375" y="1602584"/>
            <a:ext cx="709681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count</a:t>
            </a:r>
            <a:r>
              <a:rPr lang="zh-CN" altLang="en-US" dirty="0">
                <a:solidFill>
                  <a:schemeClr val="bg1"/>
                </a:solidFill>
              </a:rPr>
              <a:t>操作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import org.apache.spark.sql.functions._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statesPopulationDF.select(col("*")).agg(count("State")).show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statesPopulationDF.select(count("State")).show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statesPopulationDF.select(col("*")).agg(countDistinct("State")).show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statesPopulationDF.select(countDistinct("State")).show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first</a:t>
            </a:r>
            <a:r>
              <a:rPr lang="zh-CN" altLang="en-US" dirty="0">
                <a:solidFill>
                  <a:schemeClr val="bg1"/>
                </a:solidFill>
              </a:rPr>
              <a:t>操作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用于获取</a:t>
            </a:r>
            <a:r>
              <a:rPr lang="en-US" altLang="zh-CN" dirty="0">
                <a:solidFill>
                  <a:schemeClr val="bg1"/>
                </a:solidFill>
              </a:rPr>
              <a:t>RelationGroupedDataset</a:t>
            </a:r>
            <a:r>
              <a:rPr lang="zh-CN" altLang="en-US" dirty="0">
                <a:solidFill>
                  <a:schemeClr val="bg1"/>
                </a:solidFill>
              </a:rPr>
              <a:t>中的第一条记录。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import org.apache.spark.sql.functions._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statesPopulationDF.select(first("State")).sho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同理</a:t>
            </a:r>
            <a:r>
              <a:rPr lang="en-US" altLang="zh-CN" dirty="0">
                <a:solidFill>
                  <a:schemeClr val="bg1"/>
                </a:solidFill>
              </a:rPr>
              <a:t>last</a:t>
            </a:r>
            <a:r>
              <a:rPr lang="zh-CN" altLang="en-US" dirty="0">
                <a:solidFill>
                  <a:schemeClr val="bg1"/>
                </a:solidFill>
              </a:rPr>
              <a:t>是获取</a:t>
            </a:r>
            <a:r>
              <a:rPr lang="en-US" altLang="zh-CN" dirty="0">
                <a:solidFill>
                  <a:schemeClr val="bg1"/>
                </a:solidFill>
              </a:rPr>
              <a:t>RelationGroupedDataset</a:t>
            </a:r>
            <a:r>
              <a:rPr lang="zh-CN" altLang="en-US" dirty="0">
                <a:solidFill>
                  <a:schemeClr val="bg1"/>
                </a:solidFill>
              </a:rPr>
              <a:t>中的最后一条记录。</a:t>
            </a:r>
          </a:p>
        </p:txBody>
      </p:sp>
    </p:spTree>
    <p:extLst>
      <p:ext uri="{BB962C8B-B14F-4D97-AF65-F5344CB8AC3E}">
        <p14:creationId xmlns:p14="http://schemas.microsoft.com/office/powerpoint/2010/main" val="4095466596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连接操作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FBE2898-929C-3249-AA82-5E20134B90A6}"/>
              </a:ext>
            </a:extLst>
          </p:cNvPr>
          <p:cNvSpPr txBox="1"/>
          <p:nvPr/>
        </p:nvSpPr>
        <p:spPr>
          <a:xfrm>
            <a:off x="901786" y="1671613"/>
            <a:ext cx="1057246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DataFrame</a:t>
            </a:r>
            <a:r>
              <a:rPr lang="zh-CN" altLang="en-US" dirty="0">
                <a:solidFill>
                  <a:schemeClr val="bg1"/>
                </a:solidFill>
              </a:rPr>
              <a:t>的连接操作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在传统数据库中，连接一般将一个事务表与另一个查找表连接，以生成更完整的视图。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连接的内部工作机制。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利用多个连接器对</a:t>
            </a:r>
            <a:r>
              <a:rPr lang="en-US" altLang="zh-CN" dirty="0">
                <a:solidFill>
                  <a:schemeClr val="bg1"/>
                </a:solidFill>
              </a:rPr>
              <a:t>DataFrame</a:t>
            </a:r>
            <a:r>
              <a:rPr lang="zh-CN" altLang="en-US" dirty="0">
                <a:solidFill>
                  <a:schemeClr val="bg1"/>
                </a:solidFill>
              </a:rPr>
              <a:t>分区进行操作。当然连接操作的速度取决于数据集的大小和连接的类型。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连接类型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内连接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外连接、全连接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左连接、左外连接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右连接、右外连接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内连接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左外连接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右外连接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全连接</a:t>
            </a:r>
          </a:p>
        </p:txBody>
      </p:sp>
    </p:spTree>
    <p:extLst>
      <p:ext uri="{BB962C8B-B14F-4D97-AF65-F5344CB8AC3E}">
        <p14:creationId xmlns:p14="http://schemas.microsoft.com/office/powerpoint/2010/main" val="4095466596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内连接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800607" y="1698106"/>
            <a:ext cx="80991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FFFFF"/>
                </a:solidFill>
              </a:rPr>
              <a:t>内连接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val joinDF = statesPopulationDF.join(statesTaxRatesDF,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 statesPopulationDF("State") === statesTaxRatesDF("State"), "inner")</a:t>
            </a:r>
          </a:p>
          <a:p>
            <a:endParaRPr kumimoji="1" lang="en-US" altLang="zh-CN">
              <a:solidFill>
                <a:srgbClr val="FFFFFF"/>
              </a:solidFill>
            </a:endParaRPr>
          </a:p>
          <a:p>
            <a:r>
              <a:rPr kumimoji="1" lang="zh-CN" altLang="en-US">
                <a:solidFill>
                  <a:srgbClr val="FFFFFF"/>
                </a:solidFill>
              </a:rPr>
              <a:t>执行</a:t>
            </a:r>
            <a:r>
              <a:rPr kumimoji="1" lang="en-US" altLang="zh-CN">
                <a:solidFill>
                  <a:srgbClr val="FFFFFF"/>
                </a:solidFill>
              </a:rPr>
              <a:t>Spark</a:t>
            </a:r>
            <a:r>
              <a:rPr kumimoji="1" lang="zh-CN" altLang="en-US">
                <a:solidFill>
                  <a:srgbClr val="FFFFFF"/>
                </a:solidFill>
              </a:rPr>
              <a:t> </a:t>
            </a:r>
            <a:r>
              <a:rPr kumimoji="1" lang="en-US" altLang="zh-CN">
                <a:solidFill>
                  <a:srgbClr val="FFFFFF"/>
                </a:solidFill>
              </a:rPr>
              <a:t>SQL</a:t>
            </a:r>
            <a:endParaRPr kumimoji="1" lang="en-US" altLang="zh-CN">
              <a:solidFill>
                <a:srgbClr val="FFFFFF"/>
              </a:solidFill>
            </a:endParaRPr>
          </a:p>
          <a:p>
            <a:r>
              <a:rPr kumimoji="1" lang="en-US" altLang="zh-CN">
                <a:solidFill>
                  <a:srgbClr val="FFFFFF"/>
                </a:solidFill>
              </a:rPr>
              <a:t> val joinDF = spark.sql("SELECT * FROM statesPopulationDF INNER JOIN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 statesTaxRatesDF ON statesPopulationDF.State = statesTaxRatesDF.State")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joinDF.count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joinDF.show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#</a:t>
            </a:r>
            <a:r>
              <a:rPr kumimoji="1" lang="zh-CN" altLang="en-US">
                <a:solidFill>
                  <a:srgbClr val="FFFFFF"/>
                </a:solidFill>
              </a:rPr>
              <a:t>查看</a:t>
            </a:r>
            <a:r>
              <a:rPr kumimoji="1" lang="en-US" altLang="zh-CN">
                <a:solidFill>
                  <a:srgbClr val="FFFFFF"/>
                </a:solidFill>
              </a:rPr>
              <a:t>joinDF</a:t>
            </a:r>
            <a:r>
              <a:rPr kumimoji="1" lang="zh-CN" altLang="en-US">
                <a:solidFill>
                  <a:srgbClr val="FFFFFF"/>
                </a:solidFill>
              </a:rPr>
              <a:t>的执行计划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joinDF.explain</a:t>
            </a:r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909449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左外连接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021464" y="2084666"/>
            <a:ext cx="858973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FFFF"/>
                </a:solidFill>
              </a:rPr>
              <a:t>val joinDF = statesPopulationDF.join(statesTaxRatesDF,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 statesPopulationDF("State") === statesTaxRatesDF("State"), "leftouter")</a:t>
            </a:r>
          </a:p>
          <a:p>
            <a:r>
              <a:rPr kumimoji="1" lang="zh-CN" altLang="en-US">
                <a:solidFill>
                  <a:srgbClr val="FFFFFF"/>
                </a:solidFill>
              </a:rPr>
              <a:t>执行</a:t>
            </a:r>
            <a:r>
              <a:rPr kumimoji="1" lang="en-US" altLang="zh-CN">
                <a:solidFill>
                  <a:srgbClr val="FFFFFF"/>
                </a:solidFill>
              </a:rPr>
              <a:t>Spark SQL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 val joinDF = spark.sql("SELECT * FROM statesPopulationDF LEFT OUTER JOIN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statesTaxRatesDF ON statesPopulationDF.State = statesTaxRatesDF.State")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joinDF.count</a:t>
            </a:r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9506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右外连接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911036" y="1877580"/>
            <a:ext cx="87434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FFFF"/>
                </a:solidFill>
              </a:rPr>
              <a:t>val joinDF = statesPopulationDF.join(statesTaxRatesDF,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 statesPopulationDF("State") === statesTaxRatesDF("State"), "rightouter")</a:t>
            </a:r>
          </a:p>
          <a:p>
            <a:r>
              <a:rPr kumimoji="1" lang="zh-CN" altLang="en-US">
                <a:solidFill>
                  <a:srgbClr val="FFFFFF"/>
                </a:solidFill>
              </a:rPr>
              <a:t>执行</a:t>
            </a:r>
            <a:r>
              <a:rPr kumimoji="1" lang="en-US" altLang="zh-CN">
                <a:solidFill>
                  <a:srgbClr val="FFFFFF"/>
                </a:solidFill>
              </a:rPr>
              <a:t>Spark SQL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 val joinDF = spark.sql("SELECT * FROM statesPopulationDF RIGHT OUTER JOIN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 statesTaxRatesDF ON statesPopulationDF.State = statesTaxRatesDF.State")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joinDF.count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joinDF.show</a:t>
            </a:r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9506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0531" y="614801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921" y="420250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1543" y="2545378"/>
            <a:ext cx="395147" cy="39593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917" y="3674996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646" y="165318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894" y="1461703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6693" y="1027646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718" y="-12022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8496" y="4698826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342" y="469717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9150" y="2096157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91" y="2155140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671" y="107750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233" y="73873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078" y="1234700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5811" y="562108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49908" y="52450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4903" y="152171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2072" y="431623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709611" y="-1510160"/>
            <a:ext cx="875484" cy="253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1585094" y="-259964"/>
            <a:ext cx="1" cy="1287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5091" y="217652"/>
            <a:ext cx="1313495" cy="789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162151" y="217414"/>
            <a:ext cx="1598841" cy="9588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32939" y="1185956"/>
            <a:ext cx="1453914" cy="9537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32939" y="2139695"/>
            <a:ext cx="1074482" cy="603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9120" y="1324976"/>
            <a:ext cx="345976" cy="12204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9117" y="1715486"/>
            <a:ext cx="824241" cy="8298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90031" y="1281433"/>
            <a:ext cx="329864" cy="32893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4678" y="2883335"/>
            <a:ext cx="494737" cy="131916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32938" y="2349938"/>
            <a:ext cx="555054" cy="18868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902798" y="4236760"/>
            <a:ext cx="1424912" cy="19967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7285" y="4402173"/>
            <a:ext cx="394829" cy="17458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7289" y="4898491"/>
            <a:ext cx="985405" cy="1249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5253" y="2941317"/>
            <a:ext cx="43867" cy="1757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1431" y="3823658"/>
            <a:ext cx="1822483" cy="4958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825" y="2883335"/>
            <a:ext cx="1208559" cy="835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8294" y="1759033"/>
            <a:ext cx="524023" cy="19159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7255" y="1991055"/>
            <a:ext cx="906263" cy="17274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8295" y="275621"/>
            <a:ext cx="804929" cy="137755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694" y="618380"/>
            <a:ext cx="2458645" cy="9919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3493" y="1176309"/>
            <a:ext cx="1912153" cy="6747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813" y="3928778"/>
            <a:ext cx="1309571" cy="804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929" y="723499"/>
            <a:ext cx="835880" cy="987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865" y="77699"/>
            <a:ext cx="1539474" cy="5406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4365009" y="-774048"/>
            <a:ext cx="453796" cy="1287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797" y="1851101"/>
            <a:ext cx="948353" cy="36201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664" y="2213121"/>
            <a:ext cx="870925" cy="1416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721" y="2295825"/>
            <a:ext cx="2182627" cy="1527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677" y="723499"/>
            <a:ext cx="1064910" cy="14658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05" y="1331291"/>
            <a:ext cx="683429" cy="8581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7047069" y="-386519"/>
            <a:ext cx="98445" cy="1464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2142" y="270044"/>
            <a:ext cx="3441441" cy="348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5028678" y="-430061"/>
            <a:ext cx="2011903" cy="94331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474" y="1226172"/>
            <a:ext cx="1518605" cy="15719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4469946" y="-817591"/>
            <a:ext cx="4287598" cy="20958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0878" y="761774"/>
            <a:ext cx="1149127" cy="6215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0325125" y="-417682"/>
            <a:ext cx="341309" cy="1014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8967412" y="-417682"/>
            <a:ext cx="1699022" cy="16959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381" y="271791"/>
            <a:ext cx="2718524" cy="401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0771369" y="-461224"/>
            <a:ext cx="1291403" cy="20409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322" y="679068"/>
            <a:ext cx="1703449" cy="900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3242" y="778285"/>
            <a:ext cx="159529" cy="8013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72" y="2389065"/>
            <a:ext cx="385674" cy="19271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7255" y="3928778"/>
            <a:ext cx="2844818" cy="5361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cxnSpLocks/>
            <a:stCxn id="133" idx="5"/>
            <a:endCxn id="138" idx="2"/>
          </p:cNvCxnSpPr>
          <p:nvPr/>
        </p:nvCxnSpPr>
        <p:spPr>
          <a:xfrm>
            <a:off x="5028676" y="723496"/>
            <a:ext cx="1869991" cy="5026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1903245" y="-125648"/>
            <a:ext cx="615042" cy="6936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2266" y="2974801"/>
            <a:ext cx="1965887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6555581" y="2519791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552240" y="3528736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540303" y="2543245"/>
            <a:ext cx="3481687" cy="495224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的概念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511000" y="3578401"/>
            <a:ext cx="3481687" cy="495224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6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3" name="椭圆 102">
            <a:extLst>
              <a:ext uri="{FF2B5EF4-FFF2-40B4-BE49-F238E27FC236}">
                <a16:creationId xmlns:a16="http://schemas.microsoft.com/office/drawing/2014/main" xmlns="" id="{D96E7E03-C567-A74E-9ECC-5E9306B65724}"/>
              </a:ext>
            </a:extLst>
          </p:cNvPr>
          <p:cNvSpPr/>
          <p:nvPr/>
        </p:nvSpPr>
        <p:spPr>
          <a:xfrm>
            <a:off x="6555581" y="4578274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xmlns="" id="{EA33DAE6-0C9C-234D-AD5B-69432AB71103}"/>
              </a:ext>
            </a:extLst>
          </p:cNvPr>
          <p:cNvSpPr/>
          <p:nvPr/>
        </p:nvSpPr>
        <p:spPr>
          <a:xfrm>
            <a:off x="6552240" y="5509313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xmlns="" id="{90112C03-6C47-A44B-8DCA-D875C087286E}"/>
              </a:ext>
            </a:extLst>
          </p:cNvPr>
          <p:cNvGrpSpPr/>
          <p:nvPr/>
        </p:nvGrpSpPr>
        <p:grpSpPr>
          <a:xfrm>
            <a:off x="7540303" y="4613557"/>
            <a:ext cx="3481687" cy="495224"/>
            <a:chOff x="8858444" y="3567629"/>
            <a:chExt cx="2357190" cy="495300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xmlns="" id="{FA2FD451-E459-7C41-9853-04461289D502}"/>
                </a:ext>
              </a:extLst>
            </p:cNvPr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xmlns="" id="{EDA182E2-4EF7-504F-A3A0-2C841D0F57CC}"/>
                </a:ext>
              </a:extLst>
            </p:cNvPr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开发实例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xmlns="" id="{1F0BA7F7-01BA-3B41-B9BA-D76FCE3B6071}"/>
              </a:ext>
            </a:extLst>
          </p:cNvPr>
          <p:cNvGrpSpPr/>
          <p:nvPr/>
        </p:nvGrpSpPr>
        <p:grpSpPr>
          <a:xfrm>
            <a:off x="7540302" y="5523245"/>
            <a:ext cx="3534846" cy="542966"/>
            <a:chOff x="8846727" y="4388504"/>
            <a:chExt cx="2393180" cy="543050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xmlns="" id="{141D0133-8692-9649-A273-7A02A2B74EC3}"/>
                </a:ext>
              </a:extLst>
            </p:cNvPr>
            <p:cNvSpPr/>
            <p:nvPr/>
          </p:nvSpPr>
          <p:spPr>
            <a:xfrm>
              <a:off x="8882717" y="4388504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xmlns="" id="{C513544E-A3E4-104E-8E3A-C0B6B2E07EF0}"/>
                </a:ext>
              </a:extLst>
            </p:cNvPr>
            <p:cNvSpPr txBox="1"/>
            <p:nvPr/>
          </p:nvSpPr>
          <p:spPr>
            <a:xfrm>
              <a:off x="8846727" y="4469818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HDFS-Java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编程接口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9202211"/>
      </p:ext>
    </p:extLst>
  </p:cSld>
  <p:clrMapOvr>
    <a:masterClrMapping/>
  </p:clrMapOvr>
  <p:transition xmlns:p14="http://schemas.microsoft.com/office/powerpoint/2010/main" spd="med" advClick="0" advTm="100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本章小结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96928" y="1794745"/>
            <a:ext cx="9358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>
                <a:solidFill>
                  <a:srgbClr val="FFFFFF"/>
                </a:solidFill>
              </a:rPr>
              <a:t>本章讨论了</a:t>
            </a:r>
            <a:r>
              <a:rPr kumimoji="1" lang="en-US" altLang="zh-CN">
                <a:solidFill>
                  <a:srgbClr val="FFFFFF"/>
                </a:solidFill>
              </a:rPr>
              <a:t>DataFrame</a:t>
            </a:r>
            <a:r>
              <a:rPr kumimoji="1" lang="zh-CN" altLang="en-US">
                <a:solidFill>
                  <a:srgbClr val="FFFFFF"/>
                </a:solidFill>
              </a:rPr>
              <a:t>相关的基本内容，以及</a:t>
            </a:r>
            <a:r>
              <a:rPr kumimoji="1" lang="en-US" altLang="zh-CN">
                <a:solidFill>
                  <a:srgbClr val="FFFFFF"/>
                </a:solidFill>
              </a:rPr>
              <a:t>SparkSQL</a:t>
            </a:r>
            <a:r>
              <a:rPr kumimoji="1" lang="zh-CN" altLang="en-US">
                <a:solidFill>
                  <a:srgbClr val="FFFFFF"/>
                </a:solidFill>
              </a:rPr>
              <a:t>在如何在</a:t>
            </a:r>
            <a:r>
              <a:rPr kumimoji="1" lang="en-US" altLang="zh-CN">
                <a:solidFill>
                  <a:srgbClr val="FFFFFF"/>
                </a:solidFill>
              </a:rPr>
              <a:t>DataFrame</a:t>
            </a:r>
            <a:r>
              <a:rPr kumimoji="1" lang="zh-CN" altLang="en-US">
                <a:solidFill>
                  <a:srgbClr val="FFFFFF"/>
                </a:solidFill>
              </a:rPr>
              <a:t>之上提供相应的</a:t>
            </a:r>
            <a:r>
              <a:rPr kumimoji="1" lang="en-US" altLang="zh-CN">
                <a:solidFill>
                  <a:srgbClr val="FFFFFF"/>
                </a:solidFill>
              </a:rPr>
              <a:t>SQL</a:t>
            </a:r>
            <a:r>
              <a:rPr kumimoji="1" lang="zh-CN" altLang="en-US">
                <a:solidFill>
                  <a:srgbClr val="FFFFFF"/>
                </a:solidFill>
              </a:rPr>
              <a:t>接口。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>
                <a:solidFill>
                  <a:srgbClr val="FFFFFF"/>
                </a:solidFill>
              </a:rPr>
              <a:t>DataFrame</a:t>
            </a:r>
            <a:r>
              <a:rPr kumimoji="1" lang="zh-CN" altLang="en-US">
                <a:solidFill>
                  <a:srgbClr val="FFFFFF"/>
                </a:solidFill>
              </a:rPr>
              <a:t>的强大之处体现在：</a:t>
            </a:r>
          </a:p>
          <a:p>
            <a:r>
              <a:rPr kumimoji="1" lang="zh-CN" altLang="en-US">
                <a:solidFill>
                  <a:srgbClr val="FFFFFF"/>
                </a:solidFill>
              </a:rPr>
              <a:t> 	</a:t>
            </a:r>
            <a:r>
              <a:rPr kumimoji="1" lang="zh-CN" altLang="en-US">
                <a:solidFill>
                  <a:srgbClr val="FFFFFF"/>
                </a:solidFill>
              </a:rPr>
              <a:t>执行时间比基于</a:t>
            </a:r>
            <a:r>
              <a:rPr kumimoji="1" lang="en-US" altLang="zh-CN">
                <a:solidFill>
                  <a:srgbClr val="FFFFFF"/>
                </a:solidFill>
              </a:rPr>
              <a:t>RDD</a:t>
            </a:r>
            <a:r>
              <a:rPr kumimoji="1" lang="zh-CN" altLang="en-US">
                <a:solidFill>
                  <a:srgbClr val="FFFFFF"/>
                </a:solidFill>
              </a:rPr>
              <a:t>的计算相比明显降低。</a:t>
            </a:r>
          </a:p>
          <a:p>
            <a:r>
              <a:rPr kumimoji="1" lang="zh-CN" altLang="en-US">
                <a:solidFill>
                  <a:srgbClr val="FFFFFF"/>
                </a:solidFill>
              </a:rPr>
              <a:t>	另外，还包含了简单的</a:t>
            </a:r>
            <a:r>
              <a:rPr kumimoji="1" lang="en-US" altLang="zh-CN">
                <a:solidFill>
                  <a:srgbClr val="FFFFFF"/>
                </a:solidFill>
              </a:rPr>
              <a:t>SQL</a:t>
            </a:r>
            <a:r>
              <a:rPr kumimoji="1" lang="zh-CN" altLang="en-US">
                <a:solidFill>
                  <a:srgbClr val="FFFFFF"/>
                </a:solidFill>
              </a:rPr>
              <a:t>接口，功能得到进一步的提升。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3.</a:t>
            </a:r>
            <a:r>
              <a:rPr kumimoji="1" lang="zh-CN" altLang="en-US">
                <a:solidFill>
                  <a:srgbClr val="FFFFFF"/>
                </a:solidFill>
              </a:rPr>
              <a:t> </a:t>
            </a:r>
            <a:r>
              <a:rPr kumimoji="1" lang="zh-CN" altLang="en-US">
                <a:solidFill>
                  <a:srgbClr val="FFFFFF"/>
                </a:solidFill>
              </a:rPr>
              <a:t>除此之外，本章还讲述了各种</a:t>
            </a:r>
            <a:r>
              <a:rPr kumimoji="1" lang="en-US" altLang="zh-CN">
                <a:solidFill>
                  <a:srgbClr val="FFFFFF"/>
                </a:solidFill>
              </a:rPr>
              <a:t>API</a:t>
            </a:r>
            <a:r>
              <a:rPr kumimoji="1" lang="zh-CN" altLang="en-US">
                <a:solidFill>
                  <a:srgbClr val="FFFFFF"/>
                </a:solidFill>
              </a:rPr>
              <a:t>操作，以及聚合的高级特性</a:t>
            </a:r>
            <a:r>
              <a:rPr kumimoji="1" lang="zh-CN" altLang="en-US">
                <a:solidFill>
                  <a:srgbClr val="FFFFFF"/>
                </a:solidFill>
              </a:rPr>
              <a:t>：</a:t>
            </a:r>
          </a:p>
          <a:p>
            <a:r>
              <a:rPr kumimoji="1" lang="zh-CN" altLang="en-US">
                <a:solidFill>
                  <a:srgbClr val="FFFFFF"/>
                </a:solidFill>
              </a:rPr>
              <a:t>	包括</a:t>
            </a:r>
            <a:r>
              <a:rPr kumimoji="1" lang="en-US" altLang="zh-CN">
                <a:solidFill>
                  <a:srgbClr val="FFFFFF"/>
                </a:solidFill>
              </a:rPr>
              <a:t>groupBy</a:t>
            </a:r>
            <a:r>
              <a:rPr kumimoji="1" lang="zh-CN" altLang="en-US">
                <a:solidFill>
                  <a:srgbClr val="FFFFFF"/>
                </a:solidFill>
              </a:rPr>
              <a:t>、</a:t>
            </a:r>
            <a:r>
              <a:rPr kumimoji="1" lang="en-US" altLang="zh-CN">
                <a:solidFill>
                  <a:srgbClr val="FFFFFF"/>
                </a:solidFill>
              </a:rPr>
              <a:t>WIndow</a:t>
            </a:r>
            <a:r>
              <a:rPr kumimoji="1" lang="zh-CN" altLang="en-US">
                <a:solidFill>
                  <a:srgbClr val="FFFFFF"/>
                </a:solidFill>
              </a:rPr>
              <a:t>、</a:t>
            </a:r>
            <a:r>
              <a:rPr kumimoji="1" lang="en-US" altLang="zh-CN">
                <a:solidFill>
                  <a:srgbClr val="FFFFFF"/>
                </a:solidFill>
              </a:rPr>
              <a:t>rullup</a:t>
            </a:r>
            <a:r>
              <a:rPr kumimoji="1" lang="zh-CN" altLang="en-US">
                <a:solidFill>
                  <a:srgbClr val="FFFFFF"/>
                </a:solidFill>
              </a:rPr>
              <a:t>和</a:t>
            </a:r>
            <a:r>
              <a:rPr kumimoji="1" lang="en-US" altLang="zh-CN">
                <a:solidFill>
                  <a:srgbClr val="FFFFFF"/>
                </a:solidFill>
              </a:rPr>
              <a:t>cube</a:t>
            </a:r>
            <a:r>
              <a:rPr kumimoji="1" lang="zh-CN" altLang="en-US">
                <a:solidFill>
                  <a:srgbClr val="FFFFFF"/>
                </a:solidFill>
              </a:rPr>
              <a:t>。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4.</a:t>
            </a:r>
            <a:r>
              <a:rPr kumimoji="1" lang="zh-CN" altLang="en-US">
                <a:solidFill>
                  <a:srgbClr val="FFFFFF"/>
                </a:solidFill>
              </a:rPr>
              <a:t> </a:t>
            </a:r>
            <a:r>
              <a:rPr kumimoji="1" lang="zh-CN" altLang="en-US">
                <a:solidFill>
                  <a:srgbClr val="FFFFFF"/>
                </a:solidFill>
              </a:rPr>
              <a:t>最后学习了数据连接相关的概念和操作。</a:t>
            </a:r>
          </a:p>
        </p:txBody>
      </p:sp>
    </p:spTree>
    <p:extLst>
      <p:ext uri="{BB962C8B-B14F-4D97-AF65-F5344CB8AC3E}">
        <p14:creationId xmlns:p14="http://schemas.microsoft.com/office/powerpoint/2010/main" val="89079506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32326" y="547575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第一节 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Spark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SQL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的基本概念</a:t>
            </a:r>
            <a:endParaRPr lang="zh-CN" altLang="en-US" sz="2400" b="1" dirty="0">
              <a:solidFill>
                <a:prstClr val="white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D377A53E-725C-074E-B57D-9C9405BBAF96}"/>
              </a:ext>
            </a:extLst>
          </p:cNvPr>
          <p:cNvSpPr txBox="1"/>
          <p:nvPr/>
        </p:nvSpPr>
        <p:spPr>
          <a:xfrm>
            <a:off x="1299579" y="2300957"/>
            <a:ext cx="6868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的设计架构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 err="1">
                <a:solidFill>
                  <a:schemeClr val="bg1"/>
                </a:solidFill>
                <a:latin typeface="+mn-ea"/>
              </a:rPr>
              <a:t>NameNode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2400" kern="0" dirty="0" err="1">
                <a:solidFill>
                  <a:schemeClr val="bg1"/>
                </a:solidFill>
                <a:latin typeface="+mn-ea"/>
              </a:rPr>
              <a:t>DataNode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内部逻辑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的数据读写流程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985019"/>
      </p:ext>
    </p:extLst>
  </p:cSld>
  <p:clrMapOvr>
    <a:masterClrMapping/>
  </p:clrMapOvr>
  <p:transition xmlns:p14="http://schemas.microsoft.com/office/powerpoint/2010/main" spd="med" advClick="0" advTm="100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安装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Scala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插件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FBE2898-929C-3249-AA82-5E20134B90A6}"/>
              </a:ext>
            </a:extLst>
          </p:cNvPr>
          <p:cNvSpPr txBox="1"/>
          <p:nvPr/>
        </p:nvSpPr>
        <p:spPr>
          <a:xfrm>
            <a:off x="322036" y="1436915"/>
            <a:ext cx="11069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点击页面左下方的</a:t>
            </a:r>
            <a:r>
              <a:rPr lang="en-US" altLang="zh-CN" dirty="0">
                <a:solidFill>
                  <a:schemeClr val="bg1"/>
                </a:solidFill>
              </a:rPr>
              <a:t>Install JetBrains plugin...</a:t>
            </a:r>
            <a:r>
              <a:rPr lang="zh-CN" altLang="en-US" dirty="0">
                <a:solidFill>
                  <a:schemeClr val="bg1"/>
                </a:solidFill>
              </a:rPr>
              <a:t>按钮，然后来到安装插件的页面。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在页面左上方的搜索框内搜索</a:t>
            </a:r>
            <a:r>
              <a:rPr lang="en-US" altLang="zh-CN" dirty="0">
                <a:solidFill>
                  <a:schemeClr val="bg1"/>
                </a:solidFill>
              </a:rPr>
              <a:t>“</a:t>
            </a:r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r>
              <a:rPr lang="en-US" altLang="zh-CN" dirty="0">
                <a:solidFill>
                  <a:schemeClr val="bg1"/>
                </a:solidFill>
              </a:rPr>
              <a:t>”</a:t>
            </a:r>
            <a:r>
              <a:rPr lang="zh-CN" altLang="en-US" dirty="0">
                <a:solidFill>
                  <a:schemeClr val="bg1"/>
                </a:solidFill>
              </a:rPr>
              <a:t>，即可出现</a:t>
            </a:r>
            <a:r>
              <a:rPr lang="en-US" altLang="zh-CN" dirty="0">
                <a:solidFill>
                  <a:schemeClr val="bg1"/>
                </a:solidFill>
              </a:rPr>
              <a:t>Scala</a:t>
            </a:r>
            <a:r>
              <a:rPr lang="zh-CN" altLang="en-US" dirty="0">
                <a:solidFill>
                  <a:schemeClr val="bg1"/>
                </a:solidFill>
              </a:rPr>
              <a:t>插件的安装界面，点击右侧页面中的</a:t>
            </a:r>
            <a:r>
              <a:rPr lang="en-US" altLang="zh-CN" dirty="0">
                <a:solidFill>
                  <a:schemeClr val="bg1"/>
                </a:solidFill>
              </a:rPr>
              <a:t>Install</a:t>
            </a:r>
            <a:r>
              <a:rPr lang="zh-CN" altLang="en-US" dirty="0">
                <a:solidFill>
                  <a:schemeClr val="bg1"/>
                </a:solidFill>
              </a:rPr>
              <a:t>进行安装</a:t>
            </a:r>
            <a:r>
              <a:rPr kumimoji="1" lang="zh-CN" altLang="en-US" dirty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425467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F8A2339-3E2E-5446-8688-D37CD1DA8E61}"/>
              </a:ext>
            </a:extLst>
          </p:cNvPr>
          <p:cNvSpPr txBox="1"/>
          <p:nvPr/>
        </p:nvSpPr>
        <p:spPr>
          <a:xfrm>
            <a:off x="1510748" y="2345635"/>
            <a:ext cx="44181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&lt;dependency&gt;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    &lt;</a:t>
            </a:r>
            <a:r>
              <a:rPr kumimoji="1" lang="en-US" altLang="zh-CN" dirty="0" err="1">
                <a:solidFill>
                  <a:schemeClr val="bg1"/>
                </a:solidFill>
              </a:rPr>
              <a:t>groupId</a:t>
            </a:r>
            <a:r>
              <a:rPr kumimoji="1" lang="en-US" altLang="zh-CN" dirty="0">
                <a:solidFill>
                  <a:schemeClr val="bg1"/>
                </a:solidFill>
              </a:rPr>
              <a:t>&gt;</a:t>
            </a:r>
            <a:r>
              <a:rPr kumimoji="1" lang="en-US" altLang="zh-CN" dirty="0" err="1">
                <a:solidFill>
                  <a:schemeClr val="bg1"/>
                </a:solidFill>
              </a:rPr>
              <a:t>org.apache.spark</a:t>
            </a:r>
            <a:r>
              <a:rPr kumimoji="1" lang="en-US" altLang="zh-CN" dirty="0">
                <a:solidFill>
                  <a:schemeClr val="bg1"/>
                </a:solidFill>
              </a:rPr>
              <a:t>&lt;/</a:t>
            </a:r>
            <a:r>
              <a:rPr kumimoji="1" lang="en-US" altLang="zh-CN" dirty="0" err="1">
                <a:solidFill>
                  <a:schemeClr val="bg1"/>
                </a:solidFill>
              </a:rPr>
              <a:t>groupId</a:t>
            </a:r>
            <a:r>
              <a:rPr kumimoji="1" lang="en-US" altLang="zh-CN" dirty="0">
                <a:solidFill>
                  <a:schemeClr val="bg1"/>
                </a:solidFill>
              </a:rPr>
              <a:t>&gt;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    &lt;</a:t>
            </a:r>
            <a:r>
              <a:rPr kumimoji="1" lang="en-US" altLang="zh-CN" dirty="0" err="1">
                <a:solidFill>
                  <a:schemeClr val="bg1"/>
                </a:solidFill>
              </a:rPr>
              <a:t>artifactId</a:t>
            </a:r>
            <a:r>
              <a:rPr kumimoji="1" lang="en-US" altLang="zh-CN" dirty="0">
                <a:solidFill>
                  <a:schemeClr val="bg1"/>
                </a:solidFill>
              </a:rPr>
              <a:t>&gt;spark-sql_2.12&lt;/</a:t>
            </a:r>
            <a:r>
              <a:rPr kumimoji="1" lang="en-US" altLang="zh-CN" dirty="0" err="1">
                <a:solidFill>
                  <a:schemeClr val="bg1"/>
                </a:solidFill>
              </a:rPr>
              <a:t>artifactId</a:t>
            </a:r>
            <a:r>
              <a:rPr kumimoji="1" lang="en-US" altLang="zh-CN" dirty="0">
                <a:solidFill>
                  <a:schemeClr val="bg1"/>
                </a:solidFill>
              </a:rPr>
              <a:t>&gt;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    &lt;version&gt;2.4.0&lt;/version&gt;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&lt;/dependency&gt;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CAF91E6-109D-FC46-BC71-A61C569BB294}"/>
              </a:ext>
            </a:extLst>
          </p:cNvPr>
          <p:cNvSpPr txBox="1"/>
          <p:nvPr/>
        </p:nvSpPr>
        <p:spPr>
          <a:xfrm>
            <a:off x="1520687" y="1272209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添加</a:t>
            </a:r>
            <a:r>
              <a:rPr kumimoji="1" lang="en-US" altLang="zh-CN" dirty="0">
                <a:solidFill>
                  <a:schemeClr val="bg1"/>
                </a:solidFill>
              </a:rPr>
              <a:t>Maven</a:t>
            </a:r>
            <a:r>
              <a:rPr kumimoji="1" lang="zh-CN" altLang="en-US" dirty="0">
                <a:solidFill>
                  <a:schemeClr val="bg1"/>
                </a:solidFill>
              </a:rPr>
              <a:t>源</a:t>
            </a:r>
          </a:p>
        </p:txBody>
      </p:sp>
    </p:spTree>
    <p:extLst>
      <p:ext uri="{BB962C8B-B14F-4D97-AF65-F5344CB8AC3E}">
        <p14:creationId xmlns:p14="http://schemas.microsoft.com/office/powerpoint/2010/main" val="69717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Spark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DataFrame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读写文件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FBE2898-929C-3249-AA82-5E20134B90A6}"/>
              </a:ext>
            </a:extLst>
          </p:cNvPr>
          <p:cNvSpPr txBox="1"/>
          <p:nvPr/>
        </p:nvSpPr>
        <p:spPr>
          <a:xfrm>
            <a:off x="1113853" y="1768253"/>
            <a:ext cx="74558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加载数据</a:t>
            </a:r>
          </a:p>
          <a:p>
            <a:r>
              <a:rPr lang="en-US" altLang="zh-TW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DataFrame</a:t>
            </a:r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可通过多种方式创建，比如</a:t>
            </a:r>
          </a:p>
          <a:p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执行</a:t>
            </a:r>
            <a:r>
              <a:rPr lang="en-US" altLang="zh-TW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SQL</a:t>
            </a:r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查询，加载</a:t>
            </a:r>
            <a:r>
              <a:rPr lang="en-US" altLang="zh-TW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Parquet</a:t>
            </a:r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en-US" altLang="zh-TW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Json</a:t>
            </a:r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en-US" altLang="zh-TW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CSV</a:t>
            </a:r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en-US" altLang="zh-TW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Text</a:t>
            </a:r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en-US" altLang="zh-TW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Hive</a:t>
            </a:r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、</a:t>
            </a:r>
            <a:r>
              <a:rPr lang="en-US" altLang="zh-TW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JDBC</a:t>
            </a:r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等外部数据</a:t>
            </a:r>
          </a:p>
          <a:p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将</a:t>
            </a:r>
            <a:r>
              <a:rPr lang="en-US" altLang="zh-TW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RDD</a:t>
            </a:r>
            <a:r>
              <a:rPr lang="zh-TW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转换成</a:t>
            </a:r>
            <a:r>
              <a:rPr lang="en-US" altLang="zh-TW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DataFrame</a:t>
            </a:r>
          </a:p>
          <a:p>
            <a:r>
              <a:rPr lang="zh-CN" altLang="en-US" dirty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使用案例。</a:t>
            </a:r>
            <a:endParaRPr lang="zh-CN" altLang="en-US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3853" y="3575686"/>
            <a:ext cx="7455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>
                <a:solidFill>
                  <a:schemeClr val="bg1"/>
                </a:solidFill>
                <a:latin typeface="黑体"/>
                <a:ea typeface="黑体"/>
                <a:cs typeface="黑体"/>
              </a:rPr>
              <a:t>2</a:t>
            </a:r>
            <a:r>
              <a:rPr kumimoji="1" lang="en-US" altLang="zh-CN">
                <a:solidFill>
                  <a:schemeClr val="bg1"/>
                </a:solidFill>
                <a:latin typeface="黑体"/>
                <a:ea typeface="黑体"/>
                <a:cs typeface="黑体"/>
              </a:rPr>
              <a:t>.</a:t>
            </a:r>
            <a:r>
              <a:rPr kumimoji="1" lang="zh-CN" altLang="en-US">
                <a:solidFill>
                  <a:schemeClr val="bg1"/>
                </a:solidFill>
                <a:latin typeface="黑体"/>
                <a:ea typeface="黑体"/>
                <a:cs typeface="黑体"/>
              </a:rPr>
              <a:t> </a:t>
            </a:r>
            <a:r>
              <a:rPr kumimoji="1" lang="zh-TW" altLang="en-US">
                <a:solidFill>
                  <a:schemeClr val="bg1"/>
                </a:solidFill>
                <a:latin typeface="黑体"/>
                <a:ea typeface="黑体"/>
                <a:cs typeface="黑体"/>
              </a:rPr>
              <a:t>保存数据集</a:t>
            </a:r>
          </a:p>
          <a:p>
            <a:r>
              <a:rPr kumimoji="1" lang="en-US" altLang="zh-TW">
                <a:solidFill>
                  <a:schemeClr val="bg1"/>
                </a:solidFill>
                <a:latin typeface="黑体"/>
                <a:ea typeface="黑体"/>
                <a:cs typeface="黑体"/>
              </a:rPr>
              <a:t>spark SQL</a:t>
            </a:r>
            <a:r>
              <a:rPr kumimoji="1" lang="zh-TW" altLang="en-US">
                <a:solidFill>
                  <a:schemeClr val="bg1"/>
                </a:solidFill>
                <a:latin typeface="黑体"/>
                <a:ea typeface="黑体"/>
                <a:cs typeface="黑体"/>
              </a:rPr>
              <a:t>可以通过</a:t>
            </a:r>
            <a:r>
              <a:rPr kumimoji="1" lang="en-US" altLang="zh-TW">
                <a:solidFill>
                  <a:schemeClr val="bg1"/>
                </a:solidFill>
                <a:latin typeface="黑体"/>
                <a:ea typeface="黑体"/>
                <a:cs typeface="黑体"/>
              </a:rPr>
              <a:t>DataFrameWriter</a:t>
            </a:r>
            <a:r>
              <a:rPr kumimoji="1" lang="zh-TW" altLang="en-US">
                <a:solidFill>
                  <a:schemeClr val="bg1"/>
                </a:solidFill>
                <a:latin typeface="黑体"/>
                <a:ea typeface="黑体"/>
                <a:cs typeface="黑体"/>
              </a:rPr>
              <a:t>接口将</a:t>
            </a:r>
            <a:r>
              <a:rPr kumimoji="1" lang="en-US" altLang="zh-TW">
                <a:solidFill>
                  <a:schemeClr val="bg1"/>
                </a:solidFill>
                <a:latin typeface="黑体"/>
                <a:ea typeface="黑体"/>
                <a:cs typeface="黑体"/>
              </a:rPr>
              <a:t>DataFrame</a:t>
            </a:r>
            <a:r>
              <a:rPr kumimoji="1" lang="zh-TW" altLang="en-US">
                <a:solidFill>
                  <a:schemeClr val="bg1"/>
                </a:solidFill>
                <a:latin typeface="黑体"/>
                <a:ea typeface="黑体"/>
                <a:cs typeface="黑体"/>
              </a:rPr>
              <a:t>存储在外部系统</a:t>
            </a:r>
            <a:r>
              <a:rPr kumimoji="1" lang="zh-TW" altLang="en-US">
                <a:solidFill>
                  <a:schemeClr val="bg1"/>
                </a:solidFill>
                <a:latin typeface="黑体"/>
                <a:ea typeface="黑体"/>
                <a:cs typeface="黑体"/>
              </a:rPr>
              <a:t>。</a:t>
            </a:r>
          </a:p>
          <a:p>
            <a:r>
              <a:rPr kumimoji="1" lang="zh-TW" altLang="en-US">
                <a:solidFill>
                  <a:schemeClr val="bg1"/>
                </a:solidFill>
                <a:latin typeface="黑体"/>
                <a:ea typeface="黑体"/>
                <a:cs typeface="黑体"/>
              </a:rPr>
              <a:t>例如文件、</a:t>
            </a:r>
            <a:r>
              <a:rPr kumimoji="1" lang="en-US" altLang="zh-TW">
                <a:solidFill>
                  <a:schemeClr val="bg1"/>
                </a:solidFill>
                <a:latin typeface="黑体"/>
                <a:ea typeface="黑体"/>
                <a:cs typeface="黑体"/>
              </a:rPr>
              <a:t>Hive</a:t>
            </a:r>
            <a:r>
              <a:rPr kumimoji="1" lang="zh-TW" altLang="en-US">
                <a:solidFill>
                  <a:schemeClr val="bg1"/>
                </a:solidFill>
                <a:latin typeface="黑体"/>
                <a:ea typeface="黑体"/>
                <a:cs typeface="黑体"/>
              </a:rPr>
              <a:t>表和</a:t>
            </a:r>
            <a:r>
              <a:rPr kumimoji="1" lang="en-US" altLang="zh-TW">
                <a:solidFill>
                  <a:schemeClr val="bg1"/>
                </a:solidFill>
                <a:latin typeface="黑体"/>
                <a:ea typeface="黑体"/>
                <a:cs typeface="黑体"/>
              </a:rPr>
              <a:t>JDBC</a:t>
            </a:r>
            <a:r>
              <a:rPr kumimoji="1" lang="zh-TW" altLang="en-US">
                <a:solidFill>
                  <a:schemeClr val="bg1"/>
                </a:solidFill>
                <a:latin typeface="黑体"/>
                <a:ea typeface="黑体"/>
                <a:cs typeface="黑体"/>
              </a:rPr>
              <a:t>数据库。</a:t>
            </a:r>
          </a:p>
          <a:p>
            <a:r>
              <a:rPr kumimoji="1" lang="zh-CN" altLang="en-US">
                <a:solidFill>
                  <a:schemeClr val="bg1"/>
                </a:solidFill>
                <a:latin typeface="黑体"/>
                <a:ea typeface="黑体"/>
                <a:cs typeface="黑体"/>
              </a:rPr>
              <a:t>使用案例。</a:t>
            </a:r>
            <a:endParaRPr kumimoji="1" lang="zh-CN" altLang="en-US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587803892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Spark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DataFrame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的执行计划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11035" y="1753329"/>
            <a:ext cx="5302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FFFFF"/>
                </a:solidFill>
              </a:rPr>
              <a:t>可以通过</a:t>
            </a:r>
            <a:r>
              <a:rPr kumimoji="1" lang="en-US" altLang="zh-CN">
                <a:solidFill>
                  <a:srgbClr val="FFFFFF"/>
                </a:solidFill>
              </a:rPr>
              <a:t>explain</a:t>
            </a:r>
            <a:r>
              <a:rPr kumimoji="1" lang="zh-CN" altLang="en-US">
                <a:solidFill>
                  <a:srgbClr val="FFFFFF"/>
                </a:solidFill>
              </a:rPr>
              <a:t>函数查看</a:t>
            </a:r>
            <a:r>
              <a:rPr kumimoji="1" lang="en-US" altLang="zh-CN">
                <a:solidFill>
                  <a:srgbClr val="FFFFFF"/>
                </a:solidFill>
              </a:rPr>
              <a:t>DataFrame</a:t>
            </a:r>
            <a:r>
              <a:rPr kumimoji="1" lang="zh-CN" altLang="en-US">
                <a:solidFill>
                  <a:srgbClr val="FFFFFF"/>
                </a:solidFill>
              </a:rPr>
              <a:t>的执行计划：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stateDF.explain()</a:t>
            </a:r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055610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模式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-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数据的结构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FBE2898-929C-3249-AA82-5E20134B90A6}"/>
              </a:ext>
            </a:extLst>
          </p:cNvPr>
          <p:cNvSpPr txBox="1"/>
          <p:nvPr/>
        </p:nvSpPr>
        <p:spPr>
          <a:xfrm>
            <a:off x="832767" y="1644000"/>
            <a:ext cx="76613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隐式模式，在读取以逗号分隔的</a:t>
            </a:r>
            <a:r>
              <a:rPr lang="en-US" altLang="zh-CN" dirty="0">
                <a:solidFill>
                  <a:schemeClr val="bg1"/>
                </a:solidFill>
              </a:rPr>
              <a:t>csv</a:t>
            </a:r>
            <a:r>
              <a:rPr lang="zh-CN" altLang="en-US" dirty="0">
                <a:solidFill>
                  <a:schemeClr val="bg1"/>
                </a:solidFill>
              </a:rPr>
              <a:t>文件时， </a:t>
            </a:r>
            <a:r>
              <a:rPr lang="en-US" altLang="zh-CN" dirty="0">
                <a:solidFill>
                  <a:schemeClr val="bg1"/>
                </a:solidFill>
              </a:rPr>
              <a:t>API</a:t>
            </a:r>
            <a:r>
              <a:rPr lang="zh-CN" altLang="en-US" dirty="0">
                <a:solidFill>
                  <a:schemeClr val="bg1"/>
                </a:solidFill>
              </a:rPr>
              <a:t>可以对此模式进行推断。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当然，也可以指定分隔符来分隔文本的行。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如下面</a:t>
            </a:r>
            <a:r>
              <a:rPr lang="en-US" altLang="zh-CN" dirty="0">
                <a:solidFill>
                  <a:schemeClr val="bg1"/>
                </a:solidFill>
              </a:rPr>
              <a:t>schema</a:t>
            </a:r>
            <a:r>
              <a:rPr lang="zh-CN" altLang="en-US" dirty="0">
                <a:solidFill>
                  <a:schemeClr val="bg1"/>
                </a:solidFill>
              </a:rPr>
              <a:t>命令和</a:t>
            </a:r>
            <a:r>
              <a:rPr lang="en-US" altLang="zh-CN" dirty="0">
                <a:solidFill>
                  <a:schemeClr val="bg1"/>
                </a:solidFill>
              </a:rPr>
              <a:t>printSchema</a:t>
            </a:r>
            <a:r>
              <a:rPr lang="zh-CN" altLang="en-US" dirty="0">
                <a:solidFill>
                  <a:schemeClr val="bg1"/>
                </a:solidFill>
              </a:rPr>
              <a:t>命令的用法：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val statesDF = spark.read.option("header", "true")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.option("inferschema", "true")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.csv("statesPopulation.csv")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statesDF.schema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2767" y="4100304"/>
            <a:ext cx="76522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FFFFF"/>
                </a:solidFill>
              </a:rPr>
              <a:t>显式模式</a:t>
            </a:r>
          </a:p>
          <a:p>
            <a:r>
              <a:rPr kumimoji="1" lang="zh-CN" altLang="en-US">
                <a:solidFill>
                  <a:srgbClr val="FFFFFF"/>
                </a:solidFill>
              </a:rPr>
              <a:t>使用</a:t>
            </a:r>
            <a:r>
              <a:rPr kumimoji="1" lang="en-US" altLang="zh-CN">
                <a:solidFill>
                  <a:srgbClr val="FFFFFF"/>
                </a:solidFill>
              </a:rPr>
              <a:t>StructType</a:t>
            </a:r>
            <a:r>
              <a:rPr kumimoji="1" lang="zh-CN" altLang="en-US">
                <a:solidFill>
                  <a:srgbClr val="FFFFFF"/>
                </a:solidFill>
              </a:rPr>
              <a:t>描述，并且表示为</a:t>
            </a:r>
            <a:r>
              <a:rPr kumimoji="1" lang="en-US" altLang="zh-CN">
                <a:solidFill>
                  <a:srgbClr val="FFFFFF"/>
                </a:solidFill>
              </a:rPr>
              <a:t>StructField</a:t>
            </a:r>
            <a:r>
              <a:rPr kumimoji="1" lang="zh-CN" altLang="en-US">
                <a:solidFill>
                  <a:srgbClr val="FFFFFF"/>
                </a:solidFill>
              </a:rPr>
              <a:t>对象集合。</a:t>
            </a:r>
          </a:p>
          <a:p>
            <a:r>
              <a:rPr kumimoji="1" lang="zh-CN" altLang="en-US">
                <a:solidFill>
                  <a:srgbClr val="FFFFFF"/>
                </a:solidFill>
              </a:rPr>
              <a:t>先导入该类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import org.apache.spark.sql.types.{StructType, IntegerType, StringType}</a:t>
            </a:r>
          </a:p>
          <a:p>
            <a:endParaRPr kumimoji="1" lang="en-US" altLang="zh-CN">
              <a:solidFill>
                <a:srgbClr val="FFFFFF"/>
              </a:solidFill>
            </a:endParaRPr>
          </a:p>
          <a:p>
            <a:r>
              <a:rPr kumimoji="1" lang="en-US" altLang="zh-CN">
                <a:solidFill>
                  <a:srgbClr val="FFFFFF"/>
                </a:solidFill>
              </a:rPr>
              <a:t>#</a:t>
            </a:r>
            <a:r>
              <a:rPr kumimoji="1" lang="zh-CN" altLang="en-US">
                <a:solidFill>
                  <a:srgbClr val="FFFFFF"/>
                </a:solidFill>
              </a:rPr>
              <a:t>定义一个模式，其中包含两个列</a:t>
            </a:r>
            <a:r>
              <a:rPr kumimoji="1" lang="en-US" altLang="zh-CN">
                <a:solidFill>
                  <a:srgbClr val="FFFFFF"/>
                </a:solidFill>
              </a:rPr>
              <a:t>/</a:t>
            </a:r>
            <a:r>
              <a:rPr kumimoji="1" lang="zh-CN" altLang="en-US">
                <a:solidFill>
                  <a:srgbClr val="FFFFFF"/>
                </a:solidFill>
              </a:rPr>
              <a:t>字段，包含一个整数，和一个字符串。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val schema = new StructType().add("i", IntegerType).add("s", StringType)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#</a:t>
            </a:r>
            <a:r>
              <a:rPr kumimoji="1" lang="zh-CN" altLang="en-US">
                <a:solidFill>
                  <a:srgbClr val="FFFFFF"/>
                </a:solidFill>
              </a:rPr>
              <a:t>打印出</a:t>
            </a:r>
            <a:r>
              <a:rPr kumimoji="1" lang="en-US" altLang="zh-CN">
                <a:solidFill>
                  <a:srgbClr val="FFFFFF"/>
                </a:solidFill>
              </a:rPr>
              <a:t>schema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schema.printTreeString</a:t>
            </a:r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466596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执行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Spark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+mn-ea"/>
                </a:rPr>
                <a:t>SQL</a:t>
              </a:r>
              <a:endParaRPr lang="zh-CN" altLang="en-US" sz="2400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936054" y="1736857"/>
            <a:ext cx="9181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FFFFFF"/>
                </a:solidFill>
                <a:latin typeface="黑体"/>
                <a:ea typeface="黑体"/>
                <a:cs typeface="黑体"/>
              </a:rPr>
              <a:t>DataFrame</a:t>
            </a:r>
            <a:r>
              <a:rPr lang="zh-TW" altLang="en-US">
                <a:solidFill>
                  <a:srgbClr val="FFFFFF"/>
                </a:solidFill>
                <a:latin typeface="黑体"/>
                <a:ea typeface="黑体"/>
                <a:cs typeface="黑体"/>
              </a:rPr>
              <a:t>注册为一个表，就可以像关系型数据库一样执行</a:t>
            </a:r>
            <a:r>
              <a:rPr lang="en-US" altLang="zh-TW">
                <a:solidFill>
                  <a:srgbClr val="FFFFFF"/>
                </a:solidFill>
                <a:latin typeface="黑体"/>
                <a:ea typeface="黑体"/>
                <a:cs typeface="黑体"/>
              </a:rPr>
              <a:t>SQL</a:t>
            </a:r>
            <a:r>
              <a:rPr lang="zh-TW" altLang="en-US">
                <a:solidFill>
                  <a:srgbClr val="FFFFFF"/>
                </a:solidFill>
                <a:latin typeface="黑体"/>
                <a:ea typeface="黑体"/>
                <a:cs typeface="黑体"/>
              </a:rPr>
              <a:t>语句，比如：</a:t>
            </a:r>
          </a:p>
          <a:p>
            <a:endParaRPr lang="zh-TW" altLang="en-US">
              <a:solidFill>
                <a:srgbClr val="FFFFFF"/>
              </a:solidFill>
              <a:latin typeface="黑体"/>
              <a:ea typeface="黑体"/>
              <a:cs typeface="黑体"/>
            </a:endParaRPr>
          </a:p>
          <a:p>
            <a:r>
              <a:rPr lang="en-US" altLang="zh-TW">
                <a:solidFill>
                  <a:srgbClr val="FFFFFF"/>
                </a:solidFill>
                <a:latin typeface="黑体"/>
                <a:ea typeface="黑体"/>
                <a:cs typeface="黑体"/>
              </a:rPr>
              <a:t>statesDF.createOrReplaceTempView("states")</a:t>
            </a:r>
          </a:p>
          <a:p>
            <a:r>
              <a:rPr lang="en-US" altLang="zh-TW">
                <a:solidFill>
                  <a:srgbClr val="FFFFFF"/>
                </a:solidFill>
                <a:latin typeface="黑体"/>
                <a:ea typeface="黑体"/>
                <a:cs typeface="黑体"/>
              </a:rPr>
              <a:t>statesDF.show()</a:t>
            </a:r>
          </a:p>
          <a:p>
            <a:r>
              <a:rPr lang="en-US" altLang="zh-TW">
                <a:solidFill>
                  <a:srgbClr val="FFFFFF"/>
                </a:solidFill>
                <a:latin typeface="黑体"/>
                <a:ea typeface="黑体"/>
                <a:cs typeface="黑体"/>
              </a:rPr>
              <a:t>states.sql("select * from states limit 5").show()</a:t>
            </a:r>
          </a:p>
          <a:p>
            <a:endParaRPr lang="en-US" altLang="zh-TW">
              <a:solidFill>
                <a:srgbClr val="FFFFFF"/>
              </a:solidFill>
              <a:latin typeface="黑体"/>
              <a:ea typeface="黑体"/>
              <a:cs typeface="黑体"/>
            </a:endParaRPr>
          </a:p>
          <a:p>
            <a:r>
              <a:rPr lang="zh-TW" altLang="en-US">
                <a:solidFill>
                  <a:srgbClr val="FFFFFF"/>
                </a:solidFill>
                <a:latin typeface="黑体"/>
                <a:ea typeface="黑体"/>
                <a:cs typeface="黑体"/>
              </a:rPr>
              <a:t>上述代码中，我们使用了</a:t>
            </a:r>
            <a:r>
              <a:rPr lang="en-US" altLang="zh-TW">
                <a:solidFill>
                  <a:srgbClr val="FFFFFF"/>
                </a:solidFill>
                <a:latin typeface="黑体"/>
                <a:ea typeface="黑体"/>
                <a:cs typeface="黑体"/>
              </a:rPr>
              <a:t>SQL</a:t>
            </a:r>
            <a:r>
              <a:rPr lang="zh-TW" altLang="en-US">
                <a:solidFill>
                  <a:srgbClr val="FFFFFF"/>
                </a:solidFill>
                <a:latin typeface="黑体"/>
                <a:ea typeface="黑体"/>
                <a:cs typeface="黑体"/>
              </a:rPr>
              <a:t>语句，并通过</a:t>
            </a:r>
            <a:r>
              <a:rPr lang="en-US" altLang="zh-TW">
                <a:solidFill>
                  <a:srgbClr val="FFFFFF"/>
                </a:solidFill>
                <a:latin typeface="黑体"/>
                <a:ea typeface="黑体"/>
                <a:cs typeface="黑体"/>
              </a:rPr>
              <a:t>spark.sql API</a:t>
            </a:r>
            <a:r>
              <a:rPr lang="zh-TW" altLang="en-US">
                <a:solidFill>
                  <a:srgbClr val="FFFFFF"/>
                </a:solidFill>
                <a:latin typeface="黑体"/>
                <a:ea typeface="黑体"/>
                <a:cs typeface="黑体"/>
              </a:rPr>
              <a:t>执行了该语句。</a:t>
            </a:r>
            <a:endParaRPr lang="zh-CN" altLang="en-US">
              <a:solidFill>
                <a:srgbClr val="FFFFFF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095466596"/>
      </p:ext>
    </p:extLst>
  </p:cSld>
  <p:clrMapOvr>
    <a:masterClrMapping/>
  </p:clrMapOvr>
  <p:transition xmlns:p14="http://schemas.microsoft.com/office/powerpoint/2010/main" spd="med" advClick="0" advTm="1000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4380</TotalTime>
  <Words>983</Words>
  <Application>Microsoft Macintosh PowerPoint</Application>
  <PresentationFormat>自定义</PresentationFormat>
  <Paragraphs>173</Paragraphs>
  <Slides>20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yeziapp</dc:creator>
  <cp:lastModifiedBy>ye josh</cp:lastModifiedBy>
  <cp:revision>36</cp:revision>
  <dcterms:created xsi:type="dcterms:W3CDTF">2019-12-08T15:55:54Z</dcterms:created>
  <dcterms:modified xsi:type="dcterms:W3CDTF">2019-12-19T15:29:38Z</dcterms:modified>
</cp:coreProperties>
</file>