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65" r:id="rId3"/>
    <p:sldId id="294" r:id="rId4"/>
    <p:sldId id="292" r:id="rId5"/>
    <p:sldId id="293" r:id="rId6"/>
    <p:sldId id="284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510"/>
  </p:normalViewPr>
  <p:slideViewPr>
    <p:cSldViewPr snapToGrid="0" snapToObjects="1">
      <p:cViewPr varScale="1">
        <p:scale>
          <a:sx n="98" d="100"/>
          <a:sy n="98" d="100"/>
        </p:scale>
        <p:origin x="-112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19/12/19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8485" y="1957630"/>
            <a:ext cx="1026308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</a:rPr>
              <a:t>第</a:t>
            </a:r>
            <a:r>
              <a:rPr kumimoji="1" lang="zh-CN" altLang="en-US" sz="5400" dirty="0">
                <a:solidFill>
                  <a:schemeClr val="bg1"/>
                </a:solidFill>
              </a:rPr>
              <a:t>九</a:t>
            </a:r>
            <a:r>
              <a:rPr kumimoji="1" lang="zh-CN" altLang="en-US" sz="5400" dirty="0">
                <a:solidFill>
                  <a:schemeClr val="bg1"/>
                </a:solidFill>
              </a:rPr>
              <a:t>章 </a:t>
            </a:r>
            <a:r>
              <a:rPr kumimoji="1" lang="en-US" altLang="zh-CN" sz="5400" dirty="0">
                <a:solidFill>
                  <a:schemeClr val="bg1"/>
                </a:solidFill>
              </a:rPr>
              <a:t>Spark</a:t>
            </a:r>
            <a:r>
              <a:rPr kumimoji="1" lang="zh-CN" altLang="en-US" sz="5400" dirty="0">
                <a:solidFill>
                  <a:schemeClr val="bg1"/>
                </a:solidFill>
              </a:rPr>
              <a:t>推荐系统案例实战</a:t>
            </a:r>
            <a:endParaRPr sz="5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获取训练数据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129938" y="15270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读取</a:t>
            </a:r>
            <a:r>
              <a:rPr lang="en-US" altLang="zh-CN">
                <a:solidFill>
                  <a:srgbClr val="FFFFFF"/>
                </a:solidFill>
              </a:rPr>
              <a:t>MovieLens</a:t>
            </a:r>
            <a:r>
              <a:rPr lang="zh-CN" altLang="zh-CN">
                <a:solidFill>
                  <a:srgbClr val="FFFFFF"/>
                </a:solidFill>
              </a:rPr>
              <a:t>评分数据</a:t>
            </a:r>
            <a:r>
              <a:rPr lang="en-US" altLang="zh-CN">
                <a:solidFill>
                  <a:srgbClr val="FFFFFF"/>
                </a:solidFill>
              </a:rPr>
              <a:t>ratings.csv</a:t>
            </a:r>
            <a:r>
              <a:rPr lang="zh-CN" altLang="zh-CN">
                <a:solidFill>
                  <a:srgbClr val="FFFFFF"/>
                </a:solidFill>
              </a:rPr>
              <a:t>：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moviePath = “/data/ml-1m/ratings.csv”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ratingsDF = spark.read.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option(“header”, “true”).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option(“delimiter”, “,”).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format(“csv”).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load(moviePath)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显示一条数据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ratingsDF.first()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输出如下：</a:t>
            </a:r>
          </a:p>
          <a:p>
            <a:r>
              <a:rPr lang="en-US" altLang="zh-CN">
                <a:solidFill>
                  <a:srgbClr val="FFFFFF"/>
                </a:solidFill>
              </a:rPr>
              <a:t>org.apache.spark.sql.Row = [1,1193,5,978300760]</a:t>
            </a:r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67608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构建训练集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40469" y="1930736"/>
            <a:ext cx="9920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生成训练数据，将</a:t>
            </a:r>
            <a:r>
              <a:rPr lang="en-US" altLang="zh-CN">
                <a:solidFill>
                  <a:srgbClr val="FFFFFF"/>
                </a:solidFill>
              </a:rPr>
              <a:t>ratingDF</a:t>
            </a:r>
            <a:r>
              <a:rPr lang="zh-CN" altLang="zh-CN">
                <a:solidFill>
                  <a:srgbClr val="FFFFFF"/>
                </a:solidFill>
              </a:rPr>
              <a:t>由</a:t>
            </a:r>
            <a:r>
              <a:rPr lang="en-US" altLang="zh-CN">
                <a:solidFill>
                  <a:srgbClr val="FFFFFF"/>
                </a:solidFill>
              </a:rPr>
              <a:t>DataFrame</a:t>
            </a:r>
            <a:r>
              <a:rPr lang="zh-CN" altLang="zh-CN">
                <a:solidFill>
                  <a:srgbClr val="FFFFFF"/>
                </a:solidFill>
              </a:rPr>
              <a:t>转换为</a:t>
            </a:r>
            <a:r>
              <a:rPr lang="en-US" altLang="zh-CN">
                <a:solidFill>
                  <a:srgbClr val="FFFFFF"/>
                </a:solidFill>
              </a:rPr>
              <a:t>Rating(user,product,rating)</a:t>
            </a:r>
            <a:r>
              <a:rPr lang="zh-CN" altLang="zh-CN">
                <a:solidFill>
                  <a:srgbClr val="FFFFFF"/>
                </a:solidFill>
              </a:rPr>
              <a:t>格式的</a:t>
            </a:r>
            <a:r>
              <a:rPr lang="en-US" altLang="zh-CN">
                <a:solidFill>
                  <a:srgbClr val="FFFFFF"/>
                </a:solidFill>
              </a:rPr>
              <a:t>Dataset</a:t>
            </a:r>
            <a:r>
              <a:rPr lang="zh-CN" altLang="zh-CN">
                <a:solidFill>
                  <a:srgbClr val="FFFFFF"/>
                </a:solidFill>
              </a:rPr>
              <a:t>类型：</a:t>
            </a:r>
          </a:p>
          <a:p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import org.apache.spark.sql.types.{DoubleType, IntegerType}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import org.apache.spark.mllib.recommendation.Rating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trainData = ratingsDF.select(“userId”, “movieId”, “rating”).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withColumn(“user”, ‘userId.cast(IntegerType)).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withColumn(“product”, ‘movieId.cast(IntegerType)).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withColumn(“rating”, ‘rating.cast(DoubleType)).as[Rating]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60424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训练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ALS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模型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96747" y="1168108"/>
            <a:ext cx="11893751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训练模型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进行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推荐系统模型训练。</a:t>
            </a:r>
            <a:r>
              <a:rPr lang="en-US" altLang="zh-CN">
                <a:solidFill>
                  <a:srgbClr val="FFFFFF"/>
                </a:solidFill>
              </a:rPr>
              <a:t>MLlib</a:t>
            </a:r>
            <a:r>
              <a:rPr lang="zh-CN" altLang="zh-CN">
                <a:solidFill>
                  <a:srgbClr val="FFFFFF"/>
                </a:solidFill>
              </a:rPr>
              <a:t>中的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算法接收三个参数：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rank</a:t>
            </a:r>
            <a:r>
              <a:rPr lang="zh-CN" altLang="zh-CN">
                <a:solidFill>
                  <a:srgbClr val="FFFFFF"/>
                </a:solidFill>
              </a:rPr>
              <a:t>：对应的是隐因子的个数，这个值设置越高越准，但是也会产生更多的计算量。一般将这个值设置为</a:t>
            </a:r>
            <a:r>
              <a:rPr lang="en-US" altLang="zh-CN">
                <a:solidFill>
                  <a:srgbClr val="FFFFFF"/>
                </a:solidFill>
              </a:rPr>
              <a:t>10-200</a:t>
            </a:r>
            <a:r>
              <a:rPr lang="zh-CN" altLang="zh-CN">
                <a:solidFill>
                  <a:srgbClr val="FFFFFF"/>
                </a:solidFill>
              </a:rPr>
              <a:t>；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iterations</a:t>
            </a:r>
            <a:r>
              <a:rPr lang="zh-CN" altLang="zh-CN">
                <a:solidFill>
                  <a:srgbClr val="FFFFFF"/>
                </a:solidFill>
              </a:rPr>
              <a:t>：对应迭代次数，一般设置个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zh-CN">
                <a:solidFill>
                  <a:srgbClr val="FFFFFF"/>
                </a:solidFill>
              </a:rPr>
              <a:t>就够了；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lambda</a:t>
            </a:r>
            <a:r>
              <a:rPr lang="zh-CN" altLang="zh-CN">
                <a:solidFill>
                  <a:srgbClr val="FFFFFF"/>
                </a:solidFill>
              </a:rPr>
              <a:t>：该参数控制正则化过程，其值越高，正则化程度就越深。一般设置为</a:t>
            </a:r>
            <a:r>
              <a:rPr lang="en-US" altLang="zh-CN">
                <a:solidFill>
                  <a:srgbClr val="FFFFFF"/>
                </a:solidFill>
              </a:rPr>
              <a:t>0.01</a:t>
            </a:r>
            <a:r>
              <a:rPr lang="zh-CN" altLang="zh-CN">
                <a:solidFill>
                  <a:srgbClr val="FFFFFF"/>
                </a:solidFill>
              </a:rPr>
              <a:t>。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首先，执行以下代码，启动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训练：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import org.apache.spark.ml.recommendation.ALS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model = new ALS().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setImplicitPrefs(true).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setRank(10).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setRegParam(0.01).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setAlpha(1.0).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setMaxIter(5).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setUserCol(“user”).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setItemCol(“product”).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setRatingCol(“rating”).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setPredictionCol(“prediction”).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fit(trainData)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模型预测评分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775240"/>
            <a:ext cx="86247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输出为：</a:t>
            </a:r>
          </a:p>
          <a:p>
            <a:r>
              <a:rPr lang="en-US" altLang="zh-CN">
                <a:solidFill>
                  <a:srgbClr val="FFFFFF"/>
                </a:solidFill>
              </a:rPr>
              <a:t>org.apache.spark.sql.Row =</a:t>
            </a:r>
          </a:p>
          <a:p>
            <a:r>
              <a:rPr lang="en-US" altLang="zh-CN">
                <a:solidFill>
                  <a:srgbClr val="FFFFFF"/>
                </a:solidFill>
              </a:rPr>
              <a:t> [10,WrappedArray(-0.67133933, -1.0876986, -3.481903, -1.3368399, -1.0553768,</a:t>
            </a:r>
          </a:p>
          <a:p>
            <a:r>
              <a:rPr lang="en-US" altLang="zh-CN">
                <a:solidFill>
                  <a:srgbClr val="FFFFFF"/>
                </a:solidFill>
              </a:rPr>
              <a:t> -0.78186196, 0.3581914, -0.39093563, 0.3642208, 0.51764965)]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使用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模型进行预测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预测用户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zh-CN">
                <a:solidFill>
                  <a:srgbClr val="FFFFFF"/>
                </a:solidFill>
              </a:rPr>
              <a:t>对物品</a:t>
            </a:r>
            <a:r>
              <a:rPr lang="en-US" altLang="zh-CN">
                <a:solidFill>
                  <a:srgbClr val="FFFFFF"/>
                </a:solidFill>
              </a:rPr>
              <a:t>123</a:t>
            </a:r>
            <a:r>
              <a:rPr lang="zh-CN" altLang="zh-CN">
                <a:solidFill>
                  <a:srgbClr val="FFFFFF"/>
                </a:solidFill>
              </a:rPr>
              <a:t>的评分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predictRating = model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为用户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zh-CN">
                <a:solidFill>
                  <a:srgbClr val="FFFFFF"/>
                </a:solidFill>
              </a:rPr>
              <a:t>推荐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zh-CN">
                <a:solidFill>
                  <a:srgbClr val="FFFFFF"/>
                </a:solidFill>
              </a:rPr>
              <a:t>个物品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userId = 1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N = 10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获取推荐结果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53429" y="1865946"/>
            <a:ext cx="6605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val topNForUser1 = makeRecommendations(model, userId, N)</a:t>
            </a:r>
          </a:p>
          <a:p>
            <a:endParaRPr lang="en-US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查看给</a:t>
            </a:r>
            <a:r>
              <a:rPr lang="en-US" altLang="zh-CN">
                <a:solidFill>
                  <a:srgbClr val="FFFFFF"/>
                </a:solidFill>
              </a:rPr>
              <a:t>User1</a:t>
            </a:r>
            <a:r>
              <a:rPr lang="zh-CN" altLang="zh-CN">
                <a:solidFill>
                  <a:srgbClr val="FFFFFF"/>
                </a:solidFill>
              </a:rPr>
              <a:t>推荐的结果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topNForUser1.show()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给所有用户推荐</a:t>
            </a:r>
            <a:r>
              <a:rPr lang="en-US" altLang="zh-CN">
                <a:solidFill>
                  <a:srgbClr val="FFFFFF"/>
                </a:solidFill>
              </a:rPr>
              <a:t>TopN</a:t>
            </a:r>
            <a:r>
              <a:rPr lang="zh-CN" altLang="zh-CN">
                <a:solidFill>
                  <a:srgbClr val="FFFFFF"/>
                </a:solidFill>
              </a:rPr>
              <a:t>个电影</a:t>
            </a:r>
            <a:r>
              <a:rPr lang="en-US" altLang="zh-CN">
                <a:solidFill>
                  <a:srgbClr val="FFFFFF"/>
                </a:solidFill>
              </a:rPr>
              <a:t/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model.recommendForAllUsers(N)</a:t>
            </a:r>
            <a:r>
              <a:rPr lang="zh-CN" altLang="zh-CN">
                <a:solidFill>
                  <a:srgbClr val="FFFFFF"/>
                </a:solidFill>
                <a:effectLst/>
              </a:rPr>
              <a:t> 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相似物品计算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47827" y="2306517"/>
            <a:ext cx="760977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物品推荐</a:t>
            </a:r>
          </a:p>
          <a:p>
            <a:r>
              <a:rPr lang="zh-CN" altLang="zh-CN">
                <a:solidFill>
                  <a:srgbClr val="FFFFFF"/>
                </a:solidFill>
              </a:rPr>
              <a:t>实际场景中，需要找到一个物品的相似物品</a:t>
            </a:r>
          </a:p>
          <a:p>
            <a:r>
              <a:rPr lang="en-US" altLang="zh-CN">
                <a:solidFill>
                  <a:srgbClr val="FFFFFF"/>
                </a:solidFill>
              </a:rPr>
              <a:t> 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导入</a:t>
            </a:r>
            <a:r>
              <a:rPr lang="en-US" altLang="zh-CN">
                <a:solidFill>
                  <a:srgbClr val="FFFFFF"/>
                </a:solidFill>
              </a:rPr>
              <a:t>jblas</a:t>
            </a:r>
            <a:r>
              <a:rPr lang="zh-CN" altLang="zh-CN">
                <a:solidFill>
                  <a:srgbClr val="FFFFFF"/>
                </a:solidFill>
              </a:rPr>
              <a:t>库中的矩阵类</a:t>
            </a:r>
          </a:p>
          <a:p>
            <a:r>
              <a:rPr lang="en-US" altLang="zh-CN">
                <a:solidFill>
                  <a:srgbClr val="FFFFFF"/>
                </a:solidFill>
              </a:rPr>
              <a:t>import org.jblas.DoubleMatrix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定义余弦相似度方法</a:t>
            </a:r>
          </a:p>
          <a:p>
            <a:r>
              <a:rPr lang="en-US" altLang="zh-CN">
                <a:solidFill>
                  <a:srgbClr val="FFFFFF"/>
                </a:solidFill>
              </a:rPr>
              <a:t>def cosineSimilarity(vec1: DoubleMatrix, vec2: DoubleMatrix): Double = {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  vec1.dot(vec2) / (vec1.norm2() * vec2.norm2())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}</a:t>
            </a:r>
            <a:endParaRPr lang="zh-CN" altLang="zh-CN">
              <a:solidFill>
                <a:srgbClr val="FFFFFF"/>
              </a:solidFill>
            </a:endParaRPr>
          </a:p>
          <a:p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相似用户计算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608739" y="1606755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605398" y="2615700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93461" y="1630209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机器学习库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64158" y="2665365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96E7E03-C567-A74E-9ECC-5E9306B65724}"/>
              </a:ext>
            </a:extLst>
          </p:cNvPr>
          <p:cNvSpPr/>
          <p:nvPr/>
        </p:nvSpPr>
        <p:spPr>
          <a:xfrm>
            <a:off x="6608739" y="366523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EA33DAE6-0C9C-234D-AD5B-69432AB71103}"/>
              </a:ext>
            </a:extLst>
          </p:cNvPr>
          <p:cNvSpPr/>
          <p:nvPr/>
        </p:nvSpPr>
        <p:spPr>
          <a:xfrm>
            <a:off x="6605398" y="459627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90112C03-6C47-A44B-8DCA-D875C087286E}"/>
              </a:ext>
            </a:extLst>
          </p:cNvPr>
          <p:cNvGrpSpPr/>
          <p:nvPr/>
        </p:nvGrpSpPr>
        <p:grpSpPr>
          <a:xfrm>
            <a:off x="7593461" y="3700521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xmlns="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计算用户相似度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xmlns="" id="{1F0BA7F7-01BA-3B41-B9BA-D76FCE3B6071}"/>
              </a:ext>
            </a:extLst>
          </p:cNvPr>
          <p:cNvGrpSpPr/>
          <p:nvPr/>
        </p:nvGrpSpPr>
        <p:grpSpPr>
          <a:xfrm>
            <a:off x="7593460" y="4610209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计算物品相似度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EA33DAE6-0C9C-234D-AD5B-69432AB71103}"/>
              </a:ext>
            </a:extLst>
          </p:cNvPr>
          <p:cNvSpPr/>
          <p:nvPr/>
        </p:nvSpPr>
        <p:spPr>
          <a:xfrm>
            <a:off x="6658557" y="55436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120">
            <a:extLst>
              <a:ext uri="{FF2B5EF4-FFF2-40B4-BE49-F238E27FC236}">
                <a16:creationId xmlns:a16="http://schemas.microsoft.com/office/drawing/2014/main" xmlns="" id="{1F0BA7F7-01BA-3B41-B9BA-D76FCE3B6071}"/>
              </a:ext>
            </a:extLst>
          </p:cNvPr>
          <p:cNvGrpSpPr/>
          <p:nvPr/>
        </p:nvGrpSpPr>
        <p:grpSpPr>
          <a:xfrm>
            <a:off x="7646619" y="5557545"/>
            <a:ext cx="3534846" cy="542966"/>
            <a:chOff x="8846727" y="4388504"/>
            <a:chExt cx="2393180" cy="54305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推荐模型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机器学习库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二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ALS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推荐算法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什么是推荐系统和推荐算法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协同过滤算法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矩阵分解与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ALS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算法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6914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860732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三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训练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ALS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推荐模型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训练数据</a:t>
            </a:r>
            <a:endParaRPr lang="zh-CN" altLang="en-US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模型参数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模型调试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73769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1157</TotalTime>
  <Words>222</Words>
  <Application>Microsoft Macintosh PowerPoint</Application>
  <PresentationFormat>自定义</PresentationFormat>
  <Paragraphs>94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 josh</cp:lastModifiedBy>
  <cp:revision>136</cp:revision>
  <dcterms:created xsi:type="dcterms:W3CDTF">2019-09-07T13:37:53Z</dcterms:created>
  <dcterms:modified xsi:type="dcterms:W3CDTF">2019-12-19T16:10:01Z</dcterms:modified>
</cp:coreProperties>
</file>