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1" r:id="rId3"/>
    <p:sldId id="258" r:id="rId4"/>
    <p:sldId id="257" r:id="rId5"/>
    <p:sldId id="278" r:id="rId6"/>
    <p:sldId id="263" r:id="rId7"/>
    <p:sldId id="283" r:id="rId8"/>
    <p:sldId id="259" r:id="rId9"/>
    <p:sldId id="279" r:id="rId10"/>
    <p:sldId id="264" r:id="rId11"/>
    <p:sldId id="289" r:id="rId12"/>
    <p:sldId id="280" r:id="rId13"/>
    <p:sldId id="260" r:id="rId14"/>
    <p:sldId id="265" r:id="rId15"/>
    <p:sldId id="281" r:id="rId16"/>
    <p:sldId id="266" r:id="rId17"/>
    <p:sldId id="285" r:id="rId18"/>
    <p:sldId id="284" r:id="rId19"/>
    <p:sldId id="270" r:id="rId20"/>
    <p:sldId id="286" r:id="rId21"/>
    <p:sldId id="287" r:id="rId22"/>
    <p:sldId id="290" r:id="rId23"/>
    <p:sldId id="288" r:id="rId24"/>
    <p:sldId id="282" r:id="rId25"/>
    <p:sldId id="267" r:id="rId26"/>
    <p:sldId id="268" r:id="rId27"/>
    <p:sldId id="269" r:id="rId28"/>
    <p:sldId id="271" r:id="rId29"/>
    <p:sldId id="275" r:id="rId30"/>
    <p:sldId id="272" r:id="rId31"/>
    <p:sldId id="273" r:id="rId32"/>
    <p:sldId id="27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E4C94A34-8E2F-2243-A695-FACA587D9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235978E-44AE-1040-90B1-67B1B0D4FA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B622C-41F7-5B49-B819-2D12909FC8AD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50FA66A-0FF9-8C43-BD24-381F83376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1E344FA-4E2F-984F-8756-B70E150B6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543B-3D2D-B647-A3ED-751D52FD83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69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0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1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524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8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41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37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43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415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384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88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3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86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11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07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65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27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67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8FADC-8B32-954C-A7FB-3FCC51565C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1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FBA073-2F78-4849-AB41-26B447E2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50E2952-855D-984A-A333-EBA179FA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6AFA41-EB00-3847-B567-C6396D19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0BB832-095A-F64C-BA2A-3BC23AB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574D33-1589-D744-9D8E-EE2E62F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4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2149DC-3E8B-3748-A3F0-EA132E4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376638B-11A5-E746-86D3-92C0CC56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C87008-BAB2-0646-93EC-B1E55D4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B6AEF3-452C-004E-B152-C2FBE4B3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B89F499-D08E-AC44-A5D6-AE769BD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9EAE551-F2C3-4340-9E5C-C3048E53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42C44F9-29ED-8E45-8F7E-47398832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C94B45-38A1-0E4F-AF37-06AAB71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E3E9DE1-E7D4-7A42-A81B-1BCEAA6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1F4CC80-9D96-3F4D-B624-FAADCC2F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5026F9B-459D-194E-B946-1802B21E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DCC1D20-4707-2B46-A827-63BE4FF1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B50E51D-D613-CA41-9935-FFCFD88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13CA7E-F1AF-5B41-A807-AB7AF78F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498A76B-0B5E-3840-BEF4-E0E8DEB8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DC7323-0981-3043-ACA1-E40D7DB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6D41CD-5DB5-354B-955F-605CACC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2138739-B31E-1F4D-B574-BC98AF7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8858E26-F154-6C49-B639-6332044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7E6516-01BE-3847-B9EE-95FB6657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ABF55E-F16A-204B-AB45-179E9580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5CD739-8699-6844-9EAC-223F529F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A0525CB-63CF-834A-8762-05A1780C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33EC13-9F3A-B54A-859E-6D18712F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F462F0D-9E09-AB4E-A2FE-FF03CF60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F62CD79-970E-724C-B9DB-9B17B0DD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62DBA5-CF63-AC49-AB64-FEF1DF3B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9710FDD-C99A-9240-9CCA-BD645878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D8CDD4E-F1FB-0A4B-81E9-33EA31B4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5451B68-2242-AE42-B4F1-19C0ED7CC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02FA766-664E-9E41-8C97-2ACE6975E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197CD6E-64F5-5A41-876A-64D176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42115AE-BD37-9C4B-9D51-DC0D28D1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2C470E0-5520-C441-BC19-75C9C7F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3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F4949F-B7A0-B543-8235-199822EC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5E5E749-FA33-6F4A-9DE3-2E8716A1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C207ED5-81D0-044D-A49A-933125F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6072E03-B7A6-0E4C-A546-DCBFDDB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2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6588138-BF70-044A-A227-092D0F28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AD3F9CE-AB29-F648-B779-5AE35F61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397333C-E4C1-F646-9BBB-3C068A8D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94E75C-4537-634E-9F8B-88E5725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C16B97E-95C8-7B49-B9A9-70990752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68EB288-01AA-DA4C-9EBF-86AB833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1B81FFD-A31D-AC4C-A18D-7550F963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A356C34-EC10-EA4E-84F3-911A00A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57392E-80E9-2D49-B72A-2467789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8DBF35-BBEA-864D-BECA-8EB8625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4A16F01-A00A-1742-A56C-7CD3C8E1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97FB5C4-47F6-7A4A-ACC0-B132939F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0147AF-5FA0-754C-A97D-941011BD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2015FD-C6F7-AC44-BCE5-484462C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8C5D3A6-4EFB-8C43-A0D1-58463308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56EC459-BC62-4D42-A3F6-8BEEFB6A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12CCC72-96F1-C149-969B-E6BE3F91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26182C-7D6A-D44C-9CFA-148250B2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E2F-D156-BE48-842B-9FD32FE71F0F}" type="datetimeFigureOut">
              <a:rPr kumimoji="1" lang="zh-CN" altLang="en-US" smtClean="0"/>
              <a:t>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7EE094-42A7-0B41-9471-26EFAFD7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7CF6CD3-CAFF-484C-AE9A-B8114128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4AB1-81EB-C145-A170-C3ADBEB56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re/hadoop-3.0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FD349F-BE9F-7A4F-86D7-A12FCD7CB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第一章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  <a:r>
              <a:rPr kumimoji="1" lang="zh-CN" altLang="en-US" dirty="0"/>
              <a:t>与安装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BAA4DD-5E2C-FA46-A2EE-163542FB9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227" y="461103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	Josh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18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2F16BD-62B9-1A4F-AE72-D367C42D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云计算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7053CC9-F2B0-A448-9041-CAA0DBB5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4" y="1473200"/>
            <a:ext cx="6197600" cy="391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9700" y="1753632"/>
            <a:ext cx="4559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/>
              <a:t>简单理解</a:t>
            </a:r>
            <a:endParaRPr kumimoji="1" lang="en-US" altLang="zh-CN" sz="2400"/>
          </a:p>
          <a:p>
            <a:pPr marL="342900" indent="-342900">
              <a:buAutoNum type="arabicPeriod"/>
            </a:pPr>
            <a:r>
              <a:rPr kumimoji="1" lang="zh-CN" altLang="en-US" sz="2400"/>
              <a:t>云计算的服务器不在本地</a:t>
            </a:r>
            <a:endParaRPr kumimoji="1" lang="en-US" altLang="zh-CN" sz="2400"/>
          </a:p>
          <a:p>
            <a:pPr marL="342900" indent="-342900">
              <a:buAutoNum type="arabicPeriod"/>
            </a:pPr>
            <a:r>
              <a:rPr kumimoji="1" lang="zh-CN" altLang="en-US" sz="2400"/>
              <a:t>云端的服务器是资源共享的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89700" y="3276600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与其他技术的相比</a:t>
            </a:r>
            <a:endParaRPr kumimoji="1" lang="en-US" altLang="zh-CN" sz="2400"/>
          </a:p>
          <a:p>
            <a:r>
              <a:rPr kumimoji="1" lang="zh-CN" altLang="en-US" sz="2400"/>
              <a:t>开发语言如</a:t>
            </a:r>
            <a:r>
              <a:rPr kumimoji="1" lang="en-US" altLang="zh-CN" sz="2400"/>
              <a:t>Java</a:t>
            </a:r>
          </a:p>
          <a:p>
            <a:endParaRPr kumimoji="1" lang="en-US" altLang="zh-CN" sz="2400"/>
          </a:p>
          <a:p>
            <a:r>
              <a:rPr kumimoji="1" lang="zh-CN" altLang="en-US" sz="2400"/>
              <a:t>主要区别： </a:t>
            </a:r>
            <a:endParaRPr kumimoji="1" lang="en-US" altLang="zh-CN" sz="2400"/>
          </a:p>
          <a:p>
            <a:r>
              <a:rPr kumimoji="1" lang="zh-CN" altLang="en-US" sz="2400"/>
              <a:t>分布式架构</a:t>
            </a:r>
          </a:p>
        </p:txBody>
      </p:sp>
    </p:spTree>
    <p:extLst>
      <p:ext uri="{BB962C8B-B14F-4D97-AF65-F5344CB8AC3E}">
        <p14:creationId xmlns:p14="http://schemas.microsoft.com/office/powerpoint/2010/main" val="40108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2F16BD-62B9-1A4F-AE72-D367C42D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云计算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4200397-7D1D-C847-9C20-BC89F956504D}"/>
              </a:ext>
            </a:extLst>
          </p:cNvPr>
          <p:cNvSpPr txBox="1"/>
          <p:nvPr/>
        </p:nvSpPr>
        <p:spPr>
          <a:xfrm>
            <a:off x="5891437" y="1690688"/>
            <a:ext cx="583100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运营方式分为三种：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软件即服务（</a:t>
            </a:r>
            <a:r>
              <a:rPr lang="en-US" altLang="zh-CN" dirty="0"/>
              <a:t>SaaS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云计算运营商直接以服务的形式供应软件，供最终用户使用。</a:t>
            </a:r>
          </a:p>
          <a:p>
            <a:r>
              <a:rPr lang="zh-CN" altLang="en-US" dirty="0"/>
              <a:t>比如： 微软的</a:t>
            </a:r>
            <a:r>
              <a:rPr lang="en-US" altLang="zh-CN" dirty="0"/>
              <a:t>Bing</a:t>
            </a:r>
            <a:r>
              <a:rPr lang="zh-CN" altLang="en-US" dirty="0"/>
              <a:t>，</a:t>
            </a:r>
            <a:r>
              <a:rPr lang="en-US" altLang="zh-CN" dirty="0"/>
              <a:t>Windows Live</a:t>
            </a:r>
            <a:r>
              <a:rPr lang="zh-CN" altLang="en-US" dirty="0"/>
              <a:t>， 有道云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平台即服务（</a:t>
            </a:r>
            <a:r>
              <a:rPr lang="en-US" altLang="zh-CN" dirty="0"/>
              <a:t>PaaS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云计算运营商将自己的开发及部署平台提供给第三方开发人员，第三方开发人员在这个平台上开发自己的软件和服务。</a:t>
            </a:r>
            <a:endParaRPr lang="en-US" altLang="zh-CN" dirty="0"/>
          </a:p>
          <a:p>
            <a:r>
              <a:rPr lang="zh-CN" altLang="en-US" dirty="0"/>
              <a:t>比如：</a:t>
            </a:r>
            <a:r>
              <a:rPr lang="en-US" altLang="zh-CN" dirty="0"/>
              <a:t>Windows Azure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基础设施即服务（</a:t>
            </a:r>
            <a:r>
              <a:rPr lang="en-US" altLang="zh-CN" dirty="0"/>
              <a:t>IaaS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云计算运营商提供但不管理基础设施，第三方开发人员将开发好的软件和服务交给自己公司的</a:t>
            </a:r>
            <a:r>
              <a:rPr lang="en-US" altLang="zh-CN"/>
              <a:t>IT</a:t>
            </a:r>
            <a:r>
              <a:rPr lang="zh-CN" altLang="en-US"/>
              <a:t>管理员，由</a:t>
            </a:r>
            <a:r>
              <a:rPr lang="en-US" altLang="zh-CN"/>
              <a:t>IT</a:t>
            </a:r>
            <a:r>
              <a:rPr lang="zh-CN" altLang="en-US"/>
              <a:t>管理员负责部署及管理。</a:t>
            </a:r>
            <a:endParaRPr lang="en-US" altLang="zh-CN" dirty="0"/>
          </a:p>
          <a:p>
            <a:r>
              <a:rPr kumimoji="1" lang="zh-CN" altLang="en-US" dirty="0"/>
              <a:t> 比如：</a:t>
            </a:r>
            <a:r>
              <a:rPr lang="en-US" altLang="zh-CN" dirty="0"/>
              <a:t> Amazon</a:t>
            </a:r>
            <a:r>
              <a:rPr lang="zh-CN" altLang="en-US" dirty="0"/>
              <a:t> </a:t>
            </a:r>
            <a:r>
              <a:rPr lang="en-US" altLang="zh-CN" dirty="0"/>
              <a:t>AWS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56791" y="5733332"/>
            <a:ext cx="3483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阿里云、腾讯云？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提供综合性的云计算业务和服务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1800" y="1948249"/>
            <a:ext cx="5223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部署方式有两种：</a:t>
            </a:r>
            <a:endParaRPr kumimoji="1" lang="en-US" altLang="zh-CN"/>
          </a:p>
          <a:p>
            <a:endParaRPr kumimoji="1" lang="en-US" altLang="zh-CN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私有云</a:t>
            </a:r>
            <a:endParaRPr lang="en-US" altLang="zh-CN" dirty="0"/>
          </a:p>
          <a:p>
            <a:r>
              <a:rPr lang="zh-CN" altLang="en-US" dirty="0"/>
              <a:t>数据中心部署在企业内部，由企业自行管理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公有云</a:t>
            </a:r>
            <a:endParaRPr lang="en-US" altLang="zh-CN" dirty="0"/>
          </a:p>
          <a:p>
            <a:r>
              <a:rPr kumimoji="1" lang="zh-CN" altLang="en-US" dirty="0"/>
              <a:t>数据中心由第三方云计算供应商提供。</a:t>
            </a:r>
            <a:endParaRPr kumimoji="1" lang="en-US" altLang="zh-CN" dirty="0"/>
          </a:p>
          <a:p>
            <a:r>
              <a:rPr lang="zh-CN" altLang="en-US"/>
              <a:t>企业将自己的软件及服务部属在供应商提供的数据中心，并且支付一定的租金。</a:t>
            </a:r>
            <a:r>
              <a:rPr lang="en-US" altLang="zh-CN"/>
              <a:t>Windows Azure</a:t>
            </a:r>
            <a:r>
              <a:rPr lang="zh-CN" altLang="en-US"/>
              <a:t>正是这样一个公共云平台。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6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CF2BF7-C8D3-E141-B5FB-3D823702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</a:p>
        </p:txBody>
      </p:sp>
      <p:pic>
        <p:nvPicPr>
          <p:cNvPr id="8" name="内容占位符 7" descr="hadoop all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2" b="-8752"/>
          <a:stretch>
            <a:fillRect/>
          </a:stretch>
        </p:blipFill>
        <p:spPr>
          <a:xfrm>
            <a:off x="1492127" y="1393522"/>
            <a:ext cx="9115425" cy="4351338"/>
          </a:xfrm>
        </p:spPr>
      </p:pic>
    </p:spTree>
    <p:extLst>
      <p:ext uri="{BB962C8B-B14F-4D97-AF65-F5344CB8AC3E}">
        <p14:creationId xmlns:p14="http://schemas.microsoft.com/office/powerpoint/2010/main" val="16219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0AE76A-6D5F-E444-AB8F-5A273ACE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329BC66-1629-7043-8054-C5FE2FEC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1776248"/>
            <a:ext cx="11204028" cy="4792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Hadoop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 err="1">
                <a:latin typeface="+mn-ea"/>
              </a:rPr>
              <a:t>hdfs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yarn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元老级大数据处理技术框架，擅长离线数据分析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Hbase</a:t>
            </a:r>
            <a:r>
              <a:rPr lang="en-US" altLang="zh-CN" dirty="0">
                <a:latin typeface="+mn-ea"/>
              </a:rPr>
              <a:t>  </a:t>
            </a:r>
            <a:r>
              <a:rPr lang="zh-CN" altLang="zh-CN" dirty="0">
                <a:latin typeface="+mn-ea"/>
              </a:rPr>
              <a:t>分布式海量数据库，离线分析和在线业务通吃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Hive 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数据仓库工具，使用方便，功能丰富，基于</a:t>
            </a:r>
            <a:r>
              <a:rPr lang="en-US" altLang="zh-CN" dirty="0">
                <a:latin typeface="+mn-ea"/>
              </a:rPr>
              <a:t>MR</a:t>
            </a:r>
            <a:r>
              <a:rPr lang="zh-CN" altLang="zh-CN" dirty="0">
                <a:latin typeface="+mn-ea"/>
              </a:rPr>
              <a:t>延迟大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Sqoop</a:t>
            </a:r>
            <a:r>
              <a:rPr lang="zh-CN" altLang="zh-CN" dirty="0">
                <a:latin typeface="+mn-ea"/>
              </a:rPr>
              <a:t>数据导入导出工具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Flume</a:t>
            </a:r>
            <a:r>
              <a:rPr lang="zh-CN" altLang="zh-CN" dirty="0">
                <a:latin typeface="+mn-ea"/>
              </a:rPr>
              <a:t>数据采集框架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Storm </a:t>
            </a:r>
            <a:r>
              <a:rPr lang="zh-CN" altLang="zh-CN" dirty="0">
                <a:latin typeface="+mn-ea"/>
              </a:rPr>
              <a:t>实时流式计算框架，流式处理领域头牌框架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Spark </a:t>
            </a:r>
            <a:r>
              <a:rPr lang="zh-CN" altLang="zh-CN" dirty="0">
                <a:latin typeface="+mn-ea"/>
              </a:rPr>
              <a:t>基于内存的分布式运算框架，一站式处理</a:t>
            </a:r>
            <a:r>
              <a:rPr lang="en-US" altLang="zh-CN" dirty="0">
                <a:latin typeface="+mn-ea"/>
              </a:rPr>
              <a:t> all in one</a:t>
            </a:r>
            <a:r>
              <a:rPr lang="zh-CN" altLang="zh-CN" dirty="0">
                <a:latin typeface="+mn-ea"/>
              </a:rPr>
              <a:t>，新秀，发展势头迅猛</a:t>
            </a: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SparkCore</a:t>
            </a:r>
            <a:endParaRPr lang="zh-CN" altLang="zh-CN" sz="26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SparkSQL</a:t>
            </a:r>
            <a:endParaRPr lang="zh-CN" altLang="zh-CN" sz="2600" dirty="0">
              <a:latin typeface="+mn-ea"/>
            </a:endParaRPr>
          </a:p>
          <a:p>
            <a:pPr marL="914400" lvl="2" indent="0">
              <a:buNone/>
            </a:pPr>
            <a:r>
              <a:rPr lang="en-US" altLang="zh-CN" sz="2600" dirty="0" err="1">
                <a:latin typeface="+mn-ea"/>
              </a:rPr>
              <a:t>SparkStreaming</a:t>
            </a:r>
            <a:endParaRPr lang="zh-CN" altLang="zh-CN" sz="2600" dirty="0">
              <a:latin typeface="+mn-ea"/>
            </a:endParaRPr>
          </a:p>
          <a:p>
            <a:pPr marL="0" indent="0">
              <a:buNone/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83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54C544-026B-D344-90E9-002FA2E5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知识点小结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BFC33E-6533-8645-9624-A272FD06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 相关概念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 发展史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云计算概念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生态圈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29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</a:rPr>
              <a:t> 安装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  <a:r>
              <a:rPr kumimoji="1" lang="zh-CN" altLang="en-US" dirty="0">
                <a:solidFill>
                  <a:srgbClr val="FF0000"/>
                </a:solidFill>
              </a:rPr>
              <a:t>前的准备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56925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12C9FF-093A-7C43-A7AE-5FE77311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搭建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集群的准备工作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96DC52A-739F-6A43-96A7-F2D9B575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单机部署（伪分布式）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/>
              <a:t>伪分布模式这种模式是在一台单机上运行，但用不同的</a:t>
            </a:r>
            <a:r>
              <a:rPr lang="en-US" altLang="zh-CN"/>
              <a:t>Java</a:t>
            </a:r>
            <a:r>
              <a:rPr lang="zh-CN" altLang="en-US"/>
              <a:t>进程模仿分布式运行中的各类结点。</a:t>
            </a:r>
            <a:endParaRPr lang="en-US" altLang="zh-CN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zh-CN" altLang="en-US" dirty="0"/>
              <a:t>集群部署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/>
              <a:t> 可以准备三台虚拟机，模拟分布式集群部署。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4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基础配置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准备三台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服务器（系统建议</a:t>
            </a:r>
            <a:r>
              <a:rPr kumimoji="1" lang="en-US" altLang="zh-CN" dirty="0"/>
              <a:t>Ubuntu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centos</a:t>
            </a:r>
            <a:r>
              <a:rPr kumimoji="1" lang="zh-CN" altLang="en-US" dirty="0"/>
              <a:t> 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</a:t>
            </a:r>
            <a:endParaRPr kumimoji="1" lang="en-US" altLang="zh-CN" dirty="0"/>
          </a:p>
          <a:p>
            <a:pPr lvl="0"/>
            <a:r>
              <a:rPr lang="zh-CN" altLang="zh-CN" dirty="0"/>
              <a:t>解压</a:t>
            </a:r>
            <a:r>
              <a:rPr lang="en-US" altLang="zh-CN" dirty="0"/>
              <a:t>centos</a:t>
            </a:r>
            <a:r>
              <a:rPr lang="zh-CN" altLang="zh-CN" dirty="0"/>
              <a:t>镜像压缩包到某个目录，并用</a:t>
            </a:r>
            <a:r>
              <a:rPr lang="en-US" altLang="zh-CN" dirty="0" err="1"/>
              <a:t>vmware</a:t>
            </a:r>
            <a:r>
              <a:rPr lang="zh-CN" altLang="zh-CN" dirty="0"/>
              <a:t>打开</a:t>
            </a:r>
          </a:p>
          <a:p>
            <a:pPr lvl="0"/>
            <a:r>
              <a:rPr lang="zh-CN" altLang="zh-CN" dirty="0"/>
              <a:t>准备操作系统环境（主机名，</a:t>
            </a:r>
            <a:r>
              <a:rPr lang="en-US" altLang="zh-CN" dirty="0" err="1"/>
              <a:t>ip</a:t>
            </a:r>
            <a:r>
              <a:rPr lang="zh-CN" altLang="zh-CN" dirty="0"/>
              <a:t>地址配成</a:t>
            </a:r>
            <a:r>
              <a:rPr lang="en-US" altLang="zh-CN" dirty="0"/>
              <a:t>static</a:t>
            </a:r>
            <a:r>
              <a:rPr lang="zh-CN" altLang="zh-CN" dirty="0"/>
              <a:t>，域名和</a:t>
            </a:r>
            <a:r>
              <a:rPr lang="en-US" altLang="zh-CN" dirty="0" err="1"/>
              <a:t>ip</a:t>
            </a:r>
            <a:r>
              <a:rPr lang="zh-CN" altLang="zh-CN" dirty="0"/>
              <a:t>的本地映射</a:t>
            </a:r>
            <a:r>
              <a:rPr lang="en-US" altLang="zh-CN" dirty="0"/>
              <a:t>hosts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关闭图形界面的启动</a:t>
            </a:r>
            <a:r>
              <a:rPr lang="en-US" altLang="zh-CN" dirty="0"/>
              <a:t>   </a:t>
            </a:r>
            <a:r>
              <a:rPr lang="zh-CN" altLang="zh-CN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zh-CN" dirty="0"/>
              <a:t>中的启动级别为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鸟哥的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私房菜：基础学习篇（第四版）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熟悉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tcp</a:t>
            </a:r>
            <a:r>
              <a:rPr kumimoji="1" lang="zh-CN" altLang="en-US" dirty="0"/>
              <a:t>等网络协议，对</a:t>
            </a:r>
            <a:r>
              <a:rPr kumimoji="1" lang="en-US" altLang="zh-CN" dirty="0"/>
              <a:t>CDN</a:t>
            </a:r>
            <a:r>
              <a:rPr kumimoji="1" lang="zh-CN" altLang="en-US" dirty="0"/>
              <a:t>有所了解</a:t>
            </a:r>
            <a:endParaRPr kumimoji="1" lang="en-US" altLang="zh-CN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26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安装</a:t>
            </a:r>
            <a:r>
              <a:rPr kumimoji="1" lang="en-US" altLang="zh-CN"/>
              <a:t>Java</a:t>
            </a:r>
            <a:r>
              <a:rPr kumimoji="1" lang="zh-CN" altLang="en-US"/>
              <a:t>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kumimoji="1" lang="zh-CN" altLang="en-US"/>
              <a:t>针对</a:t>
            </a:r>
            <a:r>
              <a:rPr kumimoji="1" lang="en-US" altLang="zh-CN"/>
              <a:t>Hadoop</a:t>
            </a:r>
            <a:r>
              <a:rPr kumimoji="1" lang="zh-CN" altLang="en-US"/>
              <a:t>安装</a:t>
            </a:r>
            <a:r>
              <a:rPr kumimoji="1" lang="en-US" altLang="zh-CN"/>
              <a:t>Java8</a:t>
            </a:r>
          </a:p>
          <a:p>
            <a:pPr marL="0" indent="0">
              <a:buNone/>
            </a:pPr>
            <a:r>
              <a:rPr kumimoji="1" lang="zh-CN" altLang="en-US"/>
              <a:t>登录网址：</a:t>
            </a:r>
            <a:r>
              <a:rPr kumimoji="1" lang="en-US" altLang="zh-CN">
                <a:hlinkClick r:id="rId2"/>
              </a:rPr>
              <a:t>http://www.oracle.com/technetwork/java/javase/downloads/index.html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下载安装包，比如</a:t>
            </a:r>
            <a:r>
              <a:rPr kumimoji="1" lang="en-US" altLang="zh-CN"/>
              <a:t>64</a:t>
            </a:r>
            <a:r>
              <a:rPr kumimoji="1" lang="zh-CN" altLang="en-US"/>
              <a:t>位的</a:t>
            </a:r>
            <a:r>
              <a:rPr kumimoji="1" lang="en-US" altLang="zh-CN"/>
              <a:t>JDK</a:t>
            </a:r>
            <a:r>
              <a:rPr kumimoji="1" lang="zh-CN" altLang="en-US"/>
              <a:t>1</a:t>
            </a:r>
            <a:r>
              <a:rPr kumimoji="1" lang="en-US" altLang="zh-CN"/>
              <a:t>.8</a:t>
            </a:r>
            <a:r>
              <a:rPr kumimoji="1" lang="zh-CN" altLang="en-US"/>
              <a:t>版本。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jdk-8u231-linux-x64.tar.gz</a:t>
            </a:r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r>
              <a:rPr kumimoji="1" lang="zh-CN" altLang="zh-CN"/>
              <a:t>2</a:t>
            </a:r>
            <a:r>
              <a:rPr kumimoji="1" lang="en-US" altLang="zh-CN"/>
              <a:t>.</a:t>
            </a:r>
            <a:r>
              <a:rPr kumimoji="1" lang="zh-CN" altLang="en-US"/>
              <a:t> 将安装包移动到</a:t>
            </a:r>
            <a:r>
              <a:rPr kumimoji="1" lang="en-US" altLang="zh-CN"/>
              <a:t>/opt</a:t>
            </a:r>
            <a:r>
              <a:rPr kumimoji="1" lang="zh-CN" altLang="en-US"/>
              <a:t>目录并，解压</a:t>
            </a:r>
            <a:r>
              <a:rPr kumimoji="1" lang="en-US" altLang="zh-CN"/>
              <a:t>gz</a:t>
            </a:r>
            <a:r>
              <a:rPr kumimoji="1" lang="zh-CN" altLang="en-US"/>
              <a:t>文件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tar </a:t>
            </a:r>
            <a:r>
              <a:rPr kumimoji="1" lang="mr-IN" altLang="zh-CN"/>
              <a:t>–</a:t>
            </a:r>
            <a:r>
              <a:rPr kumimoji="1" lang="en-US" altLang="zh-CN"/>
              <a:t>zxvf jdk-8u231-linux-x64.tar.gz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创建软连接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ln </a:t>
            </a:r>
            <a:r>
              <a:rPr kumimoji="1" lang="mr-IN" altLang="zh-CN"/>
              <a:t>–</a:t>
            </a:r>
            <a:r>
              <a:rPr kumimoji="1" lang="en-US" altLang="zh-CN"/>
              <a:t>s jdk1.8.0_231 java</a:t>
            </a:r>
          </a:p>
        </p:txBody>
      </p:sp>
    </p:spTree>
    <p:extLst>
      <p:ext uri="{BB962C8B-B14F-4D97-AF65-F5344CB8AC3E}">
        <p14:creationId xmlns:p14="http://schemas.microsoft.com/office/powerpoint/2010/main" val="329840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3363AD-8F87-8149-8D77-45232A70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安装</a:t>
            </a:r>
            <a:r>
              <a:rPr kumimoji="1" lang="en-US" altLang="zh-CN"/>
              <a:t>Java</a:t>
            </a:r>
            <a:r>
              <a:rPr kumimoji="1" lang="zh-CN" altLang="en-US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EF3082B-EF43-9140-8CD0-5EF1BDB7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相关安装包准备</a:t>
            </a:r>
            <a:endParaRPr kumimoji="1" lang="en-US" altLang="zh-CN" dirty="0"/>
          </a:p>
          <a:p>
            <a:pPr marL="0" lvl="0" indent="0">
              <a:buNone/>
            </a:pPr>
            <a:r>
              <a:rPr lang="zh-CN" altLang="zh-CN" dirty="0"/>
              <a:t>准备</a:t>
            </a:r>
            <a:r>
              <a:rPr lang="en-US" altLang="zh-CN" dirty="0"/>
              <a:t>java</a:t>
            </a:r>
            <a:r>
              <a:rPr lang="zh-CN" altLang="zh-CN" dirty="0"/>
              <a:t>环境，安装</a:t>
            </a:r>
            <a:r>
              <a:rPr lang="en-US" altLang="zh-CN" dirty="0" err="1"/>
              <a:t>jdk</a:t>
            </a:r>
            <a:r>
              <a:rPr lang="zh-CN" altLang="zh-CN" dirty="0"/>
              <a:t>，配置环境变量等</a:t>
            </a:r>
          </a:p>
          <a:p>
            <a:pPr lvl="0"/>
            <a:r>
              <a:rPr lang="zh-CN" altLang="zh-CN" dirty="0"/>
              <a:t>解压安装包，</a:t>
            </a:r>
            <a:r>
              <a:rPr lang="zh-CN" altLang="en-US" dirty="0"/>
              <a:t>添加</a:t>
            </a:r>
            <a:r>
              <a:rPr lang="zh-CN" altLang="zh-CN" dirty="0"/>
              <a:t>环境变量：</a:t>
            </a:r>
            <a:r>
              <a:rPr lang="en-US" altLang="zh-CN" dirty="0"/>
              <a:t>  JAVA_HOME   PATH</a:t>
            </a:r>
          </a:p>
          <a:p>
            <a:pPr marL="0" lvl="0" indent="0">
              <a:buNone/>
            </a:pPr>
            <a:r>
              <a:rPr lang="en-US" altLang="zh-CN" dirty="0"/>
              <a:t>vim ~/bashrc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环境变量生效：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~/bashrc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验证：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version</a:t>
            </a:r>
          </a:p>
          <a:p>
            <a:pPr marL="0" lvl="0" indent="0">
              <a:buNone/>
            </a:pPr>
            <a:r>
              <a:rPr lang="zh-CN" altLang="en-US" dirty="0"/>
              <a:t>如果输出</a:t>
            </a:r>
            <a:r>
              <a:rPr lang="en-US" altLang="zh-CN" dirty="0"/>
              <a:t>jdk1.8</a:t>
            </a:r>
            <a:r>
              <a:rPr lang="zh-CN" altLang="en-US" dirty="0"/>
              <a:t>的信息表示安装正确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62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1.</a:t>
            </a:r>
            <a:r>
              <a:rPr kumimoji="1" lang="en-U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  <a:r>
              <a:rPr kumimoji="1" lang="zh-CN" altLang="en-US" dirty="0">
                <a:solidFill>
                  <a:srgbClr val="FF0000"/>
                </a:solidFill>
              </a:rPr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前的准备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9567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Hadoop</a:t>
            </a:r>
            <a:r>
              <a:rPr kumimoji="1" lang="zh-CN" altLang="en-US"/>
              <a:t>安装包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42" y="1690688"/>
            <a:ext cx="10796274" cy="49123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/>
              <a:t>下载</a:t>
            </a:r>
            <a:r>
              <a:rPr lang="en-US" altLang="zh-CN" dirty="0"/>
              <a:t>Hadoop</a:t>
            </a:r>
            <a:r>
              <a:rPr lang="zh-CN" altLang="en-US" dirty="0"/>
              <a:t>安装包：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登录网址</a:t>
            </a:r>
            <a:r>
              <a:rPr lang="zh-CN" altLang="zh-CN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u="sng">
                <a:hlinkClick r:id="rId3"/>
              </a:rPr>
              <a:t>https://archive.apache.org/dist/hadoop/core/hadoop-3.0.0/</a:t>
            </a:r>
            <a:endParaRPr lang="en-US" altLang="zh-CN" u="sng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下载</a:t>
            </a:r>
            <a:r>
              <a:rPr lang="zh-CN" altLang="zh-CN" dirty="0"/>
              <a:t> </a:t>
            </a:r>
            <a:r>
              <a:rPr lang="en-US" altLang="zh-CN" dirty="0"/>
              <a:t>hadoop-3.0.tar.gz</a:t>
            </a:r>
          </a:p>
          <a:p>
            <a:pPr marL="0" lvl="0" indent="0">
              <a:buNone/>
            </a:pPr>
            <a:r>
              <a:rPr lang="zh-CN" altLang="en-US" dirty="0"/>
              <a:t>解压：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zh-CN" dirty="0"/>
              <a:t>t</a:t>
            </a:r>
            <a:r>
              <a:rPr lang="en-US" altLang="zh-CN" dirty="0"/>
              <a:t>ar </a:t>
            </a:r>
            <a:r>
              <a:rPr lang="mr-IN" altLang="zh-CN" dirty="0"/>
              <a:t>–</a:t>
            </a:r>
            <a:r>
              <a:rPr lang="en-US" altLang="zh-CN" dirty="0"/>
              <a:t>zxvf hadoop-3.0.tar.gz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03" y="1564444"/>
            <a:ext cx="8926339" cy="47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Hadoop</a:t>
            </a:r>
            <a:r>
              <a:rPr kumimoji="1" lang="zh-CN" altLang="en-US"/>
              <a:t>安装准备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zh-CN" dirty="0"/>
              <a:t>配置防火墙（关闭）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s</a:t>
            </a:r>
            <a:r>
              <a:rPr lang="en-US" altLang="zh-CN" dirty="0"/>
              <a:t>ervice iptables stop</a:t>
            </a:r>
            <a:endParaRPr lang="zh-CN" altLang="zh-CN" dirty="0"/>
          </a:p>
          <a:p>
            <a:pPr marL="0" lv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zh-CN" altLang="zh-CN" dirty="0"/>
              <a:t>为</a:t>
            </a:r>
            <a:r>
              <a:rPr lang="en-US" altLang="zh-CN" dirty="0" err="1"/>
              <a:t>hadoop</a:t>
            </a:r>
            <a:r>
              <a:rPr lang="zh-CN" altLang="zh-CN" dirty="0"/>
              <a:t>软件准备一个专门的</a:t>
            </a:r>
            <a:r>
              <a:rPr lang="en-US" altLang="zh-CN" dirty="0" err="1"/>
              <a:t>linux</a:t>
            </a:r>
            <a:r>
              <a:rPr lang="zh-CN" altLang="zh-CN" dirty="0"/>
              <a:t>用户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zh-CN" altLang="en-US" dirty="0"/>
              <a:t>比如，创建新</a:t>
            </a:r>
            <a:r>
              <a:rPr lang="zh-CN" altLang="zh-CN" dirty="0"/>
              <a:t>用户</a:t>
            </a:r>
            <a:r>
              <a:rPr lang="en-US" altLang="zh-CN" dirty="0" err="1"/>
              <a:t>hadoop</a:t>
            </a:r>
            <a:r>
              <a:rPr lang="zh-CN" altLang="zh-CN" dirty="0"/>
              <a:t>，密码：</a:t>
            </a:r>
            <a:r>
              <a:rPr lang="en-US" altLang="zh-CN" dirty="0" err="1"/>
              <a:t>hadoop</a:t>
            </a:r>
            <a:r>
              <a:rPr lang="zh-CN" altLang="zh-CN" dirty="0"/>
              <a:t>），为</a:t>
            </a:r>
            <a:r>
              <a:rPr lang="en-US" altLang="zh-CN" dirty="0" err="1"/>
              <a:t>hadoop</a:t>
            </a:r>
            <a:r>
              <a:rPr lang="zh-CN" altLang="zh-CN" dirty="0"/>
              <a:t>用户设置</a:t>
            </a:r>
            <a:r>
              <a:rPr lang="en-US" altLang="zh-CN" dirty="0" err="1"/>
              <a:t>sudo</a:t>
            </a:r>
            <a:r>
              <a:rPr lang="zh-CN" altLang="zh-CN" dirty="0"/>
              <a:t>权限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zh-CN" altLang="en-US" dirty="0" err="1"/>
              <a:t>  配置文件中设置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90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/>
              <a:t>设置无密码</a:t>
            </a:r>
            <a:r>
              <a:rPr kumimoji="1" lang="en-US" altLang="zh-CN"/>
              <a:t>SSH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/>
              <a:t>设置</a:t>
            </a:r>
            <a:r>
              <a:rPr kumimoji="1" lang="en-US" altLang="zh-CN"/>
              <a:t>SSH</a:t>
            </a:r>
            <a:r>
              <a:rPr kumimoji="1" lang="zh-CN" altLang="en-US"/>
              <a:t>免密码登录：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各个节点之间进行数据交互。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测试是否为无密码登录</a:t>
            </a:r>
            <a:r>
              <a:rPr kumimoji="1" lang="en-US" altLang="zh-CN"/>
              <a:t>localhost</a:t>
            </a:r>
            <a:r>
              <a:rPr kumimoji="1" lang="zh-CN" altLang="en-US"/>
              <a:t>：</a:t>
            </a:r>
            <a:r>
              <a:rPr kumimoji="1" lang="en-US" altLang="zh-CN"/>
              <a:t>$ssh localhost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设置命令：</a:t>
            </a:r>
            <a:endParaRPr kumimoji="1" lang="en-US" altLang="zh-CN"/>
          </a:p>
          <a:p>
            <a:pPr marL="0" indent="0">
              <a:buNone/>
            </a:pPr>
            <a:r>
              <a:rPr kumimoji="1" lang="en-US" altLang="zh-CN"/>
              <a:t>$</a:t>
            </a:r>
            <a:r>
              <a:rPr kumimoji="1" lang="zh-CN" altLang="zh-CN"/>
              <a:t>s</a:t>
            </a:r>
            <a:r>
              <a:rPr kumimoji="1" lang="en-US" altLang="zh-CN"/>
              <a:t>sh-keygen </a:t>
            </a:r>
            <a:r>
              <a:rPr kumimoji="1" lang="mr-IN" altLang="zh-CN"/>
              <a:t>–</a:t>
            </a:r>
            <a:r>
              <a:rPr kumimoji="1" lang="en-US" altLang="zh-CN"/>
              <a:t>t rsa </a:t>
            </a:r>
            <a:r>
              <a:rPr kumimoji="1" lang="mr-IN" altLang="zh-CN"/>
              <a:t>–</a:t>
            </a:r>
            <a:r>
              <a:rPr kumimoji="1" lang="en-US" altLang="zh-CN"/>
              <a:t>P ‘’ </a:t>
            </a:r>
            <a:r>
              <a:rPr kumimoji="1" lang="mr-IN" altLang="zh-CN"/>
              <a:t>–</a:t>
            </a:r>
            <a:r>
              <a:rPr kumimoji="1" lang="en-US" altLang="zh-CN"/>
              <a:t>f  ~/.ssh/id_rsa</a:t>
            </a:r>
          </a:p>
          <a:p>
            <a:pPr marL="0" indent="0">
              <a:buNone/>
            </a:pPr>
            <a:r>
              <a:rPr kumimoji="1" lang="en-US" altLang="zh-CN"/>
              <a:t>$</a:t>
            </a:r>
            <a:r>
              <a:rPr kumimoji="1" lang="zh-CN" altLang="zh-CN"/>
              <a:t>c</a:t>
            </a:r>
            <a:r>
              <a:rPr kumimoji="1" lang="en-US" altLang="zh-CN"/>
              <a:t>at ~/.ssh/id_rsa.pub &gt;&gt; ~/.ssh/authorised_keys</a:t>
            </a:r>
          </a:p>
          <a:p>
            <a:pPr marL="0" indent="0">
              <a:buNone/>
            </a:pPr>
            <a:r>
              <a:rPr kumimoji="1" lang="en-US" altLang="zh-CN"/>
              <a:t>$</a:t>
            </a:r>
            <a:r>
              <a:rPr kumimoji="1" lang="zh-CN" altLang="zh-CN"/>
              <a:t>c</a:t>
            </a:r>
            <a:r>
              <a:rPr kumimoji="1" lang="en-US" altLang="zh-CN"/>
              <a:t>hmod 600 ~/.ssh/authorized_keys</a:t>
            </a:r>
          </a:p>
        </p:txBody>
      </p:sp>
    </p:spTree>
    <p:extLst>
      <p:ext uri="{BB962C8B-B14F-4D97-AF65-F5344CB8AC3E}">
        <p14:creationId xmlns:p14="http://schemas.microsoft.com/office/powerpoint/2010/main" val="417312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54C544-026B-D344-90E9-002FA2E5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知识点小结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BFC33E-6533-8645-9624-A272FD06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基础资源配置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Java</a:t>
            </a:r>
            <a:r>
              <a:rPr kumimoji="1" lang="zh-CN" altLang="en-US" dirty="0"/>
              <a:t>环境准备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包下载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安装的其他准备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2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2F2F01-984E-814B-AD0A-687B852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kumimoji="1" lang="en-US" altLang="zh-CN" dirty="0"/>
              <a:t>					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EFD08F-0CBC-F14D-BB98-DB355123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98" y="2051222"/>
            <a:ext cx="10515600" cy="42245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</a:t>
            </a: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安装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前的准备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</a:rPr>
              <a:t> 安装</a:t>
            </a:r>
            <a:r>
              <a:rPr kumimoji="1" lang="en-US" altLang="zh-CN" dirty="0">
                <a:solidFill>
                  <a:srgbClr val="FF0000"/>
                </a:solidFill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40230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AA1DA3E-B989-A746-A90D-76E5AA10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集群部署安装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C5C7127-AF56-814F-ABBF-7DD323AA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4.1</a:t>
            </a:r>
            <a:r>
              <a:rPr kumimoji="1" lang="zh-CN" altLang="en-US" dirty="0"/>
              <a:t> 单机部署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4.2</a:t>
            </a:r>
            <a:r>
              <a:rPr kumimoji="1" lang="zh-CN" altLang="en-US" dirty="0"/>
              <a:t> 集群部署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4.3</a:t>
            </a:r>
            <a:r>
              <a:rPr kumimoji="1" lang="zh-CN" altLang="en-US" dirty="0"/>
              <a:t> 验证方式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4.4</a:t>
            </a:r>
            <a:r>
              <a:rPr kumimoji="1" lang="zh-CN" altLang="en-US" dirty="0"/>
              <a:t> 常见问题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61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1933F2-B3B8-FB42-BD17-34950C0D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单机部署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5F68529-25F9-E544-ACE0-ED456495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安装</a:t>
            </a:r>
            <a:r>
              <a:rPr lang="en-US" altLang="zh-CN" dirty="0" err="1"/>
              <a:t>hadoop</a:t>
            </a:r>
            <a:r>
              <a:rPr lang="en-US" altLang="zh-CN" dirty="0"/>
              <a:t>----</a:t>
            </a:r>
            <a:r>
              <a:rPr lang="zh-CN" altLang="zh-CN" dirty="0"/>
              <a:t>（解压，修改配置文件，分发到集群，初始化，启动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EAD9BDC-B290-2E49-AD87-67555A6F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12267"/>
              </p:ext>
            </p:extLst>
          </p:nvPr>
        </p:nvGraphicFramePr>
        <p:xfrm>
          <a:off x="838200" y="2648607"/>
          <a:ext cx="9343768" cy="399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768">
                  <a:extLst>
                    <a:ext uri="{9D8B030D-6E8A-4147-A177-3AD203B41FA5}">
                      <a16:colId xmlns="" xmlns:a16="http://schemas.microsoft.com/office/drawing/2014/main" val="1912503132"/>
                    </a:ext>
                  </a:extLst>
                </a:gridCol>
              </a:tblGrid>
              <a:tr h="3998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bin       		 #</a:t>
                      </a:r>
                      <a:r>
                        <a:rPr lang="zh-CN" sz="2000" kern="100" dirty="0">
                          <a:effectLst/>
                        </a:rPr>
                        <a:t>可执行文件（</a:t>
                      </a:r>
                      <a:r>
                        <a:rPr lang="en-US" sz="2000" kern="100" dirty="0" err="1">
                          <a:effectLst/>
                        </a:rPr>
                        <a:t>hadoop</a:t>
                      </a:r>
                      <a:r>
                        <a:rPr lang="zh-CN" sz="2000" kern="100" dirty="0">
                          <a:effectLst/>
                        </a:rPr>
                        <a:t>的功能操作命令）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etc</a:t>
                      </a:r>
                      <a:r>
                        <a:rPr lang="en-US" sz="2000" kern="100" dirty="0">
                          <a:effectLst/>
                        </a:rPr>
                        <a:t>		#</a:t>
                      </a:r>
                      <a:r>
                        <a:rPr lang="zh-CN" sz="2000" kern="100" dirty="0">
                          <a:effectLst/>
                        </a:rPr>
                        <a:t>配置文件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include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lib		 #</a:t>
                      </a:r>
                      <a:r>
                        <a:rPr lang="zh-CN" sz="2000" kern="100" dirty="0">
                          <a:effectLst/>
                        </a:rPr>
                        <a:t>本地库文件（数据压缩编解码、本地文件系统操作）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libexec</a:t>
                      </a:r>
                      <a:r>
                        <a:rPr lang="en-US" sz="2000" kern="100" dirty="0">
                          <a:effectLst/>
                        </a:rPr>
                        <a:t>   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LICENSE.txt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NOTICE.txt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README.txt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sbin</a:t>
                      </a:r>
                      <a:r>
                        <a:rPr lang="en-US" sz="2000" kern="100" dirty="0">
                          <a:effectLst/>
                        </a:rPr>
                        <a:t>		#</a:t>
                      </a:r>
                      <a:r>
                        <a:rPr lang="zh-CN" sz="2000" kern="100" dirty="0">
                          <a:effectLst/>
                        </a:rPr>
                        <a:t>可执行文件（</a:t>
                      </a:r>
                      <a:r>
                        <a:rPr lang="en-US" sz="2000" kern="100" dirty="0" err="1">
                          <a:effectLst/>
                        </a:rPr>
                        <a:t>hadoop</a:t>
                      </a:r>
                      <a:r>
                        <a:rPr lang="zh-CN" sz="2000" kern="100" dirty="0">
                          <a:effectLst/>
                        </a:rPr>
                        <a:t>集群进程管理的操作命令）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share		#</a:t>
                      </a:r>
                      <a:r>
                        <a:rPr lang="zh-CN" sz="2000" kern="100" dirty="0">
                          <a:effectLst/>
                        </a:rPr>
                        <a:t>开发所需要的</a:t>
                      </a:r>
                      <a:r>
                        <a:rPr lang="en-US" sz="2000" kern="100" dirty="0">
                          <a:effectLst/>
                        </a:rPr>
                        <a:t>jar</a:t>
                      </a:r>
                      <a:r>
                        <a:rPr lang="zh-CN" sz="2000" kern="100" dirty="0">
                          <a:effectLst/>
                        </a:rPr>
                        <a:t>包及用户帮助文档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5747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0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DF0130-4BB6-FA4B-B4CF-D5A25C04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安装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修改配置文件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998074-D279-944A-8B35-87A97870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en-US" altLang="zh-CN" dirty="0" err="1"/>
              <a:t>hadoop-env.sh</a:t>
            </a:r>
            <a:r>
              <a:rPr lang="en-US" altLang="zh-CN" dirty="0"/>
              <a:t>   JAVA_HOME = /home/</a:t>
            </a:r>
            <a:r>
              <a:rPr lang="en-US" altLang="zh-CN" dirty="0" err="1"/>
              <a:t>hadoop</a:t>
            </a:r>
            <a:r>
              <a:rPr lang="en-US" altLang="zh-CN" dirty="0"/>
              <a:t>/app/jdk_7u65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(2)core-</a:t>
            </a:r>
            <a:r>
              <a:rPr lang="en-US" altLang="zh-CN" dirty="0" err="1"/>
              <a:t>site.xml</a:t>
            </a:r>
            <a:r>
              <a:rPr lang="en-US" altLang="zh-CN" dirty="0"/>
              <a:t>	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fs.defaultFS</a:t>
            </a:r>
            <a:r>
              <a:rPr lang="en-US" altLang="zh-CN" dirty="0"/>
              <a:t>    </a:t>
            </a:r>
            <a:r>
              <a:rPr lang="zh-CN" altLang="zh-CN" dirty="0"/>
              <a:t>指定</a:t>
            </a:r>
            <a:r>
              <a:rPr lang="en-US" altLang="zh-CN" dirty="0" err="1"/>
              <a:t>hadoop</a:t>
            </a:r>
            <a:r>
              <a:rPr lang="zh-CN" altLang="zh-CN" dirty="0"/>
              <a:t>所使用的文件系统</a:t>
            </a:r>
          </a:p>
          <a:p>
            <a:pPr marL="0" indent="0">
              <a:buNone/>
            </a:pPr>
            <a:r>
              <a:rPr lang="en-US" altLang="zh-CN" dirty="0" err="1"/>
              <a:t>hadoop.tmp.dir</a:t>
            </a:r>
            <a:r>
              <a:rPr lang="en-US" altLang="zh-CN" dirty="0"/>
              <a:t>  </a:t>
            </a:r>
            <a:r>
              <a:rPr lang="zh-CN" altLang="zh-CN" dirty="0"/>
              <a:t>指定各节点上的</a:t>
            </a:r>
            <a:r>
              <a:rPr lang="en-US" altLang="zh-CN" dirty="0" err="1"/>
              <a:t>hadoop</a:t>
            </a:r>
            <a:r>
              <a:rPr lang="zh-CN" altLang="zh-CN" dirty="0"/>
              <a:t>进程所在的本地工作目录</a:t>
            </a:r>
            <a:r>
              <a:rPr lang="en-US" altLang="zh-CN" dirty="0"/>
              <a:t>(</a:t>
            </a:r>
            <a:r>
              <a:rPr lang="zh-CN" altLang="zh-CN" dirty="0"/>
              <a:t>父目录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en-US" altLang="zh-CN" dirty="0" err="1"/>
              <a:t>mapred-site.xml</a:t>
            </a:r>
            <a:r>
              <a:rPr lang="en-US" altLang="zh-CN" dirty="0"/>
              <a:t>    </a:t>
            </a:r>
            <a:r>
              <a:rPr lang="en-US" altLang="zh-CN" dirty="0" err="1"/>
              <a:t>mapreduce.framework.name</a:t>
            </a:r>
            <a:r>
              <a:rPr lang="en-US" altLang="zh-CN" dirty="0"/>
              <a:t> :  yarn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(4)yarn-</a:t>
            </a:r>
            <a:r>
              <a:rPr lang="en-US" altLang="zh-CN" dirty="0" err="1"/>
              <a:t>site.xml</a:t>
            </a:r>
            <a:r>
              <a:rPr lang="en-US" altLang="zh-CN" dirty="0"/>
              <a:t>    </a:t>
            </a:r>
            <a:r>
              <a:rPr lang="en-US" altLang="zh-CN" dirty="0" err="1"/>
              <a:t>yarn.resourcemanager.hostname</a:t>
            </a:r>
            <a:r>
              <a:rPr lang="zh-CN" altLang="zh-CN" dirty="0"/>
              <a:t>：</a:t>
            </a:r>
            <a:r>
              <a:rPr lang="en-US" altLang="zh-CN" dirty="0"/>
              <a:t>server01 (yarn</a:t>
            </a:r>
            <a:r>
              <a:rPr lang="zh-CN" altLang="zh-CN" dirty="0"/>
              <a:t>中的</a:t>
            </a:r>
            <a:r>
              <a:rPr lang="en-US" altLang="zh-CN" dirty="0"/>
              <a:t>master</a:t>
            </a:r>
            <a:r>
              <a:rPr lang="zh-CN" altLang="zh-CN" dirty="0"/>
              <a:t>节点所在主机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yarn.nodemanager.aux</a:t>
            </a:r>
            <a:r>
              <a:rPr lang="en-US" altLang="zh-CN" dirty="0"/>
              <a:t>-services : </a:t>
            </a:r>
            <a:r>
              <a:rPr lang="en-US" altLang="zh-CN" dirty="0" err="1"/>
              <a:t>mapreduce_shuffle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7F4071-AEF5-F646-AC2F-712AB9C1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生产环境的部署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EFD252-5BFD-DD4D-87D7-FB97F695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(6)</a:t>
            </a:r>
            <a:r>
              <a:rPr lang="zh-CN" altLang="zh-CN" dirty="0"/>
              <a:t>真实生产中部署一个中型集群：</a:t>
            </a:r>
          </a:p>
          <a:p>
            <a:pPr marL="0" indent="0">
              <a:buNone/>
            </a:pPr>
            <a:r>
              <a:rPr lang="zh-CN" altLang="zh-CN" dirty="0"/>
              <a:t>有些公司会借助一些自动化的网络拷贝工具加快配置速度</a:t>
            </a:r>
          </a:p>
          <a:p>
            <a:pPr marL="0" indent="0">
              <a:buNone/>
            </a:pPr>
            <a:r>
              <a:rPr lang="zh-CN" altLang="zh-CN" dirty="0"/>
              <a:t>有些公司会采用一些商业发行版（</a:t>
            </a:r>
            <a:r>
              <a:rPr lang="en-US" altLang="zh-CN" dirty="0"/>
              <a:t>CDH--</a:t>
            </a:r>
            <a:r>
              <a:rPr lang="en-US" altLang="zh-CN" dirty="0" err="1"/>
              <a:t>cloudera</a:t>
            </a:r>
            <a:r>
              <a:rPr lang="zh-CN" altLang="zh-CN" dirty="0"/>
              <a:t>公司的产品；</a:t>
            </a:r>
            <a:r>
              <a:rPr lang="en-US" altLang="zh-CN" dirty="0"/>
              <a:t>HORTONWORKS</a:t>
            </a:r>
            <a:r>
              <a:rPr lang="zh-CN" altLang="zh-CN" dirty="0"/>
              <a:t>；</a:t>
            </a:r>
            <a:r>
              <a:rPr lang="en-US" altLang="zh-CN" dirty="0"/>
              <a:t>MICROSOFT</a:t>
            </a:r>
            <a:r>
              <a:rPr lang="zh-CN" altLang="zh-CN" dirty="0"/>
              <a:t>，</a:t>
            </a:r>
            <a:r>
              <a:rPr lang="en-US" altLang="zh-CN" dirty="0"/>
              <a:t>IBM</a:t>
            </a:r>
            <a:r>
              <a:rPr lang="zh-CN" altLang="zh-CN" dirty="0"/>
              <a:t>，</a:t>
            </a:r>
            <a:r>
              <a:rPr lang="en-US" altLang="zh-CN" dirty="0"/>
              <a:t>EMC</a:t>
            </a:r>
            <a:r>
              <a:rPr lang="zh-CN" altLang="zh-CN" dirty="0"/>
              <a:t>，</a:t>
            </a:r>
            <a:r>
              <a:rPr lang="en-US" altLang="zh-CN" dirty="0"/>
              <a:t>INTEL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69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BCAB62-42D1-D946-BCA1-6260561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集群部署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F321EA-DA5F-C947-B563-CA7CF092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SSH</a:t>
            </a:r>
            <a:r>
              <a:rPr kumimoji="1" lang="zh-CN" altLang="en-US" dirty="0"/>
              <a:t>免密登录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zh-CN" dirty="0"/>
              <a:t>配置的机制：在登陆方生成密钥对，然后将公钥复制给目标主机，在目标主机上将这个公钥加入授权文件</a:t>
            </a:r>
            <a:r>
              <a:rPr lang="en-US" altLang="zh-CN" dirty="0"/>
              <a:t> 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  (</a:t>
            </a:r>
            <a:r>
              <a:rPr lang="zh-CN" altLang="zh-CN" dirty="0"/>
              <a:t>该文件的权限</a:t>
            </a:r>
            <a:r>
              <a:rPr lang="en-US" altLang="zh-CN" dirty="0"/>
              <a:t>: 600)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真实大量配置的时候直接使用</a:t>
            </a:r>
            <a:r>
              <a:rPr lang="en-US" altLang="zh-CN" dirty="0" err="1"/>
              <a:t>ssh</a:t>
            </a:r>
            <a:r>
              <a:rPr lang="zh-CN" altLang="zh-CN" dirty="0"/>
              <a:t>工具箱的工具：</a:t>
            </a:r>
          </a:p>
          <a:p>
            <a:pPr marL="0" indent="0">
              <a:buNone/>
            </a:pPr>
            <a:r>
              <a:rPr lang="en-US" altLang="zh-CN" dirty="0"/>
              <a:t>1/</a:t>
            </a:r>
            <a:r>
              <a:rPr lang="zh-CN" altLang="zh-CN" dirty="0"/>
              <a:t>在登陆方生成密钥对，执行命令：</a:t>
            </a:r>
            <a:r>
              <a:rPr lang="en-US" altLang="zh-CN" dirty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2/</a:t>
            </a:r>
            <a:r>
              <a:rPr lang="zh-CN" altLang="zh-CN" dirty="0"/>
              <a:t>执行这条指令：</a:t>
            </a:r>
            <a:r>
              <a:rPr lang="en-US" altLang="zh-CN" dirty="0" err="1"/>
              <a:t>ssh</a:t>
            </a:r>
            <a:r>
              <a:rPr lang="en-US" altLang="zh-CN" dirty="0"/>
              <a:t>-copy-id   hadoop-server03</a:t>
            </a:r>
            <a:r>
              <a:rPr lang="zh-CN" altLang="zh-CN" dirty="0"/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 免密码</a:t>
            </a:r>
            <a:r>
              <a:rPr kumimoji="1" lang="zh-CN" altLang="en-US"/>
              <a:t>登录目标主机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20581B-07CF-FE47-9C52-6A10224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为什么要学习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49FD05-2009-834A-A50D-3A456AF9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大数据产业就业需求大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大数据工程师薪资高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海量数据下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生态圈技术成为必备技能</a:t>
            </a:r>
          </a:p>
        </p:txBody>
      </p:sp>
    </p:spTree>
    <p:extLst>
      <p:ext uri="{BB962C8B-B14F-4D97-AF65-F5344CB8AC3E}">
        <p14:creationId xmlns:p14="http://schemas.microsoft.com/office/powerpoint/2010/main" val="203128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BC3F7C-BB34-8B4F-9FF8-736021D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534153F-2AAD-7A4B-B120-45D9FA16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首先，格式化</a:t>
            </a:r>
            <a:r>
              <a:rPr lang="en-US" altLang="zh-CN" dirty="0" err="1"/>
              <a:t>nameonde</a:t>
            </a:r>
            <a:r>
              <a:rPr lang="en-US" altLang="zh-CN" dirty="0"/>
              <a:t>     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namenode</a:t>
            </a:r>
            <a:r>
              <a:rPr lang="en-US" altLang="zh-CN" dirty="0"/>
              <a:t> -format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手动一台一台地启动</a:t>
            </a:r>
          </a:p>
          <a:p>
            <a:pPr marL="0" indent="0">
              <a:buNone/>
            </a:pPr>
            <a:r>
              <a:rPr lang="zh-CN" altLang="zh-CN" dirty="0"/>
              <a:t>在相应服务器上启动</a:t>
            </a:r>
            <a:r>
              <a:rPr lang="en-US" altLang="zh-CN" dirty="0" err="1"/>
              <a:t>hdfs</a:t>
            </a:r>
            <a:r>
              <a:rPr lang="zh-CN" altLang="zh-CN" dirty="0"/>
              <a:t>的相关进程 ：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启动</a:t>
            </a:r>
            <a:r>
              <a:rPr lang="en-US" altLang="zh-CN" dirty="0" err="1"/>
              <a:t>namenode</a:t>
            </a:r>
            <a:r>
              <a:rPr lang="zh-CN" altLang="zh-CN" dirty="0"/>
              <a:t>进程——</a:t>
            </a:r>
            <a:r>
              <a:rPr lang="en-US" altLang="zh-CN" dirty="0"/>
              <a:t> 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hadoop-daemon.sh</a:t>
            </a:r>
            <a:r>
              <a:rPr lang="en-US" altLang="zh-CN" dirty="0"/>
              <a:t> start </a:t>
            </a:r>
            <a:r>
              <a:rPr lang="en-US" altLang="zh-CN" dirty="0" err="1"/>
              <a:t>namenode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 err="1"/>
              <a:t>datanode</a:t>
            </a:r>
            <a:r>
              <a:rPr lang="zh-CN" altLang="zh-CN" dirty="0"/>
              <a:t>进程 ——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hadoop-daemon.sh</a:t>
            </a:r>
            <a:r>
              <a:rPr lang="en-US" altLang="zh-CN" dirty="0"/>
              <a:t> start </a:t>
            </a:r>
            <a:r>
              <a:rPr lang="en-US" altLang="zh-CN" dirty="0" err="1"/>
              <a:t>datanode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然后，验证</a:t>
            </a:r>
            <a:r>
              <a:rPr lang="en-US" altLang="zh-CN" dirty="0" err="1"/>
              <a:t>hdfs</a:t>
            </a:r>
            <a:r>
              <a:rPr lang="zh-CN" altLang="zh-CN" dirty="0"/>
              <a:t>的服务是否能正常提供：</a:t>
            </a:r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-report  </a:t>
            </a:r>
            <a:r>
              <a:rPr lang="zh-CN" altLang="zh-CN" dirty="0"/>
              <a:t>查看</a:t>
            </a:r>
            <a:r>
              <a:rPr lang="en-US" altLang="zh-CN" dirty="0" err="1"/>
              <a:t>hdfs</a:t>
            </a:r>
            <a:r>
              <a:rPr lang="zh-CN" altLang="zh-CN" dirty="0"/>
              <a:t>集群的统计信息</a:t>
            </a:r>
          </a:p>
          <a:p>
            <a:pPr marL="0" lvl="0" indent="0">
              <a:buNone/>
            </a:pPr>
            <a:r>
              <a:rPr lang="en-US" altLang="zh-CN" dirty="0"/>
              <a:t>Shell</a:t>
            </a:r>
            <a:r>
              <a:rPr lang="zh-CN" altLang="zh-CN" dirty="0"/>
              <a:t>脚本批量启动方式：</a:t>
            </a:r>
          </a:p>
          <a:p>
            <a:pPr marL="0" indent="0">
              <a:buNone/>
            </a:pPr>
            <a:r>
              <a:rPr lang="zh-CN" altLang="zh-CN" dirty="0"/>
              <a:t>在任意一台服务器上执行命令：</a:t>
            </a:r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 err="1"/>
              <a:t>hdfs</a:t>
            </a:r>
            <a:r>
              <a:rPr lang="zh-CN" altLang="zh-CN" dirty="0"/>
              <a:t>服务：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dfs.sh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启动</a:t>
            </a:r>
            <a:r>
              <a:rPr lang="en-US" altLang="zh-CN" dirty="0"/>
              <a:t>yarn</a:t>
            </a:r>
            <a:r>
              <a:rPr lang="zh-CN" altLang="zh-CN" dirty="0"/>
              <a:t>服务：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yarn.sh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或者：直接启动</a:t>
            </a:r>
            <a:r>
              <a:rPr lang="en-US" altLang="zh-CN" dirty="0" err="1"/>
              <a:t>hdfs+yarn</a:t>
            </a:r>
            <a:r>
              <a:rPr lang="zh-CN" altLang="zh-CN" dirty="0"/>
              <a:t>服务： </a:t>
            </a:r>
            <a:r>
              <a:rPr lang="en-US" altLang="zh-CN" dirty="0" err="1"/>
              <a:t>sbin</a:t>
            </a:r>
            <a:r>
              <a:rPr lang="en-US" altLang="zh-CN" dirty="0"/>
              <a:t>/start-</a:t>
            </a:r>
            <a:r>
              <a:rPr lang="en-US" altLang="zh-CN" dirty="0" err="1"/>
              <a:t>all.sh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45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DB5C41-0CD4-0541-A35E-E0006934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自带</a:t>
            </a:r>
            <a:r>
              <a:rPr kumimoji="1" lang="en-US" altLang="zh-CN" dirty="0"/>
              <a:t>wordcount</a:t>
            </a:r>
            <a:r>
              <a:rPr kumimoji="1"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9F3FF5-305D-244E-BF36-40691334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./bin/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 jar share/</a:t>
            </a:r>
            <a:r>
              <a:rPr kumimoji="1" lang="en-US" altLang="zh-CN" dirty="0" err="1"/>
              <a:t>hadoop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mapreduce</a:t>
            </a:r>
            <a:r>
              <a:rPr kumimoji="1" lang="en-US" altLang="zh-CN" dirty="0"/>
              <a:t>/hadoop-mapreduce-examples-2.6.0.jar wordcount /user/root/</a:t>
            </a:r>
            <a:r>
              <a:rPr kumimoji="1" lang="en-US" altLang="zh-CN" dirty="0" err="1"/>
              <a:t>kmeans.py</a:t>
            </a:r>
            <a:r>
              <a:rPr kumimoji="1" lang="en-US" altLang="zh-CN" dirty="0"/>
              <a:t> /user/root/wordcount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查看统计结果：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hadoop</a:t>
            </a:r>
            <a:r>
              <a:rPr lang="en-US" altLang="zh-CN" dirty="0"/>
              <a:t> fs -cat /output/wordcount/part-r-00000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4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ECFCBB8-C606-B241-BBC3-62B5BBB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7605A1-BE84-384F-9DF8-2C2D93FE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6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D4468B-24D3-BE41-8392-D1566EC6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/>
              <a:t>市场需求</a:t>
            </a: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="" xmlns:a16="http://schemas.microsoft.com/office/drawing/2014/main" id="{E03E827E-A217-E645-A0E9-B4CB5BB25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437" y="2733675"/>
            <a:ext cx="6032500" cy="3759200"/>
          </a:xfr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2553B6E-978B-CF4B-B54A-3486E7AF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53" y="3592895"/>
            <a:ext cx="5153110" cy="3143183"/>
          </a:xfrm>
          <a:prstGeom prst="rect">
            <a:avLst/>
          </a:prstGeom>
        </p:spPr>
      </p:pic>
      <p:pic>
        <p:nvPicPr>
          <p:cNvPr id="12" name="图片 11" descr="图片包含 屏幕截图&#10;&#10;描述已自动生成">
            <a:extLst>
              <a:ext uri="{FF2B5EF4-FFF2-40B4-BE49-F238E27FC236}">
                <a16:creationId xmlns="" xmlns:a16="http://schemas.microsoft.com/office/drawing/2014/main" id="{04F5E3CE-4499-BB41-8A7C-5090B1AB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57" y="-21882"/>
            <a:ext cx="8236808" cy="38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28F338-EBBB-724D-BDC4-1F26A069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什么是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框架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F684101-E8FB-3A4D-93E3-C0D1F687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Hadoop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基金会组织的一个顶级项目，其核心为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为海量数据提供存储，</a:t>
            </a:r>
            <a:r>
              <a:rPr kumimoji="1" lang="en-US" altLang="zh-CN" dirty="0"/>
              <a:t>MapReduce</a:t>
            </a:r>
            <a:r>
              <a:rPr kumimoji="1" lang="zh-CN" altLang="en-US" dirty="0"/>
              <a:t>海量数据提供计算。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解决问题：海量数据的存储和计算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解决方法</a:t>
            </a:r>
            <a:r>
              <a:rPr kumimoji="1" lang="en-US" altLang="zh-CN" dirty="0"/>
              <a:t>: 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海量数据的存储</a:t>
            </a:r>
            <a:r>
              <a:rPr kumimoji="1" lang="zh-CN" altLang="zh-CN" dirty="0"/>
              <a:t>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分布式存储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海量数据的计算 </a:t>
            </a:r>
            <a:r>
              <a:rPr kumimoji="1" lang="en-US" altLang="zh-CN" dirty="0"/>
              <a:t>-&gt; </a:t>
            </a:r>
            <a:r>
              <a:rPr kumimoji="1" lang="zh-CN" altLang="en-US" dirty="0"/>
              <a:t>分布式并行计算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30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BB95C6-3F0F-7447-8945-DCAE588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-210207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Hadoop</a:t>
            </a:r>
            <a:r>
              <a:rPr kumimoji="1" lang="zh-CN" altLang="en-US" dirty="0"/>
              <a:t>的发展历史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="" xmlns:a16="http://schemas.microsoft.com/office/drawing/2014/main" id="{F452A8DA-EC96-E142-A266-B7E18C659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55408"/>
              </p:ext>
            </p:extLst>
          </p:nvPr>
        </p:nvGraphicFramePr>
        <p:xfrm>
          <a:off x="417786" y="2969828"/>
          <a:ext cx="743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40">
                  <a:extLst>
                    <a:ext uri="{9D8B030D-6E8A-4147-A177-3AD203B41FA5}">
                      <a16:colId xmlns="" xmlns:a16="http://schemas.microsoft.com/office/drawing/2014/main" val="1801580356"/>
                    </a:ext>
                  </a:extLst>
                </a:gridCol>
                <a:gridCol w="6136487">
                  <a:extLst>
                    <a:ext uri="{9D8B030D-6E8A-4147-A177-3AD203B41FA5}">
                      <a16:colId xmlns="" xmlns:a16="http://schemas.microsoft.com/office/drawing/2014/main" val="18429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067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发布分布式文件系统</a:t>
                      </a:r>
                      <a:r>
                        <a:rPr lang="en-US" altLang="zh-CN" sz="1600" dirty="0"/>
                        <a:t>GFS</a:t>
                      </a:r>
                      <a:r>
                        <a:rPr lang="zh-CN" altLang="en-US" sz="1600" dirty="0"/>
                        <a:t>相关论文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17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发布</a:t>
                      </a:r>
                      <a:r>
                        <a:rPr lang="en-US" altLang="zh-CN" sz="1600" dirty="0"/>
                        <a:t>MapReduce</a:t>
                      </a:r>
                      <a:r>
                        <a:rPr lang="zh-CN" altLang="en-US" sz="1600" dirty="0"/>
                        <a:t>论文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88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Google</a:t>
                      </a:r>
                      <a:r>
                        <a:rPr lang="zh-CN" altLang="en-US" sz="1600" dirty="0"/>
                        <a:t>发</a:t>
                      </a:r>
                      <a:r>
                        <a:rPr lang="zh-CN" altLang="en-US" sz="1600" dirty="0" smtClean="0"/>
                        <a:t>布</a:t>
                      </a:r>
                      <a:r>
                        <a:rPr lang="en-US" altLang="zh-CN" sz="1600" dirty="0" smtClean="0"/>
                        <a:t>Bitable</a:t>
                      </a:r>
                      <a:r>
                        <a:rPr lang="zh-CN" altLang="en-US" sz="1600" dirty="0" smtClean="0"/>
                        <a:t>分布式数据库论</a:t>
                      </a:r>
                      <a:r>
                        <a:rPr lang="zh-CN" altLang="en-US" sz="1600" dirty="0"/>
                        <a:t>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325500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AE225C5-A1FD-6C49-B41A-618DB287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56" y="1115356"/>
            <a:ext cx="2959100" cy="4152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5446" y="1692914"/>
            <a:ext cx="303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/>
              <a:t>Google</a:t>
            </a:r>
            <a:r>
              <a:rPr kumimoji="1" lang="zh-CN" altLang="en-US" sz="2800" b="1"/>
              <a:t>的三驾马车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54200" y="4844691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Hdfs</a:t>
            </a:r>
            <a:r>
              <a:rPr kumimoji="1" lang="zh-CN" altLang="en-US" sz="2400"/>
              <a:t>、</a:t>
            </a:r>
            <a:r>
              <a:rPr kumimoji="1" lang="en-US" altLang="zh-CN" sz="2400"/>
              <a:t>MapReduce</a:t>
            </a:r>
            <a:r>
              <a:rPr kumimoji="1" lang="zh-CN" altLang="en-US" sz="2400"/>
              <a:t>、</a:t>
            </a:r>
            <a:r>
              <a:rPr kumimoji="1" lang="en-US" altLang="zh-CN" sz="2400"/>
              <a:t>hbase</a:t>
            </a:r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2819400" y="5842000"/>
            <a:ext cx="133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Hadoop</a:t>
            </a:r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374900" y="5306356"/>
            <a:ext cx="800100" cy="662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487600" y="5268256"/>
            <a:ext cx="0" cy="70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3810000" y="5242856"/>
            <a:ext cx="949550" cy="72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2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Hadoop</a:t>
            </a:r>
            <a:r>
              <a:rPr kumimoji="1" lang="zh-CN" altLang="en-US" dirty="0"/>
              <a:t>的发展历史</a:t>
            </a:r>
            <a:endParaRPr kumimoji="1"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19566"/>
              </p:ext>
            </p:extLst>
          </p:nvPr>
        </p:nvGraphicFramePr>
        <p:xfrm>
          <a:off x="279400" y="1628776"/>
          <a:ext cx="681990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28"/>
                <a:gridCol w="4988472"/>
              </a:tblGrid>
              <a:tr h="20109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Nutch</a:t>
                      </a:r>
                      <a:r>
                        <a:rPr lang="zh-CN" altLang="en-US" sz="1600" dirty="0"/>
                        <a:t>发布， 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0.1</a:t>
                      </a:r>
                      <a:r>
                        <a:rPr lang="zh-CN" altLang="en-US" sz="1600" dirty="0"/>
                        <a:t>发布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Yahoo</a:t>
                      </a:r>
                      <a:r>
                        <a:rPr lang="zh-CN" altLang="en-US" sz="1600" dirty="0"/>
                        <a:t>搭建</a:t>
                      </a:r>
                      <a:r>
                        <a:rPr lang="en-US" altLang="zh-CN" sz="1600" dirty="0"/>
                        <a:t>600</a:t>
                      </a:r>
                      <a:r>
                        <a:rPr lang="zh-CN" altLang="en-US" sz="1600" dirty="0"/>
                        <a:t>台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集群提供生产服务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发布</a:t>
                      </a:r>
                      <a:r>
                        <a:rPr lang="en-US" altLang="zh-CN" sz="1600" dirty="0" err="1"/>
                        <a:t>Hbase</a:t>
                      </a:r>
                      <a:r>
                        <a:rPr lang="zh-CN" altLang="en-US" sz="1600" dirty="0"/>
                        <a:t>使用版本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Pig</a:t>
                      </a:r>
                      <a:r>
                        <a:rPr lang="zh-CN" altLang="en-US" sz="1600" dirty="0"/>
                        <a:t>诞生在</a:t>
                      </a:r>
                      <a:r>
                        <a:rPr lang="en-US" altLang="zh-CN" sz="1600" dirty="0"/>
                        <a:t>Yahoo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YARN</a:t>
                      </a:r>
                      <a:r>
                        <a:rPr lang="zh-CN" altLang="en-US" sz="1600" dirty="0"/>
                        <a:t>诞生， 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成为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顶级项目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Cloudera</a:t>
                      </a:r>
                      <a:r>
                        <a:rPr lang="zh-CN" altLang="en-US" sz="1600" dirty="0"/>
                        <a:t>公司成立，主要业务开发</a:t>
                      </a:r>
                      <a:r>
                        <a:rPr lang="en-US" altLang="zh-CN" sz="1600" dirty="0"/>
                        <a:t>Hadoop</a:t>
                      </a:r>
                      <a:r>
                        <a:rPr lang="zh-CN" altLang="en-US" sz="1600" dirty="0"/>
                        <a:t>发行版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2009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MapR</a:t>
                      </a:r>
                      <a:r>
                        <a:rPr lang="zh-CN" altLang="en-US" sz="1600" dirty="0"/>
                        <a:t>发行版诞生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HDFS</a:t>
                      </a:r>
                      <a:r>
                        <a:rPr lang="zh-CN" altLang="en-US" sz="1600" dirty="0"/>
                        <a:t>成为独立子项目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Hive</a:t>
                      </a:r>
                      <a:r>
                        <a:rPr lang="zh-CN" altLang="en-US" sz="1600" dirty="0"/>
                        <a:t> 发布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Pig</a:t>
                      </a:r>
                      <a:r>
                        <a:rPr lang="zh-CN" altLang="en-US" sz="1600" dirty="0"/>
                        <a:t>发布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zookeeper</a:t>
                      </a:r>
                      <a:r>
                        <a:rPr lang="zh-CN" altLang="en-US" sz="1600" dirty="0"/>
                        <a:t>发布，</a:t>
                      </a:r>
                      <a:r>
                        <a:rPr lang="en-US" altLang="zh-CN" sz="1600" dirty="0"/>
                        <a:t>Hortonworks</a:t>
                      </a:r>
                      <a:r>
                        <a:rPr lang="zh-CN" altLang="en-US" sz="1600" dirty="0"/>
                        <a:t>公司成立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Hadoop1.0</a:t>
                      </a:r>
                      <a:r>
                        <a:rPr lang="zh-CN" altLang="en-US" sz="1600" dirty="0"/>
                        <a:t> 发布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Hadoop2.2</a:t>
                      </a:r>
                      <a:r>
                        <a:rPr lang="zh-CN" altLang="en-US" sz="1600" dirty="0"/>
                        <a:t>发布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Spark</a:t>
                      </a:r>
                      <a:r>
                        <a:rPr lang="zh-CN" altLang="en-US" sz="1600" dirty="0"/>
                        <a:t>成为</a:t>
                      </a:r>
                      <a:r>
                        <a:rPr lang="en-US" altLang="zh-CN" sz="1600" dirty="0"/>
                        <a:t>Apache</a:t>
                      </a:r>
                      <a:r>
                        <a:rPr lang="zh-CN" altLang="en-US" sz="1600" dirty="0"/>
                        <a:t>顶级项目</a:t>
                      </a:r>
                    </a:p>
                  </a:txBody>
                  <a:tcPr/>
                </a:tc>
              </a:tr>
              <a:tr h="24824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Hadoop2.8</a:t>
                      </a:r>
                      <a:r>
                        <a:rPr lang="zh-CN" altLang="en-US" sz="1600" dirty="0"/>
                        <a:t> 发布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466968" y="2755900"/>
            <a:ext cx="444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经过演化，另一个核心</a:t>
            </a:r>
            <a:r>
              <a:rPr kumimoji="1" lang="en-US" altLang="zh-CN" sz="2400"/>
              <a:t>Yarn</a:t>
            </a:r>
            <a:r>
              <a:rPr kumimoji="1" lang="zh-CN" altLang="en-US" sz="2400"/>
              <a:t>诞生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21600" y="3748236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Hdfs</a:t>
            </a:r>
            <a:r>
              <a:rPr kumimoji="1" lang="zh-CN" altLang="en-US" sz="2400"/>
              <a:t>、</a:t>
            </a:r>
            <a:r>
              <a:rPr kumimoji="1" lang="en-US" altLang="zh-CN" sz="2400"/>
              <a:t>MapReduce</a:t>
            </a:r>
            <a:r>
              <a:rPr kumimoji="1" lang="zh-CN" altLang="en-US" sz="2400"/>
              <a:t>、</a:t>
            </a:r>
            <a:r>
              <a:rPr kumimoji="1" lang="en-US" altLang="zh-CN" sz="2400"/>
              <a:t>Yarn</a:t>
            </a:r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593000" y="4928827"/>
            <a:ext cx="133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/>
              <a:t>Hadoop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8148500" y="4266183"/>
            <a:ext cx="800100" cy="662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261200" y="4228083"/>
            <a:ext cx="0" cy="70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9583600" y="4202683"/>
            <a:ext cx="949550" cy="72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0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7AB8A7-C8A6-B04C-93F3-FD0BEE72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-</a:t>
            </a:r>
            <a:r>
              <a:rPr kumimoji="1" lang="zh-CN" altLang="en-US" dirty="0"/>
              <a:t> 什么是</a:t>
            </a:r>
            <a:r>
              <a:rPr kumimoji="1" lang="en-US" altLang="zh-CN" dirty="0"/>
              <a:t>Hadoop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0BAFDC-0F59-644B-980C-635B57F6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492468"/>
            <a:ext cx="10943897" cy="53655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>
                <a:latin typeface="+mn-ea"/>
              </a:rPr>
              <a:t>）</a:t>
            </a:r>
            <a:r>
              <a:rPr lang="en-US" altLang="zh-CN" dirty="0" err="1">
                <a:latin typeface="+mn-ea"/>
              </a:rPr>
              <a:t>hadoop</a:t>
            </a:r>
            <a:r>
              <a:rPr lang="zh-CN" altLang="zh-CN">
                <a:latin typeface="+mn-ea"/>
              </a:rPr>
              <a:t>是用于处理（运算分析）海量数据的，且是采用分布式集群的方式；</a:t>
            </a:r>
          </a:p>
          <a:p>
            <a:pPr marL="0" indent="0">
              <a:buNone/>
            </a:pP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2</a:t>
            </a:r>
            <a:r>
              <a:rPr lang="zh-CN" altLang="zh-CN">
                <a:latin typeface="+mn-ea"/>
              </a:rPr>
              <a:t>）通俗来说，可以把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理解为一个编程框架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（比如</a:t>
            </a:r>
            <a:r>
              <a:rPr lang="en-US" altLang="zh-CN">
                <a:latin typeface="+mn-ea"/>
              </a:rPr>
              <a:t>structs</a:t>
            </a:r>
            <a:r>
              <a:rPr lang="zh-CN" altLang="zh-CN">
                <a:latin typeface="+mn-ea"/>
              </a:rPr>
              <a:t>、</a:t>
            </a:r>
            <a:r>
              <a:rPr lang="en-US" altLang="zh-CN">
                <a:latin typeface="+mn-ea"/>
              </a:rPr>
              <a:t>spring</a:t>
            </a:r>
            <a:r>
              <a:rPr lang="zh-CN" altLang="zh-CN">
                <a:latin typeface="+mn-ea"/>
              </a:rPr>
              <a:t>、</a:t>
            </a:r>
            <a:r>
              <a:rPr lang="en-US" altLang="zh-CN">
                <a:latin typeface="+mn-ea"/>
              </a:rPr>
              <a:t>hibernate</a:t>
            </a:r>
            <a:r>
              <a:rPr lang="zh-CN" altLang="zh-CN">
                <a:latin typeface="+mn-ea"/>
              </a:rPr>
              <a:t>）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3</a:t>
            </a:r>
            <a:r>
              <a:rPr lang="zh-CN" altLang="zh-CN">
                <a:latin typeface="+mn-ea"/>
              </a:rPr>
              <a:t>）从另一个角度，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又可以理解为一个提供服务的软件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（比如数据库服务</a:t>
            </a:r>
            <a:r>
              <a:rPr lang="en-US" altLang="zh-CN">
                <a:latin typeface="+mn-ea"/>
              </a:rPr>
              <a:t>oracle/mysql</a:t>
            </a:r>
            <a:r>
              <a:rPr lang="zh-CN" altLang="zh-CN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>
                <a:latin typeface="+mn-ea"/>
              </a:rPr>
              <a:t> 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4</a:t>
            </a:r>
            <a:r>
              <a:rPr lang="zh-CN" altLang="zh-CN">
                <a:latin typeface="+mn-ea"/>
              </a:rPr>
              <a:t>）具体来说，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两个大的功能：</a:t>
            </a:r>
            <a:r>
              <a:rPr lang="zh-CN" altLang="zh-CN" b="1">
                <a:latin typeface="+mn-ea"/>
              </a:rPr>
              <a:t>海量数据的存储；海量数据的分析；</a:t>
            </a:r>
            <a:endParaRPr lang="en-US" altLang="zh-CN" b="1">
              <a:latin typeface="+mn-ea"/>
            </a:endParaRPr>
          </a:p>
          <a:p>
            <a:pPr marL="0" indent="0">
              <a:buNone/>
            </a:pP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zh-CN" altLang="zh-CN">
                <a:latin typeface="+mn-ea"/>
              </a:rPr>
              <a:t>（</a:t>
            </a:r>
            <a:r>
              <a:rPr lang="en-US" altLang="zh-CN">
                <a:latin typeface="+mn-ea"/>
              </a:rPr>
              <a:t>5</a:t>
            </a:r>
            <a:r>
              <a:rPr lang="zh-CN" altLang="zh-CN">
                <a:latin typeface="+mn-ea"/>
              </a:rPr>
              <a:t>）</a:t>
            </a:r>
            <a:r>
              <a:rPr lang="en-US" altLang="zh-CN">
                <a:latin typeface="+mn-ea"/>
              </a:rPr>
              <a:t>Hadoop</a:t>
            </a:r>
            <a:r>
              <a:rPr lang="zh-CN" altLang="zh-CN">
                <a:latin typeface="+mn-ea"/>
              </a:rPr>
              <a:t>有</a:t>
            </a:r>
            <a:r>
              <a:rPr lang="en-US" altLang="zh-CN" b="1">
                <a:latin typeface="+mn-ea"/>
              </a:rPr>
              <a:t>3</a:t>
            </a:r>
            <a:r>
              <a:rPr lang="zh-CN" altLang="zh-CN" b="1">
                <a:latin typeface="+mn-ea"/>
              </a:rPr>
              <a:t>大核心组件：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HDFS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---- hadoop</a:t>
            </a:r>
            <a:r>
              <a:rPr lang="zh-CN" altLang="zh-CN">
                <a:latin typeface="+mn-ea"/>
              </a:rPr>
              <a:t>分布式文件系统海量数据的存储</a:t>
            </a:r>
            <a:r>
              <a:rPr lang="en-US" altLang="zh-CN">
                <a:latin typeface="+mn-ea"/>
              </a:rPr>
              <a:t>(</a:t>
            </a:r>
            <a:r>
              <a:rPr lang="zh-CN" altLang="zh-CN">
                <a:latin typeface="+mn-ea"/>
              </a:rPr>
              <a:t>集群服务</a:t>
            </a:r>
            <a:r>
              <a:rPr lang="en-US" altLang="zh-CN">
                <a:latin typeface="+mn-ea"/>
              </a:rPr>
              <a:t>)</a:t>
            </a:r>
            <a:r>
              <a:rPr lang="zh-CN" altLang="zh-CN">
                <a:latin typeface="+mn-ea"/>
              </a:rPr>
              <a:t>，</a:t>
            </a:r>
            <a:r>
              <a:rPr lang="en-US" altLang="zh-CN">
                <a:latin typeface="+mn-ea"/>
              </a:rPr>
              <a:t> </a:t>
            </a:r>
            <a:endParaRPr lang="zh-CN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MapReduce</a:t>
            </a:r>
            <a:r>
              <a:rPr lang="zh-CN" altLang="en-US">
                <a:latin typeface="+mn-ea"/>
              </a:rPr>
              <a:t> </a:t>
            </a:r>
            <a:r>
              <a:rPr lang="en-US" altLang="zh-CN">
                <a:latin typeface="+mn-ea"/>
              </a:rPr>
              <a:t>----</a:t>
            </a:r>
            <a:r>
              <a:rPr lang="zh-CN" altLang="zh-CN">
                <a:latin typeface="+mn-ea"/>
              </a:rPr>
              <a:t>运算框架，海量数据运算分析</a:t>
            </a:r>
            <a:endParaRPr lang="en-US" altLang="zh-CN"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</a:rPr>
              <a:t>Yarn ----</a:t>
            </a:r>
            <a:r>
              <a:rPr lang="zh-CN" altLang="zh-CN">
                <a:latin typeface="+mn-ea"/>
              </a:rPr>
              <a:t>资源调度管理集群</a:t>
            </a:r>
            <a:r>
              <a:rPr lang="en-US" altLang="zh-CN">
                <a:latin typeface="+mn-ea"/>
              </a:rPr>
              <a:t>(</a:t>
            </a:r>
            <a:r>
              <a:rPr lang="zh-CN" altLang="zh-CN">
                <a:latin typeface="+mn-ea"/>
              </a:rPr>
              <a:t>可以理解为一个分布式的操作系统，集群服务</a:t>
            </a:r>
            <a:r>
              <a:rPr lang="en-US" altLang="zh-CN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32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08CF049-85BE-EA4D-A534-126D985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概述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r>
              <a:rPr kumimoji="1" lang="zh-CN" altLang="en-US" dirty="0"/>
              <a:t>发行版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E93F3D-556C-4F46-842C-58387ABD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CDH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Cloudera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Hadoop</a:t>
            </a:r>
            <a:endParaRPr kumimoji="1" lang="en-US" altLang="zh-CN" b="1" dirty="0"/>
          </a:p>
          <a:p>
            <a:pPr marL="0" indent="0">
              <a:buNone/>
            </a:pPr>
            <a:r>
              <a:rPr lang="en-US" altLang="zh-CN"/>
              <a:t>	CDH</a:t>
            </a:r>
            <a:r>
              <a:rPr lang="zh-CN" altLang="en-US"/>
              <a:t>是一个较为成熟的</a:t>
            </a:r>
            <a:r>
              <a:rPr lang="en-US" altLang="zh-CN"/>
              <a:t>Hadoop</a:t>
            </a:r>
            <a:r>
              <a:rPr lang="zh-CN" altLang="en-US"/>
              <a:t>发行版，由</a:t>
            </a:r>
            <a:r>
              <a:rPr lang="en-US" altLang="zh-CN"/>
              <a:t>Cloudera</a:t>
            </a:r>
            <a:r>
              <a:rPr lang="zh-CN" altLang="en-US"/>
              <a:t>公司发布。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HDP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lang="en-US" altLang="zh-CN" dirty="0"/>
              <a:t>Hortonworks Data Platform</a:t>
            </a:r>
          </a:p>
          <a:p>
            <a:pPr marL="0" indent="0">
              <a:buNone/>
            </a:pPr>
            <a:r>
              <a:rPr lang="en-US" altLang="zh-CN"/>
              <a:t>	HDP</a:t>
            </a:r>
            <a:r>
              <a:rPr lang="zh-CN" altLang="en-US"/>
              <a:t>是</a:t>
            </a:r>
            <a:r>
              <a:rPr lang="en-US" altLang="zh-CN"/>
              <a:t>Hortonworks</a:t>
            </a:r>
            <a:r>
              <a:rPr lang="zh-CN" altLang="en-US"/>
              <a:t>开发的，它提供的</a:t>
            </a:r>
            <a:r>
              <a:rPr lang="en-US" altLang="zh-CN"/>
              <a:t>Hadoop</a:t>
            </a:r>
            <a:r>
              <a:rPr lang="zh-CN" altLang="en-US"/>
              <a:t>和其他软件是完全免费的，只对技术支持和培训收费。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mapR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DKhadoop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3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1233</Words>
  <Application>Microsoft Macintosh PowerPoint</Application>
  <PresentationFormat>自定义</PresentationFormat>
  <Paragraphs>291</Paragraphs>
  <Slides>32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第一章 Hadoop概述与安装</vt:lpstr>
      <vt:lpstr>     目录</vt:lpstr>
      <vt:lpstr>1. Hadoop概述 - 为什么要学习Hadoop</vt:lpstr>
      <vt:lpstr>市场需求</vt:lpstr>
      <vt:lpstr>1. Hadoop概述 – 什么是Hadoop框架 </vt:lpstr>
      <vt:lpstr>Hadoop的发展历史</vt:lpstr>
      <vt:lpstr>Hadoop的发展历史</vt:lpstr>
      <vt:lpstr>1. Hadoop概述 - 什么是Hadoop</vt:lpstr>
      <vt:lpstr>1. Hadoop概述 – Hadoop发行版</vt:lpstr>
      <vt:lpstr>云计算</vt:lpstr>
      <vt:lpstr>云计算</vt:lpstr>
      <vt:lpstr>Hadoop生态圈</vt:lpstr>
      <vt:lpstr>Hadoop生态圈</vt:lpstr>
      <vt:lpstr>1.1 知识点小结</vt:lpstr>
      <vt:lpstr>     目录</vt:lpstr>
      <vt:lpstr>2. 搭建Hadoop集群的准备工作</vt:lpstr>
      <vt:lpstr>基础配置</vt:lpstr>
      <vt:lpstr>安装Java环境</vt:lpstr>
      <vt:lpstr>安装Java环境</vt:lpstr>
      <vt:lpstr>Hadoop安装包</vt:lpstr>
      <vt:lpstr>Hadoop安装准备</vt:lpstr>
      <vt:lpstr>设置无密码SSH</vt:lpstr>
      <vt:lpstr>1.2 知识点小结</vt:lpstr>
      <vt:lpstr>     目录</vt:lpstr>
      <vt:lpstr>4. Hadoop集群部署安装</vt:lpstr>
      <vt:lpstr>Hadoop单机部署</vt:lpstr>
      <vt:lpstr>Hadoop安装 – 修改配置文件</vt:lpstr>
      <vt:lpstr>生产环境的部署</vt:lpstr>
      <vt:lpstr>Hadoop集群部署</vt:lpstr>
      <vt:lpstr>启动Hadoop</vt:lpstr>
      <vt:lpstr>运行hadoop自带wordcount程序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 josh</cp:lastModifiedBy>
  <cp:revision>212</cp:revision>
  <dcterms:created xsi:type="dcterms:W3CDTF">2019-09-06T15:42:11Z</dcterms:created>
  <dcterms:modified xsi:type="dcterms:W3CDTF">2019-12-05T15:03:11Z</dcterms:modified>
</cp:coreProperties>
</file>