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76" r:id="rId2"/>
    <p:sldId id="265" r:id="rId3"/>
    <p:sldId id="294" r:id="rId4"/>
    <p:sldId id="292" r:id="rId5"/>
    <p:sldId id="293" r:id="rId6"/>
    <p:sldId id="284" r:id="rId7"/>
    <p:sldId id="290" r:id="rId8"/>
    <p:sldId id="291" r:id="rId9"/>
    <p:sldId id="262" r:id="rId10"/>
    <p:sldId id="300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01" r:id="rId21"/>
    <p:sldId id="285" r:id="rId22"/>
    <p:sldId id="295" r:id="rId23"/>
    <p:sldId id="321" r:id="rId24"/>
    <p:sldId id="312" r:id="rId25"/>
    <p:sldId id="296" r:id="rId26"/>
    <p:sldId id="297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28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/>
    <p:restoredTop sz="95564"/>
  </p:normalViewPr>
  <p:slideViewPr>
    <p:cSldViewPr snapToGrid="0" snapToObjects="1">
      <p:cViewPr varScale="1">
        <p:scale>
          <a:sx n="140" d="100"/>
          <a:sy n="140" d="100"/>
        </p:scale>
        <p:origin x="3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7462B-154F-E647-9BF2-E8B82EB7C5D0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FADC-8B32-954C-A7FB-3FCC51565C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54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7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1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66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57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7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151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43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90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96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63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8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1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6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6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0124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98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26F9B-459D-194E-B946-1802B21E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C1D20-4707-2B46-A827-63BE4FF1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0E51D-D613-CA41-9935-FFCFD884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3CA7E-F1AF-5B41-A807-AB7AF78F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8A76B-0B5E-3840-BEF4-E0E8DEB8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95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5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8387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9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7522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8530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6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5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29280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7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2664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8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2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40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86754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4816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93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apache.org/dist/mave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api/org/apache/hadoop/fs/FileSystem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086" y="1809285"/>
            <a:ext cx="1026308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>
                <a:solidFill>
                  <a:schemeClr val="bg1"/>
                </a:solidFill>
              </a:rPr>
              <a:t>第二章 </a:t>
            </a:r>
            <a:r>
              <a:rPr kumimoji="1" lang="en-US" altLang="zh-CN" sz="6000" dirty="0">
                <a:solidFill>
                  <a:schemeClr val="bg1"/>
                </a:solidFill>
              </a:rPr>
              <a:t>HDFS</a:t>
            </a:r>
            <a:r>
              <a:rPr kumimoji="1" lang="zh-CN" altLang="en-US" sz="6000" dirty="0">
                <a:solidFill>
                  <a:schemeClr val="bg1"/>
                </a:solidFill>
              </a:rPr>
              <a:t>分布式文件系统</a:t>
            </a:r>
            <a:endParaRPr sz="586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主讲人：</a:t>
            </a:r>
            <a:r>
              <a:rPr lang="en-US" altLang="zh-CN" sz="2133" dirty="0">
                <a:solidFill>
                  <a:schemeClr val="bg1"/>
                </a:solidFill>
                <a:latin typeface="+mn-ea"/>
              </a:rPr>
              <a:t>Josh</a:t>
            </a:r>
            <a:endParaRPr lang="zh-CN" altLang="en-US" sz="2133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9598460"/>
      </p:ext>
    </p:extLst>
  </p:cSld>
  <p:clrMapOvr>
    <a:masterClrMapping/>
  </p:clrMapOvr>
  <p:transition spd="med" advClick="0" advTm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第二节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HDFS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的基本操作命令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7A53E-725C-074E-B57D-9C9405BBAF96}"/>
              </a:ext>
            </a:extLst>
          </p:cNvPr>
          <p:cNvSpPr txBox="1"/>
          <p:nvPr/>
        </p:nvSpPr>
        <p:spPr>
          <a:xfrm>
            <a:off x="1127051" y="2335462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进程操作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文件操作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信息查看操作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237661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181055-736E-5C47-935D-B1989E4840C9}"/>
              </a:ext>
            </a:extLst>
          </p:cNvPr>
          <p:cNvSpPr txBox="1"/>
          <p:nvPr/>
        </p:nvSpPr>
        <p:spPr>
          <a:xfrm>
            <a:off x="1054202" y="1954071"/>
            <a:ext cx="9909955" cy="14516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</a:rPr>
              <a:t>命令是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r>
              <a:rPr lang="zh-CN" altLang="en-US" sz="2000" dirty="0">
                <a:solidFill>
                  <a:schemeClr val="bg1"/>
                </a:solidFill>
              </a:rPr>
              <a:t>提供的操作</a:t>
            </a:r>
            <a:r>
              <a:rPr lang="en-US" altLang="zh-CN" sz="2000" dirty="0">
                <a:solidFill>
                  <a:schemeClr val="bg1"/>
                </a:solidFill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</a:rPr>
              <a:t>分布式文件系统的</a:t>
            </a:r>
            <a:r>
              <a:rPr lang="en-US" altLang="zh-CN" sz="2000" dirty="0">
                <a:solidFill>
                  <a:schemeClr val="bg1"/>
                </a:solidFill>
              </a:rPr>
              <a:t>shell</a:t>
            </a:r>
            <a:r>
              <a:rPr lang="zh-CN" altLang="en-US" sz="2000" dirty="0">
                <a:solidFill>
                  <a:schemeClr val="bg1"/>
                </a:solidFill>
              </a:rPr>
              <a:t>命令客户端，我们可以通过该命令对分布式文件系统进行文件的增删查操作，也可以通过该命令获取到一些</a:t>
            </a:r>
            <a:r>
              <a:rPr lang="en-US" altLang="zh-CN" sz="2000" dirty="0" err="1">
                <a:solidFill>
                  <a:schemeClr val="bg1"/>
                </a:solidFill>
              </a:rPr>
              <a:t>hadoop</a:t>
            </a:r>
            <a:r>
              <a:rPr lang="zh-CN" altLang="en-US" sz="2000" dirty="0">
                <a:solidFill>
                  <a:schemeClr val="bg1"/>
                </a:solidFill>
              </a:rPr>
              <a:t>的相关配置信息，而且启动</a:t>
            </a:r>
            <a:r>
              <a:rPr lang="en-US" altLang="zh-CN" sz="2000" dirty="0" err="1">
                <a:solidFill>
                  <a:schemeClr val="bg1"/>
                </a:solidFill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</a:rPr>
              <a:t>相关服务进程都是通过该命令进行的。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202" y="4397397"/>
            <a:ext cx="5092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FFFFFF"/>
                </a:solidFill>
              </a:rPr>
              <a:t>比如之前使用过的 </a:t>
            </a:r>
            <a:r>
              <a:rPr kumimoji="1" lang="en-US" altLang="zh-CN" sz="2000" dirty="0" err="1">
                <a:solidFill>
                  <a:srgbClr val="FFFFFF"/>
                </a:solidFill>
              </a:rPr>
              <a:t>start_dfs.sh</a:t>
            </a:r>
            <a:r>
              <a:rPr kumimoji="1" lang="en-US" altLang="zh-CN" sz="2000" dirty="0">
                <a:solidFill>
                  <a:srgbClr val="FFFFFF"/>
                </a:solidFill>
              </a:rPr>
              <a:t>  </a:t>
            </a:r>
            <a:r>
              <a:rPr kumimoji="1" lang="en-US" altLang="zh-CN" sz="2000" dirty="0" err="1">
                <a:solidFill>
                  <a:srgbClr val="FFFFFF"/>
                </a:solidFill>
              </a:rPr>
              <a:t>stop_dfs.sh</a:t>
            </a:r>
            <a:r>
              <a:rPr kumimoji="1" lang="en-US" altLang="zh-CN" sz="2000" dirty="0">
                <a:solidFill>
                  <a:srgbClr val="FFFFFF"/>
                </a:solidFill>
              </a:rPr>
              <a:t> </a:t>
            </a:r>
            <a:endParaRPr kumimoji="1" lang="zh-CN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46366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181055-736E-5C47-935D-B1989E4840C9}"/>
              </a:ext>
            </a:extLst>
          </p:cNvPr>
          <p:cNvSpPr txBox="1"/>
          <p:nvPr/>
        </p:nvSpPr>
        <p:spPr>
          <a:xfrm>
            <a:off x="1279273" y="1492407"/>
            <a:ext cx="9909955" cy="23750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zh-CN" altLang="en-US" sz="2000" dirty="0">
                <a:solidFill>
                  <a:srgbClr val="FFFFFF"/>
                </a:solidFill>
              </a:rPr>
              <a:t>命令</a:t>
            </a:r>
            <a:r>
              <a:rPr lang="en-US" altLang="zh-CN" sz="2000" dirty="0">
                <a:solidFill>
                  <a:srgbClr val="FFFFFF"/>
                </a:solidFill>
              </a:rPr>
              <a:t> --</a:t>
            </a:r>
            <a:r>
              <a:rPr lang="en-US" altLang="zh-CN" sz="2000" dirty="0" err="1">
                <a:solidFill>
                  <a:srgbClr val="FFFFFF"/>
                </a:solidFill>
              </a:rPr>
              <a:t>dfs</a:t>
            </a:r>
            <a:r>
              <a:rPr lang="zh-CN" altLang="en-US" sz="2000" dirty="0">
                <a:solidFill>
                  <a:srgbClr val="FFFFFF"/>
                </a:solidFill>
              </a:rPr>
              <a:t>显示文件夹内容</a:t>
            </a:r>
          </a:p>
          <a:p>
            <a:pPr>
              <a:lnSpc>
                <a:spcPct val="150000"/>
              </a:lnSpc>
            </a:pPr>
            <a:r>
              <a:rPr lang="zh-CN" altLang="mr-IN" sz="2000" dirty="0">
                <a:solidFill>
                  <a:srgbClr val="FFFFFF"/>
                </a:solidFill>
              </a:rPr>
              <a:t>命令</a:t>
            </a:r>
            <a:r>
              <a:rPr lang="mr-IN" altLang="zh-CN" sz="2000" dirty="0">
                <a:solidFill>
                  <a:srgbClr val="FFFFFF"/>
                </a:solidFill>
              </a:rPr>
              <a:t>: </a:t>
            </a:r>
            <a:r>
              <a:rPr lang="en-US" altLang="zh-CN" sz="2000" dirty="0">
                <a:solidFill>
                  <a:srgbClr val="FFFFFF"/>
                </a:solidFill>
              </a:rPr>
              <a:t>-</a:t>
            </a:r>
            <a:r>
              <a:rPr lang="mr-IN" altLang="zh-CN" sz="2000" dirty="0" err="1">
                <a:solidFill>
                  <a:srgbClr val="FFFFFF"/>
                </a:solidFill>
              </a:rPr>
              <a:t>ls</a:t>
            </a:r>
            <a:r>
              <a:rPr lang="mr-IN" altLang="zh-CN" sz="2000" dirty="0">
                <a:solidFill>
                  <a:srgbClr val="FFFFFF"/>
                </a:solidFill>
              </a:rPr>
              <a:t> </a:t>
            </a:r>
            <a:r>
              <a:rPr lang="en-US" altLang="zh-CN" sz="2000" dirty="0">
                <a:solidFill>
                  <a:srgbClr val="FFFFFF"/>
                </a:solidFill>
              </a:rPr>
              <a:t>-</a:t>
            </a:r>
            <a:r>
              <a:rPr lang="mr-IN" altLang="zh-CN" sz="2000" dirty="0" err="1">
                <a:solidFill>
                  <a:srgbClr val="FFFFFF"/>
                </a:solidFill>
              </a:rPr>
              <a:t>lsr</a:t>
            </a:r>
            <a:endParaRPr lang="mr-IN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mr-IN" sz="2000" dirty="0">
                <a:solidFill>
                  <a:srgbClr val="FFFFFF"/>
                </a:solidFill>
              </a:rPr>
              <a:t>执行：</a:t>
            </a:r>
            <a:r>
              <a:rPr lang="mr-IN" altLang="zh-CN" sz="2000" dirty="0" err="1">
                <a:solidFill>
                  <a:srgbClr val="FFFFFF"/>
                </a:solidFill>
              </a:rPr>
              <a:t>hdfs</a:t>
            </a:r>
            <a:r>
              <a:rPr lang="mr-IN" altLang="zh-CN" sz="2000" dirty="0">
                <a:solidFill>
                  <a:srgbClr val="FFFFFF"/>
                </a:solidFill>
              </a:rPr>
              <a:t> </a:t>
            </a:r>
            <a:r>
              <a:rPr lang="mr-IN" altLang="zh-CN" sz="2000" dirty="0" err="1">
                <a:solidFill>
                  <a:srgbClr val="FFFFFF"/>
                </a:solidFill>
              </a:rPr>
              <a:t>dfs</a:t>
            </a:r>
            <a:r>
              <a:rPr lang="mr-IN" altLang="zh-CN" sz="2000" dirty="0">
                <a:solidFill>
                  <a:srgbClr val="FFFFFF"/>
                </a:solidFill>
              </a:rPr>
              <a:t> </a:t>
            </a:r>
            <a:r>
              <a:rPr lang="en-US" altLang="zh-CN" sz="2000" dirty="0">
                <a:solidFill>
                  <a:srgbClr val="FFFFFF"/>
                </a:solidFill>
              </a:rPr>
              <a:t>-</a:t>
            </a:r>
            <a:r>
              <a:rPr lang="mr-IN" altLang="zh-CN" sz="2000" dirty="0" err="1">
                <a:solidFill>
                  <a:srgbClr val="FFFFFF"/>
                </a:solidFill>
              </a:rPr>
              <a:t>ls</a:t>
            </a:r>
            <a:r>
              <a:rPr lang="mr-IN" altLang="zh-CN" sz="2000" dirty="0">
                <a:solidFill>
                  <a:srgbClr val="FFFFFF"/>
                </a:solidFill>
              </a:rPr>
              <a:t> /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区别：</a:t>
            </a:r>
            <a:r>
              <a:rPr lang="en-US" altLang="zh-CN" sz="2000" dirty="0" err="1">
                <a:solidFill>
                  <a:srgbClr val="FFFFFF"/>
                </a:solidFill>
              </a:rPr>
              <a:t>lsr</a:t>
            </a:r>
            <a:r>
              <a:rPr lang="zh-CN" altLang="en-US" sz="2000" dirty="0">
                <a:solidFill>
                  <a:srgbClr val="FFFFFF"/>
                </a:solidFill>
              </a:rPr>
              <a:t>是递归显示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8973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181055-736E-5C47-935D-B1989E4840C9}"/>
              </a:ext>
            </a:extLst>
          </p:cNvPr>
          <p:cNvSpPr txBox="1"/>
          <p:nvPr/>
        </p:nvSpPr>
        <p:spPr>
          <a:xfrm>
            <a:off x="1279273" y="1567001"/>
            <a:ext cx="9909955" cy="28366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rgbClr val="FFFFFF"/>
                </a:solidFill>
              </a:rPr>
              <a:t>hdfs</a:t>
            </a:r>
            <a:r>
              <a:rPr lang="zh-TW" altLang="en-US" sz="2000" dirty="0">
                <a:solidFill>
                  <a:srgbClr val="FFFFFF"/>
                </a:solidFill>
              </a:rPr>
              <a:t>命令</a:t>
            </a:r>
            <a:r>
              <a:rPr lang="en-US" altLang="zh-TW" sz="2000" dirty="0">
                <a:solidFill>
                  <a:srgbClr val="FFFFFF"/>
                </a:solidFill>
              </a:rPr>
              <a:t>-</a:t>
            </a:r>
            <a:r>
              <a:rPr lang="en-US" altLang="zh-TW" sz="2000" dirty="0" err="1">
                <a:solidFill>
                  <a:srgbClr val="FFFFFF"/>
                </a:solidFill>
              </a:rPr>
              <a:t>dfs</a:t>
            </a:r>
            <a:r>
              <a:rPr lang="zh-TW" altLang="en-US" sz="2000" dirty="0">
                <a:solidFill>
                  <a:srgbClr val="FFFFFF"/>
                </a:solidFill>
              </a:rPr>
              <a:t>创建文件夹</a:t>
            </a:r>
          </a:p>
          <a:p>
            <a:pPr>
              <a:lnSpc>
                <a:spcPct val="150000"/>
              </a:lnSpc>
            </a:pPr>
            <a:r>
              <a:rPr lang="zh-CN" altLang="tr-TR" sz="2000" dirty="0">
                <a:solidFill>
                  <a:srgbClr val="FFFFFF"/>
                </a:solidFill>
              </a:rPr>
              <a:t>命令</a:t>
            </a:r>
            <a:r>
              <a:rPr lang="tr-TR" altLang="zh-CN" sz="2000" dirty="0">
                <a:solidFill>
                  <a:srgbClr val="FFFFFF"/>
                </a:solidFill>
              </a:rPr>
              <a:t>: -</a:t>
            </a:r>
            <a:r>
              <a:rPr lang="tr-TR" altLang="zh-CN" sz="2000" dirty="0" err="1">
                <a:solidFill>
                  <a:srgbClr val="FFFFFF"/>
                </a:solidFill>
              </a:rPr>
              <a:t>mkdir</a:t>
            </a:r>
            <a:endParaRPr lang="tr-TR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tr-TR" sz="2000" dirty="0">
                <a:solidFill>
                  <a:srgbClr val="FFFFFF"/>
                </a:solidFill>
              </a:rPr>
              <a:t>执行：</a:t>
            </a:r>
            <a:r>
              <a:rPr lang="tr-TR" altLang="zh-CN" sz="2000" dirty="0" err="1">
                <a:solidFill>
                  <a:srgbClr val="FFFFFF"/>
                </a:solidFill>
              </a:rPr>
              <a:t>hdfs</a:t>
            </a:r>
            <a:r>
              <a:rPr lang="tr-TR" altLang="zh-CN" sz="2000" dirty="0">
                <a:solidFill>
                  <a:srgbClr val="FFFFFF"/>
                </a:solidFill>
              </a:rPr>
              <a:t> </a:t>
            </a:r>
            <a:r>
              <a:rPr lang="tr-TR" altLang="zh-CN" sz="2000" dirty="0" err="1">
                <a:solidFill>
                  <a:srgbClr val="FFFFFF"/>
                </a:solidFill>
              </a:rPr>
              <a:t>dfs</a:t>
            </a:r>
            <a:r>
              <a:rPr lang="tr-TR" altLang="zh-CN" sz="2000" dirty="0">
                <a:solidFill>
                  <a:srgbClr val="FFFFFF"/>
                </a:solidFill>
              </a:rPr>
              <a:t> -</a:t>
            </a:r>
            <a:r>
              <a:rPr lang="tr-TR" altLang="zh-CN" sz="2000" dirty="0" err="1">
                <a:solidFill>
                  <a:srgbClr val="FFFFFF"/>
                </a:solidFill>
              </a:rPr>
              <a:t>mkdir</a:t>
            </a:r>
            <a:r>
              <a:rPr lang="tr-TR" altLang="zh-CN" sz="2000" dirty="0">
                <a:solidFill>
                  <a:srgbClr val="FFFFFF"/>
                </a:solidFill>
              </a:rPr>
              <a:t> -p /</a:t>
            </a:r>
            <a:r>
              <a:rPr lang="en-US" altLang="zh-CN" sz="2000" dirty="0" err="1">
                <a:solidFill>
                  <a:srgbClr val="FFFFFF"/>
                </a:solidFill>
              </a:rPr>
              <a:t>hadoop</a:t>
            </a:r>
            <a:r>
              <a:rPr lang="tr-TR" altLang="zh-CN" sz="2000" dirty="0">
                <a:solidFill>
                  <a:srgbClr val="FFFFFF"/>
                </a:solidFill>
              </a:rPr>
              <a:t>/</a:t>
            </a:r>
            <a:r>
              <a:rPr lang="tr-TR" altLang="zh-CN" sz="2000" dirty="0" err="1">
                <a:solidFill>
                  <a:srgbClr val="FFFFFF"/>
                </a:solidFill>
              </a:rPr>
              <a:t>hdfs</a:t>
            </a:r>
            <a:r>
              <a:rPr lang="tr-TR" altLang="zh-CN" sz="2000" dirty="0">
                <a:solidFill>
                  <a:srgbClr val="FFFFFF"/>
                </a:solidFill>
              </a:rPr>
              <a:t>/</a:t>
            </a:r>
            <a:r>
              <a:rPr lang="tr-TR" altLang="zh-CN" sz="2000" dirty="0" err="1">
                <a:solidFill>
                  <a:srgbClr val="FFFFFF"/>
                </a:solidFill>
              </a:rPr>
              <a:t>mkdir</a:t>
            </a:r>
            <a:endParaRPr lang="tr-TR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   </a:t>
            </a:r>
            <a:r>
              <a:rPr lang="en-US" altLang="zh-CN" sz="2000" dirty="0">
                <a:solidFill>
                  <a:srgbClr val="FFFFFF"/>
                </a:solidFill>
              </a:rPr>
              <a:t>-p</a:t>
            </a:r>
            <a:r>
              <a:rPr lang="zh-CN" altLang="en-US" sz="2000" dirty="0">
                <a:solidFill>
                  <a:srgbClr val="FFFFFF"/>
                </a:solidFill>
              </a:rPr>
              <a:t>指定当需要创建的文件夹存储，递归的创建文件夹。 如果我们给定的路径不是以</a:t>
            </a:r>
            <a:r>
              <a:rPr lang="en-US" altLang="zh-CN" sz="2000" dirty="0">
                <a:solidFill>
                  <a:srgbClr val="FFFFFF"/>
                </a:solidFill>
              </a:rPr>
              <a:t>'/'</a:t>
            </a:r>
            <a:r>
              <a:rPr lang="zh-CN" altLang="en-US" sz="2000" dirty="0">
                <a:solidFill>
                  <a:srgbClr val="FFFFFF"/>
                </a:solidFill>
              </a:rPr>
              <a:t>开始的，那么表示在当前用户目录下创建文件夹。</a:t>
            </a:r>
            <a:r>
              <a:rPr lang="en-US" altLang="zh-CN" sz="2000" dirty="0">
                <a:solidFill>
                  <a:srgbClr val="FFFFFF"/>
                </a:solidFill>
              </a:rPr>
              <a:t>(</a:t>
            </a:r>
            <a:r>
              <a:rPr lang="zh-CN" altLang="en-US" sz="2000" dirty="0">
                <a:solidFill>
                  <a:srgbClr val="FFFFFF"/>
                </a:solidFill>
              </a:rPr>
              <a:t>默认情况下是没有当前用户目录的，那么就会报错</a:t>
            </a:r>
            <a:r>
              <a:rPr lang="en-US" altLang="zh-CN" sz="2000" dirty="0">
                <a:solidFill>
                  <a:srgbClr val="FFFFFF"/>
                </a:solidFill>
              </a:rPr>
              <a:t>)</a:t>
            </a:r>
            <a:r>
              <a:rPr lang="zh-CN" altLang="en-US" sz="2000" dirty="0">
                <a:solidFill>
                  <a:srgbClr val="FFFF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43836860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181055-736E-5C47-935D-B1989E4840C9}"/>
              </a:ext>
            </a:extLst>
          </p:cNvPr>
          <p:cNvSpPr txBox="1"/>
          <p:nvPr/>
        </p:nvSpPr>
        <p:spPr>
          <a:xfrm>
            <a:off x="1279273" y="1469280"/>
            <a:ext cx="9909955" cy="42216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rgbClr val="FFFFFF"/>
                </a:solidFill>
              </a:rPr>
              <a:t>hdfs</a:t>
            </a:r>
            <a:r>
              <a:rPr lang="zh-TW" altLang="en-US" sz="2000" dirty="0">
                <a:solidFill>
                  <a:srgbClr val="FFFFFF"/>
                </a:solidFill>
              </a:rPr>
              <a:t>命令</a:t>
            </a:r>
            <a:r>
              <a:rPr lang="en-US" altLang="zh-TW" sz="2000" dirty="0">
                <a:solidFill>
                  <a:srgbClr val="FFFFFF"/>
                </a:solidFill>
              </a:rPr>
              <a:t>-</a:t>
            </a:r>
            <a:r>
              <a:rPr lang="en-US" altLang="zh-TW" sz="2000" dirty="0" err="1">
                <a:solidFill>
                  <a:srgbClr val="FFFFFF"/>
                </a:solidFill>
              </a:rPr>
              <a:t>dfs</a:t>
            </a:r>
            <a:r>
              <a:rPr lang="zh-TW" altLang="en-US" sz="2000" dirty="0">
                <a:solidFill>
                  <a:srgbClr val="FFFFFF"/>
                </a:solidFill>
              </a:rPr>
              <a:t>上传文件到</a:t>
            </a:r>
            <a:r>
              <a:rPr lang="en-US" altLang="zh-TW" sz="2000" dirty="0">
                <a:solidFill>
                  <a:srgbClr val="FFFFFF"/>
                </a:solidFill>
              </a:rPr>
              <a:t>HDFS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命令</a:t>
            </a:r>
            <a:r>
              <a:rPr lang="en-US" altLang="zh-CN" sz="2000" dirty="0">
                <a:solidFill>
                  <a:srgbClr val="FFFFFF"/>
                </a:solidFill>
              </a:rPr>
              <a:t>: -put -</a:t>
            </a:r>
            <a:r>
              <a:rPr lang="en-US" altLang="zh-CN" sz="2000" dirty="0" err="1">
                <a:solidFill>
                  <a:srgbClr val="FFFFFF"/>
                </a:solidFill>
              </a:rPr>
              <a:t>copyFromLocal</a:t>
            </a:r>
            <a:r>
              <a:rPr lang="en-US" altLang="zh-CN" sz="2000" dirty="0">
                <a:solidFill>
                  <a:srgbClr val="FFFFFF"/>
                </a:solidFill>
              </a:rPr>
              <a:t> -</a:t>
            </a:r>
            <a:r>
              <a:rPr lang="en-US" altLang="zh-CN" sz="2000" dirty="0" err="1">
                <a:solidFill>
                  <a:srgbClr val="FFFFFF"/>
                </a:solidFill>
              </a:rPr>
              <a:t>moveFromLocal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执行：</a:t>
            </a: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en-US" altLang="zh-CN" sz="2000" dirty="0" err="1">
                <a:solidFill>
                  <a:srgbClr val="FFFFFF"/>
                </a:solidFill>
              </a:rPr>
              <a:t>dfs</a:t>
            </a:r>
            <a:r>
              <a:rPr lang="en-US" altLang="zh-CN" sz="2000" dirty="0">
                <a:solidFill>
                  <a:srgbClr val="FFFFFF"/>
                </a:solidFill>
              </a:rPr>
              <a:t> -put /home/</a:t>
            </a:r>
            <a:r>
              <a:rPr lang="en-US" altLang="zh-CN" sz="2000" dirty="0" err="1">
                <a:solidFill>
                  <a:srgbClr val="FFFFFF"/>
                </a:solidFill>
              </a:rPr>
              <a:t>hadoop</a:t>
            </a:r>
            <a:r>
              <a:rPr lang="en-US" altLang="zh-CN" sz="2000" dirty="0">
                <a:solidFill>
                  <a:srgbClr val="FFFFFF"/>
                </a:solidFill>
              </a:rPr>
              <a:t>/</a:t>
            </a:r>
            <a:r>
              <a:rPr lang="en-US" altLang="zh-CN" sz="2000" dirty="0" err="1">
                <a:solidFill>
                  <a:srgbClr val="FFFFFF"/>
                </a:solidFill>
              </a:rPr>
              <a:t>bigdate</a:t>
            </a:r>
            <a:r>
              <a:rPr lang="en-US" altLang="zh-CN" sz="2000" dirty="0">
                <a:solidFill>
                  <a:srgbClr val="FFFFFF"/>
                </a:solidFill>
              </a:rPr>
              <a:t>/ /</a:t>
            </a:r>
            <a:r>
              <a:rPr lang="en-US" altLang="zh-CN" sz="2000" dirty="0" err="1">
                <a:solidFill>
                  <a:srgbClr val="FFFFFF"/>
                </a:solidFill>
              </a:rPr>
              <a:t>hadoop</a:t>
            </a:r>
            <a:r>
              <a:rPr lang="en-US" altLang="zh-CN" sz="2000" dirty="0">
                <a:solidFill>
                  <a:srgbClr val="FFFFFF"/>
                </a:solidFill>
              </a:rPr>
              <a:t>/put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 本地路径可以指定文件夹或者多个文件，</a:t>
            </a: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zh-CN" altLang="en-US" sz="2000" dirty="0">
                <a:solidFill>
                  <a:srgbClr val="FFFFFF"/>
                </a:solidFill>
              </a:rPr>
              <a:t>上的路径必须是根据上传东西的不同，有不同的要求。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 </a:t>
            </a:r>
            <a:r>
              <a:rPr lang="en-US" altLang="zh-CN" sz="2000" dirty="0">
                <a:solidFill>
                  <a:srgbClr val="FFFFFF"/>
                </a:solidFill>
              </a:rPr>
              <a:t>1.</a:t>
            </a:r>
            <a:r>
              <a:rPr lang="zh-CN" altLang="en-US" sz="2000" dirty="0">
                <a:solidFill>
                  <a:srgbClr val="FFFFFF"/>
                </a:solidFill>
              </a:rPr>
              <a:t>本地指定的是文件夹，那么</a:t>
            </a: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zh-CN" altLang="en-US" sz="2000" dirty="0">
                <a:solidFill>
                  <a:srgbClr val="FFFFFF"/>
                </a:solidFill>
              </a:rPr>
              <a:t>如果目录不存在，就新建目录然后将本地文件夹内容</a:t>
            </a:r>
            <a:r>
              <a:rPr lang="en-US" altLang="zh-CN" sz="2000" dirty="0">
                <a:solidFill>
                  <a:srgbClr val="FFFFFF"/>
                </a:solidFill>
              </a:rPr>
              <a:t>copy</a:t>
            </a:r>
            <a:r>
              <a:rPr lang="zh-CN" altLang="en-US" sz="2000" dirty="0">
                <a:solidFill>
                  <a:srgbClr val="FFFFFF"/>
                </a:solidFill>
              </a:rPr>
              <a:t>过去；</a:t>
            </a: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zh-CN" altLang="en-US" sz="2000" dirty="0">
                <a:solidFill>
                  <a:srgbClr val="FFFFFF"/>
                </a:solidFill>
              </a:rPr>
              <a:t>目录存在，则将文件夹</a:t>
            </a:r>
            <a:r>
              <a:rPr lang="en-US" altLang="zh-CN" sz="2000" dirty="0">
                <a:solidFill>
                  <a:srgbClr val="FFFFFF"/>
                </a:solidFill>
              </a:rPr>
              <a:t>copy</a:t>
            </a:r>
            <a:r>
              <a:rPr lang="zh-CN" altLang="en-US" sz="2000" dirty="0">
                <a:solidFill>
                  <a:srgbClr val="FFFFFF"/>
                </a:solidFill>
              </a:rPr>
              <a:t>过去。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 </a:t>
            </a:r>
            <a:r>
              <a:rPr lang="en-US" altLang="zh-CN" sz="2000" dirty="0">
                <a:solidFill>
                  <a:srgbClr val="FFFFFF"/>
                </a:solidFill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</a:rPr>
              <a:t>本地指定的是单个文件，那要求</a:t>
            </a: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zh-CN" altLang="en-US" sz="2000" dirty="0">
                <a:solidFill>
                  <a:srgbClr val="FFFFFF"/>
                </a:solidFill>
              </a:rPr>
              <a:t>上指定的文件不存在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 </a:t>
            </a:r>
            <a:r>
              <a:rPr lang="en-US" altLang="zh-CN" sz="2000" dirty="0">
                <a:solidFill>
                  <a:srgbClr val="FFFFFF"/>
                </a:solidFill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</a:rPr>
              <a:t>本地指定的是多个文件，那么要求</a:t>
            </a: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zh-CN" altLang="en-US" sz="2000" dirty="0">
                <a:solidFill>
                  <a:srgbClr val="FFFFFF"/>
                </a:solidFill>
              </a:rPr>
              <a:t>上指定的文件夹存在。</a:t>
            </a:r>
          </a:p>
        </p:txBody>
      </p:sp>
    </p:spTree>
    <p:extLst>
      <p:ext uri="{BB962C8B-B14F-4D97-AF65-F5344CB8AC3E}">
        <p14:creationId xmlns:p14="http://schemas.microsoft.com/office/powerpoint/2010/main" val="2630947486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181055-736E-5C47-935D-B1989E4840C9}"/>
              </a:ext>
            </a:extLst>
          </p:cNvPr>
          <p:cNvSpPr txBox="1"/>
          <p:nvPr/>
        </p:nvSpPr>
        <p:spPr>
          <a:xfrm>
            <a:off x="1102432" y="1649320"/>
            <a:ext cx="9909955" cy="37600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rgbClr val="FFFFFF"/>
                </a:solidFill>
              </a:rPr>
              <a:t>hdfs</a:t>
            </a:r>
            <a:r>
              <a:rPr lang="zh-TW" altLang="en-US" sz="2000" dirty="0">
                <a:solidFill>
                  <a:srgbClr val="FFFFFF"/>
                </a:solidFill>
              </a:rPr>
              <a:t>命令</a:t>
            </a:r>
            <a:r>
              <a:rPr lang="en-US" altLang="zh-TW" sz="2000" dirty="0">
                <a:solidFill>
                  <a:srgbClr val="FFFFFF"/>
                </a:solidFill>
              </a:rPr>
              <a:t>-</a:t>
            </a:r>
            <a:r>
              <a:rPr lang="en-US" altLang="zh-TW" sz="2000" dirty="0" err="1">
                <a:solidFill>
                  <a:srgbClr val="FFFFFF"/>
                </a:solidFill>
              </a:rPr>
              <a:t>dfs</a:t>
            </a:r>
            <a:r>
              <a:rPr lang="zh-TW" altLang="en-US" sz="2000" dirty="0">
                <a:solidFill>
                  <a:srgbClr val="FFFFFF"/>
                </a:solidFill>
              </a:rPr>
              <a:t>下载文件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命令</a:t>
            </a:r>
            <a:r>
              <a:rPr lang="en-US" altLang="zh-CN" sz="2000" dirty="0">
                <a:solidFill>
                  <a:srgbClr val="FFFFFF"/>
                </a:solidFill>
              </a:rPr>
              <a:t>: -get -</a:t>
            </a:r>
            <a:r>
              <a:rPr lang="en-US" altLang="zh-CN" sz="2000" dirty="0" err="1">
                <a:solidFill>
                  <a:srgbClr val="FFFFFF"/>
                </a:solidFill>
              </a:rPr>
              <a:t>copyToLocal</a:t>
            </a:r>
            <a:r>
              <a:rPr lang="en-US" altLang="zh-CN" sz="2000" dirty="0">
                <a:solidFill>
                  <a:srgbClr val="FFFFFF"/>
                </a:solidFill>
              </a:rPr>
              <a:t> -</a:t>
            </a:r>
            <a:r>
              <a:rPr lang="en-US" altLang="zh-CN" sz="2000" dirty="0" err="1">
                <a:solidFill>
                  <a:srgbClr val="FFFFFF"/>
                </a:solidFill>
              </a:rPr>
              <a:t>moveToLocal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执行：</a:t>
            </a: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en-US" altLang="zh-CN" sz="2000" dirty="0" err="1">
                <a:solidFill>
                  <a:srgbClr val="FFFFFF"/>
                </a:solidFill>
              </a:rPr>
              <a:t>dfs</a:t>
            </a:r>
            <a:r>
              <a:rPr lang="en-US" altLang="zh-CN" sz="2000" dirty="0">
                <a:solidFill>
                  <a:srgbClr val="FFFFFF"/>
                </a:solidFill>
              </a:rPr>
              <a:t> -get /</a:t>
            </a:r>
            <a:r>
              <a:rPr lang="en-US" altLang="zh-CN" sz="2000" dirty="0" err="1">
                <a:solidFill>
                  <a:srgbClr val="FFFFFF"/>
                </a:solidFill>
              </a:rPr>
              <a:t>hadoop</a:t>
            </a:r>
            <a:r>
              <a:rPr lang="en-US" altLang="zh-CN" sz="2000" dirty="0">
                <a:solidFill>
                  <a:srgbClr val="FFFFFF"/>
                </a:solidFill>
              </a:rPr>
              <a:t>/put ./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 </a:t>
            </a:r>
            <a:r>
              <a:rPr lang="en-US" altLang="zh-CN" sz="2000" dirty="0">
                <a:solidFill>
                  <a:srgbClr val="FFFFFF"/>
                </a:solidFill>
              </a:rPr>
              <a:t>get </a:t>
            </a:r>
            <a:r>
              <a:rPr lang="zh-CN" altLang="en-US" sz="2000" dirty="0">
                <a:solidFill>
                  <a:srgbClr val="FFFFFF"/>
                </a:solidFill>
              </a:rPr>
              <a:t>和</a:t>
            </a:r>
            <a:r>
              <a:rPr lang="en-US" altLang="zh-CN" sz="2000" dirty="0">
                <a:solidFill>
                  <a:srgbClr val="FFFFFF"/>
                </a:solidFill>
              </a:rPr>
              <a:t>put</a:t>
            </a:r>
            <a:r>
              <a:rPr lang="zh-CN" altLang="en-US" sz="2000" dirty="0">
                <a:solidFill>
                  <a:srgbClr val="FFFFFF"/>
                </a:solidFill>
              </a:rPr>
              <a:t>是一对相反命令。</a:t>
            </a:r>
            <a:r>
              <a:rPr lang="en-US" altLang="zh-CN" sz="2000" dirty="0">
                <a:solidFill>
                  <a:srgbClr val="FFFFFF"/>
                </a:solidFill>
              </a:rPr>
              <a:t>put</a:t>
            </a:r>
            <a:r>
              <a:rPr lang="zh-CN" altLang="en-US" sz="2000" dirty="0">
                <a:solidFill>
                  <a:srgbClr val="FFFFFF"/>
                </a:solidFill>
              </a:rPr>
              <a:t>是从本地到集群，</a:t>
            </a:r>
            <a:r>
              <a:rPr lang="en-US" altLang="zh-CN" sz="2000" dirty="0">
                <a:solidFill>
                  <a:srgbClr val="FFFFFF"/>
                </a:solidFill>
              </a:rPr>
              <a:t>get</a:t>
            </a:r>
            <a:r>
              <a:rPr lang="zh-CN" altLang="en-US" sz="2000" dirty="0">
                <a:solidFill>
                  <a:srgbClr val="FFFFFF"/>
                </a:solidFill>
              </a:rPr>
              <a:t>是从集群到本地。基本语法相似。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命令</a:t>
            </a:r>
            <a:r>
              <a:rPr lang="en-US" altLang="zh-CN" sz="2000" dirty="0">
                <a:solidFill>
                  <a:srgbClr val="FFFFFF"/>
                </a:solidFill>
              </a:rPr>
              <a:t>: -</a:t>
            </a:r>
            <a:r>
              <a:rPr lang="en-US" altLang="zh-CN" sz="2000" dirty="0" err="1">
                <a:solidFill>
                  <a:srgbClr val="FFFFFF"/>
                </a:solidFill>
              </a:rPr>
              <a:t>getmerge</a:t>
            </a:r>
            <a:r>
              <a:rPr lang="en-US" altLang="zh-CN" sz="2000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en-US" altLang="zh-CN" sz="2000" dirty="0" err="1">
                <a:solidFill>
                  <a:srgbClr val="FFFFFF"/>
                </a:solidFill>
              </a:rPr>
              <a:t>getmerge</a:t>
            </a: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zh-CN" altLang="en-US" sz="2000" dirty="0">
                <a:solidFill>
                  <a:srgbClr val="FFFFFF"/>
                </a:solidFill>
              </a:rPr>
              <a:t>可以把</a:t>
            </a:r>
            <a:r>
              <a:rPr lang="en-US" altLang="zh-CN" sz="2000" dirty="0">
                <a:solidFill>
                  <a:srgbClr val="FFFFFF"/>
                </a:solidFill>
              </a:rPr>
              <a:t>HDFS</a:t>
            </a:r>
            <a:r>
              <a:rPr lang="zh-CN" altLang="en-US" sz="2000" dirty="0">
                <a:solidFill>
                  <a:srgbClr val="FFFFFF"/>
                </a:solidFill>
              </a:rPr>
              <a:t>上的文件夹下载并合并为一个文件。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947486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181055-736E-5C47-935D-B1989E4840C9}"/>
              </a:ext>
            </a:extLst>
          </p:cNvPr>
          <p:cNvSpPr txBox="1"/>
          <p:nvPr/>
        </p:nvSpPr>
        <p:spPr>
          <a:xfrm>
            <a:off x="1005973" y="1583076"/>
            <a:ext cx="9909955" cy="28366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zh-CN" altLang="en-US" sz="2000" dirty="0">
                <a:solidFill>
                  <a:srgbClr val="FFFFFF"/>
                </a:solidFill>
              </a:rPr>
              <a:t>命令</a:t>
            </a:r>
            <a:r>
              <a:rPr lang="en-US" altLang="zh-CN" sz="2000" dirty="0">
                <a:solidFill>
                  <a:srgbClr val="FFFFFF"/>
                </a:solidFill>
              </a:rPr>
              <a:t>-</a:t>
            </a:r>
            <a:r>
              <a:rPr lang="en-US" altLang="zh-CN" sz="2000" dirty="0" err="1">
                <a:solidFill>
                  <a:srgbClr val="FFFFFF"/>
                </a:solidFill>
              </a:rPr>
              <a:t>dfs</a:t>
            </a:r>
            <a:r>
              <a:rPr lang="zh-CN" altLang="en-US" sz="2000" dirty="0">
                <a:solidFill>
                  <a:srgbClr val="FFFFFF"/>
                </a:solidFill>
              </a:rPr>
              <a:t>查看文件内容</a:t>
            </a:r>
          </a:p>
          <a:p>
            <a:pPr>
              <a:lnSpc>
                <a:spcPct val="150000"/>
              </a:lnSpc>
            </a:pPr>
            <a:r>
              <a:rPr lang="zh-CN" altLang="mr-IN" sz="2000" dirty="0">
                <a:solidFill>
                  <a:srgbClr val="FFFFFF"/>
                </a:solidFill>
              </a:rPr>
              <a:t>命令</a:t>
            </a:r>
            <a:r>
              <a:rPr lang="mr-IN" altLang="zh-CN" sz="2000" dirty="0">
                <a:solidFill>
                  <a:srgbClr val="FFFFFF"/>
                </a:solidFill>
              </a:rPr>
              <a:t>: -</a:t>
            </a:r>
            <a:r>
              <a:rPr lang="mr-IN" altLang="zh-CN" sz="2000" dirty="0" err="1">
                <a:solidFill>
                  <a:srgbClr val="FFFFFF"/>
                </a:solidFill>
              </a:rPr>
              <a:t>cat</a:t>
            </a:r>
            <a:r>
              <a:rPr lang="mr-IN" altLang="zh-CN" sz="2000" dirty="0">
                <a:solidFill>
                  <a:srgbClr val="FFFFFF"/>
                </a:solidFill>
              </a:rPr>
              <a:t> -</a:t>
            </a:r>
            <a:r>
              <a:rPr lang="mr-IN" altLang="zh-CN" sz="2000" dirty="0" err="1">
                <a:solidFill>
                  <a:srgbClr val="FFFFFF"/>
                </a:solidFill>
              </a:rPr>
              <a:t>text</a:t>
            </a:r>
            <a:endParaRPr lang="mr-IN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de-DE" sz="2000" dirty="0">
                <a:solidFill>
                  <a:srgbClr val="FFFFFF"/>
                </a:solidFill>
              </a:rPr>
              <a:t>执行：</a:t>
            </a:r>
            <a:r>
              <a:rPr lang="de-DE" altLang="zh-CN" sz="2000" dirty="0" err="1">
                <a:solidFill>
                  <a:srgbClr val="FFFFFF"/>
                </a:solidFill>
              </a:rPr>
              <a:t>hdfs</a:t>
            </a:r>
            <a:r>
              <a:rPr lang="de-DE" altLang="zh-CN" sz="2000" dirty="0">
                <a:solidFill>
                  <a:srgbClr val="FFFFFF"/>
                </a:solidFill>
              </a:rPr>
              <a:t> </a:t>
            </a:r>
            <a:r>
              <a:rPr lang="de-DE" altLang="zh-CN" sz="2000" dirty="0" err="1">
                <a:solidFill>
                  <a:srgbClr val="FFFFFF"/>
                </a:solidFill>
              </a:rPr>
              <a:t>dfs</a:t>
            </a:r>
            <a:r>
              <a:rPr lang="de-DE" altLang="zh-CN" sz="2000" dirty="0">
                <a:solidFill>
                  <a:srgbClr val="FFFFFF"/>
                </a:solidFill>
              </a:rPr>
              <a:t> -</a:t>
            </a:r>
            <a:r>
              <a:rPr lang="de-DE" altLang="zh-CN" sz="2000" dirty="0" err="1">
                <a:solidFill>
                  <a:srgbClr val="FFFFFF"/>
                </a:solidFill>
              </a:rPr>
              <a:t>cat</a:t>
            </a:r>
            <a:r>
              <a:rPr lang="de-DE" altLang="zh-CN" sz="2000" dirty="0">
                <a:solidFill>
                  <a:srgbClr val="FFFFFF"/>
                </a:solidFill>
              </a:rPr>
              <a:t> /</a:t>
            </a:r>
            <a:r>
              <a:rPr lang="de-DE" altLang="zh-CN" sz="2000" dirty="0" err="1">
                <a:solidFill>
                  <a:srgbClr val="FFFFFF"/>
                </a:solidFill>
              </a:rPr>
              <a:t>hadoop</a:t>
            </a:r>
            <a:r>
              <a:rPr lang="de-DE" altLang="zh-CN" sz="2000" dirty="0">
                <a:solidFill>
                  <a:srgbClr val="FFFFFF"/>
                </a:solidFill>
              </a:rPr>
              <a:t>/</a:t>
            </a:r>
            <a:r>
              <a:rPr lang="de-DE" altLang="zh-CN" sz="2000" dirty="0" err="1">
                <a:solidFill>
                  <a:srgbClr val="FFFFFF"/>
                </a:solidFill>
              </a:rPr>
              <a:t>test.txt</a:t>
            </a:r>
            <a:endParaRPr lang="de-DE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 </a:t>
            </a:r>
            <a:r>
              <a:rPr lang="en-US" altLang="zh-CN" sz="2000" dirty="0">
                <a:solidFill>
                  <a:srgbClr val="FFFFFF"/>
                </a:solidFill>
              </a:rPr>
              <a:t>cat</a:t>
            </a:r>
            <a:r>
              <a:rPr lang="zh-CN" altLang="en-US" sz="2000" dirty="0">
                <a:solidFill>
                  <a:srgbClr val="FFFFFF"/>
                </a:solidFill>
              </a:rPr>
              <a:t>命令和</a:t>
            </a:r>
            <a:r>
              <a:rPr lang="en-US" altLang="zh-CN" sz="2000" dirty="0">
                <a:solidFill>
                  <a:srgbClr val="FFFFFF"/>
                </a:solidFill>
              </a:rPr>
              <a:t>text</a:t>
            </a:r>
            <a:r>
              <a:rPr lang="zh-CN" altLang="en-US" sz="2000" dirty="0">
                <a:solidFill>
                  <a:srgbClr val="FFFFFF"/>
                </a:solidFill>
              </a:rPr>
              <a:t>命令都可以查看文件内容，但是它们的内置机制不一样，</a:t>
            </a:r>
            <a:r>
              <a:rPr lang="en-US" altLang="zh-CN" sz="2000" dirty="0">
                <a:solidFill>
                  <a:srgbClr val="FFFFFF"/>
                </a:solidFill>
              </a:rPr>
              <a:t>cat</a:t>
            </a:r>
            <a:r>
              <a:rPr lang="zh-CN" altLang="en-US" sz="2000" dirty="0">
                <a:solidFill>
                  <a:srgbClr val="FFFFFF"/>
                </a:solidFill>
              </a:rPr>
              <a:t>是</a:t>
            </a:r>
            <a:r>
              <a:rPr lang="en-US" altLang="zh-CN" sz="2000" dirty="0">
                <a:solidFill>
                  <a:srgbClr val="FFFFFF"/>
                </a:solidFill>
              </a:rPr>
              <a:t>copy</a:t>
            </a:r>
            <a:r>
              <a:rPr lang="zh-CN" altLang="en-US" sz="2000" dirty="0">
                <a:solidFill>
                  <a:srgbClr val="FFFFFF"/>
                </a:solidFill>
              </a:rPr>
              <a:t>文件内容，然后显示；</a:t>
            </a:r>
            <a:r>
              <a:rPr lang="en-US" altLang="zh-CN" sz="2000" dirty="0">
                <a:solidFill>
                  <a:srgbClr val="FFFFFF"/>
                </a:solidFill>
              </a:rPr>
              <a:t>text</a:t>
            </a:r>
            <a:r>
              <a:rPr lang="zh-CN" altLang="en-US" sz="2000" dirty="0">
                <a:solidFill>
                  <a:srgbClr val="FFFFFF"/>
                </a:solidFill>
              </a:rPr>
              <a:t>是通过</a:t>
            </a:r>
            <a:r>
              <a:rPr lang="en-US" altLang="zh-CN" sz="2000" dirty="0" err="1">
                <a:solidFill>
                  <a:srgbClr val="FFFFFF"/>
                </a:solidFill>
              </a:rPr>
              <a:t>hadoop</a:t>
            </a:r>
            <a:r>
              <a:rPr lang="zh-CN" altLang="en-US" sz="2000" dirty="0">
                <a:solidFill>
                  <a:srgbClr val="FFFFFF"/>
                </a:solidFill>
              </a:rPr>
              <a:t>解析将文件内容转化为文本内容，然后在显示。</a:t>
            </a:r>
            <a:r>
              <a:rPr lang="en-US" altLang="zh-CN" sz="2000" dirty="0">
                <a:solidFill>
                  <a:srgbClr val="FFFFFF"/>
                </a:solidFill>
              </a:rPr>
              <a:t>cat</a:t>
            </a:r>
            <a:r>
              <a:rPr lang="zh-CN" altLang="en-US" sz="2000" dirty="0">
                <a:solidFill>
                  <a:srgbClr val="FFFFFF"/>
                </a:solidFill>
              </a:rPr>
              <a:t>命令只适合看一半的文本文件，而</a:t>
            </a:r>
            <a:r>
              <a:rPr lang="en-US" altLang="zh-CN" sz="2000" dirty="0">
                <a:solidFill>
                  <a:srgbClr val="FFFFFF"/>
                </a:solidFill>
              </a:rPr>
              <a:t>text</a:t>
            </a:r>
            <a:r>
              <a:rPr lang="zh-CN" altLang="en-US" sz="2000" dirty="0">
                <a:solidFill>
                  <a:srgbClr val="FFFFFF"/>
                </a:solidFill>
              </a:rPr>
              <a:t>命令可以看出所有文件。</a:t>
            </a:r>
          </a:p>
        </p:txBody>
      </p:sp>
    </p:spTree>
    <p:extLst>
      <p:ext uri="{BB962C8B-B14F-4D97-AF65-F5344CB8AC3E}">
        <p14:creationId xmlns:p14="http://schemas.microsoft.com/office/powerpoint/2010/main" val="2630947486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181055-736E-5C47-935D-B1989E4840C9}"/>
              </a:ext>
            </a:extLst>
          </p:cNvPr>
          <p:cNvSpPr txBox="1"/>
          <p:nvPr/>
        </p:nvSpPr>
        <p:spPr>
          <a:xfrm>
            <a:off x="1086355" y="1437130"/>
            <a:ext cx="9909955" cy="42216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mr-IN" altLang="zh-CN" sz="2000" dirty="0" err="1">
                <a:solidFill>
                  <a:srgbClr val="FFFFFF"/>
                </a:solidFill>
              </a:rPr>
              <a:t>hdfs</a:t>
            </a:r>
            <a:r>
              <a:rPr lang="zh-CN" altLang="mr-IN" sz="2000" dirty="0">
                <a:solidFill>
                  <a:srgbClr val="FFFFFF"/>
                </a:solidFill>
              </a:rPr>
              <a:t>命令</a:t>
            </a:r>
            <a:r>
              <a:rPr lang="mr-IN" altLang="zh-CN" sz="2000" dirty="0">
                <a:solidFill>
                  <a:srgbClr val="FFFFFF"/>
                </a:solidFill>
              </a:rPr>
              <a:t>-</a:t>
            </a:r>
            <a:r>
              <a:rPr lang="mr-IN" altLang="zh-CN" sz="2000" dirty="0" err="1">
                <a:solidFill>
                  <a:srgbClr val="FFFFFF"/>
                </a:solidFill>
              </a:rPr>
              <a:t>dfs</a:t>
            </a:r>
            <a:r>
              <a:rPr lang="zh-CN" altLang="mr-IN" sz="2000" dirty="0">
                <a:solidFill>
                  <a:srgbClr val="FFFFFF"/>
                </a:solidFill>
              </a:rPr>
              <a:t>删除文件</a:t>
            </a:r>
            <a:endParaRPr lang="mr-IN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mr-IN" sz="2000" dirty="0">
                <a:solidFill>
                  <a:srgbClr val="FFFFFF"/>
                </a:solidFill>
              </a:rPr>
              <a:t>命令</a:t>
            </a:r>
            <a:r>
              <a:rPr lang="mr-IN" altLang="zh-CN" sz="2000" dirty="0">
                <a:solidFill>
                  <a:srgbClr val="FFFFFF"/>
                </a:solidFill>
              </a:rPr>
              <a:t>: -</a:t>
            </a:r>
            <a:r>
              <a:rPr lang="mr-IN" altLang="zh-CN" sz="2000" dirty="0" err="1">
                <a:solidFill>
                  <a:srgbClr val="FFFFFF"/>
                </a:solidFill>
              </a:rPr>
              <a:t>rm</a:t>
            </a:r>
            <a:r>
              <a:rPr lang="mr-IN" altLang="zh-CN" sz="2000" dirty="0">
                <a:solidFill>
                  <a:srgbClr val="FFFFFF"/>
                </a:solidFill>
              </a:rPr>
              <a:t> -</a:t>
            </a:r>
            <a:r>
              <a:rPr lang="mr-IN" altLang="zh-CN" sz="2000" dirty="0" err="1">
                <a:solidFill>
                  <a:srgbClr val="FFFFFF"/>
                </a:solidFill>
              </a:rPr>
              <a:t>rmdir</a:t>
            </a:r>
            <a:endParaRPr lang="mr-IN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de-DE" sz="2000" dirty="0">
                <a:solidFill>
                  <a:srgbClr val="FFFFFF"/>
                </a:solidFill>
              </a:rPr>
              <a:t>执行：</a:t>
            </a:r>
            <a:r>
              <a:rPr lang="de-DE" altLang="zh-CN" sz="2000" dirty="0" err="1">
                <a:solidFill>
                  <a:srgbClr val="FFFFFF"/>
                </a:solidFill>
              </a:rPr>
              <a:t>hdfs</a:t>
            </a:r>
            <a:r>
              <a:rPr lang="de-DE" altLang="zh-CN" sz="2000" dirty="0">
                <a:solidFill>
                  <a:srgbClr val="FFFFFF"/>
                </a:solidFill>
              </a:rPr>
              <a:t> </a:t>
            </a:r>
            <a:r>
              <a:rPr lang="de-DE" altLang="zh-CN" sz="2000" dirty="0" err="1">
                <a:solidFill>
                  <a:srgbClr val="FFFFFF"/>
                </a:solidFill>
              </a:rPr>
              <a:t>dfs</a:t>
            </a:r>
            <a:r>
              <a:rPr lang="de-DE" altLang="zh-CN" sz="2000" dirty="0">
                <a:solidFill>
                  <a:srgbClr val="FFFFFF"/>
                </a:solidFill>
              </a:rPr>
              <a:t> -</a:t>
            </a:r>
            <a:r>
              <a:rPr lang="de-DE" altLang="zh-CN" sz="2000" dirty="0" err="1">
                <a:solidFill>
                  <a:srgbClr val="FFFFFF"/>
                </a:solidFill>
              </a:rPr>
              <a:t>rm</a:t>
            </a:r>
            <a:r>
              <a:rPr lang="de-DE" altLang="zh-CN" sz="2000" dirty="0">
                <a:solidFill>
                  <a:srgbClr val="FFFFFF"/>
                </a:solidFill>
              </a:rPr>
              <a:t> -R /</a:t>
            </a:r>
            <a:r>
              <a:rPr lang="de-DE" altLang="zh-CN" sz="2000" dirty="0" err="1">
                <a:solidFill>
                  <a:srgbClr val="FFFFFF"/>
                </a:solidFill>
              </a:rPr>
              <a:t>hadoop</a:t>
            </a:r>
            <a:r>
              <a:rPr lang="de-DE" altLang="zh-CN" sz="2000" dirty="0">
                <a:solidFill>
                  <a:srgbClr val="FFFFFF"/>
                </a:solidFill>
              </a:rPr>
              <a:t>/</a:t>
            </a:r>
            <a:r>
              <a:rPr lang="de-DE" altLang="zh-CN" sz="2000" dirty="0" err="1">
                <a:solidFill>
                  <a:srgbClr val="FFFFFF"/>
                </a:solidFill>
              </a:rPr>
              <a:t>put</a:t>
            </a:r>
            <a:endParaRPr lang="de-DE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 </a:t>
            </a:r>
            <a:r>
              <a:rPr lang="en-US" altLang="zh-CN" sz="2000" dirty="0">
                <a:solidFill>
                  <a:srgbClr val="FFFFFF"/>
                </a:solidFill>
              </a:rPr>
              <a:t>rm</a:t>
            </a:r>
            <a:r>
              <a:rPr lang="zh-CN" altLang="en-US" sz="2000" dirty="0">
                <a:solidFill>
                  <a:srgbClr val="FFFFFF"/>
                </a:solidFill>
              </a:rPr>
              <a:t>和</a:t>
            </a:r>
            <a:r>
              <a:rPr lang="en-US" altLang="zh-CN" sz="2000" dirty="0" err="1">
                <a:solidFill>
                  <a:srgbClr val="FFFFFF"/>
                </a:solidFill>
              </a:rPr>
              <a:t>rmdir</a:t>
            </a:r>
            <a:r>
              <a:rPr lang="zh-CN" altLang="en-US" sz="2000" dirty="0">
                <a:solidFill>
                  <a:srgbClr val="FFFFFF"/>
                </a:solidFill>
              </a:rPr>
              <a:t>的区别主要是：</a:t>
            </a:r>
            <a:r>
              <a:rPr lang="en-US" altLang="zh-CN" sz="2000" dirty="0">
                <a:solidFill>
                  <a:srgbClr val="FFFFFF"/>
                </a:solidFill>
              </a:rPr>
              <a:t>rm</a:t>
            </a:r>
            <a:r>
              <a:rPr lang="zh-CN" altLang="en-US" sz="2000" dirty="0">
                <a:solidFill>
                  <a:srgbClr val="FFFFFF"/>
                </a:solidFill>
              </a:rPr>
              <a:t>可以删除任何文件</a:t>
            </a:r>
            <a:r>
              <a:rPr lang="en-US" altLang="zh-CN" sz="2000" dirty="0">
                <a:solidFill>
                  <a:srgbClr val="FFFFFF"/>
                </a:solidFill>
              </a:rPr>
              <a:t>/</a:t>
            </a:r>
            <a:r>
              <a:rPr lang="zh-CN" altLang="en-US" sz="2000" dirty="0">
                <a:solidFill>
                  <a:srgbClr val="FFFFFF"/>
                </a:solidFill>
              </a:rPr>
              <a:t>文件夹，</a:t>
            </a:r>
            <a:r>
              <a:rPr lang="en-US" altLang="zh-CN" sz="2000" dirty="0" err="1">
                <a:solidFill>
                  <a:srgbClr val="FFFFFF"/>
                </a:solidFill>
              </a:rPr>
              <a:t>rmdir</a:t>
            </a:r>
            <a:r>
              <a:rPr lang="zh-CN" altLang="en-US" sz="2000" dirty="0">
                <a:solidFill>
                  <a:srgbClr val="FFFFFF"/>
                </a:solidFill>
              </a:rPr>
              <a:t>只能够删除空的文件夹。</a:t>
            </a:r>
          </a:p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rgbClr val="FFFFFF"/>
                </a:solidFill>
              </a:rPr>
              <a:t>hdfs</a:t>
            </a:r>
            <a:r>
              <a:rPr lang="zh-TW" altLang="en-US" sz="2000" dirty="0">
                <a:solidFill>
                  <a:srgbClr val="FFFFFF"/>
                </a:solidFill>
              </a:rPr>
              <a:t>命令</a:t>
            </a:r>
            <a:r>
              <a:rPr lang="en-US" altLang="zh-TW" sz="2000" dirty="0">
                <a:solidFill>
                  <a:srgbClr val="FFFFFF"/>
                </a:solidFill>
              </a:rPr>
              <a:t>-</a:t>
            </a:r>
            <a:r>
              <a:rPr lang="en-US" altLang="zh-TW" sz="2000" dirty="0" err="1">
                <a:solidFill>
                  <a:srgbClr val="FFFFFF"/>
                </a:solidFill>
              </a:rPr>
              <a:t>dfsadmin</a:t>
            </a:r>
            <a:r>
              <a:rPr lang="zh-TW" altLang="en-US" sz="2000" dirty="0">
                <a:solidFill>
                  <a:srgbClr val="FFFFFF"/>
                </a:solidFill>
              </a:rPr>
              <a:t>汇报集群信息</a:t>
            </a:r>
          </a:p>
          <a:p>
            <a:pPr>
              <a:lnSpc>
                <a:spcPct val="150000"/>
              </a:lnSpc>
            </a:pPr>
            <a:r>
              <a:rPr lang="zh-CN" altLang="mr-IN" sz="2000" dirty="0">
                <a:solidFill>
                  <a:srgbClr val="FFFFFF"/>
                </a:solidFill>
              </a:rPr>
              <a:t>命令：</a:t>
            </a:r>
            <a:r>
              <a:rPr lang="mr-IN" altLang="zh-CN" sz="2000" dirty="0">
                <a:solidFill>
                  <a:srgbClr val="FFFFFF"/>
                </a:solidFill>
              </a:rPr>
              <a:t>-</a:t>
            </a:r>
            <a:r>
              <a:rPr lang="mr-IN" altLang="zh-CN" sz="2000" dirty="0" err="1">
                <a:solidFill>
                  <a:srgbClr val="FFFFFF"/>
                </a:solidFill>
              </a:rPr>
              <a:t>report</a:t>
            </a:r>
            <a:endParaRPr lang="mr-IN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执行：</a:t>
            </a: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en-US" altLang="zh-CN" sz="2000" dirty="0" err="1">
                <a:solidFill>
                  <a:srgbClr val="FFFFFF"/>
                </a:solidFill>
              </a:rPr>
              <a:t>dfsadmin</a:t>
            </a:r>
            <a:r>
              <a:rPr lang="en-US" altLang="zh-CN" sz="2000" dirty="0">
                <a:solidFill>
                  <a:srgbClr val="FFFFFF"/>
                </a:solidFill>
              </a:rPr>
              <a:t> -report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 可以通过该命令查看集群的基本信息，包括总磁盘大小，剩余磁盘大小，丢失块个数等总的集群信息。 </a:t>
            </a:r>
          </a:p>
        </p:txBody>
      </p:sp>
    </p:spTree>
    <p:extLst>
      <p:ext uri="{BB962C8B-B14F-4D97-AF65-F5344CB8AC3E}">
        <p14:creationId xmlns:p14="http://schemas.microsoft.com/office/powerpoint/2010/main" val="2630947486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/>
                </a:rPr>
                <a:t>HDFS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</a:rPr>
                <a:t>命令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181055-736E-5C47-935D-B1989E4840C9}"/>
              </a:ext>
            </a:extLst>
          </p:cNvPr>
          <p:cNvSpPr txBox="1"/>
          <p:nvPr/>
        </p:nvSpPr>
        <p:spPr>
          <a:xfrm>
            <a:off x="1086355" y="1781761"/>
            <a:ext cx="9909955" cy="23750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zh-CN" altLang="en-US" sz="2000" dirty="0">
                <a:solidFill>
                  <a:srgbClr val="FFFFFF"/>
                </a:solidFill>
              </a:rPr>
              <a:t>命令</a:t>
            </a:r>
            <a:r>
              <a:rPr lang="en-US" altLang="zh-CN" sz="2000" dirty="0">
                <a:solidFill>
                  <a:srgbClr val="FFFFFF"/>
                </a:solidFill>
              </a:rPr>
              <a:t>-</a:t>
            </a:r>
            <a:r>
              <a:rPr lang="zh-CN" altLang="en-US" sz="2000" dirty="0">
                <a:solidFill>
                  <a:srgbClr val="FFFFFF"/>
                </a:solidFill>
              </a:rPr>
              <a:t>安全模式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命令：</a:t>
            </a:r>
            <a:r>
              <a:rPr lang="en-US" altLang="zh-CN" sz="2000" dirty="0">
                <a:solidFill>
                  <a:srgbClr val="FFFFFF"/>
                </a:solidFill>
              </a:rPr>
              <a:t>-</a:t>
            </a:r>
            <a:r>
              <a:rPr lang="en-US" altLang="zh-CN" sz="2000" dirty="0" err="1">
                <a:solidFill>
                  <a:srgbClr val="FFFFFF"/>
                </a:solidFill>
              </a:rPr>
              <a:t>safemode</a:t>
            </a:r>
            <a:r>
              <a:rPr lang="en-US" altLang="zh-CN" sz="2000" dirty="0">
                <a:solidFill>
                  <a:srgbClr val="FFFFFF"/>
                </a:solidFill>
              </a:rPr>
              <a:t> &lt;enter | leave | get | wait&gt;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执行：</a:t>
            </a: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en-US" altLang="zh-CN" sz="2000" dirty="0" err="1">
                <a:solidFill>
                  <a:srgbClr val="FFFFFF"/>
                </a:solidFill>
              </a:rPr>
              <a:t>dfsadmin</a:t>
            </a:r>
            <a:r>
              <a:rPr lang="en-US" altLang="zh-CN" sz="2000" dirty="0">
                <a:solidFill>
                  <a:srgbClr val="FFFFFF"/>
                </a:solidFill>
              </a:rPr>
              <a:t> -</a:t>
            </a:r>
            <a:r>
              <a:rPr lang="en-US" altLang="zh-CN" sz="2000" dirty="0" err="1">
                <a:solidFill>
                  <a:srgbClr val="FFFFFF"/>
                </a:solidFill>
              </a:rPr>
              <a:t>safemode</a:t>
            </a:r>
            <a:r>
              <a:rPr lang="en-US" altLang="zh-CN" sz="2000" dirty="0">
                <a:solidFill>
                  <a:srgbClr val="FFFFFF"/>
                </a:solidFill>
              </a:rPr>
              <a:t> get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 当集群中的文件备份出现丢失的时候，可能会进行安全模式。安全模式是指当集群处于该状态下，</a:t>
            </a:r>
            <a:r>
              <a:rPr lang="en-US" altLang="zh-CN" sz="2000" dirty="0" err="1">
                <a:solidFill>
                  <a:srgbClr val="FFFFFF"/>
                </a:solidFill>
              </a:rPr>
              <a:t>hdfs</a:t>
            </a:r>
            <a:r>
              <a:rPr lang="zh-CN" altLang="en-US" sz="2000" dirty="0">
                <a:solidFill>
                  <a:srgbClr val="FFFFFF"/>
                </a:solidFill>
              </a:rPr>
              <a:t>解决文件</a:t>
            </a:r>
            <a:r>
              <a:rPr lang="en-US" altLang="zh-CN" sz="2000" dirty="0">
                <a:solidFill>
                  <a:srgbClr val="FFFFFF"/>
                </a:solidFill>
              </a:rPr>
              <a:t>IO</a:t>
            </a:r>
            <a:r>
              <a:rPr lang="zh-CN" altLang="en-US" sz="2000" dirty="0">
                <a:solidFill>
                  <a:srgbClr val="FFFFFF"/>
                </a:solidFill>
              </a:rPr>
              <a:t>操作。我们可以通过该命令强制离开安全模式。 </a:t>
            </a:r>
          </a:p>
        </p:txBody>
      </p:sp>
    </p:spTree>
    <p:extLst>
      <p:ext uri="{BB962C8B-B14F-4D97-AF65-F5344CB8AC3E}">
        <p14:creationId xmlns:p14="http://schemas.microsoft.com/office/powerpoint/2010/main" val="186876505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5889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第三节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IDEA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搭建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Hadoop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开发环境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7A53E-725C-074E-B57D-9C9405BBAF96}"/>
              </a:ext>
            </a:extLst>
          </p:cNvPr>
          <p:cNvSpPr txBox="1"/>
          <p:nvPr/>
        </p:nvSpPr>
        <p:spPr>
          <a:xfrm>
            <a:off x="1127051" y="2335462"/>
            <a:ext cx="68686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IDEA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下载与配置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Maven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下载与配置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环境测试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74293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555581" y="2519791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552240" y="3528736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40303" y="2543245"/>
            <a:ext cx="3481687" cy="495224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的架构与基本特征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11000" y="3578401"/>
            <a:ext cx="3481687" cy="495224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的基本操作命令</a:t>
              </a: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id="{D96E7E03-C567-A74E-9ECC-5E9306B65724}"/>
              </a:ext>
            </a:extLst>
          </p:cNvPr>
          <p:cNvSpPr/>
          <p:nvPr/>
        </p:nvSpPr>
        <p:spPr>
          <a:xfrm>
            <a:off x="6555581" y="457827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A33DAE6-0C9C-234D-AD5B-69432AB71103}"/>
              </a:ext>
            </a:extLst>
          </p:cNvPr>
          <p:cNvSpPr/>
          <p:nvPr/>
        </p:nvSpPr>
        <p:spPr>
          <a:xfrm>
            <a:off x="6552240" y="550931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0112C03-6C47-A44B-8DCA-D875C087286E}"/>
              </a:ext>
            </a:extLst>
          </p:cNvPr>
          <p:cNvGrpSpPr/>
          <p:nvPr/>
        </p:nvGrpSpPr>
        <p:grpSpPr>
          <a:xfrm>
            <a:off x="7540303" y="4613557"/>
            <a:ext cx="3481687" cy="495224"/>
            <a:chOff x="8858444" y="3567629"/>
            <a:chExt cx="2357190" cy="495300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IDEA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搭建开发环境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F0BA7F7-01BA-3B41-B9BA-D76FCE3B6071}"/>
              </a:ext>
            </a:extLst>
          </p:cNvPr>
          <p:cNvGrpSpPr/>
          <p:nvPr/>
        </p:nvGrpSpPr>
        <p:grpSpPr>
          <a:xfrm>
            <a:off x="7540302" y="5523245"/>
            <a:ext cx="3534846" cy="542966"/>
            <a:chOff x="8846727" y="4388504"/>
            <a:chExt cx="2393180" cy="54305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HDFS-Java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13272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F9274F-2DE5-444C-81E9-71DA3496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42" y="1992086"/>
            <a:ext cx="8804157" cy="43528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602E70-36DA-E946-BC55-4C9DFED9E820}"/>
              </a:ext>
            </a:extLst>
          </p:cNvPr>
          <p:cNvSpPr txBox="1"/>
          <p:nvPr/>
        </p:nvSpPr>
        <p:spPr>
          <a:xfrm>
            <a:off x="-614731" y="539430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下载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IDEA</a:t>
            </a:r>
            <a:endParaRPr lang="zh-CN" altLang="en-US" sz="24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003C00-2E5A-B744-AFD0-4AA88CD45298}"/>
              </a:ext>
            </a:extLst>
          </p:cNvPr>
          <p:cNvSpPr txBox="1"/>
          <p:nvPr/>
        </p:nvSpPr>
        <p:spPr>
          <a:xfrm>
            <a:off x="1045028" y="126857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一般选择对应系统的社区版本下载</a:t>
            </a:r>
          </a:p>
        </p:txBody>
      </p:sp>
    </p:spTree>
    <p:extLst>
      <p:ext uri="{BB962C8B-B14F-4D97-AF65-F5344CB8AC3E}">
        <p14:creationId xmlns:p14="http://schemas.microsoft.com/office/powerpoint/2010/main" val="74548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Maven</a:t>
              </a:r>
              <a:r>
                <a:rPr lang="zh-CN" altLang="en-US" sz="2400" dirty="0">
                  <a:solidFill>
                    <a:schemeClr val="bg1"/>
                  </a:solidFill>
                </a:rPr>
                <a:t>环境搭建</a:t>
              </a:r>
              <a:endParaRPr lang="zh-CN" altLang="en-US" sz="2400" dirty="0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181055-736E-5C47-935D-B1989E4840C9}"/>
              </a:ext>
            </a:extLst>
          </p:cNvPr>
          <p:cNvSpPr txBox="1"/>
          <p:nvPr/>
        </p:nvSpPr>
        <p:spPr>
          <a:xfrm>
            <a:off x="909516" y="1918419"/>
            <a:ext cx="8672759" cy="4190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下载</a:t>
            </a:r>
            <a:r>
              <a:rPr lang="en-US" altLang="zh-CN" sz="2000" dirty="0">
                <a:solidFill>
                  <a:schemeClr val="bg1"/>
                </a:solidFill>
              </a:rPr>
              <a:t>maven</a:t>
            </a:r>
            <a:r>
              <a:rPr lang="zh-CN" altLang="en-US" sz="2000" dirty="0">
                <a:solidFill>
                  <a:schemeClr val="bg1"/>
                </a:solidFill>
              </a:rPr>
              <a:t>压缩包</a:t>
            </a:r>
            <a:r>
              <a:rPr lang="en-US" altLang="zh-CN" sz="2000" dirty="0">
                <a:solidFill>
                  <a:schemeClr val="bg1"/>
                </a:solidFill>
              </a:rPr>
              <a:t>apache-maven-3.6.0-bin.zip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下载地址  </a:t>
            </a:r>
            <a:r>
              <a:rPr lang="en-US" altLang="zh-CN" sz="2000" dirty="0">
                <a:solidFill>
                  <a:schemeClr val="bg1"/>
                </a:solidFill>
                <a:hlinkClick r:id="rId3"/>
              </a:rPr>
              <a:t>http://archive.apache.org/dist/maven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搭建步骤：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1. </a:t>
            </a:r>
            <a:r>
              <a:rPr lang="zh-CN" altLang="en-US" sz="2000" dirty="0">
                <a:solidFill>
                  <a:schemeClr val="bg1"/>
                </a:solidFill>
              </a:rPr>
              <a:t>解压压缩包。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2. </a:t>
            </a:r>
            <a:r>
              <a:rPr lang="zh-CN" altLang="en-US" sz="2000" dirty="0">
                <a:solidFill>
                  <a:schemeClr val="bg1"/>
                </a:solidFill>
              </a:rPr>
              <a:t>配置</a:t>
            </a:r>
            <a:r>
              <a:rPr lang="en-US" altLang="zh-CN" sz="2000" dirty="0">
                <a:solidFill>
                  <a:schemeClr val="bg1"/>
                </a:solidFill>
              </a:rPr>
              <a:t>MAVEN_HOME</a:t>
            </a:r>
            <a:r>
              <a:rPr lang="zh-CN" altLang="en-US" sz="2000" dirty="0">
                <a:solidFill>
                  <a:schemeClr val="bg1"/>
                </a:solidFill>
              </a:rPr>
              <a:t>环境变量，并将</a:t>
            </a:r>
            <a:r>
              <a:rPr lang="en-US" altLang="zh-CN" sz="2000" dirty="0">
                <a:solidFill>
                  <a:schemeClr val="bg1"/>
                </a:solidFill>
              </a:rPr>
              <a:t>maven</a:t>
            </a:r>
            <a:r>
              <a:rPr lang="zh-CN" altLang="en-US" sz="2000" dirty="0">
                <a:solidFill>
                  <a:schemeClr val="bg1"/>
                </a:solidFill>
              </a:rPr>
              <a:t>的执行命令添加到</a:t>
            </a:r>
            <a:r>
              <a:rPr lang="en-US" altLang="zh-CN" sz="2000" dirty="0">
                <a:solidFill>
                  <a:schemeClr val="bg1"/>
                </a:solidFill>
              </a:rPr>
              <a:t>path</a:t>
            </a:r>
            <a:r>
              <a:rPr lang="zh-CN" altLang="en-US" sz="2000" dirty="0">
                <a:solidFill>
                  <a:schemeClr val="bg1"/>
                </a:solidFill>
              </a:rPr>
              <a:t>中去。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3. </a:t>
            </a:r>
            <a:r>
              <a:rPr lang="zh-CN" altLang="en-US" sz="2000" dirty="0">
                <a:solidFill>
                  <a:schemeClr val="bg1"/>
                </a:solidFill>
              </a:rPr>
              <a:t>修改</a:t>
            </a:r>
            <a:r>
              <a:rPr lang="en-US" altLang="zh-CN" sz="2000" dirty="0">
                <a:solidFill>
                  <a:schemeClr val="bg1"/>
                </a:solidFill>
              </a:rPr>
              <a:t>maven</a:t>
            </a:r>
            <a:r>
              <a:rPr lang="zh-CN" altLang="en-US" sz="2000" dirty="0">
                <a:solidFill>
                  <a:schemeClr val="bg1"/>
                </a:solidFill>
              </a:rPr>
              <a:t>的默认本地库位置。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4. </a:t>
            </a:r>
            <a:r>
              <a:rPr lang="zh-CN" altLang="en-US" sz="2000" dirty="0">
                <a:solidFill>
                  <a:schemeClr val="bg1"/>
                </a:solidFill>
              </a:rPr>
              <a:t>使用</a:t>
            </a:r>
            <a:r>
              <a:rPr lang="en-US" altLang="zh-CN" sz="2000" dirty="0" err="1">
                <a:solidFill>
                  <a:schemeClr val="bg1"/>
                </a:solidFill>
              </a:rPr>
              <a:t>mvn</a:t>
            </a:r>
            <a:r>
              <a:rPr lang="en-US" altLang="zh-CN" sz="2000" dirty="0">
                <a:solidFill>
                  <a:schemeClr val="bg1"/>
                </a:solidFill>
              </a:rPr>
              <a:t> -v</a:t>
            </a:r>
            <a:r>
              <a:rPr lang="zh-CN" altLang="en-US" sz="2000" dirty="0">
                <a:solidFill>
                  <a:schemeClr val="bg1"/>
                </a:solidFill>
              </a:rPr>
              <a:t>测试是否安装成功。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Maven</a:t>
            </a:r>
            <a:r>
              <a:rPr lang="zh-CN" altLang="en-US" sz="2000" dirty="0">
                <a:solidFill>
                  <a:schemeClr val="bg1"/>
                </a:solidFill>
              </a:rPr>
              <a:t>官网</a:t>
            </a:r>
            <a:r>
              <a:rPr lang="en-US" altLang="zh-CN" sz="2000" dirty="0">
                <a:solidFill>
                  <a:schemeClr val="bg1"/>
                </a:solidFill>
              </a:rPr>
              <a:t>: 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http://</a:t>
            </a:r>
            <a:r>
              <a:rPr lang="en-US" altLang="zh-CN" sz="2000" dirty="0" err="1">
                <a:solidFill>
                  <a:schemeClr val="bg1"/>
                </a:solidFill>
              </a:rPr>
              <a:t>maven.apache.org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1787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新建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Maven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项目</a:t>
              </a:r>
              <a:endParaRPr lang="en-US" altLang="zh-CN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15B9ED6-402C-004D-9740-9A986FCB3C76}"/>
              </a:ext>
            </a:extLst>
          </p:cNvPr>
          <p:cNvSpPr txBox="1"/>
          <p:nvPr/>
        </p:nvSpPr>
        <p:spPr>
          <a:xfrm>
            <a:off x="1052424" y="2115075"/>
            <a:ext cx="6124754" cy="188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solidFill>
                  <a:schemeClr val="bg1"/>
                </a:solidFill>
              </a:rPr>
              <a:t>打开</a:t>
            </a:r>
            <a:r>
              <a:rPr kumimoji="1" lang="en-US" altLang="zh-CN" sz="2000" dirty="0">
                <a:solidFill>
                  <a:schemeClr val="bg1"/>
                </a:solidFill>
              </a:rPr>
              <a:t>IDEA</a:t>
            </a:r>
            <a:r>
              <a:rPr kumimoji="1" lang="zh-CN" altLang="en-US" sz="2000" dirty="0">
                <a:solidFill>
                  <a:schemeClr val="bg1"/>
                </a:solidFill>
              </a:rPr>
              <a:t>，点击</a:t>
            </a:r>
            <a:r>
              <a:rPr kumimoji="1" lang="en-US" altLang="zh-CN" sz="2000" dirty="0">
                <a:solidFill>
                  <a:schemeClr val="bg1"/>
                </a:solidFill>
              </a:rPr>
              <a:t>new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project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solidFill>
                  <a:schemeClr val="bg1"/>
                </a:solidFill>
              </a:rPr>
              <a:t>选择</a:t>
            </a:r>
            <a:r>
              <a:rPr kumimoji="1" lang="en-US" altLang="zh-CN" sz="2000" dirty="0">
                <a:solidFill>
                  <a:schemeClr val="bg1"/>
                </a:solidFill>
              </a:rPr>
              <a:t>Maven</a:t>
            </a:r>
            <a:r>
              <a:rPr kumimoji="1" lang="zh-CN" altLang="en-US" sz="2000" dirty="0">
                <a:solidFill>
                  <a:schemeClr val="bg1"/>
                </a:solidFill>
              </a:rPr>
              <a:t>项目。</a:t>
            </a:r>
            <a:r>
              <a:rPr kumimoji="1" lang="en-US" altLang="zh-CN" sz="2000" dirty="0">
                <a:solidFill>
                  <a:schemeClr val="bg1"/>
                </a:solidFill>
              </a:rPr>
              <a:t>SDK</a:t>
            </a:r>
            <a:r>
              <a:rPr kumimoji="1" lang="zh-CN" altLang="en-US" sz="2000" dirty="0">
                <a:solidFill>
                  <a:schemeClr val="bg1"/>
                </a:solidFill>
              </a:rPr>
              <a:t>选择</a:t>
            </a:r>
            <a:r>
              <a:rPr kumimoji="1" lang="en-US" altLang="zh-CN" sz="2000" dirty="0">
                <a:solidFill>
                  <a:schemeClr val="bg1"/>
                </a:solidFill>
              </a:rPr>
              <a:t>Java1.8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solidFill>
                  <a:schemeClr val="bg1"/>
                </a:solidFill>
              </a:rPr>
              <a:t>下一步，填写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GroupID</a:t>
            </a:r>
            <a:r>
              <a:rPr kumimoji="1" lang="zh-CN" altLang="en-US" sz="2000" dirty="0">
                <a:solidFill>
                  <a:schemeClr val="bg1"/>
                </a:solidFill>
              </a:rPr>
              <a:t>（一般是域名</a:t>
            </a:r>
            <a:r>
              <a:rPr kumimoji="1" lang="en-US" altLang="zh-CN" sz="2000" dirty="0">
                <a:solidFill>
                  <a:schemeClr val="bg1"/>
                </a:solidFill>
              </a:rPr>
              <a:t>+</a:t>
            </a:r>
            <a:r>
              <a:rPr kumimoji="1" lang="zh-CN" altLang="en-US" sz="2000" dirty="0">
                <a:solidFill>
                  <a:schemeClr val="bg1"/>
                </a:solidFill>
              </a:rPr>
              <a:t>公司名）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bg1"/>
                </a:solidFill>
              </a:rPr>
              <a:t>    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ArtifactId</a:t>
            </a:r>
            <a:r>
              <a:rPr kumimoji="1" lang="zh-CN" altLang="en-US" sz="2000" dirty="0">
                <a:solidFill>
                  <a:schemeClr val="bg1"/>
                </a:solidFill>
              </a:rPr>
              <a:t>填写项目名。</a:t>
            </a:r>
            <a:endParaRPr kumimoji="1"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566304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打包运行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Jar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包</a:t>
              </a:r>
              <a:endParaRPr lang="en-US" altLang="zh-CN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15B9ED6-402C-004D-9740-9A986FCB3C76}"/>
              </a:ext>
            </a:extLst>
          </p:cNvPr>
          <p:cNvSpPr txBox="1"/>
          <p:nvPr/>
        </p:nvSpPr>
        <p:spPr>
          <a:xfrm>
            <a:off x="1052424" y="2115075"/>
            <a:ext cx="7186320" cy="188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bg1"/>
                </a:solidFill>
              </a:rPr>
              <a:t>注意点（尤其针对初学者）：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bg1"/>
                </a:solidFill>
              </a:rPr>
              <a:t>在运行</a:t>
            </a:r>
            <a:r>
              <a:rPr kumimoji="1" lang="en-US" altLang="zh-CN" sz="2000" dirty="0">
                <a:solidFill>
                  <a:schemeClr val="bg1"/>
                </a:solidFill>
              </a:rPr>
              <a:t>Java</a:t>
            </a:r>
            <a:r>
              <a:rPr kumimoji="1" lang="zh-CN" altLang="en-US" sz="2000" dirty="0">
                <a:solidFill>
                  <a:schemeClr val="bg1"/>
                </a:solidFill>
              </a:rPr>
              <a:t>代码时，建议先不要通过集成开发环境（</a:t>
            </a:r>
            <a:r>
              <a:rPr kumimoji="1" lang="en-US" altLang="zh-CN" sz="2000" dirty="0">
                <a:solidFill>
                  <a:schemeClr val="bg1"/>
                </a:solidFill>
              </a:rPr>
              <a:t>IDE</a:t>
            </a:r>
            <a:r>
              <a:rPr kumimoji="1" lang="zh-CN" altLang="en-US" sz="2000" dirty="0">
                <a:solidFill>
                  <a:schemeClr val="bg1"/>
                </a:solidFill>
              </a:rPr>
              <a:t>）的插件运行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hadoop</a:t>
            </a:r>
            <a:r>
              <a:rPr kumimoji="1" lang="zh-CN" altLang="en-US" sz="2000" dirty="0">
                <a:solidFill>
                  <a:schemeClr val="bg1"/>
                </a:solidFill>
              </a:rPr>
              <a:t>的相关代码。而是要先打包然后放到集群上跑。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bg1"/>
                </a:solidFill>
              </a:rPr>
              <a:t>实际生产环境中一般也是这一运行流程。</a:t>
            </a:r>
            <a:endParaRPr kumimoji="1"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65290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第四节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HDFS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Java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API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7A53E-725C-074E-B57D-9C9405BBAF96}"/>
              </a:ext>
            </a:extLst>
          </p:cNvPr>
          <p:cNvSpPr txBox="1"/>
          <p:nvPr/>
        </p:nvSpPr>
        <p:spPr>
          <a:xfrm>
            <a:off x="1127051" y="2335462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HDFS-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创建文件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API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-读写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API</a:t>
            </a:r>
          </a:p>
          <a:p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HDFS-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查看数据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API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042650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>
                  <a:solidFill>
                    <a:srgbClr val="FFFFFF"/>
                  </a:solidFill>
                </a:rPr>
                <a:t>HDFS</a:t>
              </a:r>
              <a:r>
                <a:rPr lang="zh-TW" altLang="en-US" sz="2400">
                  <a:solidFill>
                    <a:srgbClr val="FFFFFF"/>
                  </a:solidFill>
                </a:rPr>
                <a:t>文件系统</a:t>
              </a:r>
              <a:r>
                <a:rPr lang="en-US" altLang="zh-TW" sz="2400">
                  <a:solidFill>
                    <a:srgbClr val="FFFFFF"/>
                  </a:solidFill>
                </a:rPr>
                <a:t>API</a:t>
              </a:r>
              <a:r>
                <a:rPr lang="zh-TW" altLang="en-US" sz="2400">
                  <a:solidFill>
                    <a:srgbClr val="FFFFFF"/>
                  </a:solidFill>
                </a:rPr>
                <a:t>介绍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72374" y="1568296"/>
            <a:ext cx="9996171" cy="380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FFFF"/>
                </a:solidFill>
              </a:rPr>
              <a:t>Hadoop</a:t>
            </a:r>
            <a:r>
              <a:rPr lang="zh-TW" altLang="en-US" dirty="0">
                <a:solidFill>
                  <a:srgbClr val="FFFFFF"/>
                </a:solidFill>
              </a:rPr>
              <a:t>提供的操作</a:t>
            </a:r>
            <a:r>
              <a:rPr lang="en-US" altLang="zh-TW" dirty="0">
                <a:solidFill>
                  <a:srgbClr val="FFFFFF"/>
                </a:solidFill>
              </a:rPr>
              <a:t>HDFS</a:t>
            </a:r>
            <a:r>
              <a:rPr lang="zh-TW" altLang="en-US" dirty="0">
                <a:solidFill>
                  <a:srgbClr val="FFFFFF"/>
                </a:solidFill>
              </a:rPr>
              <a:t>的</a:t>
            </a:r>
            <a:r>
              <a:rPr lang="en-US" altLang="zh-TW" dirty="0" err="1">
                <a:solidFill>
                  <a:srgbClr val="FFFFFF"/>
                </a:solidFill>
              </a:rPr>
              <a:t>api</a:t>
            </a:r>
            <a:r>
              <a:rPr lang="zh-TW" altLang="en-US" dirty="0">
                <a:solidFill>
                  <a:srgbClr val="FFFFFF"/>
                </a:solidFill>
              </a:rPr>
              <a:t>接口是以</a:t>
            </a:r>
            <a:r>
              <a:rPr lang="en-US" altLang="zh-TW" dirty="0" err="1">
                <a:solidFill>
                  <a:srgbClr val="FFFFFF"/>
                </a:solidFill>
              </a:rPr>
              <a:t>FileSystem</a:t>
            </a:r>
            <a:r>
              <a:rPr lang="zh-TW" altLang="en-US" dirty="0">
                <a:solidFill>
                  <a:srgbClr val="FFFFFF"/>
                </a:solidFill>
              </a:rPr>
              <a:t>为基础的，在该类中提供操作文件的方法。</a:t>
            </a:r>
            <a:endParaRPr lang="en-US" altLang="zh-TW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比如：文件上传</a:t>
            </a:r>
            <a:r>
              <a:rPr lang="en-US" altLang="zh-TW" dirty="0" err="1">
                <a:solidFill>
                  <a:srgbClr val="FFFFFF"/>
                </a:solidFill>
              </a:rPr>
              <a:t>copyFromLocalFile</a:t>
            </a:r>
            <a:r>
              <a:rPr lang="zh-TW" altLang="en-US" dirty="0">
                <a:solidFill>
                  <a:srgbClr val="FFFFFF"/>
                </a:solidFill>
              </a:rPr>
              <a:t>方法，创建文件</a:t>
            </a:r>
            <a:r>
              <a:rPr lang="en-US" altLang="zh-TW" dirty="0">
                <a:solidFill>
                  <a:srgbClr val="FFFFFF"/>
                </a:solidFill>
              </a:rPr>
              <a:t>create</a:t>
            </a:r>
            <a:r>
              <a:rPr lang="zh-TW" altLang="en-US" dirty="0">
                <a:solidFill>
                  <a:srgbClr val="FFFFFF"/>
                </a:solidFill>
              </a:rPr>
              <a:t>方法，删除文件</a:t>
            </a:r>
            <a:r>
              <a:rPr lang="en-US" altLang="zh-TW" dirty="0">
                <a:solidFill>
                  <a:srgbClr val="FFFFFF"/>
                </a:solidFill>
              </a:rPr>
              <a:t>delete</a:t>
            </a:r>
            <a:r>
              <a:rPr lang="zh-TW" altLang="en-US" dirty="0">
                <a:solidFill>
                  <a:srgbClr val="FFFFFF"/>
                </a:solidFill>
              </a:rPr>
              <a:t>方法等。</a:t>
            </a:r>
            <a:endParaRPr lang="en-US" altLang="zh-TW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该类的全称为</a:t>
            </a:r>
            <a:r>
              <a:rPr lang="en-US" altLang="zh-TW" dirty="0" err="1">
                <a:solidFill>
                  <a:srgbClr val="FFFFFF"/>
                </a:solidFill>
              </a:rPr>
              <a:t>org.apache.hadoop.fs.FileSystem</a:t>
            </a:r>
            <a:r>
              <a:rPr lang="zh-TW" altLang="en-US" dirty="0">
                <a:solidFill>
                  <a:srgbClr val="FFFFFF"/>
                </a:solidFill>
              </a:rPr>
              <a:t>。</a:t>
            </a:r>
            <a:endParaRPr lang="en-US" altLang="zh-TW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主要的子类有：</a:t>
            </a:r>
            <a:r>
              <a:rPr lang="en-US" altLang="zh-TW" dirty="0" err="1">
                <a:solidFill>
                  <a:srgbClr val="FFFFFF"/>
                </a:solidFill>
              </a:rPr>
              <a:t>DistributedFileSystem</a:t>
            </a:r>
            <a:r>
              <a:rPr lang="en-US" altLang="zh-TW" dirty="0">
                <a:solidFill>
                  <a:srgbClr val="FFFFFF"/>
                </a:solidFill>
              </a:rPr>
              <a:t>,</a:t>
            </a:r>
            <a:r>
              <a:rPr lang="zh-TW" altLang="en-US" dirty="0">
                <a:solidFill>
                  <a:srgbClr val="FFFFFF"/>
                </a:solidFill>
              </a:rPr>
              <a:t> </a:t>
            </a:r>
            <a:r>
              <a:rPr lang="en-US" altLang="zh-TW" dirty="0" err="1">
                <a:solidFill>
                  <a:srgbClr val="FFFFFF"/>
                </a:solidFill>
              </a:rPr>
              <a:t>WebHdfsFileSystem</a:t>
            </a:r>
            <a:r>
              <a:rPr lang="zh-TW" altLang="en-US" dirty="0">
                <a:solidFill>
                  <a:srgbClr val="FFFFFF"/>
                </a:solidFill>
              </a:rPr>
              <a:t>等。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  通过</a:t>
            </a:r>
            <a:r>
              <a:rPr lang="en-US" altLang="zh-TW" dirty="0" err="1">
                <a:solidFill>
                  <a:srgbClr val="FFFFFF"/>
                </a:solidFill>
              </a:rPr>
              <a:t>FileSystem</a:t>
            </a:r>
            <a:r>
              <a:rPr lang="zh-TW" altLang="en-US" dirty="0">
                <a:solidFill>
                  <a:srgbClr val="FFFFFF"/>
                </a:solidFill>
              </a:rPr>
              <a:t>访问远程集群一般情况下需要给定配置信息，</a:t>
            </a:r>
            <a:endParaRPr lang="en-US" altLang="zh-TW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FFFF"/>
                </a:solidFill>
              </a:rPr>
              <a:t>Hadoop</a:t>
            </a:r>
            <a:r>
              <a:rPr lang="zh-TW" altLang="en-US" dirty="0">
                <a:solidFill>
                  <a:srgbClr val="FFFFFF"/>
                </a:solidFill>
              </a:rPr>
              <a:t>通过自定义的</a:t>
            </a:r>
            <a:r>
              <a:rPr lang="en-US" altLang="zh-TW" dirty="0">
                <a:solidFill>
                  <a:srgbClr val="FFFFFF"/>
                </a:solidFill>
              </a:rPr>
              <a:t>Configuration</a:t>
            </a:r>
            <a:r>
              <a:rPr lang="zh-TW" altLang="en-US" dirty="0">
                <a:solidFill>
                  <a:srgbClr val="FFFFFF"/>
                </a:solidFill>
              </a:rPr>
              <a:t>类来给定</a:t>
            </a:r>
            <a:r>
              <a:rPr lang="en-US" altLang="zh-TW" dirty="0" err="1">
                <a:solidFill>
                  <a:srgbClr val="FFFFFF"/>
                </a:solidFill>
              </a:rPr>
              <a:t>hadoop</a:t>
            </a:r>
            <a:r>
              <a:rPr lang="zh-TW" altLang="en-US" dirty="0">
                <a:solidFill>
                  <a:srgbClr val="FFFFFF"/>
                </a:solidFill>
              </a:rPr>
              <a:t>相关的连接信息。</a:t>
            </a:r>
            <a:endParaRPr lang="en-US" altLang="zh-TW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FFFF"/>
                </a:solidFill>
              </a:rPr>
              <a:t>Configuration</a:t>
            </a:r>
            <a:r>
              <a:rPr lang="zh-TW" altLang="en-US" dirty="0">
                <a:solidFill>
                  <a:srgbClr val="FFFFFF"/>
                </a:solidFill>
              </a:rPr>
              <a:t>采用延迟加载的模式来加载配置信息，加载顺序是按照代码顺序加载，</a:t>
            </a:r>
            <a:endParaRPr lang="en-US" altLang="zh-TW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但是如果在代码中强制指定的话，那么会覆盖文件中的加载。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869632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FFFFFF"/>
                  </a:solidFill>
                </a:rPr>
                <a:t>HDFS</a:t>
              </a:r>
              <a:r>
                <a:rPr lang="zh-CN" altLang="en-US" sz="2400">
                  <a:solidFill>
                    <a:srgbClr val="FFFFFF"/>
                  </a:solidFill>
                </a:rPr>
                <a:t>创建空文件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157508" y="1703951"/>
            <a:ext cx="5783956" cy="1884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方法：</a:t>
            </a:r>
            <a:r>
              <a:rPr lang="en-US" altLang="zh-CN" sz="2000" dirty="0" err="1">
                <a:solidFill>
                  <a:srgbClr val="FFFFFF"/>
                </a:solidFill>
              </a:rPr>
              <a:t>createNewFile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参数：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 </a:t>
            </a:r>
            <a:r>
              <a:rPr lang="en-US" altLang="zh-CN" sz="2000" dirty="0">
                <a:solidFill>
                  <a:srgbClr val="FFFFFF"/>
                </a:solidFill>
              </a:rPr>
              <a:t>f:</a:t>
            </a:r>
            <a:r>
              <a:rPr lang="zh-CN" altLang="en-US" sz="2000" dirty="0">
                <a:solidFill>
                  <a:srgbClr val="FFFFFF"/>
                </a:solidFill>
              </a:rPr>
              <a:t>指定要创建文件的路径，可以为相对路径。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返回值：如果创建成功返回</a:t>
            </a:r>
            <a:r>
              <a:rPr lang="en-US" altLang="zh-CN" sz="2000" dirty="0">
                <a:solidFill>
                  <a:srgbClr val="FFFFFF"/>
                </a:solidFill>
              </a:rPr>
              <a:t>true</a:t>
            </a:r>
            <a:r>
              <a:rPr lang="zh-CN" altLang="en-US" sz="2000" dirty="0">
                <a:solidFill>
                  <a:srgbClr val="FFFFFF"/>
                </a:solidFill>
              </a:rPr>
              <a:t>。否则返回</a:t>
            </a:r>
            <a:r>
              <a:rPr lang="en-US" altLang="zh-CN" sz="2000" dirty="0">
                <a:solidFill>
                  <a:srgbClr val="FFFFFF"/>
                </a:solidFill>
              </a:rPr>
              <a:t>false</a:t>
            </a:r>
            <a:r>
              <a:rPr lang="zh-CN" altLang="en-US" sz="2000" dirty="0">
                <a:solidFill>
                  <a:srgbClr val="FFFFFF"/>
                </a:solidFill>
              </a:rPr>
              <a:t>。</a:t>
            </a:r>
            <a:endParaRPr kumimoji="1" lang="zh-CN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945589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altLang="zh-CN" sz="2400" dirty="0">
                  <a:solidFill>
                    <a:srgbClr val="FFFFFF"/>
                  </a:solidFill>
                </a:rPr>
                <a:t>HDFS</a:t>
              </a:r>
              <a:r>
                <a:rPr lang="zh-CN" altLang="hr-HR" sz="2400" dirty="0">
                  <a:solidFill>
                    <a:srgbClr val="FFFFFF"/>
                  </a:solidFill>
                </a:rPr>
                <a:t>写文件</a:t>
              </a:r>
              <a:endParaRPr lang="hr-HR" altLang="zh-CN" sz="2400" dirty="0">
                <a:solidFill>
                  <a:srgbClr val="FFFFFF"/>
                </a:solidFill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292031" y="2051546"/>
            <a:ext cx="9060494" cy="2345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it-IT" sz="2000" dirty="0">
                <a:solidFill>
                  <a:srgbClr val="FFFFFF"/>
                </a:solidFill>
              </a:rPr>
              <a:t>方法：</a:t>
            </a:r>
            <a:r>
              <a:rPr lang="it-IT" altLang="zh-CN" sz="2000" dirty="0" err="1">
                <a:solidFill>
                  <a:srgbClr val="FFFFFF"/>
                </a:solidFill>
              </a:rPr>
              <a:t>append</a:t>
            </a:r>
            <a:endParaRPr lang="it-IT" altLang="zh-CN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参数：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</a:rPr>
              <a:t>  </a:t>
            </a:r>
            <a:r>
              <a:rPr lang="en-US" altLang="zh-CN" sz="2000" dirty="0">
                <a:solidFill>
                  <a:srgbClr val="FFFFFF"/>
                </a:solidFill>
              </a:rPr>
              <a:t>f:</a:t>
            </a:r>
            <a:r>
              <a:rPr lang="zh-CN" altLang="en-US" sz="2000" dirty="0">
                <a:solidFill>
                  <a:srgbClr val="FFFFFF"/>
                </a:solidFill>
              </a:rPr>
              <a:t>指定要写出文件的路径，可以为相对路径。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FFFF"/>
                </a:solidFill>
              </a:rPr>
              <a:t>  </a:t>
            </a:r>
            <a:r>
              <a:rPr lang="en-US" altLang="zh-TW" sz="2000" dirty="0" err="1">
                <a:solidFill>
                  <a:srgbClr val="FFFFFF"/>
                </a:solidFill>
              </a:rPr>
              <a:t>bufferSize</a:t>
            </a:r>
            <a:r>
              <a:rPr lang="en-US" altLang="zh-TW" sz="2000" dirty="0">
                <a:solidFill>
                  <a:srgbClr val="FFFFFF"/>
                </a:solidFill>
              </a:rPr>
              <a:t>: </a:t>
            </a:r>
            <a:r>
              <a:rPr lang="zh-TW" altLang="en-US" sz="2000" dirty="0">
                <a:solidFill>
                  <a:srgbClr val="FFFFFF"/>
                </a:solidFill>
              </a:rPr>
              <a:t>缓冲区大小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FFFF"/>
                </a:solidFill>
              </a:rPr>
              <a:t>返回值：如果创建成功获得</a:t>
            </a:r>
            <a:r>
              <a:rPr lang="en-US" altLang="zh-TW" sz="2000" dirty="0" err="1">
                <a:solidFill>
                  <a:srgbClr val="FFFFFF"/>
                </a:solidFill>
              </a:rPr>
              <a:t>FSDataOutputStream</a:t>
            </a:r>
            <a:r>
              <a:rPr lang="zh-TW" altLang="en-US" sz="2000" dirty="0">
                <a:solidFill>
                  <a:srgbClr val="FFFFFF"/>
                </a:solidFill>
              </a:rPr>
              <a:t>输出流，否则出现异常信息。</a:t>
            </a:r>
            <a:endParaRPr kumimoji="1" lang="zh-CN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21175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713442" cy="830997"/>
            <a:chOff x="1007305" y="947449"/>
            <a:chExt cx="6535202" cy="1246687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124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FFFF"/>
                  </a:solidFill>
                </a:rPr>
                <a:t>HDFS</a:t>
              </a:r>
              <a:r>
                <a:rPr lang="zh-CN" altLang="en-US" sz="2400" dirty="0">
                  <a:solidFill>
                    <a:srgbClr val="FFFFFF"/>
                  </a:solidFill>
                </a:rPr>
                <a:t>创建文件并输出文件内容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298799" y="1704682"/>
            <a:ext cx="8174033" cy="4197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方法：</a:t>
            </a:r>
            <a:r>
              <a:rPr lang="en-US" altLang="zh-CN" dirty="0">
                <a:solidFill>
                  <a:srgbClr val="FFFFFF"/>
                </a:solidFill>
              </a:rPr>
              <a:t>create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参数：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  </a:t>
            </a:r>
            <a:r>
              <a:rPr lang="en-US" altLang="zh-CN" dirty="0">
                <a:solidFill>
                  <a:srgbClr val="FFFFFF"/>
                </a:solidFill>
              </a:rPr>
              <a:t>f:</a:t>
            </a:r>
            <a:r>
              <a:rPr lang="zh-CN" altLang="en-US" dirty="0">
                <a:solidFill>
                  <a:srgbClr val="FFFFFF"/>
                </a:solidFill>
              </a:rPr>
              <a:t>指定要创建文件的路径，可以为相对路径。</a:t>
            </a:r>
          </a:p>
          <a:p>
            <a:pPr>
              <a:lnSpc>
                <a:spcPct val="150000"/>
              </a:lnSpc>
            </a:pPr>
            <a:r>
              <a:rPr lang="mr-IN" altLang="zh-CN" dirty="0">
                <a:solidFill>
                  <a:srgbClr val="FFFFFF"/>
                </a:solidFill>
              </a:rPr>
              <a:t>  </a:t>
            </a:r>
            <a:r>
              <a:rPr lang="mr-IN" altLang="zh-CN" dirty="0" err="1">
                <a:solidFill>
                  <a:srgbClr val="FFFFFF"/>
                </a:solidFill>
              </a:rPr>
              <a:t>permission</a:t>
            </a:r>
            <a:r>
              <a:rPr lang="mr-IN" altLang="zh-CN" dirty="0">
                <a:solidFill>
                  <a:srgbClr val="FFFFFF"/>
                </a:solidFill>
              </a:rPr>
              <a:t>:</a:t>
            </a:r>
            <a:r>
              <a:rPr lang="zh-CN" altLang="mr-IN" dirty="0">
                <a:solidFill>
                  <a:srgbClr val="FFFFFF"/>
                </a:solidFill>
              </a:rPr>
              <a:t>指定文件权限，默认为</a:t>
            </a:r>
            <a:r>
              <a:rPr lang="mr-IN" altLang="zh-CN" dirty="0">
                <a:solidFill>
                  <a:srgbClr val="FFFFFF"/>
                </a:solidFill>
              </a:rPr>
              <a:t>644(</a:t>
            </a:r>
            <a:r>
              <a:rPr lang="mr-IN" altLang="zh-CN" dirty="0" err="1">
                <a:solidFill>
                  <a:srgbClr val="FFFFFF"/>
                </a:solidFill>
              </a:rPr>
              <a:t>rw</a:t>
            </a:r>
            <a:r>
              <a:rPr lang="mr-IN" altLang="zh-CN" dirty="0">
                <a:solidFill>
                  <a:srgbClr val="FFFFFF"/>
                </a:solidFill>
              </a:rPr>
              <a:t>-</a:t>
            </a:r>
            <a:r>
              <a:rPr lang="mr-IN" altLang="zh-CN" dirty="0" err="1">
                <a:solidFill>
                  <a:srgbClr val="FFFFFF"/>
                </a:solidFill>
              </a:rPr>
              <a:t>r</a:t>
            </a:r>
            <a:r>
              <a:rPr lang="mr-IN" altLang="zh-CN" dirty="0">
                <a:solidFill>
                  <a:srgbClr val="FFFFFF"/>
                </a:solidFill>
              </a:rPr>
              <a:t>--</a:t>
            </a:r>
            <a:r>
              <a:rPr lang="mr-IN" altLang="zh-CN" dirty="0" err="1">
                <a:solidFill>
                  <a:srgbClr val="FFFFFF"/>
                </a:solidFill>
              </a:rPr>
              <a:t>r</a:t>
            </a:r>
            <a:r>
              <a:rPr lang="mr-IN" altLang="zh-CN" dirty="0">
                <a:solidFill>
                  <a:srgbClr val="FFFFFF"/>
                </a:solidFill>
              </a:rPr>
              <a:t>--)</a:t>
            </a:r>
            <a:r>
              <a:rPr lang="zh-CN" altLang="mr-IN" dirty="0">
                <a:solidFill>
                  <a:srgbClr val="FFFFFF"/>
                </a:solidFill>
              </a:rPr>
              <a:t>。</a:t>
            </a:r>
            <a:endParaRPr lang="mr-IN" altLang="zh-CN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  </a:t>
            </a:r>
            <a:r>
              <a:rPr lang="en-US" altLang="zh-CN" dirty="0">
                <a:solidFill>
                  <a:srgbClr val="FFFFFF"/>
                </a:solidFill>
              </a:rPr>
              <a:t>overwrite: </a:t>
            </a:r>
            <a:r>
              <a:rPr lang="zh-CN" altLang="en-US" dirty="0">
                <a:solidFill>
                  <a:srgbClr val="FFFFFF"/>
                </a:solidFill>
              </a:rPr>
              <a:t>是否覆盖，默认覆盖。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  </a:t>
            </a:r>
            <a:r>
              <a:rPr lang="en-US" altLang="zh-CN" dirty="0" err="1">
                <a:solidFill>
                  <a:srgbClr val="FFFFFF"/>
                </a:solidFill>
              </a:rPr>
              <a:t>bufferSize</a:t>
            </a:r>
            <a:r>
              <a:rPr lang="en-US" altLang="zh-CN" dirty="0">
                <a:solidFill>
                  <a:srgbClr val="FFFFFF"/>
                </a:solidFill>
              </a:rPr>
              <a:t>: </a:t>
            </a:r>
            <a:r>
              <a:rPr lang="zh-CN" altLang="en-US" dirty="0">
                <a:solidFill>
                  <a:srgbClr val="FFFFFF"/>
                </a:solidFill>
              </a:rPr>
              <a:t>进行写过程中缓存区大小，默认</a:t>
            </a:r>
            <a:r>
              <a:rPr lang="en-US" altLang="zh-CN" dirty="0">
                <a:solidFill>
                  <a:srgbClr val="FFFFFF"/>
                </a:solidFill>
              </a:rPr>
              <a:t>4096</a:t>
            </a:r>
            <a:r>
              <a:rPr lang="zh-CN" altLang="en-US" dirty="0">
                <a:solidFill>
                  <a:srgbClr val="FFFFFF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  </a:t>
            </a:r>
            <a:r>
              <a:rPr lang="en-US" altLang="zh-TW" dirty="0">
                <a:solidFill>
                  <a:srgbClr val="FFFFFF"/>
                </a:solidFill>
              </a:rPr>
              <a:t>replication: </a:t>
            </a:r>
            <a:r>
              <a:rPr lang="zh-TW" altLang="en-US" dirty="0">
                <a:solidFill>
                  <a:srgbClr val="FFFFFF"/>
                </a:solidFill>
              </a:rPr>
              <a:t>备份个数，默认</a:t>
            </a:r>
            <a:r>
              <a:rPr lang="en-US" altLang="zh-TW" dirty="0">
                <a:solidFill>
                  <a:srgbClr val="FFFFFF"/>
                </a:solidFill>
              </a:rPr>
              <a:t>3</a:t>
            </a:r>
            <a:r>
              <a:rPr lang="zh-TW" altLang="en-US" dirty="0">
                <a:solidFill>
                  <a:srgbClr val="FFFFFF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  </a:t>
            </a:r>
            <a:r>
              <a:rPr lang="en-US" altLang="zh-TW" dirty="0" err="1">
                <a:solidFill>
                  <a:srgbClr val="FFFFFF"/>
                </a:solidFill>
              </a:rPr>
              <a:t>blockSize</a:t>
            </a:r>
            <a:r>
              <a:rPr lang="en-US" altLang="zh-TW" dirty="0">
                <a:solidFill>
                  <a:srgbClr val="FFFFFF"/>
                </a:solidFill>
              </a:rPr>
              <a:t>: </a:t>
            </a:r>
            <a:r>
              <a:rPr lang="zh-TW" altLang="en-US" dirty="0">
                <a:solidFill>
                  <a:srgbClr val="FFFFFF"/>
                </a:solidFill>
              </a:rPr>
              <a:t>块大小，默认</a:t>
            </a:r>
            <a:r>
              <a:rPr lang="en-US" altLang="zh-TW" dirty="0">
                <a:solidFill>
                  <a:srgbClr val="FFFFFF"/>
                </a:solidFill>
              </a:rPr>
              <a:t>128MB</a:t>
            </a:r>
            <a:r>
              <a:rPr lang="zh-TW" altLang="en-US" dirty="0">
                <a:solidFill>
                  <a:srgbClr val="FFFFFF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  </a:t>
            </a:r>
            <a:r>
              <a:rPr lang="en-US" altLang="zh-TW" dirty="0">
                <a:solidFill>
                  <a:srgbClr val="FFFFFF"/>
                </a:solidFill>
              </a:rPr>
              <a:t>progress: </a:t>
            </a:r>
            <a:r>
              <a:rPr lang="zh-TW" altLang="en-US" dirty="0">
                <a:solidFill>
                  <a:srgbClr val="FFFFFF"/>
                </a:solidFill>
              </a:rPr>
              <a:t>进程通知对象，默认为空。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返回值：如果创建成功，返回</a:t>
            </a:r>
            <a:r>
              <a:rPr lang="en-US" altLang="zh-TW" dirty="0" err="1">
                <a:solidFill>
                  <a:srgbClr val="FFFFFF"/>
                </a:solidFill>
              </a:rPr>
              <a:t>FSDataOutputStream</a:t>
            </a:r>
            <a:r>
              <a:rPr lang="zh-TW" altLang="en-US" dirty="0">
                <a:solidFill>
                  <a:srgbClr val="FFFFFF"/>
                </a:solidFill>
              </a:rPr>
              <a:t>对象；否则出现异常信息。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21175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830997"/>
            <a:chOff x="1007305" y="947449"/>
            <a:chExt cx="6535202" cy="1246687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124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FFFF"/>
                  </a:solidFill>
                </a:rPr>
                <a:t>HDFS</a:t>
              </a:r>
              <a:r>
                <a:rPr lang="zh-CN" altLang="en-US" sz="2400" dirty="0">
                  <a:solidFill>
                    <a:srgbClr val="FFFFFF"/>
                  </a:solidFill>
                </a:rPr>
                <a:t>读文件内容</a:t>
              </a:r>
            </a:p>
            <a:p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659876" y="1999105"/>
            <a:ext cx="7994496" cy="2120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nl-NL" dirty="0">
                <a:solidFill>
                  <a:srgbClr val="FFFFFF"/>
                </a:solidFill>
              </a:rPr>
              <a:t>方法：</a:t>
            </a:r>
            <a:r>
              <a:rPr lang="nl-NL" altLang="zh-CN" dirty="0">
                <a:solidFill>
                  <a:srgbClr val="FFFFFF"/>
                </a:solidFill>
              </a:rPr>
              <a:t>open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参数：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  </a:t>
            </a:r>
            <a:r>
              <a:rPr lang="en-US" altLang="zh-CN" dirty="0">
                <a:solidFill>
                  <a:srgbClr val="FFFFFF"/>
                </a:solidFill>
              </a:rPr>
              <a:t>f:</a:t>
            </a:r>
            <a:r>
              <a:rPr lang="zh-CN" altLang="en-US" dirty="0">
                <a:solidFill>
                  <a:srgbClr val="FFFFFF"/>
                </a:solidFill>
              </a:rPr>
              <a:t>指定要读取的文件路径，可以为相对路径。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  </a:t>
            </a:r>
            <a:r>
              <a:rPr lang="en-US" altLang="zh-TW" dirty="0" err="1">
                <a:solidFill>
                  <a:srgbClr val="FFFFFF"/>
                </a:solidFill>
              </a:rPr>
              <a:t>bufferSize</a:t>
            </a:r>
            <a:r>
              <a:rPr lang="en-US" altLang="zh-TW" dirty="0">
                <a:solidFill>
                  <a:srgbClr val="FFFFFF"/>
                </a:solidFill>
              </a:rPr>
              <a:t>: </a:t>
            </a:r>
            <a:r>
              <a:rPr lang="zh-TW" altLang="en-US" dirty="0">
                <a:solidFill>
                  <a:srgbClr val="FFFFFF"/>
                </a:solidFill>
              </a:rPr>
              <a:t>缓冲区大小。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返回值：如果创建成功获得</a:t>
            </a:r>
            <a:r>
              <a:rPr lang="en-US" altLang="zh-TW" dirty="0" err="1">
                <a:solidFill>
                  <a:srgbClr val="FFFFFF"/>
                </a:solidFill>
              </a:rPr>
              <a:t>FSDataInputStream</a:t>
            </a:r>
            <a:r>
              <a:rPr lang="zh-TW" altLang="en-US" dirty="0">
                <a:solidFill>
                  <a:srgbClr val="FFFFFF"/>
                </a:solidFill>
              </a:rPr>
              <a:t>输出流，否则出现异常信息。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7749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第一节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HDFS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的架构与基本特征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7A53E-725C-074E-B57D-9C9405BBAF96}"/>
              </a:ext>
            </a:extLst>
          </p:cNvPr>
          <p:cNvSpPr txBox="1"/>
          <p:nvPr/>
        </p:nvSpPr>
        <p:spPr>
          <a:xfrm>
            <a:off x="1299579" y="2300957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的设计架构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NameNode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DataNode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内部逻辑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的数据读写流程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57841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80415"/>
            <a:chOff x="1007305" y="947449"/>
            <a:chExt cx="6535202" cy="870756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87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FFFFFF"/>
                  </a:solidFill>
                </a:rPr>
                <a:t>HDFS</a:t>
              </a:r>
              <a:r>
                <a:rPr lang="zh-CN" altLang="en-US" sz="2400" dirty="0">
                  <a:solidFill>
                    <a:srgbClr val="FFFFFF"/>
                  </a:solidFill>
                </a:rPr>
                <a:t>创建文件夹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646355" y="1952299"/>
            <a:ext cx="5455340" cy="2120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tr-TR" dirty="0">
                <a:solidFill>
                  <a:srgbClr val="FFFFFF"/>
                </a:solidFill>
              </a:rPr>
              <a:t>方法：</a:t>
            </a:r>
            <a:r>
              <a:rPr lang="tr-TR" altLang="zh-CN" dirty="0" err="1">
                <a:solidFill>
                  <a:srgbClr val="FFFFFF"/>
                </a:solidFill>
              </a:rPr>
              <a:t>mkdirs</a:t>
            </a:r>
            <a:endParaRPr lang="tr-TR" altLang="zh-CN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参数：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  </a:t>
            </a:r>
            <a:r>
              <a:rPr lang="en-US" altLang="zh-CN" dirty="0">
                <a:solidFill>
                  <a:srgbClr val="FFFFFF"/>
                </a:solidFill>
              </a:rPr>
              <a:t>f:</a:t>
            </a:r>
            <a:r>
              <a:rPr lang="zh-CN" altLang="en-US" dirty="0">
                <a:solidFill>
                  <a:srgbClr val="FFFFFF"/>
                </a:solidFill>
              </a:rPr>
              <a:t>指定要创建的文件夹路径，可以为相对路径。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  </a:t>
            </a:r>
            <a:r>
              <a:rPr lang="en-US" altLang="zh-CN" dirty="0">
                <a:solidFill>
                  <a:srgbClr val="FFFFFF"/>
                </a:solidFill>
              </a:rPr>
              <a:t>permission: </a:t>
            </a:r>
            <a:r>
              <a:rPr lang="zh-CN" altLang="en-US" dirty="0">
                <a:solidFill>
                  <a:srgbClr val="FFFFFF"/>
                </a:solidFill>
              </a:rPr>
              <a:t>指定创建文件的权限，默认</a:t>
            </a:r>
            <a:r>
              <a:rPr lang="en-US" altLang="zh-CN" dirty="0">
                <a:solidFill>
                  <a:srgbClr val="FFFFFF"/>
                </a:solidFill>
              </a:rPr>
              <a:t>755</a:t>
            </a:r>
            <a:r>
              <a:rPr lang="zh-CN" altLang="en-US" dirty="0">
                <a:solidFill>
                  <a:srgbClr val="FFFFFF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返回值：如果创建成功则返回</a:t>
            </a:r>
            <a:r>
              <a:rPr lang="en-US" altLang="zh-CN" dirty="0">
                <a:solidFill>
                  <a:srgbClr val="FFFFFF"/>
                </a:solidFill>
              </a:rPr>
              <a:t>true</a:t>
            </a:r>
            <a:r>
              <a:rPr lang="zh-CN" altLang="en-US" dirty="0">
                <a:solidFill>
                  <a:srgbClr val="FFFFFF"/>
                </a:solidFill>
              </a:rPr>
              <a:t>；否则返回</a:t>
            </a:r>
            <a:r>
              <a:rPr lang="en-US" altLang="zh-CN" dirty="0">
                <a:solidFill>
                  <a:srgbClr val="FFFFFF"/>
                </a:solidFill>
              </a:rPr>
              <a:t>false</a:t>
            </a:r>
            <a:r>
              <a:rPr lang="zh-CN" altLang="en-US" dirty="0">
                <a:solidFill>
                  <a:srgbClr val="FFFFFF"/>
                </a:solidFill>
              </a:rPr>
              <a:t>。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7749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535979"/>
            <a:ext cx="4356129" cy="632130"/>
            <a:chOff x="1007305" y="804092"/>
            <a:chExt cx="6535202" cy="948340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804092"/>
              <a:ext cx="6535202" cy="87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2400" dirty="0">
                  <a:solidFill>
                    <a:srgbClr val="FFFFFF"/>
                  </a:solidFill>
                </a:rPr>
                <a:t>HDFS</a:t>
              </a:r>
              <a:r>
                <a:rPr lang="zh-TW" altLang="en-US" sz="2400" dirty="0">
                  <a:solidFill>
                    <a:srgbClr val="FFFFFF"/>
                  </a:solidFill>
                </a:rPr>
                <a:t>上传文件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101325" y="1295067"/>
            <a:ext cx="8054316" cy="5026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方法：</a:t>
            </a:r>
            <a:r>
              <a:rPr lang="en-US" altLang="zh-CN" dirty="0" err="1">
                <a:solidFill>
                  <a:srgbClr val="FFFFFF"/>
                </a:solidFill>
              </a:rPr>
              <a:t>copyFromLocal</a:t>
            </a:r>
            <a:endParaRPr lang="en-US" altLang="zh-CN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参数：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  </a:t>
            </a:r>
            <a:r>
              <a:rPr lang="en-US" altLang="zh-CN" dirty="0" err="1">
                <a:solidFill>
                  <a:srgbClr val="FFFFFF"/>
                </a:solidFill>
              </a:rPr>
              <a:t>delSrc</a:t>
            </a:r>
            <a:r>
              <a:rPr lang="en-US" altLang="zh-CN" dirty="0">
                <a:solidFill>
                  <a:srgbClr val="FFFFFF"/>
                </a:solidFill>
              </a:rPr>
              <a:t>:</a:t>
            </a:r>
            <a:r>
              <a:rPr lang="zh-CN" altLang="en-US" dirty="0">
                <a:solidFill>
                  <a:srgbClr val="FFFFFF"/>
                </a:solidFill>
              </a:rPr>
              <a:t>是否删除本地文件，默认</a:t>
            </a:r>
            <a:r>
              <a:rPr lang="en-US" altLang="zh-CN" dirty="0">
                <a:solidFill>
                  <a:srgbClr val="FFFFFF"/>
                </a:solidFill>
              </a:rPr>
              <a:t>true</a:t>
            </a:r>
            <a:r>
              <a:rPr lang="zh-CN" altLang="en-US" dirty="0">
                <a:solidFill>
                  <a:srgbClr val="FFFFFF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  </a:t>
            </a:r>
            <a:r>
              <a:rPr lang="en-US" altLang="zh-CN" dirty="0">
                <a:solidFill>
                  <a:srgbClr val="FFFFFF"/>
                </a:solidFill>
              </a:rPr>
              <a:t>overwrite:</a:t>
            </a:r>
            <a:r>
              <a:rPr lang="zh-CN" altLang="en-US" dirty="0">
                <a:solidFill>
                  <a:srgbClr val="FFFFFF"/>
                </a:solidFill>
              </a:rPr>
              <a:t>当目标文件存在的时候，是否覆盖，默认</a:t>
            </a:r>
            <a:r>
              <a:rPr lang="en-US" altLang="zh-CN" dirty="0">
                <a:solidFill>
                  <a:srgbClr val="FFFFFF"/>
                </a:solidFill>
              </a:rPr>
              <a:t>true</a:t>
            </a:r>
            <a:r>
              <a:rPr lang="zh-CN" altLang="en-US" dirty="0">
                <a:solidFill>
                  <a:srgbClr val="FFFFFF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  </a:t>
            </a:r>
            <a:r>
              <a:rPr lang="en-US" altLang="zh-CN" dirty="0" err="1">
                <a:solidFill>
                  <a:srgbClr val="FFFFFF"/>
                </a:solidFill>
              </a:rPr>
              <a:t>srcs</a:t>
            </a:r>
            <a:r>
              <a:rPr lang="en-US" altLang="zh-CN" dirty="0">
                <a:solidFill>
                  <a:srgbClr val="FFFFFF"/>
                </a:solidFill>
              </a:rPr>
              <a:t>/</a:t>
            </a:r>
            <a:r>
              <a:rPr lang="en-US" altLang="zh-CN" dirty="0" err="1">
                <a:solidFill>
                  <a:srgbClr val="FFFFFF"/>
                </a:solidFill>
              </a:rPr>
              <a:t>src</a:t>
            </a:r>
            <a:r>
              <a:rPr lang="en-US" altLang="zh-CN" dirty="0">
                <a:solidFill>
                  <a:srgbClr val="FFFFFF"/>
                </a:solidFill>
              </a:rPr>
              <a:t>:</a:t>
            </a:r>
            <a:r>
              <a:rPr lang="zh-CN" altLang="en-US" dirty="0">
                <a:solidFill>
                  <a:srgbClr val="FFFFFF"/>
                </a:solidFill>
              </a:rPr>
              <a:t>本地文件，可以指定为数组或者单个文件。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  </a:t>
            </a:r>
            <a:r>
              <a:rPr lang="en-US" altLang="zh-CN" dirty="0" err="1">
                <a:solidFill>
                  <a:srgbClr val="FFFFFF"/>
                </a:solidFill>
              </a:rPr>
              <a:t>dst</a:t>
            </a:r>
            <a:r>
              <a:rPr lang="en-US" altLang="zh-CN" dirty="0">
                <a:solidFill>
                  <a:srgbClr val="FFFFFF"/>
                </a:solidFill>
              </a:rPr>
              <a:t>:</a:t>
            </a:r>
            <a:r>
              <a:rPr lang="zh-CN" altLang="en-US" dirty="0">
                <a:solidFill>
                  <a:srgbClr val="FFFFFF"/>
                </a:solidFill>
              </a:rPr>
              <a:t>集群存储文件。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返回值：无，如果操作失败，会产生异常信息。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其他类似方法：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  </a:t>
            </a:r>
            <a:r>
              <a:rPr lang="en-US" altLang="zh-TW" dirty="0" err="1">
                <a:solidFill>
                  <a:srgbClr val="FFFFFF"/>
                </a:solidFill>
              </a:rPr>
              <a:t>moveFromLocal</a:t>
            </a:r>
            <a:r>
              <a:rPr lang="zh-TW" altLang="en-US" dirty="0">
                <a:solidFill>
                  <a:srgbClr val="FFFFFF"/>
                </a:solidFill>
              </a:rPr>
              <a:t>从本地移动文件到集群上。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  </a:t>
            </a:r>
            <a:r>
              <a:rPr lang="en-US" altLang="zh-TW" dirty="0" err="1">
                <a:solidFill>
                  <a:srgbClr val="FFFFFF"/>
                </a:solidFill>
              </a:rPr>
              <a:t>copyToLocal</a:t>
            </a:r>
            <a:r>
              <a:rPr lang="zh-TW" altLang="en-US" dirty="0">
                <a:solidFill>
                  <a:srgbClr val="FFFFFF"/>
                </a:solidFill>
              </a:rPr>
              <a:t>从集群上复制文件到本地。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  </a:t>
            </a:r>
            <a:r>
              <a:rPr lang="en-US" altLang="zh-TW" dirty="0" err="1">
                <a:solidFill>
                  <a:srgbClr val="FFFFFF"/>
                </a:solidFill>
              </a:rPr>
              <a:t>moveToLocal</a:t>
            </a:r>
            <a:r>
              <a:rPr lang="zh-TW" altLang="en-US" dirty="0">
                <a:solidFill>
                  <a:srgbClr val="FFFFFF"/>
                </a:solidFill>
              </a:rPr>
              <a:t>从集群上移动文件到本地。</a:t>
            </a:r>
          </a:p>
          <a:p>
            <a:pPr>
              <a:lnSpc>
                <a:spcPct val="150000"/>
              </a:lnSpc>
            </a:pP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7749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altLang="zh-CN" sz="2400" dirty="0">
                  <a:solidFill>
                    <a:srgbClr val="FFFFFF"/>
                  </a:solidFill>
                </a:rPr>
                <a:t>HDFS</a:t>
              </a:r>
              <a:r>
                <a:rPr lang="zh-CN" altLang="hr-HR" sz="2400" dirty="0">
                  <a:solidFill>
                    <a:srgbClr val="FFFFFF"/>
                  </a:solidFill>
                </a:rPr>
                <a:t>删除文件</a:t>
              </a:r>
              <a:endParaRPr lang="hr-HR" altLang="zh-CN" sz="2400" dirty="0">
                <a:solidFill>
                  <a:srgbClr val="FFFFFF"/>
                </a:solidFill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414730" y="1784326"/>
            <a:ext cx="8250977" cy="3366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hu-HU" dirty="0">
                <a:solidFill>
                  <a:srgbClr val="FFFFFF"/>
                </a:solidFill>
              </a:rPr>
              <a:t>方法：</a:t>
            </a:r>
            <a:r>
              <a:rPr lang="hu-HU" altLang="zh-CN" dirty="0" err="1">
                <a:solidFill>
                  <a:srgbClr val="FFFFFF"/>
                </a:solidFill>
              </a:rPr>
              <a:t>delete</a:t>
            </a:r>
            <a:endParaRPr lang="hu-HU" altLang="zh-CN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参数：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  </a:t>
            </a:r>
            <a:r>
              <a:rPr lang="en-US" altLang="zh-CN" dirty="0">
                <a:solidFill>
                  <a:srgbClr val="FFFFFF"/>
                </a:solidFill>
              </a:rPr>
              <a:t>f:</a:t>
            </a:r>
            <a:r>
              <a:rPr lang="zh-CN" altLang="en-US" dirty="0">
                <a:solidFill>
                  <a:srgbClr val="FFFFFF"/>
                </a:solidFill>
              </a:rPr>
              <a:t>要删除的文件路径，可以为绝对路径。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  </a:t>
            </a:r>
            <a:r>
              <a:rPr lang="en-US" altLang="zh-TW" dirty="0">
                <a:solidFill>
                  <a:srgbClr val="FFFFFF"/>
                </a:solidFill>
              </a:rPr>
              <a:t>recursive:</a:t>
            </a:r>
            <a:r>
              <a:rPr lang="zh-TW" altLang="en-US" dirty="0">
                <a:solidFill>
                  <a:srgbClr val="FFFFFF"/>
                </a:solidFill>
              </a:rPr>
              <a:t>是否进行递归删除，默认为</a:t>
            </a:r>
            <a:r>
              <a:rPr lang="en-US" altLang="zh-TW" dirty="0">
                <a:solidFill>
                  <a:srgbClr val="FFFFFF"/>
                </a:solidFill>
              </a:rPr>
              <a:t>true</a:t>
            </a:r>
            <a:r>
              <a:rPr lang="zh-TW" altLang="en-US" dirty="0">
                <a:solidFill>
                  <a:srgbClr val="FFFFFF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返回值：如果文件不存在，则返回</a:t>
            </a:r>
            <a:r>
              <a:rPr lang="en-US" altLang="zh-TW" dirty="0">
                <a:solidFill>
                  <a:srgbClr val="FFFFFF"/>
                </a:solidFill>
              </a:rPr>
              <a:t>false</a:t>
            </a:r>
            <a:r>
              <a:rPr lang="zh-TW" altLang="en-US" dirty="0">
                <a:solidFill>
                  <a:srgbClr val="FFFFFF"/>
                </a:solidFill>
              </a:rPr>
              <a:t>。如果指定</a:t>
            </a:r>
            <a:r>
              <a:rPr lang="en-US" altLang="zh-TW" dirty="0">
                <a:solidFill>
                  <a:srgbClr val="FFFFFF"/>
                </a:solidFill>
              </a:rPr>
              <a:t>recursive</a:t>
            </a:r>
            <a:r>
              <a:rPr lang="zh-TW" altLang="en-US" dirty="0">
                <a:solidFill>
                  <a:srgbClr val="FFFFFF"/>
                </a:solidFill>
              </a:rPr>
              <a:t>为</a:t>
            </a:r>
            <a:r>
              <a:rPr lang="en-US" altLang="zh-TW" dirty="0">
                <a:solidFill>
                  <a:srgbClr val="FFFFFF"/>
                </a:solidFill>
              </a:rPr>
              <a:t>false</a:t>
            </a:r>
            <a:r>
              <a:rPr lang="zh-TW" altLang="en-US" dirty="0">
                <a:solidFill>
                  <a:srgbClr val="FFFFFF"/>
                </a:solidFill>
              </a:rPr>
              <a:t>，</a:t>
            </a:r>
            <a:endParaRPr lang="en-US" altLang="zh-TW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而且要删除的文件夹不为空，那么抛出异常，如果删除成功返回</a:t>
            </a:r>
            <a:r>
              <a:rPr lang="en-US" altLang="zh-TW" dirty="0">
                <a:solidFill>
                  <a:srgbClr val="FFFFFF"/>
                </a:solidFill>
              </a:rPr>
              <a:t>true</a:t>
            </a:r>
            <a:r>
              <a:rPr lang="zh-TW" altLang="en-US" dirty="0">
                <a:solidFill>
                  <a:srgbClr val="FFFFFF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其他删除方法：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   </a:t>
            </a:r>
            <a:r>
              <a:rPr lang="en-US" altLang="zh-TW" dirty="0" err="1">
                <a:solidFill>
                  <a:srgbClr val="FFFFFF"/>
                </a:solidFill>
              </a:rPr>
              <a:t>deleteOnExit</a:t>
            </a:r>
            <a:r>
              <a:rPr lang="en-US" altLang="zh-TW" dirty="0">
                <a:solidFill>
                  <a:srgbClr val="FFFFFF"/>
                </a:solidFill>
              </a:rPr>
              <a:t>: </a:t>
            </a:r>
            <a:r>
              <a:rPr lang="zh-TW" altLang="en-US" dirty="0">
                <a:solidFill>
                  <a:srgbClr val="FFFFFF"/>
                </a:solidFill>
              </a:rPr>
              <a:t>如果存在则返回</a:t>
            </a:r>
            <a:r>
              <a:rPr lang="en-US" altLang="zh-TW" dirty="0">
                <a:solidFill>
                  <a:srgbClr val="FFFFFF"/>
                </a:solidFill>
              </a:rPr>
              <a:t>true</a:t>
            </a:r>
            <a:r>
              <a:rPr lang="zh-TW" altLang="en-US" dirty="0">
                <a:solidFill>
                  <a:srgbClr val="FFFFFF"/>
                </a:solidFill>
              </a:rPr>
              <a:t>，并标记删除，如果不存在，则返回</a:t>
            </a:r>
            <a:r>
              <a:rPr lang="en-US" altLang="zh-TW" dirty="0">
                <a:solidFill>
                  <a:srgbClr val="FFFFFF"/>
                </a:solidFill>
              </a:rPr>
              <a:t>false</a:t>
            </a:r>
            <a:r>
              <a:rPr lang="zh-TW" altLang="en-US" dirty="0">
                <a:solidFill>
                  <a:srgbClr val="FFFFFF"/>
                </a:solidFill>
              </a:rPr>
              <a:t>。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7749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FFFFFF"/>
                  </a:solidFill>
                </a:rPr>
                <a:t>其他</a:t>
              </a:r>
              <a:r>
                <a:rPr lang="en-US" altLang="zh-CN" sz="2400">
                  <a:solidFill>
                    <a:srgbClr val="FFFFFF"/>
                  </a:solidFill>
                </a:rPr>
                <a:t>API</a:t>
              </a:r>
              <a:r>
                <a:rPr lang="zh-CN" altLang="en-US" sz="2400">
                  <a:solidFill>
                    <a:srgbClr val="FFFFFF"/>
                  </a:solidFill>
                </a:rPr>
                <a:t>接口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72374" y="1232408"/>
            <a:ext cx="8166852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</a:rPr>
              <a:t>rename: </a:t>
            </a:r>
            <a:r>
              <a:rPr lang="zh-CN" altLang="en-US" sz="2000" dirty="0">
                <a:solidFill>
                  <a:srgbClr val="FFFFFF"/>
                </a:solidFill>
              </a:rPr>
              <a:t>修改文件名称。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</a:rPr>
              <a:t>exists: </a:t>
            </a:r>
            <a:r>
              <a:rPr lang="zh-CN" altLang="en-US" sz="2000" dirty="0">
                <a:solidFill>
                  <a:srgbClr val="FFFFFF"/>
                </a:solidFill>
              </a:rPr>
              <a:t>指定文件是否存在。</a:t>
            </a:r>
          </a:p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rgbClr val="FFFFFF"/>
                </a:solidFill>
              </a:rPr>
              <a:t>setReplication</a:t>
            </a:r>
            <a:r>
              <a:rPr lang="en-US" altLang="zh-TW" sz="2000" dirty="0">
                <a:solidFill>
                  <a:srgbClr val="FFFFFF"/>
                </a:solidFill>
              </a:rPr>
              <a:t>: </a:t>
            </a:r>
            <a:r>
              <a:rPr lang="zh-TW" altLang="en-US" sz="2000" dirty="0">
                <a:solidFill>
                  <a:srgbClr val="FFFFFF"/>
                </a:solidFill>
              </a:rPr>
              <a:t>重新设置文件的备份个数。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FFFFFF"/>
                </a:solidFill>
              </a:rPr>
              <a:t>isDirectory</a:t>
            </a:r>
            <a:r>
              <a:rPr lang="en-US" altLang="zh-CN" sz="2000" dirty="0">
                <a:solidFill>
                  <a:srgbClr val="FFFFFF"/>
                </a:solidFill>
              </a:rPr>
              <a:t>: </a:t>
            </a:r>
            <a:r>
              <a:rPr lang="zh-CN" altLang="en-US" sz="2000" dirty="0">
                <a:solidFill>
                  <a:srgbClr val="FFFFFF"/>
                </a:solidFill>
              </a:rPr>
              <a:t>判断是否是文件夹。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2374" y="4686061"/>
            <a:ext cx="973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FFFF"/>
                </a:solidFill>
              </a:rPr>
              <a:t>具体参考：</a:t>
            </a:r>
            <a:r>
              <a:rPr lang="en-US" altLang="zh-CN" u="sng" dirty="0">
                <a:solidFill>
                  <a:srgbClr val="FFFFFF"/>
                </a:solidFill>
                <a:hlinkClick r:id="rId3"/>
              </a:rPr>
              <a:t>https://hadoop.apache.org/docs/current/api/org/apache/hadoop/fs/FileSystem.html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6586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FFFFFF"/>
                  </a:solidFill>
                </a:rPr>
                <a:t>本章总结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7E8625-C018-6A4B-95B2-C8D6CA7A818A}"/>
              </a:ext>
            </a:extLst>
          </p:cNvPr>
          <p:cNvSpPr txBox="1"/>
          <p:nvPr/>
        </p:nvSpPr>
        <p:spPr>
          <a:xfrm>
            <a:off x="1345720" y="1828800"/>
            <a:ext cx="61420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</a:rPr>
              <a:t>基本特征与架构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架构、</a:t>
            </a:r>
            <a:r>
              <a:rPr lang="en-US" altLang="zh-CN" sz="2000" dirty="0" err="1">
                <a:solidFill>
                  <a:schemeClr val="bg1"/>
                </a:solidFill>
              </a:rPr>
              <a:t>NameNode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</a:rPr>
              <a:t>DataNode</a:t>
            </a:r>
            <a:r>
              <a:rPr lang="zh-CN" altLang="en-US" sz="2000" dirty="0">
                <a:solidFill>
                  <a:schemeClr val="bg1"/>
                </a:solidFill>
              </a:rPr>
              <a:t>、读写流程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</a:rPr>
              <a:t>HDFS</a:t>
            </a:r>
            <a:r>
              <a:rPr kumimoji="1" lang="zh-CN" altLang="en-US" sz="2000" dirty="0">
                <a:solidFill>
                  <a:schemeClr val="bg1"/>
                </a:solidFill>
              </a:rPr>
              <a:t>基本操作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启动脚本、文件夹操作、文件操作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</a:rPr>
              <a:t>Hadoop</a:t>
            </a:r>
            <a:r>
              <a:rPr kumimoji="1" lang="zh-CN" altLang="en-US" sz="2000" dirty="0">
                <a:solidFill>
                  <a:schemeClr val="bg1"/>
                </a:solidFill>
              </a:rPr>
              <a:t>开发环境搭建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en-US" altLang="zh-CN" sz="2000" dirty="0">
                <a:solidFill>
                  <a:schemeClr val="bg1"/>
                </a:solidFill>
              </a:rPr>
              <a:t>Maven</a:t>
            </a:r>
            <a:r>
              <a:rPr kumimoji="1" lang="zh-CN" altLang="en-US" sz="2000" dirty="0">
                <a:solidFill>
                  <a:schemeClr val="bg1"/>
                </a:solidFill>
              </a:rPr>
              <a:t>项目，打包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</a:rPr>
              <a:t>HDFS</a:t>
            </a:r>
            <a:r>
              <a:rPr kumimoji="1" lang="zh-CN" altLang="en-US" sz="2000" dirty="0">
                <a:solidFill>
                  <a:schemeClr val="bg1"/>
                </a:solidFill>
              </a:rPr>
              <a:t>相关</a:t>
            </a:r>
            <a:r>
              <a:rPr kumimoji="1" lang="en-US" altLang="zh-CN" sz="2000" dirty="0">
                <a:solidFill>
                  <a:schemeClr val="bg1"/>
                </a:solidFill>
              </a:rPr>
              <a:t>Java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API</a:t>
            </a: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文件夹操作、数据读写操作</a:t>
            </a:r>
            <a:endParaRPr kumimoji="1"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85673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27371" y="1606508"/>
            <a:ext cx="4122998" cy="9950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 defTabSz="304770">
              <a:defRPr/>
            </a:pPr>
            <a:r>
              <a:rPr lang="zh-CN" altLang="en-US" sz="5866" dirty="0">
                <a:solidFill>
                  <a:prstClr val="white"/>
                </a:solidFill>
                <a:latin typeface="微软雅黑"/>
                <a:ea typeface="微软雅黑"/>
              </a:rPr>
              <a:t>谢谢观看</a:t>
            </a:r>
            <a:endParaRPr sz="5866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4770">
              <a:defRPr/>
            </a:pPr>
            <a:r>
              <a:rPr lang="zh-CN" altLang="en-US" sz="2133" dirty="0">
                <a:solidFill>
                  <a:prstClr val="white"/>
                </a:solidFill>
                <a:latin typeface="微软雅黑"/>
                <a:ea typeface="微软雅黑"/>
              </a:rPr>
              <a:t>主讲人：</a:t>
            </a:r>
            <a:r>
              <a:rPr lang="en-US" altLang="zh-CN" sz="2133" dirty="0">
                <a:solidFill>
                  <a:prstClr val="white"/>
                </a:solidFill>
                <a:latin typeface="微软雅黑"/>
                <a:ea typeface="微软雅黑"/>
              </a:rPr>
              <a:t>Josh</a:t>
            </a:r>
            <a:endParaRPr lang="zh-CN" altLang="en-US" sz="2133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88465916"/>
      </p:ext>
    </p:extLst>
  </p:cSld>
  <p:clrMapOvr>
    <a:masterClrMapping/>
  </p:clrMapOvr>
  <p:transition spd="med" advClick="0" advTm="1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什么是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HDFS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92D8548-D1B0-6743-89C4-6D4D92E52F22}"/>
              </a:ext>
            </a:extLst>
          </p:cNvPr>
          <p:cNvSpPr/>
          <p:nvPr/>
        </p:nvSpPr>
        <p:spPr>
          <a:xfrm>
            <a:off x="989526" y="2256146"/>
            <a:ext cx="10765039" cy="2807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j-ea"/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是</a:t>
            </a:r>
            <a:r>
              <a:rPr lang="en-US" altLang="zh-CN" sz="2000" dirty="0">
                <a:solidFill>
                  <a:schemeClr val="bg1"/>
                </a:solidFill>
                <a:latin typeface="+mj-ea"/>
              </a:rPr>
              <a:t>Hadoop</a:t>
            </a: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提供的基于分布式的文件存储系统。</a:t>
            </a:r>
            <a:endParaRPr lang="en-US" altLang="zh-CN" sz="2000" dirty="0">
              <a:solidFill>
                <a:schemeClr val="bg1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全称为</a:t>
            </a:r>
            <a:r>
              <a:rPr lang="en-US" altLang="zh-CN" sz="2000" dirty="0">
                <a:solidFill>
                  <a:schemeClr val="bg1"/>
                </a:solidFill>
                <a:latin typeface="+mj-ea"/>
              </a:rPr>
              <a:t>Hadoop Distributed File System</a:t>
            </a: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技术原理源于</a:t>
            </a:r>
            <a:r>
              <a:rPr lang="en-US" altLang="zh-CN" sz="2000" dirty="0">
                <a:solidFill>
                  <a:schemeClr val="bg1"/>
                </a:solidFill>
              </a:rPr>
              <a:t>Google</a:t>
            </a:r>
            <a:r>
              <a:rPr lang="zh-CN" altLang="en-US" sz="2000" dirty="0">
                <a:solidFill>
                  <a:schemeClr val="bg1"/>
                </a:solidFill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</a:rPr>
              <a:t>2003</a:t>
            </a:r>
            <a:r>
              <a:rPr lang="zh-CN" altLang="en-US" sz="2000" dirty="0">
                <a:solidFill>
                  <a:schemeClr val="bg1"/>
                </a:solidFill>
              </a:rPr>
              <a:t>年发表的</a:t>
            </a:r>
            <a:r>
              <a:rPr lang="en-US" altLang="zh-CN" sz="2000" dirty="0">
                <a:solidFill>
                  <a:schemeClr val="bg1"/>
                </a:solidFill>
              </a:rPr>
              <a:t>GFS</a:t>
            </a:r>
            <a:r>
              <a:rPr lang="zh-CN" altLang="en-US" sz="2000" dirty="0">
                <a:solidFill>
                  <a:schemeClr val="bg1"/>
                </a:solidFill>
              </a:rPr>
              <a:t>的相关论文。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</a:rPr>
              <a:t>是用</a:t>
            </a:r>
            <a:r>
              <a:rPr lang="en-US" altLang="zh-CN" sz="2000" dirty="0">
                <a:solidFill>
                  <a:schemeClr val="bg1"/>
                </a:solidFill>
              </a:rPr>
              <a:t>Java</a:t>
            </a:r>
            <a:r>
              <a:rPr lang="zh-CN" altLang="en-US" sz="2000" dirty="0">
                <a:solidFill>
                  <a:schemeClr val="bg1"/>
                </a:solidFill>
              </a:rPr>
              <a:t>实现的基于软件的文件系统，它位于本机文件系统之上。</a:t>
            </a:r>
          </a:p>
        </p:txBody>
      </p:sp>
    </p:spTree>
    <p:extLst>
      <p:ext uri="{BB962C8B-B14F-4D97-AF65-F5344CB8AC3E}">
        <p14:creationId xmlns:p14="http://schemas.microsoft.com/office/powerpoint/2010/main" val="59118688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015774" y="1952008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的几大特点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>
            <a:off x="3015774" y="3457716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46" name="矩形 45"/>
          <p:cNvSpPr/>
          <p:nvPr/>
        </p:nvSpPr>
        <p:spPr>
          <a:xfrm>
            <a:off x="3015774" y="4963421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2" name="矩形 1"/>
          <p:cNvSpPr/>
          <p:nvPr/>
        </p:nvSpPr>
        <p:spPr>
          <a:xfrm>
            <a:off x="3705064" y="199283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高容错高可靠性。</a:t>
            </a:r>
            <a:endParaRPr lang="zh-CN" alt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05064" y="350046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高可扩展性</a:t>
            </a:r>
          </a:p>
        </p:txBody>
      </p:sp>
      <p:sp>
        <p:nvSpPr>
          <p:cNvPr id="57" name="矩形 56"/>
          <p:cNvSpPr/>
          <p:nvPr/>
        </p:nvSpPr>
        <p:spPr>
          <a:xfrm>
            <a:off x="3705064" y="500616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高吞吐性</a:t>
            </a:r>
          </a:p>
        </p:txBody>
      </p:sp>
    </p:spTree>
    <p:extLst>
      <p:ext uri="{BB962C8B-B14F-4D97-AF65-F5344CB8AC3E}">
        <p14:creationId xmlns:p14="http://schemas.microsoft.com/office/powerpoint/2010/main" val="4078323946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46" grpId="0"/>
      <p:bldP spid="2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772206" y="3087704"/>
            <a:ext cx="647004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管理系统的元数据，负责管理文件系统的命令空间，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记录文件数据块在</a:t>
            </a:r>
            <a:r>
              <a:rPr lang="en-US" altLang="zh-CN" sz="2000" dirty="0" err="1">
                <a:solidFill>
                  <a:schemeClr val="bg1"/>
                </a:solidFill>
              </a:rPr>
              <a:t>DataNode</a:t>
            </a:r>
            <a:r>
              <a:rPr lang="zh-CN" altLang="en-US" sz="2000" dirty="0">
                <a:solidFill>
                  <a:schemeClr val="bg1"/>
                </a:solidFill>
              </a:rPr>
              <a:t>节点上的位置和副本信息，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协调客户端对文件系统的访问。</a:t>
            </a:r>
          </a:p>
          <a:p>
            <a:endParaRPr lang="en-US" altLang="zh-CN" sz="200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3413321" y="2961373"/>
            <a:ext cx="1227007" cy="1227005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061671" y="3239939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架构介绍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887807" y="4752348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负责节点所在物理节点上的存储管理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3445992" y="4388383"/>
            <a:ext cx="1227007" cy="1227005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061671" y="4745647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2" name="矩形 1"/>
          <p:cNvSpPr/>
          <p:nvPr/>
        </p:nvSpPr>
        <p:spPr>
          <a:xfrm>
            <a:off x="1750961" y="3280769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white"/>
                </a:solidFill>
                <a:latin typeface="+mn-ea"/>
              </a:rPr>
              <a:t>NameNode</a:t>
            </a:r>
            <a:endParaRPr lang="zh-CN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50961" y="4788394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white"/>
                </a:solidFill>
                <a:latin typeface="+mn-ea"/>
              </a:rPr>
              <a:t>DataNode</a:t>
            </a:r>
            <a:endParaRPr lang="zh-CN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FB9F77-17BE-374D-A2DF-00315719A402}"/>
              </a:ext>
            </a:extLst>
          </p:cNvPr>
          <p:cNvSpPr txBox="1"/>
          <p:nvPr/>
        </p:nvSpPr>
        <p:spPr>
          <a:xfrm>
            <a:off x="1174434" y="1894838"/>
            <a:ext cx="6777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主要由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NameNode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DataNode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两类节点构成。</a:t>
            </a:r>
            <a:endParaRPr lang="zh-CN" altLang="en-US" sz="24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526979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2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565128" y="181910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4111985" y="1573482"/>
            <a:ext cx="1227007" cy="1227005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727664" y="1930743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内部架构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5565128" y="332481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4111985" y="3079187"/>
            <a:ext cx="1227007" cy="1227005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727664" y="3436451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52" name="矩形 51"/>
          <p:cNvSpPr/>
          <p:nvPr/>
        </p:nvSpPr>
        <p:spPr>
          <a:xfrm>
            <a:off x="5565128" y="483051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grpSp>
        <p:nvGrpSpPr>
          <p:cNvPr id="45" name="组 44"/>
          <p:cNvGrpSpPr/>
          <p:nvPr/>
        </p:nvGrpSpPr>
        <p:grpSpPr>
          <a:xfrm>
            <a:off x="4111985" y="4584893"/>
            <a:ext cx="1227007" cy="1227005"/>
            <a:chOff x="4888524" y="1547446"/>
            <a:chExt cx="1383323" cy="1383323"/>
          </a:xfrm>
        </p:grpSpPr>
        <p:sp>
          <p:nvSpPr>
            <p:cNvPr id="49" name="菱形 4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727664" y="4942156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565129" y="2251480"/>
            <a:ext cx="566163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在这里输入你需要的文本内容在这里输入你需要的文本内容。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565129" y="3733918"/>
            <a:ext cx="566163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在这里输入你需要的文本内容在这里输入你需要的文本内容。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565129" y="5234631"/>
            <a:ext cx="566163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在这里输入你需要的文本内容在这里输入你需要的文本内容。</a:t>
            </a:r>
          </a:p>
        </p:txBody>
      </p:sp>
      <p:sp>
        <p:nvSpPr>
          <p:cNvPr id="2" name="矩形 1"/>
          <p:cNvSpPr/>
          <p:nvPr/>
        </p:nvSpPr>
        <p:spPr>
          <a:xfrm>
            <a:off x="2416954" y="19715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输入标题</a:t>
            </a:r>
          </a:p>
        </p:txBody>
      </p:sp>
      <p:sp>
        <p:nvSpPr>
          <p:cNvPr id="56" name="矩形 55"/>
          <p:cNvSpPr/>
          <p:nvPr/>
        </p:nvSpPr>
        <p:spPr>
          <a:xfrm>
            <a:off x="2416954" y="34791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输入标题</a:t>
            </a:r>
          </a:p>
        </p:txBody>
      </p:sp>
      <p:sp>
        <p:nvSpPr>
          <p:cNvPr id="57" name="矩形 56"/>
          <p:cNvSpPr/>
          <p:nvPr/>
        </p:nvSpPr>
        <p:spPr>
          <a:xfrm>
            <a:off x="2416954" y="498490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输入标题</a:t>
            </a:r>
          </a:p>
        </p:txBody>
      </p:sp>
      <p:pic>
        <p:nvPicPr>
          <p:cNvPr id="26" name="内容占位符 3">
            <a:extLst>
              <a:ext uri="{FF2B5EF4-FFF2-40B4-BE49-F238E27FC236}">
                <a16:creationId xmlns:a16="http://schemas.microsoft.com/office/drawing/2014/main" id="{C922ED01-603D-DB48-A731-830A4EA06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25" y="1681502"/>
            <a:ext cx="9275572" cy="41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50330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14175" y="633566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的数据操作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F67F559B-D46D-6440-8BC3-BAD2D7B07DB7}"/>
              </a:ext>
            </a:extLst>
          </p:cNvPr>
          <p:cNvSpPr/>
          <p:nvPr/>
        </p:nvSpPr>
        <p:spPr>
          <a:xfrm>
            <a:off x="3228303" y="2652865"/>
            <a:ext cx="1308100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5A51A7-3DAA-8545-A53A-41CFCAFC1483}"/>
              </a:ext>
            </a:extLst>
          </p:cNvPr>
          <p:cNvSpPr/>
          <p:nvPr/>
        </p:nvSpPr>
        <p:spPr>
          <a:xfrm>
            <a:off x="3909317" y="4599061"/>
            <a:ext cx="13081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DB2625E-5F1F-0545-A1CE-E51CB44DC423}"/>
              </a:ext>
            </a:extLst>
          </p:cNvPr>
          <p:cNvSpPr/>
          <p:nvPr/>
        </p:nvSpPr>
        <p:spPr>
          <a:xfrm>
            <a:off x="5642867" y="4611761"/>
            <a:ext cx="13081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E370B71-882D-3742-AF76-41FB80861EA1}"/>
              </a:ext>
            </a:extLst>
          </p:cNvPr>
          <p:cNvSpPr/>
          <p:nvPr/>
        </p:nvSpPr>
        <p:spPr>
          <a:xfrm>
            <a:off x="7306567" y="2376561"/>
            <a:ext cx="13081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5E349762-2E6C-8E45-AD99-210ACF75E63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613385" y="2810763"/>
            <a:ext cx="2693182" cy="2299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CE02AFD-077E-5E47-B4D7-6A23CCB8BF8E}"/>
              </a:ext>
            </a:extLst>
          </p:cNvPr>
          <p:cNvSpPr txBox="1"/>
          <p:nvPr/>
        </p:nvSpPr>
        <p:spPr>
          <a:xfrm>
            <a:off x="5468753" y="2875631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元数据操作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5FD9B6E-11F3-7E47-8D6A-FAFE0DA947BC}"/>
              </a:ext>
            </a:extLst>
          </p:cNvPr>
          <p:cNvSpPr/>
          <p:nvPr/>
        </p:nvSpPr>
        <p:spPr>
          <a:xfrm>
            <a:off x="8576567" y="4586361"/>
            <a:ext cx="13081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E515D04-4C88-774A-9661-063F126971E7}"/>
              </a:ext>
            </a:extLst>
          </p:cNvPr>
          <p:cNvSpPr/>
          <p:nvPr/>
        </p:nvSpPr>
        <p:spPr>
          <a:xfrm>
            <a:off x="7522467" y="2496695"/>
            <a:ext cx="87630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元数据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E12C091D-30A0-6C47-9CE0-042F7E041EFE}"/>
              </a:ext>
            </a:extLst>
          </p:cNvPr>
          <p:cNvCxnSpPr>
            <a:cxnSpLocks/>
          </p:cNvCxnSpPr>
          <p:nvPr/>
        </p:nvCxnSpPr>
        <p:spPr>
          <a:xfrm>
            <a:off x="3750567" y="3237065"/>
            <a:ext cx="812800" cy="13462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7767C933-F978-404B-9029-33D793AD3D0B}"/>
              </a:ext>
            </a:extLst>
          </p:cNvPr>
          <p:cNvCxnSpPr>
            <a:cxnSpLocks/>
          </p:cNvCxnSpPr>
          <p:nvPr/>
        </p:nvCxnSpPr>
        <p:spPr>
          <a:xfrm>
            <a:off x="4563367" y="3244963"/>
            <a:ext cx="1574800" cy="1315998"/>
          </a:xfrm>
          <a:prstGeom prst="straightConnector1">
            <a:avLst/>
          </a:prstGeom>
          <a:ln>
            <a:solidFill>
              <a:srgbClr val="4472C4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3019E244-8EFE-8649-83A8-570FE9717065}"/>
              </a:ext>
            </a:extLst>
          </p:cNvPr>
          <p:cNvCxnSpPr>
            <a:cxnSpLocks/>
          </p:cNvCxnSpPr>
          <p:nvPr/>
        </p:nvCxnSpPr>
        <p:spPr>
          <a:xfrm>
            <a:off x="8068567" y="3290961"/>
            <a:ext cx="1054100" cy="11811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660CCCA-BEB0-0644-B5D7-06AFEEC5AD01}"/>
              </a:ext>
            </a:extLst>
          </p:cNvPr>
          <p:cNvCxnSpPr>
            <a:cxnSpLocks/>
          </p:cNvCxnSpPr>
          <p:nvPr/>
        </p:nvCxnSpPr>
        <p:spPr>
          <a:xfrm flipV="1">
            <a:off x="7038498" y="5056261"/>
            <a:ext cx="1549400" cy="12700"/>
          </a:xfrm>
          <a:prstGeom prst="line">
            <a:avLst/>
          </a:prstGeom>
          <a:ln>
            <a:solidFill>
              <a:srgbClr val="4472C4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FA58CBD3-866B-DC44-85CD-974B99F3D600}"/>
              </a:ext>
            </a:extLst>
          </p:cNvPr>
          <p:cNvSpPr txBox="1"/>
          <p:nvPr/>
        </p:nvSpPr>
        <p:spPr>
          <a:xfrm>
            <a:off x="7522467" y="470066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复制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6DC993F-7977-2144-B9F4-BF0843D499E8}"/>
              </a:ext>
            </a:extLst>
          </p:cNvPr>
          <p:cNvSpPr txBox="1"/>
          <p:nvPr/>
        </p:nvSpPr>
        <p:spPr>
          <a:xfrm>
            <a:off x="8576567" y="360846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块操作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10BDF7F-A3C3-B545-98F0-2D22073A6ECD}"/>
              </a:ext>
            </a:extLst>
          </p:cNvPr>
          <p:cNvSpPr txBox="1"/>
          <p:nvPr/>
        </p:nvSpPr>
        <p:spPr>
          <a:xfrm>
            <a:off x="4914755" y="362699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读写操作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8B6C26-16BE-5E42-AB7F-E2CDBF904158}"/>
              </a:ext>
            </a:extLst>
          </p:cNvPr>
          <p:cNvSpPr/>
          <p:nvPr/>
        </p:nvSpPr>
        <p:spPr>
          <a:xfrm>
            <a:off x="8741667" y="4676293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1E40CFA-EEB2-684C-8F3F-F619F873E67C}"/>
              </a:ext>
            </a:extLst>
          </p:cNvPr>
          <p:cNvSpPr/>
          <p:nvPr/>
        </p:nvSpPr>
        <p:spPr>
          <a:xfrm>
            <a:off x="8741667" y="5007525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2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5454AA8-2685-F144-BAC6-6556AF1A35B0}"/>
              </a:ext>
            </a:extLst>
          </p:cNvPr>
          <p:cNvSpPr/>
          <p:nvPr/>
        </p:nvSpPr>
        <p:spPr>
          <a:xfrm>
            <a:off x="9122667" y="5006493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2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8BBF8BB-1BC2-8047-84B5-A7A60D23C194}"/>
              </a:ext>
            </a:extLst>
          </p:cNvPr>
          <p:cNvSpPr/>
          <p:nvPr/>
        </p:nvSpPr>
        <p:spPr>
          <a:xfrm>
            <a:off x="9122667" y="4676293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4864D31-0FA8-3642-AE77-17493A3587E1}"/>
              </a:ext>
            </a:extLst>
          </p:cNvPr>
          <p:cNvSpPr/>
          <p:nvPr/>
        </p:nvSpPr>
        <p:spPr>
          <a:xfrm>
            <a:off x="5846067" y="4700661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96684A2-E585-0748-BE31-14B86CB05962}"/>
              </a:ext>
            </a:extLst>
          </p:cNvPr>
          <p:cNvSpPr/>
          <p:nvPr/>
        </p:nvSpPr>
        <p:spPr>
          <a:xfrm>
            <a:off x="5846067" y="5031893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B2654BA-13E7-194F-B91D-B807E5F4C7EA}"/>
              </a:ext>
            </a:extLst>
          </p:cNvPr>
          <p:cNvSpPr/>
          <p:nvPr/>
        </p:nvSpPr>
        <p:spPr>
          <a:xfrm>
            <a:off x="6227067" y="5030861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3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9AC9B38-9587-DA4D-8B2F-6D3A7C20AB4A}"/>
              </a:ext>
            </a:extLst>
          </p:cNvPr>
          <p:cNvSpPr/>
          <p:nvPr/>
        </p:nvSpPr>
        <p:spPr>
          <a:xfrm>
            <a:off x="6227067" y="4700661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2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841F377-C9BD-7242-A008-3CA12E00D4BC}"/>
              </a:ext>
            </a:extLst>
          </p:cNvPr>
          <p:cNvSpPr/>
          <p:nvPr/>
        </p:nvSpPr>
        <p:spPr>
          <a:xfrm>
            <a:off x="4017267" y="4700661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BA33388-748C-7B40-AD35-66719F30539E}"/>
              </a:ext>
            </a:extLst>
          </p:cNvPr>
          <p:cNvSpPr/>
          <p:nvPr/>
        </p:nvSpPr>
        <p:spPr>
          <a:xfrm>
            <a:off x="4017267" y="5031893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572C1EF-05BA-CA42-8625-5FDAB96D0A49}"/>
              </a:ext>
            </a:extLst>
          </p:cNvPr>
          <p:cNvSpPr/>
          <p:nvPr/>
        </p:nvSpPr>
        <p:spPr>
          <a:xfrm>
            <a:off x="4398267" y="5030861"/>
            <a:ext cx="292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2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99236-0970-D949-9262-09CD611A2589}"/>
              </a:ext>
            </a:extLst>
          </p:cNvPr>
          <p:cNvSpPr txBox="1"/>
          <p:nvPr/>
        </p:nvSpPr>
        <p:spPr>
          <a:xfrm>
            <a:off x="5170304" y="1979766"/>
            <a:ext cx="178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bg1"/>
                </a:solidFill>
              </a:rPr>
              <a:t>NameNode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63E6A83-413A-7C4E-9083-2C97C76201EF}"/>
              </a:ext>
            </a:extLst>
          </p:cNvPr>
          <p:cNvSpPr txBox="1"/>
          <p:nvPr/>
        </p:nvSpPr>
        <p:spPr>
          <a:xfrm>
            <a:off x="5725417" y="5742061"/>
            <a:ext cx="179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bg1"/>
                </a:solidFill>
              </a:rPr>
              <a:t>DataNode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89942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2" grpId="0" animBg="1"/>
      <p:bldP spid="34" grpId="0"/>
      <p:bldP spid="37" grpId="0" animBg="1"/>
      <p:bldP spid="51" grpId="0"/>
      <p:bldP spid="53" grpId="0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4D18584-116B-C340-8C88-552667F50DEC}"/>
              </a:ext>
            </a:extLst>
          </p:cNvPr>
          <p:cNvSpPr/>
          <p:nvPr/>
        </p:nvSpPr>
        <p:spPr>
          <a:xfrm>
            <a:off x="871113" y="2083981"/>
            <a:ext cx="10449773" cy="326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</a:rPr>
              <a:t>将文件划分为块（一般是</a:t>
            </a:r>
            <a:r>
              <a:rPr lang="en-US" altLang="zh-CN" sz="2000" dirty="0">
                <a:solidFill>
                  <a:schemeClr val="bg1"/>
                </a:solidFill>
              </a:rPr>
              <a:t>128M</a:t>
            </a:r>
            <a:r>
              <a:rPr lang="zh-CN" altLang="en-US" sz="2000" dirty="0">
                <a:solidFill>
                  <a:schemeClr val="bg1"/>
                </a:solidFill>
              </a:rPr>
              <a:t>），而不是整体处理文件。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为什么要这么做？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可以支持多台机器对块进行分布式处理、复制、故障恢复等诸多操作。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块的尺寸可以设置为</a:t>
            </a:r>
            <a:r>
              <a:rPr lang="en-US" altLang="zh-CN" sz="2000" dirty="0">
                <a:solidFill>
                  <a:schemeClr val="bg1"/>
                </a:solidFill>
              </a:rPr>
              <a:t>64M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128M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256M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</a:rPr>
              <a:t>512M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比如，有一个</a:t>
            </a:r>
            <a:r>
              <a:rPr lang="en-US" altLang="zh-CN" sz="2000" dirty="0">
                <a:solidFill>
                  <a:schemeClr val="bg1"/>
                </a:solidFill>
              </a:rPr>
              <a:t>1G</a:t>
            </a:r>
            <a:r>
              <a:rPr lang="zh-CN" altLang="en-US" sz="2000" dirty="0">
                <a:solidFill>
                  <a:schemeClr val="bg1"/>
                </a:solidFill>
              </a:rPr>
              <a:t>的文件，块尺寸为</a:t>
            </a:r>
            <a:r>
              <a:rPr lang="en-US" altLang="zh-CN" sz="2000" dirty="0">
                <a:solidFill>
                  <a:schemeClr val="bg1"/>
                </a:solidFill>
              </a:rPr>
              <a:t>128M</a:t>
            </a:r>
            <a:r>
              <a:rPr lang="zh-CN" altLang="en-US" sz="2000" dirty="0">
                <a:solidFill>
                  <a:schemeClr val="bg1"/>
                </a:solidFill>
              </a:rPr>
              <a:t>，则有</a:t>
            </a:r>
            <a:r>
              <a:rPr lang="en-US" altLang="zh-CN" sz="2000" dirty="0">
                <a:solidFill>
                  <a:schemeClr val="bg1"/>
                </a:solidFill>
              </a:rPr>
              <a:t>1024M/128M=8</a:t>
            </a:r>
            <a:r>
              <a:rPr lang="zh-CN" altLang="en-US" sz="2000" dirty="0">
                <a:solidFill>
                  <a:schemeClr val="bg1"/>
                </a:solidFill>
              </a:rPr>
              <a:t>个块。如果复制因子为</a:t>
            </a: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，一共就会</a:t>
            </a:r>
            <a:r>
              <a:rPr lang="en-US" altLang="zh-CN" sz="2000" dirty="0">
                <a:solidFill>
                  <a:schemeClr val="bg1"/>
                </a:solidFill>
              </a:rPr>
              <a:t>24</a:t>
            </a:r>
            <a:r>
              <a:rPr lang="zh-CN" altLang="en-US" sz="2000" dirty="0">
                <a:solidFill>
                  <a:schemeClr val="bg1"/>
                </a:solidFill>
              </a:rPr>
              <a:t>个块。</a:t>
            </a:r>
          </a:p>
          <a:p>
            <a:pPr>
              <a:lnSpc>
                <a:spcPct val="150000"/>
              </a:lnSpc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D6076B-E5BD-E24B-9474-209C15691F14}"/>
              </a:ext>
            </a:extLst>
          </p:cNvPr>
          <p:cNvSpPr txBox="1"/>
          <p:nvPr/>
        </p:nvSpPr>
        <p:spPr>
          <a:xfrm>
            <a:off x="3657600" y="51036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Hadoop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5A163D-E8C2-634F-B097-B9F9675ABA3F}"/>
              </a:ext>
            </a:extLst>
          </p:cNvPr>
          <p:cNvSpPr txBox="1"/>
          <p:nvPr/>
        </p:nvSpPr>
        <p:spPr>
          <a:xfrm>
            <a:off x="871113" y="648862"/>
            <a:ext cx="2574358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HDFS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的核心概念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276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adoop-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doop-ppt" id="{E1A72254-C7BD-9B43-9E63-01D93D64C703}" vid="{758548D3-B0E5-9941-B399-0CA94C0815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hadoop-ppt</Template>
  <TotalTime>1120</TotalTime>
  <Words>2107</Words>
  <Application>Microsoft Macintosh PowerPoint</Application>
  <PresentationFormat>宽屏</PresentationFormat>
  <Paragraphs>285</Paragraphs>
  <Slides>35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等线</vt:lpstr>
      <vt:lpstr>微软雅黑</vt:lpstr>
      <vt:lpstr>Arial</vt:lpstr>
      <vt:lpstr>Calibri</vt:lpstr>
      <vt:lpstr>Wingdings</vt:lpstr>
      <vt:lpstr>hadoop-ppt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HDFS分布式文件系统</dc:title>
  <dc:creator>yeziapp</dc:creator>
  <cp:lastModifiedBy>yeziapp</cp:lastModifiedBy>
  <cp:revision>113</cp:revision>
  <dcterms:created xsi:type="dcterms:W3CDTF">2019-09-07T13:37:53Z</dcterms:created>
  <dcterms:modified xsi:type="dcterms:W3CDTF">2019-12-09T15:34:28Z</dcterms:modified>
</cp:coreProperties>
</file>