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76" r:id="rId2"/>
    <p:sldId id="265" r:id="rId3"/>
    <p:sldId id="294" r:id="rId4"/>
    <p:sldId id="292" r:id="rId5"/>
    <p:sldId id="300" r:id="rId6"/>
    <p:sldId id="302" r:id="rId7"/>
    <p:sldId id="299" r:id="rId8"/>
    <p:sldId id="301" r:id="rId9"/>
    <p:sldId id="303" r:id="rId10"/>
    <p:sldId id="293" r:id="rId11"/>
    <p:sldId id="291" r:id="rId12"/>
    <p:sldId id="305" r:id="rId13"/>
    <p:sldId id="306" r:id="rId14"/>
    <p:sldId id="307" r:id="rId15"/>
    <p:sldId id="295" r:id="rId16"/>
    <p:sldId id="308" r:id="rId17"/>
    <p:sldId id="304" r:id="rId18"/>
    <p:sldId id="309" r:id="rId19"/>
    <p:sldId id="298" r:id="rId20"/>
    <p:sldId id="262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/>
    <p:restoredTop sz="95510"/>
  </p:normalViewPr>
  <p:slideViewPr>
    <p:cSldViewPr snapToGrid="0" snapToObjects="1">
      <p:cViewPr varScale="1">
        <p:scale>
          <a:sx n="122" d="100"/>
          <a:sy n="122" d="100"/>
        </p:scale>
        <p:origin x="64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2019/12/30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96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96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68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0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74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449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88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77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0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43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3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4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34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6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6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6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8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26F9B-459D-194E-B946-1802B21E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C1D20-4707-2B46-A827-63BE4FF1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0E51D-D613-CA41-9935-FFCFD88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3CA7E-F1AF-5B41-A807-AB7AF78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8A76B-0B5E-3840-BEF4-E0E8DEB8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95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5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838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9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752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530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6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5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928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7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2664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8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2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40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675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4816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</a:rPr>
              <a:t>第三章 </a:t>
            </a:r>
            <a:r>
              <a:rPr kumimoji="1" lang="en-US" altLang="zh-CN" sz="6000" dirty="0">
                <a:solidFill>
                  <a:schemeClr val="bg1"/>
                </a:solidFill>
              </a:rPr>
              <a:t>Yarn</a:t>
            </a:r>
            <a:r>
              <a:rPr kumimoji="1" lang="zh-CN" altLang="en-US" sz="6000" dirty="0">
                <a:solidFill>
                  <a:schemeClr val="bg1"/>
                </a:solidFill>
              </a:rPr>
              <a:t>资源管理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8460"/>
      </p:ext>
    </p:extLst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Yarn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的基本架构</a:t>
              </a:r>
              <a:endParaRPr lang="en-US" altLang="zh-CN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图片包含 文字, 地图&#10;&#10;描述已自动生成">
            <a:extLst>
              <a:ext uri="{FF2B5EF4-FFF2-40B4-BE49-F238E27FC236}">
                <a16:creationId xmlns:a16="http://schemas.microsoft.com/office/drawing/2014/main" id="{28B5D672-92F4-E747-A75F-E4F7CD0660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17510" y="1433688"/>
            <a:ext cx="8190215" cy="508845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C59969-1D8A-8D48-B6FE-7C73CA33335F}"/>
              </a:ext>
            </a:extLst>
          </p:cNvPr>
          <p:cNvSpPr/>
          <p:nvPr/>
        </p:nvSpPr>
        <p:spPr>
          <a:xfrm>
            <a:off x="5837895" y="17679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资源请求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CADD9F-3AE0-774A-8F38-1AE1E9858704}"/>
              </a:ext>
            </a:extLst>
          </p:cNvPr>
          <p:cNvSpPr/>
          <p:nvPr/>
        </p:nvSpPr>
        <p:spPr>
          <a:xfrm>
            <a:off x="6191020" y="25524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状态返回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6F18CF-B828-1844-987B-90D42F177D71}"/>
              </a:ext>
            </a:extLst>
          </p:cNvPr>
          <p:cNvSpPr/>
          <p:nvPr/>
        </p:nvSpPr>
        <p:spPr>
          <a:xfrm>
            <a:off x="3166733" y="184259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App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submit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323946"/>
      </p:ext>
    </p:extLst>
  </p:cSld>
  <p:clrMapOvr>
    <a:masterClrMapping/>
  </p:clrMapOvr>
  <p:transition spd="med" advClick="0" advTm="1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14175" y="633566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Yarn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基本组件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28A73F2-6C31-0F4A-A38E-BE69DCEA364C}"/>
              </a:ext>
            </a:extLst>
          </p:cNvPr>
          <p:cNvSpPr txBox="1"/>
          <p:nvPr/>
        </p:nvSpPr>
        <p:spPr>
          <a:xfrm>
            <a:off x="814175" y="2090057"/>
            <a:ext cx="93666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ResourceManager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整个集群只有一个，负责集群资源的统一管理和调度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 详细功能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 处理客户端请求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 启动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监控</a:t>
            </a:r>
            <a:r>
              <a:rPr lang="en-US" altLang="zh-CN" dirty="0" err="1">
                <a:solidFill>
                  <a:schemeClr val="bg1"/>
                </a:solidFill>
              </a:rPr>
              <a:t>ApplicationMaster</a:t>
            </a:r>
            <a:r>
              <a:rPr lang="en-US" altLang="zh-CN" dirty="0">
                <a:solidFill>
                  <a:schemeClr val="bg1"/>
                </a:solidFill>
              </a:rPr>
              <a:t>  </a:t>
            </a:r>
            <a:r>
              <a:rPr lang="zh-CN" altLang="en-US" dirty="0">
                <a:solidFill>
                  <a:schemeClr val="bg1"/>
                </a:solidFill>
              </a:rPr>
              <a:t>监控</a:t>
            </a:r>
            <a:r>
              <a:rPr lang="en-US" altLang="zh-CN" dirty="0" err="1">
                <a:solidFill>
                  <a:schemeClr val="bg1"/>
                </a:solidFill>
              </a:rPr>
              <a:t>NodeManager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 </a:t>
            </a:r>
            <a:r>
              <a:rPr lang="zh-CN" altLang="en-US" dirty="0">
                <a:solidFill>
                  <a:schemeClr val="bg1"/>
                </a:solidFill>
              </a:rPr>
              <a:t>资源分配与调度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YARN</a:t>
            </a:r>
            <a:r>
              <a:rPr lang="zh-CN" altLang="en-US" dirty="0">
                <a:solidFill>
                  <a:schemeClr val="bg1"/>
                </a:solidFill>
              </a:rPr>
              <a:t>中，</a:t>
            </a:r>
            <a:r>
              <a:rPr lang="en-US" altLang="zh-CN" dirty="0" err="1">
                <a:solidFill>
                  <a:schemeClr val="bg1"/>
                </a:solidFill>
              </a:rPr>
              <a:t>ResourceManager</a:t>
            </a:r>
            <a:r>
              <a:rPr lang="zh-CN" altLang="en-US" dirty="0">
                <a:solidFill>
                  <a:schemeClr val="bg1"/>
                </a:solidFill>
              </a:rPr>
              <a:t>负责集群中所有资源的统一管理和分配，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它接收来自各个节点（</a:t>
            </a:r>
            <a:r>
              <a:rPr lang="en-US" altLang="zh-CN" dirty="0" err="1">
                <a:solidFill>
                  <a:schemeClr val="bg1"/>
                </a:solidFill>
              </a:rPr>
              <a:t>NodeManager</a:t>
            </a:r>
            <a:r>
              <a:rPr lang="zh-CN" altLang="en-US" dirty="0">
                <a:solidFill>
                  <a:schemeClr val="bg1"/>
                </a:solidFill>
              </a:rPr>
              <a:t>）的资源汇报信息，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并把这些信息按照一定的策略分配给各个应用程序（实际上是</a:t>
            </a:r>
            <a:r>
              <a:rPr lang="en-US" altLang="zh-CN" dirty="0" err="1">
                <a:solidFill>
                  <a:schemeClr val="bg1"/>
                </a:solidFill>
              </a:rPr>
              <a:t>ApplicationManager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RM</a:t>
            </a:r>
            <a:r>
              <a:rPr lang="zh-CN" altLang="en-US" dirty="0">
                <a:solidFill>
                  <a:schemeClr val="bg1"/>
                </a:solidFill>
              </a:rPr>
              <a:t>与每个节点的</a:t>
            </a:r>
            <a:r>
              <a:rPr lang="en-US" altLang="zh-CN" dirty="0" err="1">
                <a:solidFill>
                  <a:schemeClr val="bg1"/>
                </a:solidFill>
              </a:rPr>
              <a:t>NodeManagers</a:t>
            </a:r>
            <a:r>
              <a:rPr lang="en-US" altLang="zh-CN" dirty="0">
                <a:solidFill>
                  <a:schemeClr val="bg1"/>
                </a:solidFill>
              </a:rPr>
              <a:t> (NMs)</a:t>
            </a:r>
            <a:r>
              <a:rPr lang="zh-CN" altLang="en-US" dirty="0">
                <a:solidFill>
                  <a:schemeClr val="bg1"/>
                </a:solidFill>
              </a:rPr>
              <a:t>和每个应用的</a:t>
            </a:r>
            <a:r>
              <a:rPr lang="en-US" altLang="zh-CN" dirty="0" err="1">
                <a:solidFill>
                  <a:schemeClr val="bg1"/>
                </a:solidFill>
              </a:rPr>
              <a:t>ApplicationMasters</a:t>
            </a:r>
            <a:r>
              <a:rPr lang="en-US" altLang="zh-CN" dirty="0">
                <a:solidFill>
                  <a:schemeClr val="bg1"/>
                </a:solidFill>
              </a:rPr>
              <a:t> (AMs)</a:t>
            </a:r>
            <a:r>
              <a:rPr lang="zh-CN" altLang="en-US" dirty="0">
                <a:solidFill>
                  <a:schemeClr val="bg1"/>
                </a:solidFill>
              </a:rPr>
              <a:t>一起工作。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    </a:t>
            </a:r>
            <a:r>
              <a:rPr lang="en-US" altLang="zh-CN" dirty="0" err="1">
                <a:solidFill>
                  <a:schemeClr val="bg1"/>
                </a:solidFill>
              </a:rPr>
              <a:t>a.NodeManagers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遵循来自</a:t>
            </a:r>
            <a:r>
              <a:rPr lang="en-US" altLang="zh-CN" dirty="0" err="1">
                <a:solidFill>
                  <a:schemeClr val="bg1"/>
                </a:solidFill>
              </a:rPr>
              <a:t>ResourceManager</a:t>
            </a:r>
            <a:r>
              <a:rPr lang="zh-CN" altLang="en-US" dirty="0">
                <a:solidFill>
                  <a:schemeClr val="bg1"/>
                </a:solidFill>
              </a:rPr>
              <a:t>的指令来管理单一节点上的可用资源。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    </a:t>
            </a:r>
            <a:r>
              <a:rPr lang="en-US" altLang="zh-CN" dirty="0" err="1">
                <a:solidFill>
                  <a:schemeClr val="bg1"/>
                </a:solidFill>
              </a:rPr>
              <a:t>b.ApplicationMasters</a:t>
            </a:r>
            <a:r>
              <a:rPr lang="zh-CN" altLang="en-US" dirty="0">
                <a:solidFill>
                  <a:schemeClr val="bg1"/>
                </a:solidFill>
              </a:rPr>
              <a:t>负责与</a:t>
            </a:r>
            <a:r>
              <a:rPr lang="en-US" altLang="zh-CN" dirty="0" err="1">
                <a:solidFill>
                  <a:schemeClr val="bg1"/>
                </a:solidFill>
              </a:rPr>
              <a:t>ResourceManager</a:t>
            </a:r>
            <a:r>
              <a:rPr lang="zh-CN" altLang="en-US" dirty="0">
                <a:solidFill>
                  <a:schemeClr val="bg1"/>
                </a:solidFill>
              </a:rPr>
              <a:t>协商资源与</a:t>
            </a:r>
            <a:r>
              <a:rPr lang="en-US" altLang="zh-CN" dirty="0" err="1">
                <a:solidFill>
                  <a:schemeClr val="bg1"/>
                </a:solidFill>
              </a:rPr>
              <a:t>NodeManagers</a:t>
            </a:r>
            <a:r>
              <a:rPr lang="zh-CN" altLang="en-US" dirty="0">
                <a:solidFill>
                  <a:schemeClr val="bg1"/>
                </a:solidFill>
              </a:rPr>
              <a:t>合作启动容器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89942"/>
      </p:ext>
    </p:extLst>
  </p:cSld>
  <p:clrMapOvr>
    <a:masterClrMapping/>
  </p:clrMapOvr>
  <p:transition spd="med" advClick="0" advTm="1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14175" y="633566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Yarn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基本组件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03F35FC-4E57-9244-B049-FDF1F212A68C}"/>
              </a:ext>
            </a:extLst>
          </p:cNvPr>
          <p:cNvSpPr txBox="1"/>
          <p:nvPr/>
        </p:nvSpPr>
        <p:spPr>
          <a:xfrm>
            <a:off x="1143000" y="1720840"/>
            <a:ext cx="76226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NodeManager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整个集群有多个，负责单节点资源管理和使用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 详细功能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 单个节点上的资源管理和任务管理 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 处理来自</a:t>
            </a:r>
            <a:r>
              <a:rPr lang="en-US" altLang="zh-CN" dirty="0" err="1">
                <a:solidFill>
                  <a:schemeClr val="bg1"/>
                </a:solidFill>
              </a:rPr>
              <a:t>ResourceManager</a:t>
            </a:r>
            <a:r>
              <a:rPr lang="zh-CN" altLang="en-US" dirty="0">
                <a:solidFill>
                  <a:schemeClr val="bg1"/>
                </a:solidFill>
              </a:rPr>
              <a:t>的命令 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 处理来自</a:t>
            </a:r>
            <a:r>
              <a:rPr lang="en-US" altLang="zh-CN" dirty="0" err="1">
                <a:solidFill>
                  <a:schemeClr val="bg1"/>
                </a:solidFill>
              </a:rPr>
              <a:t>ApplicationMaster</a:t>
            </a:r>
            <a:r>
              <a:rPr lang="zh-CN" altLang="en-US" dirty="0">
                <a:solidFill>
                  <a:schemeClr val="bg1"/>
                </a:solidFill>
              </a:rPr>
              <a:t>的命令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NodeManager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NM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  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YARN</a:t>
            </a:r>
            <a:r>
              <a:rPr lang="zh-CN" altLang="en-US" dirty="0">
                <a:solidFill>
                  <a:schemeClr val="bg1"/>
                </a:solidFill>
              </a:rPr>
              <a:t>中每个节点上的代理，它管理</a:t>
            </a:r>
            <a:r>
              <a:rPr lang="en-US" altLang="zh-CN" dirty="0">
                <a:solidFill>
                  <a:schemeClr val="bg1"/>
                </a:solidFill>
              </a:rPr>
              <a:t>Hadoop</a:t>
            </a:r>
            <a:r>
              <a:rPr lang="zh-CN" altLang="en-US" dirty="0">
                <a:solidFill>
                  <a:schemeClr val="bg1"/>
                </a:solidFill>
              </a:rPr>
              <a:t>集群中单个计算节点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    包括与</a:t>
            </a:r>
            <a:r>
              <a:rPr lang="en-US" altLang="zh-CN" dirty="0" err="1">
                <a:solidFill>
                  <a:schemeClr val="bg1"/>
                </a:solidFill>
              </a:rPr>
              <a:t>ResourceManger</a:t>
            </a:r>
            <a:r>
              <a:rPr lang="zh-CN" altLang="en-US" dirty="0">
                <a:solidFill>
                  <a:schemeClr val="bg1"/>
                </a:solidFill>
              </a:rPr>
              <a:t>保持通信，监督</a:t>
            </a:r>
            <a:r>
              <a:rPr lang="en-US" altLang="zh-CN" dirty="0">
                <a:solidFill>
                  <a:schemeClr val="bg1"/>
                </a:solidFill>
              </a:rPr>
              <a:t>Container</a:t>
            </a:r>
            <a:r>
              <a:rPr lang="zh-CN" altLang="en-US" dirty="0">
                <a:solidFill>
                  <a:schemeClr val="bg1"/>
                </a:solidFill>
              </a:rPr>
              <a:t>的生命周期管理，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    监控每个</a:t>
            </a:r>
            <a:r>
              <a:rPr lang="en-US" altLang="zh-CN" dirty="0">
                <a:solidFill>
                  <a:schemeClr val="bg1"/>
                </a:solidFill>
              </a:rPr>
              <a:t>Container</a:t>
            </a:r>
            <a:r>
              <a:rPr lang="zh-CN" altLang="en-US" dirty="0">
                <a:solidFill>
                  <a:schemeClr val="bg1"/>
                </a:solidFill>
              </a:rPr>
              <a:t>的资源使用（内存、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等）情况，追踪节点健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    康状况，管理日志和不同应用程序用到的附属服务（</a:t>
            </a:r>
            <a:r>
              <a:rPr lang="en-US" altLang="zh-CN" dirty="0">
                <a:solidFill>
                  <a:schemeClr val="bg1"/>
                </a:solidFill>
              </a:rPr>
              <a:t>auxiliary service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23034"/>
      </p:ext>
    </p:extLst>
  </p:cSld>
  <p:clrMapOvr>
    <a:masterClrMapping/>
  </p:clrMapOvr>
  <p:transition spd="med" advClick="0"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14175" y="633566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Yarn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基本组件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108D871-719F-B142-B688-CEE86B0B8BFF}"/>
              </a:ext>
            </a:extLst>
          </p:cNvPr>
          <p:cNvSpPr txBox="1"/>
          <p:nvPr/>
        </p:nvSpPr>
        <p:spPr>
          <a:xfrm>
            <a:off x="963386" y="2008415"/>
            <a:ext cx="8071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ApplicationMaster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每个应用都有一个，是</a:t>
            </a:r>
            <a:r>
              <a:rPr lang="en-US" altLang="zh-CN" dirty="0">
                <a:solidFill>
                  <a:schemeClr val="bg1"/>
                </a:solidFill>
              </a:rPr>
              <a:t>Application</a:t>
            </a:r>
            <a:r>
              <a:rPr lang="zh-CN" altLang="en-US" dirty="0">
                <a:solidFill>
                  <a:schemeClr val="bg1"/>
                </a:solidFill>
              </a:rPr>
              <a:t>启动的第一个容器，负责应用程序的管理。 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 详细功能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 数据切分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 为应用程序申请资源，并进一步分配给内部任务 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 任务监控与容错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82486"/>
      </p:ext>
    </p:extLst>
  </p:cSld>
  <p:clrMapOvr>
    <a:masterClrMapping/>
  </p:clrMapOvr>
  <p:transition spd="med" advClick="0" advTm="1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14175" y="633566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Yarn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基本组件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895E265-DE86-C24A-A8BD-06853105A928}"/>
              </a:ext>
            </a:extLst>
          </p:cNvPr>
          <p:cNvSpPr txBox="1"/>
          <p:nvPr/>
        </p:nvSpPr>
        <p:spPr>
          <a:xfrm>
            <a:off x="1175658" y="2106386"/>
            <a:ext cx="55194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Container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对任务运行环境的抽象 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 描述一系列信息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 任务运行资源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节点、内存、</a:t>
            </a:r>
            <a:r>
              <a:rPr lang="en-US" altLang="zh-CN" dirty="0">
                <a:solidFill>
                  <a:schemeClr val="bg1"/>
                </a:solidFill>
              </a:rPr>
              <a:t>CPU)  </a:t>
            </a:r>
            <a:r>
              <a:rPr lang="zh-CN" altLang="en-US" dirty="0">
                <a:solidFill>
                  <a:schemeClr val="bg1"/>
                </a:solidFill>
              </a:rPr>
              <a:t>任务启动命令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 任务运行环境</a:t>
            </a:r>
          </a:p>
          <a:p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330725"/>
      </p:ext>
    </p:extLst>
  </p:cSld>
  <p:clrMapOvr>
    <a:masterClrMapping/>
  </p:clrMapOvr>
  <p:transition spd="med" advClick="0" advTm="1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Yarn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的资源管理</a:t>
              </a:r>
              <a:endParaRPr lang="en-US" altLang="zh-CN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图片包含 文字, 地图&#10;&#10;描述已自动生成">
            <a:extLst>
              <a:ext uri="{FF2B5EF4-FFF2-40B4-BE49-F238E27FC236}">
                <a16:creationId xmlns:a16="http://schemas.microsoft.com/office/drawing/2014/main" id="{28B5D672-92F4-E747-A75F-E4F7CD0660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17510" y="1433688"/>
            <a:ext cx="8190215" cy="508845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C59969-1D8A-8D48-B6FE-7C73CA33335F}"/>
              </a:ext>
            </a:extLst>
          </p:cNvPr>
          <p:cNvSpPr/>
          <p:nvPr/>
        </p:nvSpPr>
        <p:spPr>
          <a:xfrm>
            <a:off x="5837895" y="17679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资源请求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CADD9F-3AE0-774A-8F38-1AE1E9858704}"/>
              </a:ext>
            </a:extLst>
          </p:cNvPr>
          <p:cNvSpPr/>
          <p:nvPr/>
        </p:nvSpPr>
        <p:spPr>
          <a:xfrm>
            <a:off x="6191020" y="25524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状态返回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6F18CF-B828-1844-987B-90D42F177D71}"/>
              </a:ext>
            </a:extLst>
          </p:cNvPr>
          <p:cNvSpPr/>
          <p:nvPr/>
        </p:nvSpPr>
        <p:spPr>
          <a:xfrm>
            <a:off x="3166733" y="184259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App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submit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171AA42-43A4-E54F-9A12-CF1363F6ACA8}"/>
              </a:ext>
            </a:extLst>
          </p:cNvPr>
          <p:cNvSpPr/>
          <p:nvPr/>
        </p:nvSpPr>
        <p:spPr>
          <a:xfrm>
            <a:off x="3612445" y="2291645"/>
            <a:ext cx="259644" cy="2607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CE8E78-D91C-0141-A09A-31ECFD3D9A9E}"/>
              </a:ext>
            </a:extLst>
          </p:cNvPr>
          <p:cNvSpPr/>
          <p:nvPr/>
        </p:nvSpPr>
        <p:spPr>
          <a:xfrm>
            <a:off x="6262071" y="1620007"/>
            <a:ext cx="259644" cy="2607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325822A-DF76-2349-8B2D-8C201F3B4FBF}"/>
              </a:ext>
            </a:extLst>
          </p:cNvPr>
          <p:cNvSpPr/>
          <p:nvPr/>
        </p:nvSpPr>
        <p:spPr>
          <a:xfrm>
            <a:off x="8802789" y="3298615"/>
            <a:ext cx="259644" cy="2607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2CFBC42-DE55-F344-B27A-70593F1B1495}"/>
              </a:ext>
            </a:extLst>
          </p:cNvPr>
          <p:cNvSpPr/>
          <p:nvPr/>
        </p:nvSpPr>
        <p:spPr>
          <a:xfrm>
            <a:off x="7039372" y="3337008"/>
            <a:ext cx="259644" cy="2607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1C0BF50-F2DD-B541-B8B5-E65102F2AEEE}"/>
              </a:ext>
            </a:extLst>
          </p:cNvPr>
          <p:cNvSpPr/>
          <p:nvPr/>
        </p:nvSpPr>
        <p:spPr>
          <a:xfrm>
            <a:off x="9023520" y="3769488"/>
            <a:ext cx="259644" cy="2607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354FCDF-D875-124E-8DCB-9B2461C67291}"/>
              </a:ext>
            </a:extLst>
          </p:cNvPr>
          <p:cNvSpPr/>
          <p:nvPr/>
        </p:nvSpPr>
        <p:spPr>
          <a:xfrm>
            <a:off x="9028766" y="5835310"/>
            <a:ext cx="259644" cy="2607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205562"/>
      </p:ext>
    </p:extLst>
  </p:cSld>
  <p:clrMapOvr>
    <a:masterClrMapping/>
  </p:clrMapOvr>
  <p:transition spd="med" advClick="0" advTm="1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14175" y="633566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Yarn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容错性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895E265-DE86-C24A-A8BD-06853105A928}"/>
              </a:ext>
            </a:extLst>
          </p:cNvPr>
          <p:cNvSpPr txBox="1"/>
          <p:nvPr/>
        </p:nvSpPr>
        <p:spPr>
          <a:xfrm>
            <a:off x="1175658" y="2106386"/>
            <a:ext cx="79157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ResourceManager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存在单点故障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正在基于</a:t>
            </a:r>
            <a:r>
              <a:rPr lang="en-US" altLang="zh-CN" dirty="0" err="1">
                <a:solidFill>
                  <a:schemeClr val="bg1"/>
                </a:solidFill>
              </a:rPr>
              <a:t>ZooKeeper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  <a:r>
              <a:rPr lang="en-US" altLang="zh-CN" dirty="0">
                <a:solidFill>
                  <a:schemeClr val="bg1"/>
                </a:solidFill>
              </a:rPr>
              <a:t>HA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</a:rPr>
              <a:t>NodeManager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失败后，</a:t>
            </a:r>
            <a:r>
              <a:rPr lang="en-US" altLang="zh-CN" dirty="0">
                <a:solidFill>
                  <a:schemeClr val="bg1"/>
                </a:solidFill>
              </a:rPr>
              <a:t>RM</a:t>
            </a:r>
            <a:r>
              <a:rPr lang="zh-CN" altLang="en-US" dirty="0">
                <a:solidFill>
                  <a:schemeClr val="bg1"/>
                </a:solidFill>
              </a:rPr>
              <a:t>将失败任务告诉对应的</a:t>
            </a:r>
            <a:r>
              <a:rPr lang="en-US" altLang="zh-CN" dirty="0">
                <a:solidFill>
                  <a:schemeClr val="bg1"/>
                </a:solidFill>
              </a:rPr>
              <a:t>AM;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AM</a:t>
            </a:r>
            <a:r>
              <a:rPr lang="zh-CN" altLang="en-US" dirty="0">
                <a:solidFill>
                  <a:schemeClr val="bg1"/>
                </a:solidFill>
              </a:rPr>
              <a:t>决定如何处理失败的任务。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</a:rPr>
              <a:t>ApplicationMaster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失败后，由</a:t>
            </a:r>
            <a:r>
              <a:rPr lang="en-US" altLang="zh-CN" dirty="0">
                <a:solidFill>
                  <a:schemeClr val="bg1"/>
                </a:solidFill>
              </a:rPr>
              <a:t>RM</a:t>
            </a:r>
            <a:r>
              <a:rPr lang="zh-CN" altLang="en-US" dirty="0">
                <a:solidFill>
                  <a:schemeClr val="bg1"/>
                </a:solidFill>
              </a:rPr>
              <a:t>负责重启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AM</a:t>
            </a:r>
            <a:r>
              <a:rPr lang="zh-CN" altLang="en-US" dirty="0">
                <a:solidFill>
                  <a:schemeClr val="bg1"/>
                </a:solidFill>
              </a:rPr>
              <a:t>需处理内部任务的容错问题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RMAppMaster</a:t>
            </a:r>
            <a:r>
              <a:rPr lang="zh-CN" altLang="en-US" dirty="0">
                <a:solidFill>
                  <a:schemeClr val="bg1"/>
                </a:solidFill>
              </a:rPr>
              <a:t>会保存已经运行完成的</a:t>
            </a:r>
            <a:r>
              <a:rPr lang="en-US" altLang="zh-CN" dirty="0">
                <a:solidFill>
                  <a:schemeClr val="bg1"/>
                </a:solidFill>
              </a:rPr>
              <a:t>Task</a:t>
            </a:r>
            <a:r>
              <a:rPr lang="zh-CN" altLang="en-US" dirty="0">
                <a:solidFill>
                  <a:schemeClr val="bg1"/>
                </a:solidFill>
              </a:rPr>
              <a:t>，重启后无需重新运行。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447189"/>
      </p:ext>
    </p:extLst>
  </p:cSld>
  <p:clrMapOvr>
    <a:masterClrMapping/>
  </p:clrMapOvr>
  <p:transition spd="med" advClick="0" advTm="1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14175" y="633566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基于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Yarn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的计算框架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FF22291-7920-504B-ABC2-2EF6CCFD92AE}"/>
              </a:ext>
            </a:extLst>
          </p:cNvPr>
          <p:cNvSpPr txBox="1"/>
          <p:nvPr/>
        </p:nvSpPr>
        <p:spPr>
          <a:xfrm>
            <a:off x="1229710" y="1996966"/>
            <a:ext cx="91700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采用</a:t>
            </a:r>
            <a:r>
              <a:rPr lang="en-US" altLang="zh-CN" dirty="0">
                <a:solidFill>
                  <a:schemeClr val="bg1"/>
                </a:solidFill>
              </a:rPr>
              <a:t>Yarn</a:t>
            </a:r>
            <a:r>
              <a:rPr lang="zh-CN" altLang="en-US" dirty="0">
                <a:solidFill>
                  <a:schemeClr val="bg1"/>
                </a:solidFill>
              </a:rPr>
              <a:t>方便多个不同的</a:t>
            </a:r>
            <a:r>
              <a:rPr lang="en-US" altLang="zh-CN" dirty="0">
                <a:solidFill>
                  <a:schemeClr val="bg1"/>
                </a:solidFill>
              </a:rPr>
              <a:t>Application</a:t>
            </a:r>
            <a:r>
              <a:rPr lang="zh-CN" altLang="en-US" dirty="0">
                <a:solidFill>
                  <a:schemeClr val="bg1"/>
                </a:solidFill>
              </a:rPr>
              <a:t>请求和执行容器中的任务，并较好地共享集群资源。</a:t>
            </a:r>
          </a:p>
          <a:p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离线计算框架</a:t>
            </a:r>
            <a:r>
              <a:rPr lang="en-US" altLang="zh-CN" dirty="0">
                <a:solidFill>
                  <a:schemeClr val="bg1"/>
                </a:solidFill>
              </a:rPr>
              <a:t>:MapReduce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内存计算框架</a:t>
            </a:r>
            <a:r>
              <a:rPr lang="en-US" altLang="zh-CN" dirty="0">
                <a:solidFill>
                  <a:schemeClr val="bg1"/>
                </a:solidFill>
              </a:rPr>
              <a:t>:Spark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Storm</a:t>
            </a:r>
            <a:r>
              <a:rPr lang="zh-CN" altLang="en-US" dirty="0">
                <a:solidFill>
                  <a:schemeClr val="bg1"/>
                </a:solidFill>
              </a:rPr>
              <a:t>：流式计算框架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</a:rPr>
              <a:t>Tez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DAG</a:t>
            </a:r>
            <a:r>
              <a:rPr lang="zh-CN" altLang="en-US" dirty="0">
                <a:solidFill>
                  <a:schemeClr val="bg1"/>
                </a:solidFill>
              </a:rPr>
              <a:t>计算框架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86620"/>
      </p:ext>
    </p:extLst>
  </p:cSld>
  <p:clrMapOvr>
    <a:masterClrMapping/>
  </p:clrMapOvr>
  <p:transition spd="med" advClick="0" advTm="1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14175" y="633566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离线计算框架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MapReduce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31FD528-32F5-714D-8452-90F5B337B458}"/>
              </a:ext>
            </a:extLst>
          </p:cNvPr>
          <p:cNvSpPr txBox="1"/>
          <p:nvPr/>
        </p:nvSpPr>
        <p:spPr>
          <a:xfrm>
            <a:off x="966952" y="1965434"/>
            <a:ext cx="49790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将计算过程分为两个阶段，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Reduce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Map </a:t>
            </a:r>
            <a:r>
              <a:rPr lang="zh-CN" altLang="en-US" dirty="0">
                <a:solidFill>
                  <a:schemeClr val="bg1"/>
                </a:solidFill>
              </a:rPr>
              <a:t>阶段并行处理输入数据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 </a:t>
            </a:r>
            <a:r>
              <a:rPr lang="en-US" altLang="zh-CN" dirty="0">
                <a:solidFill>
                  <a:schemeClr val="bg1"/>
                </a:solidFill>
              </a:rPr>
              <a:t>Reduce</a:t>
            </a:r>
            <a:r>
              <a:rPr lang="zh-CN" altLang="en-US" dirty="0">
                <a:solidFill>
                  <a:schemeClr val="bg1"/>
                </a:solidFill>
              </a:rPr>
              <a:t>阶段对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结果进行汇总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Shuffle</a:t>
            </a:r>
            <a:r>
              <a:rPr lang="zh-CN" altLang="en-US" dirty="0">
                <a:solidFill>
                  <a:schemeClr val="bg1"/>
                </a:solidFill>
              </a:rPr>
              <a:t>连接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Reduce</a:t>
            </a:r>
            <a:r>
              <a:rPr lang="zh-CN" altLang="en-US" dirty="0">
                <a:solidFill>
                  <a:schemeClr val="bg1"/>
                </a:solidFill>
              </a:rPr>
              <a:t>两个阶段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</a:t>
            </a:r>
            <a:r>
              <a:rPr lang="en-US" altLang="zh-CN" dirty="0">
                <a:solidFill>
                  <a:schemeClr val="bg1"/>
                </a:solidFill>
              </a:rPr>
              <a:t>Map Task</a:t>
            </a:r>
            <a:r>
              <a:rPr lang="zh-CN" altLang="en-US" dirty="0">
                <a:solidFill>
                  <a:schemeClr val="bg1"/>
                </a:solidFill>
              </a:rPr>
              <a:t>将数据写到本地磁盘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</a:t>
            </a:r>
            <a:r>
              <a:rPr lang="en-US" altLang="zh-CN" dirty="0">
                <a:solidFill>
                  <a:schemeClr val="bg1"/>
                </a:solidFill>
              </a:rPr>
              <a:t>Reduce Task</a:t>
            </a:r>
            <a:r>
              <a:rPr lang="zh-CN" altLang="en-US" dirty="0">
                <a:solidFill>
                  <a:schemeClr val="bg1"/>
                </a:solidFill>
              </a:rPr>
              <a:t>从每个</a:t>
            </a:r>
            <a:r>
              <a:rPr lang="en-US" altLang="zh-CN" dirty="0">
                <a:solidFill>
                  <a:schemeClr val="bg1"/>
                </a:solidFill>
              </a:rPr>
              <a:t>Map Task</a:t>
            </a:r>
            <a:r>
              <a:rPr lang="zh-CN" altLang="en-US" dirty="0">
                <a:solidFill>
                  <a:schemeClr val="bg1"/>
                </a:solidFill>
              </a:rPr>
              <a:t>上读取一份数据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仅适合离线批处理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 具有很好的容错性和扩展性 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 适合简单的批处理任务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缺点明显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 启动开销大、过多使用磁盘导致效率低下等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45739"/>
      </p:ext>
    </p:extLst>
  </p:cSld>
  <p:clrMapOvr>
    <a:masterClrMapping/>
  </p:clrMapOvr>
  <p:transition spd="med" advClick="0" advTm="1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14175" y="633566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MapReduce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On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Yarn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E5A543E-047C-C343-A420-C6ED33FC0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629" y="1357075"/>
            <a:ext cx="7023460" cy="473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36671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5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Yarn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的基础架构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1"/>
            <a:ext cx="3959569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Yarn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任务调度与资源管理</a:t>
              </a: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555581" y="457827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7540303" y="4613557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Yarn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的计算框架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3272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8D6076B-E5BD-E24B-9474-209C15691F14}"/>
              </a:ext>
            </a:extLst>
          </p:cNvPr>
          <p:cNvSpPr txBox="1"/>
          <p:nvPr/>
        </p:nvSpPr>
        <p:spPr>
          <a:xfrm>
            <a:off x="3657600" y="51036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Hadoop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5A163D-E8C2-634F-B097-B9F9675ABA3F}"/>
              </a:ext>
            </a:extLst>
          </p:cNvPr>
          <p:cNvSpPr txBox="1"/>
          <p:nvPr/>
        </p:nvSpPr>
        <p:spPr>
          <a:xfrm>
            <a:off x="703603" y="648862"/>
            <a:ext cx="290938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内存计算框架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Spark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CA8D51-6456-5A44-9592-B39E8C86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78" y="1339145"/>
            <a:ext cx="5527322" cy="38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6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8D6076B-E5BD-E24B-9474-209C15691F14}"/>
              </a:ext>
            </a:extLst>
          </p:cNvPr>
          <p:cNvSpPr txBox="1"/>
          <p:nvPr/>
        </p:nvSpPr>
        <p:spPr>
          <a:xfrm>
            <a:off x="3657600" y="51036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Hadoop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5A163D-E8C2-634F-B097-B9F9675ABA3F}"/>
              </a:ext>
            </a:extLst>
          </p:cNvPr>
          <p:cNvSpPr txBox="1"/>
          <p:nvPr/>
        </p:nvSpPr>
        <p:spPr>
          <a:xfrm>
            <a:off x="971596" y="648862"/>
            <a:ext cx="2373407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Spark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On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Yarn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37C496-2218-3844-B4C6-4AA76DF6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12" y="1515453"/>
            <a:ext cx="7435850" cy="42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3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  什么是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Yarn</a:t>
            </a:r>
            <a:endParaRPr lang="zh-CN" altLang="en-US" sz="24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为什么需要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Yarn</a:t>
            </a:r>
          </a:p>
          <a:p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Yarn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的基本框架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Yarn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的基础组件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5784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什么是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Yarn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15146E8-FD16-D442-83FB-080ABE102F91}"/>
              </a:ext>
            </a:extLst>
          </p:cNvPr>
          <p:cNvSpPr/>
          <p:nvPr/>
        </p:nvSpPr>
        <p:spPr>
          <a:xfrm>
            <a:off x="1560255" y="1595021"/>
            <a:ext cx="83820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Hadoop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en-US" sz="2400" dirty="0">
                <a:solidFill>
                  <a:schemeClr val="bg1"/>
                </a:solidFill>
              </a:rPr>
              <a:t>个守护进程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DataNode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NameNode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SecondaryNameNode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NodeManager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ResourceManager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  <a:effectLst/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其中</a:t>
            </a:r>
            <a:r>
              <a:rPr lang="en-US" altLang="zh-CN" sz="2400" dirty="0" err="1">
                <a:solidFill>
                  <a:schemeClr val="bg1"/>
                </a:solidFill>
              </a:rPr>
              <a:t>NodeManager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</a:rPr>
              <a:t>ResourceManager</a:t>
            </a:r>
            <a:r>
              <a:rPr lang="zh-CN" altLang="en-US" sz="2400" dirty="0">
                <a:solidFill>
                  <a:schemeClr val="bg1"/>
                </a:solidFill>
              </a:rPr>
              <a:t>这两个守护进程就是</a:t>
            </a:r>
            <a:r>
              <a:rPr lang="en-US" altLang="zh-CN" sz="2400" dirty="0">
                <a:solidFill>
                  <a:schemeClr val="bg1"/>
                </a:solidFill>
              </a:rPr>
              <a:t>Yarn</a:t>
            </a:r>
            <a:r>
              <a:rPr lang="zh-CN" altLang="en-US" sz="2400" dirty="0">
                <a:solidFill>
                  <a:schemeClr val="bg1"/>
                </a:solidFill>
              </a:rPr>
              <a:t>的主要进程。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Yarn</a:t>
            </a:r>
            <a:r>
              <a:rPr lang="zh-CN" altLang="en-US" sz="2400" dirty="0">
                <a:solidFill>
                  <a:schemeClr val="bg1"/>
                </a:solidFill>
              </a:rPr>
              <a:t>的启动和中止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启动守护进程： </a:t>
            </a:r>
            <a:r>
              <a:rPr lang="en-US" altLang="zh-CN" sz="2400" dirty="0" err="1">
                <a:solidFill>
                  <a:schemeClr val="bg1"/>
                </a:solidFill>
              </a:rPr>
              <a:t>start_yarn.sh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chemeClr val="bg1"/>
                </a:solidFill>
              </a:rPr>
              <a:t>=&gt;</a:t>
            </a:r>
            <a:r>
              <a:rPr lang="zh-CN" altLang="en-US" sz="2400" dirty="0">
                <a:solidFill>
                  <a:schemeClr val="bg1"/>
                </a:solidFill>
              </a:rPr>
              <a:t> 运行一些</a:t>
            </a:r>
            <a:r>
              <a:rPr lang="en-US" altLang="zh-CN" sz="2400" dirty="0">
                <a:solidFill>
                  <a:schemeClr val="bg1"/>
                </a:solidFill>
              </a:rPr>
              <a:t>Application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中止守护进程： </a:t>
            </a:r>
            <a:r>
              <a:rPr lang="en-US" altLang="zh-CN" sz="2400" dirty="0" err="1">
                <a:solidFill>
                  <a:schemeClr val="bg1"/>
                </a:solidFill>
              </a:rPr>
              <a:t>stop_yarn.sh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186888"/>
      </p:ext>
    </p:extLst>
  </p:cSld>
  <p:clrMapOvr>
    <a:masterClrMapping/>
  </p:clrMapOvr>
  <p:transition spd="med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什么是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Yarn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C2C50C1-D314-DC4C-BE06-3EDFA99E98C0}"/>
              </a:ext>
            </a:extLst>
          </p:cNvPr>
          <p:cNvSpPr txBox="1"/>
          <p:nvPr/>
        </p:nvSpPr>
        <p:spPr>
          <a:xfrm>
            <a:off x="1469570" y="1513506"/>
            <a:ext cx="8833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登录</a:t>
            </a:r>
            <a:r>
              <a:rPr lang="en-US" altLang="zh-CN" sz="2000" dirty="0">
                <a:solidFill>
                  <a:schemeClr val="bg1"/>
                </a:solidFill>
              </a:rPr>
              <a:t>{host}:8088 </a:t>
            </a:r>
            <a:r>
              <a:rPr lang="zh-CN" altLang="en-US" sz="2000" dirty="0">
                <a:solidFill>
                  <a:schemeClr val="bg1"/>
                </a:solidFill>
              </a:rPr>
              <a:t>我们看到</a:t>
            </a:r>
            <a:r>
              <a:rPr lang="en-US" altLang="zh-CN" sz="2000" dirty="0">
                <a:solidFill>
                  <a:schemeClr val="bg1"/>
                </a:solidFill>
              </a:rPr>
              <a:t>web</a:t>
            </a:r>
            <a:r>
              <a:rPr lang="zh-CN" altLang="en-US" sz="2000" dirty="0">
                <a:solidFill>
                  <a:schemeClr val="bg1"/>
                </a:solidFill>
              </a:rPr>
              <a:t>页面</a:t>
            </a:r>
            <a:r>
              <a:rPr lang="zh-CN" altLang="zh-CN" sz="2000" dirty="0">
                <a:solidFill>
                  <a:schemeClr val="bg1"/>
                </a:solidFill>
              </a:rPr>
              <a:t>显示</a:t>
            </a:r>
            <a:r>
              <a:rPr lang="en-US" altLang="zh-CN" sz="2000" dirty="0">
                <a:solidFill>
                  <a:schemeClr val="bg1"/>
                </a:solidFill>
              </a:rPr>
              <a:t>Yarn </a:t>
            </a:r>
            <a:r>
              <a:rPr lang="en-US" altLang="zh-CN" sz="2000" dirty="0" err="1">
                <a:solidFill>
                  <a:schemeClr val="bg1"/>
                </a:solidFill>
              </a:rPr>
              <a:t>ResourceManager</a:t>
            </a:r>
            <a:r>
              <a:rPr lang="zh-CN" altLang="zh-CN" sz="2000" dirty="0">
                <a:solidFill>
                  <a:schemeClr val="bg1"/>
                </a:solidFill>
              </a:rPr>
              <a:t>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F1FC3C-3BB6-4840-B804-C743B66D5A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23" y="2237016"/>
            <a:ext cx="9781721" cy="3788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316286"/>
      </p:ext>
    </p:extLst>
  </p:cSld>
  <p:clrMapOvr>
    <a:masterClrMapping/>
  </p:clrMapOvr>
  <p:transition spd="med" advClick="0"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什么是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Yarn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C2C50C1-D314-DC4C-BE06-3EDFA99E98C0}"/>
              </a:ext>
            </a:extLst>
          </p:cNvPr>
          <p:cNvSpPr txBox="1"/>
          <p:nvPr/>
        </p:nvSpPr>
        <p:spPr>
          <a:xfrm>
            <a:off x="1408819" y="1482019"/>
            <a:ext cx="8833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</a:rPr>
              <a:t>下图显示了集群中的资源队列，以及处于运行状态下的应用程序。除此之外，还可以在此处查看和监视运行中的各项任务。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  <a:p>
            <a:endParaRPr kumimoji="1"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AF86EB-2083-A44E-B426-7B21666EA3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2287722"/>
            <a:ext cx="9912350" cy="4194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246066"/>
      </p:ext>
    </p:extLst>
  </p:cSld>
  <p:clrMapOvr>
    <a:masterClrMapping/>
  </p:clrMapOvr>
  <p:transition spd="med" advClick="0" advTm="1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Yarn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框架产生的原因</a:t>
              </a:r>
              <a:endParaRPr lang="en-US" altLang="zh-CN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C5F240A-90DF-0D46-A0F6-808339852D62}"/>
              </a:ext>
            </a:extLst>
          </p:cNvPr>
          <p:cNvSpPr txBox="1"/>
          <p:nvPr/>
        </p:nvSpPr>
        <p:spPr>
          <a:xfrm>
            <a:off x="1141886" y="1957311"/>
            <a:ext cx="923361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Hadoop</a:t>
            </a:r>
            <a:r>
              <a:rPr kumimoji="1" lang="zh-CN" altLang="en-US" sz="2400" dirty="0">
                <a:solidFill>
                  <a:schemeClr val="bg1"/>
                </a:solidFill>
              </a:rPr>
              <a:t> 的三大核心组件：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HDFS</a:t>
            </a: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MapReduce</a:t>
            </a: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Yarn</a:t>
            </a: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为什么要产生</a:t>
            </a:r>
            <a:r>
              <a:rPr lang="en-US" altLang="zh-CN" sz="2400" dirty="0">
                <a:solidFill>
                  <a:schemeClr val="bg1"/>
                </a:solidFill>
              </a:rPr>
              <a:t>Yarn</a:t>
            </a:r>
            <a:r>
              <a:rPr lang="zh-CN" altLang="en-US" sz="2400" dirty="0">
                <a:solidFill>
                  <a:schemeClr val="bg1"/>
                </a:solidFill>
              </a:rPr>
              <a:t>这个框架呢？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MapReduce</a:t>
            </a:r>
            <a:r>
              <a:rPr lang="zh-CN" altLang="en-US" sz="2400" dirty="0">
                <a:solidFill>
                  <a:schemeClr val="bg1"/>
                </a:solidFill>
              </a:rPr>
              <a:t>本身不能完成这些相关的任务调度和资源管理工作吗？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组件不同，分工不同。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基于</a:t>
            </a:r>
            <a:r>
              <a:rPr lang="en-US" altLang="zh-CN" sz="2400" dirty="0">
                <a:solidFill>
                  <a:schemeClr val="bg1"/>
                </a:solidFill>
              </a:rPr>
              <a:t>Yarn</a:t>
            </a:r>
            <a:r>
              <a:rPr lang="zh-CN" altLang="en-US" sz="2400" dirty="0">
                <a:solidFill>
                  <a:schemeClr val="bg1"/>
                </a:solidFill>
              </a:rPr>
              <a:t> 的</a:t>
            </a:r>
            <a:r>
              <a:rPr lang="en-US" altLang="zh-CN" sz="2400" dirty="0">
                <a:solidFill>
                  <a:schemeClr val="bg1"/>
                </a:solidFill>
              </a:rPr>
              <a:t>MapReduce</a:t>
            </a:r>
            <a:r>
              <a:rPr lang="zh-CN" altLang="en-US" sz="2400" dirty="0">
                <a:solidFill>
                  <a:schemeClr val="bg1"/>
                </a:solidFill>
              </a:rPr>
              <a:t>更高效。</a:t>
            </a:r>
          </a:p>
          <a:p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91641"/>
      </p:ext>
    </p:extLst>
  </p:cSld>
  <p:clrMapOvr>
    <a:masterClrMapping/>
  </p:clrMapOvr>
  <p:transition spd="med" advClick="0" advTm="1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Yarn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的产生背景</a:t>
              </a:r>
              <a:endParaRPr lang="zh-CN" altLang="en-US" sz="2400" b="1" dirty="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33D1B0C-C072-B440-A2FE-0DB4ADC138CA}"/>
              </a:ext>
            </a:extLst>
          </p:cNvPr>
          <p:cNvSpPr txBox="1"/>
          <p:nvPr/>
        </p:nvSpPr>
        <p:spPr>
          <a:xfrm>
            <a:off x="555171" y="2041072"/>
            <a:ext cx="110418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Yarn</a:t>
            </a:r>
            <a:r>
              <a:rPr lang="zh-CN" altLang="en-US" sz="2400" dirty="0">
                <a:solidFill>
                  <a:schemeClr val="bg1"/>
                </a:solidFill>
              </a:rPr>
              <a:t>产生背景</a:t>
            </a:r>
            <a:r>
              <a:rPr lang="en-US" altLang="zh-CN" sz="2400" dirty="0">
                <a:solidFill>
                  <a:schemeClr val="bg1"/>
                </a:solidFill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</a:rPr>
              <a:t>运维成本与数据共享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</a:rPr>
              <a:t>运维成本 如果采用“一个框架一个集群”的模式，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则可能需 要多个管理员管理这些集群，进而增加运维成本，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而共享模式通常需要少数管理员即可完成多个框架的统一管理。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</a:rPr>
              <a:t> 数据共享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随着数据量的暴增，跨集群间的数据移动不仅需花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费更长的时间，且硬件成本也会大大增加，而共享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集群模式可让多种框架共享数据和硬件资源，将大 大减小数据移动带来的成本。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2975935"/>
      </p:ext>
    </p:extLst>
  </p:cSld>
  <p:clrMapOvr>
    <a:masterClrMapping/>
  </p:clrMapOvr>
  <p:transition spd="med" advClick="0" advTm="1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Hadoop1.0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的架构</a:t>
              </a:r>
              <a:endParaRPr lang="en-US" altLang="zh-CN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B5E96BD-928C-5E4D-838C-7944CC7F9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50" y="1845563"/>
            <a:ext cx="6842234" cy="424585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5AECF6-ACCE-CE42-A80A-93923B65A0F2}"/>
              </a:ext>
            </a:extLst>
          </p:cNvPr>
          <p:cNvSpPr txBox="1"/>
          <p:nvPr/>
        </p:nvSpPr>
        <p:spPr>
          <a:xfrm>
            <a:off x="7574955" y="1845563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JobTracker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负责资源管理和作业调度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TaskTracker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定期向 </a:t>
            </a:r>
            <a:r>
              <a:rPr lang="en-US" altLang="zh-CN" dirty="0" err="1">
                <a:solidFill>
                  <a:schemeClr val="bg1"/>
                </a:solidFill>
              </a:rPr>
              <a:t>JobTracker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汇报本节点的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健康状况、资源使用情况以及作业执行情况。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D25522-3454-7749-A152-422CC5182F21}"/>
              </a:ext>
            </a:extLst>
          </p:cNvPr>
          <p:cNvSpPr txBox="1"/>
          <p:nvPr/>
        </p:nvSpPr>
        <p:spPr>
          <a:xfrm>
            <a:off x="7574955" y="4392385"/>
            <a:ext cx="4147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问题：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只有一个 </a:t>
            </a:r>
            <a:r>
              <a:rPr lang="en-US" altLang="zh-CN" dirty="0" err="1">
                <a:solidFill>
                  <a:schemeClr val="bg1"/>
                </a:solidFill>
              </a:rPr>
              <a:t>JobTracker</a:t>
            </a:r>
            <a:r>
              <a:rPr lang="zh-CN" altLang="en-US" dirty="0">
                <a:solidFill>
                  <a:schemeClr val="bg1"/>
                </a:solidFill>
              </a:rPr>
              <a:t>，存在单点故障。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JobTracker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节点压力大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2990"/>
      </p:ext>
    </p:extLst>
  </p:cSld>
  <p:clrMapOvr>
    <a:masterClrMapping/>
  </p:clrMapOvr>
  <p:transition spd="med" advClick="0" advTm="1000">
    <p:fade/>
  </p:transition>
</p:sld>
</file>

<file path=ppt/theme/theme1.xml><?xml version="1.0" encoding="utf-8"?>
<a:theme xmlns:a="http://schemas.openxmlformats.org/drawingml/2006/main" name="hadoop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doop-ppt" id="{E1A72254-C7BD-9B43-9E63-01D93D64C703}" vid="{758548D3-B0E5-9941-B399-0CA94C0815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hadoop-ppt</Template>
  <TotalTime>3294</TotalTime>
  <Words>1003</Words>
  <Application>Microsoft Macintosh PowerPoint</Application>
  <PresentationFormat>宽屏</PresentationFormat>
  <Paragraphs>170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微软雅黑</vt:lpstr>
      <vt:lpstr>Arial</vt:lpstr>
      <vt:lpstr>Calibri</vt:lpstr>
      <vt:lpstr>Wingdings</vt:lpstr>
      <vt:lpstr>hadoop-ppt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yeziapp</cp:lastModifiedBy>
  <cp:revision>182</cp:revision>
  <dcterms:created xsi:type="dcterms:W3CDTF">2019-09-07T13:37:53Z</dcterms:created>
  <dcterms:modified xsi:type="dcterms:W3CDTF">2019-12-30T01:48:01Z</dcterms:modified>
</cp:coreProperties>
</file>