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58" r:id="rId7"/>
    <p:sldId id="314" r:id="rId8"/>
    <p:sldId id="315" r:id="rId9"/>
    <p:sldId id="262" r:id="rId10"/>
    <p:sldId id="291" r:id="rId11"/>
    <p:sldId id="304" r:id="rId12"/>
    <p:sldId id="307" r:id="rId13"/>
    <p:sldId id="305" r:id="rId14"/>
    <p:sldId id="306" r:id="rId15"/>
    <p:sldId id="308" r:id="rId16"/>
    <p:sldId id="272" r:id="rId17"/>
    <p:sldId id="287" r:id="rId18"/>
    <p:sldId id="292" r:id="rId19"/>
    <p:sldId id="309" r:id="rId20"/>
    <p:sldId id="311" r:id="rId21"/>
    <p:sldId id="310" r:id="rId22"/>
    <p:sldId id="312" r:id="rId23"/>
    <p:sldId id="290" r:id="rId24"/>
    <p:sldId id="260" r:id="rId25"/>
    <p:sldId id="295" r:id="rId26"/>
    <p:sldId id="298" r:id="rId27"/>
    <p:sldId id="299" r:id="rId28"/>
    <p:sldId id="300" r:id="rId29"/>
    <p:sldId id="301" r:id="rId30"/>
    <p:sldId id="302" r:id="rId31"/>
    <p:sldId id="296" r:id="rId32"/>
    <p:sldId id="297" r:id="rId33"/>
    <p:sldId id="266" r:id="rId34"/>
    <p:sldId id="313"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2E0E3-774A-4F8D-B028-C536024476C8}" v="728" dt="2023-10-04T17:27:49.463"/>
    <p1510:client id="{9226F565-5AFC-778D-20CC-E2C5B9C2F577}" v="135" dt="2023-10-04T17:07:17.77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23-Apr-24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23-Apr-24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pp.powerbi.com/groups/me/reports/84bd6331-498c-42da-9409-870add279e4a/ReportSection044569109d2b0ace4824?experience=power-bi"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pp.powerbi.com/groups/me/reports/84bd6331-498c-42da-9409-870add279e4a/ReportSection9317457070bd86d801dd?experience=power-bi"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pp.powerbi.com/groups/me/reports/84bd6331-498c-42da-9409-870add279e4a/ReportSectiona6659868b706c0e8ea45?experience=power-bi"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pp.powerbi.com/groups/me/reports/84bd6331-498c-42da-9409-870add279e4a/ReportSectione57588b28921c7721298?experience=power-bi" TargetMode="Externa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app.powerbi.com/groups/me/reports/84bd6331-498c-42da-9409-870add279e4a/ReportSection08adbc1d88a285023be6?experience=power-bi" TargetMode="Externa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app.powerbi.com/groups/me/reports/84bd6331-498c-42da-9409-870add279e4a/ReportSectionfcf82a77492b45e2de52?experience=power-bi"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app.powerbi.com/groups/me/reports/84bd6331-498c-42da-9409-870add279e4a/ReportSectiona82d4731d69c2a170a19?experience=power-bi"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ata.calgary.ca/Base-Maps/Community-Points/j9ps-fyst/data" TargetMode="External"/><Relationship Id="rId2" Type="http://schemas.openxmlformats.org/officeDocument/2006/relationships/hyperlink" Target="https://www.kaggle.com/datasets/reenapinto/housing-price-and-real-estate-2023"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095131" y="4407370"/>
            <a:ext cx="9883570" cy="2184486"/>
          </a:xfrm>
        </p:spPr>
        <p:txBody>
          <a:bodyPr/>
          <a:lstStyle/>
          <a:p>
            <a:r>
              <a:rPr lang="en-US" dirty="0"/>
              <a:t>DATA 460 – Final Visualization Project</a:t>
            </a:r>
          </a:p>
        </p:txBody>
      </p:sp>
      <p:sp>
        <p:nvSpPr>
          <p:cNvPr id="6" name="TextBox 5">
            <a:extLst>
              <a:ext uri="{FF2B5EF4-FFF2-40B4-BE49-F238E27FC236}">
                <a16:creationId xmlns:a16="http://schemas.microsoft.com/office/drawing/2014/main" id="{14D2B0EC-6634-E1DC-CF10-C217965B5671}"/>
              </a:ext>
            </a:extLst>
          </p:cNvPr>
          <p:cNvSpPr txBox="1"/>
          <p:nvPr/>
        </p:nvSpPr>
        <p:spPr>
          <a:xfrm>
            <a:off x="9242777" y="482129"/>
            <a:ext cx="2704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By:</a:t>
            </a:r>
          </a:p>
          <a:p>
            <a:r>
              <a:rPr lang="en-US" dirty="0">
                <a:ea typeface="+mn-lt"/>
                <a:cs typeface="+mn-lt"/>
              </a:rPr>
              <a:t>Prajwal Nagaraj</a:t>
            </a:r>
          </a:p>
          <a:p>
            <a:r>
              <a:rPr lang="en-US" dirty="0">
                <a:ea typeface="+mn-lt"/>
                <a:cs typeface="+mn-lt"/>
              </a:rPr>
              <a:t>Aditya Kumar </a:t>
            </a:r>
            <a:r>
              <a:rPr lang="en-US" dirty="0" err="1">
                <a:ea typeface="+mn-lt"/>
                <a:cs typeface="+mn-lt"/>
              </a:rPr>
              <a:t>Shrivastav</a:t>
            </a:r>
            <a:endParaRPr lang="en-US" dirty="0">
              <a:ea typeface="+mn-lt"/>
              <a:cs typeface="+mn-lt"/>
            </a:endParaRPr>
          </a:p>
          <a:p>
            <a:r>
              <a:rPr lang="en-US" dirty="0" err="1"/>
              <a:t>Rajkamal</a:t>
            </a:r>
            <a:r>
              <a:rPr lang="en-US" dirty="0"/>
              <a:t> Kaur Saran</a:t>
            </a:r>
          </a:p>
        </p:txBody>
      </p:sp>
    </p:spTree>
    <p:extLst>
      <p:ext uri="{BB962C8B-B14F-4D97-AF65-F5344CB8AC3E}">
        <p14:creationId xmlns:p14="http://schemas.microsoft.com/office/powerpoint/2010/main" val="25860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CD2DB91-5195-07B7-B077-0401D6674AB6}"/>
              </a:ext>
            </a:extLst>
          </p:cNvPr>
          <p:cNvSpPr>
            <a:spLocks noGrp="1"/>
          </p:cNvSpPr>
          <p:nvPr>
            <p:ph type="body" idx="1"/>
          </p:nvPr>
        </p:nvSpPr>
        <p:spPr>
          <a:xfrm>
            <a:off x="485619" y="488085"/>
            <a:ext cx="10593713" cy="6233390"/>
          </a:xfrm>
        </p:spPr>
        <p:txBody>
          <a:bodyPr>
            <a:normAutofit/>
          </a:bodyPr>
          <a:lstStyle/>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Objective:</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The objective is to analyze trends in the housing market, particularly focusing on </a:t>
            </a:r>
            <a:r>
              <a:rPr lang="en-US" sz="1800" kern="100" dirty="0">
                <a:solidFill>
                  <a:srgbClr val="000000"/>
                </a:solidFill>
                <a:effectLst/>
                <a:highlight>
                  <a:srgbClr val="FFFFFF"/>
                </a:highlight>
                <a:ea typeface="Aptos" panose="020B0004020202020204" pitchFamily="34" charset="0"/>
                <a:cs typeface="Times New Roman" panose="02020603050405020304" pitchFamily="18" charset="0"/>
              </a:rPr>
              <a:t>information on potential investment opportunities in different regions and types of properties. </a:t>
            </a:r>
            <a:r>
              <a:rPr lang="en-US" sz="1800" kern="100" dirty="0">
                <a:effectLst/>
                <a:ea typeface="Aptos" panose="020B0004020202020204" pitchFamily="34" charset="0"/>
                <a:cs typeface="Times New Roman" panose="02020603050405020304" pitchFamily="18" charset="0"/>
              </a:rPr>
              <a:t> </a:t>
            </a:r>
          </a:p>
          <a:p>
            <a:pPr marL="342900" marR="0" lvl="0" indent="-342900" algn="just">
              <a:lnSpc>
                <a:spcPct val="107000"/>
              </a:lnSpc>
              <a:spcBef>
                <a:spcPts val="0"/>
              </a:spcBef>
              <a:spcAft>
                <a:spcPts val="800"/>
              </a:spcAft>
              <a:buFont typeface="Symbol" panose="05050102010706020507" pitchFamily="18" charset="2"/>
              <a:buChar char=""/>
            </a:pPr>
            <a:endParaRPr lang="en-US" sz="1800" kern="100" dirty="0">
              <a:effectLs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Background:</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Times New Roman" panose="02020603050405020304" pitchFamily="18" charset="0"/>
              </a:rPr>
              <a:t>Housing market experts believe there's a shift towards a seller's market due to increased demand and limited supply.</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Times New Roman" panose="02020603050405020304" pitchFamily="18" charset="0"/>
              </a:rPr>
              <a:t>Factors contributing to increased demand include millennials entering the market as first-time buyers.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Times New Roman" panose="02020603050405020304" pitchFamily="18" charset="0"/>
              </a:rPr>
              <a:t>Both residential and commercial sectors are experiencing heightened demand.</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Times New Roman" panose="02020603050405020304" pitchFamily="18" charset="0"/>
              </a:rPr>
              <a:t>Some experts speculate that this demand surge might be contributing to a housing crisis.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Times New Roman" panose="02020603050405020304" pitchFamily="18" charset="0"/>
              </a:rPr>
              <a:t>Canada is implementing measures like capping immigration to address potential housing issues.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endParaRPr lang="en-US" sz="1800" kern="100" dirty="0">
              <a:effectLs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Stakeholders:</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Real estate agencies, Homeowners, Prospective homebuyers, Property investors</a:t>
            </a:r>
          </a:p>
          <a:p>
            <a:pPr marR="0" lvl="0" algn="just">
              <a:lnSpc>
                <a:spcPct val="107000"/>
              </a:lnSpc>
              <a:spcBef>
                <a:spcPts val="0"/>
              </a:spcBef>
              <a:spcAft>
                <a:spcPts val="800"/>
              </a:spcAft>
            </a:pPr>
            <a:endParaRPr lang="en-US" sz="1800" kern="100" dirty="0">
              <a:effectLst/>
              <a:ea typeface="Aptos" panose="020B0004020202020204" pitchFamily="34" charset="0"/>
              <a:cs typeface="Times New Roman" panose="02020603050405020304" pitchFamily="18" charset="0"/>
            </a:endParaRPr>
          </a:p>
          <a:p>
            <a:endParaRPr lang="en-US" dirty="0"/>
          </a:p>
        </p:txBody>
      </p:sp>
      <p:sp>
        <p:nvSpPr>
          <p:cNvPr id="14" name="Slide Number Placeholder 4">
            <a:extLst>
              <a:ext uri="{FF2B5EF4-FFF2-40B4-BE49-F238E27FC236}">
                <a16:creationId xmlns:a16="http://schemas.microsoft.com/office/drawing/2014/main" id="{266DEAE2-6D39-1D2F-A123-C5692369377D}"/>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402973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CD2DB91-5195-07B7-B077-0401D6674AB6}"/>
              </a:ext>
            </a:extLst>
          </p:cNvPr>
          <p:cNvSpPr>
            <a:spLocks noGrp="1"/>
          </p:cNvSpPr>
          <p:nvPr>
            <p:ph type="body" idx="1"/>
          </p:nvPr>
        </p:nvSpPr>
        <p:spPr>
          <a:xfrm>
            <a:off x="503374" y="312305"/>
            <a:ext cx="10593713" cy="6233390"/>
          </a:xfrm>
        </p:spPr>
        <p:txBody>
          <a:bodyPr>
            <a:normAutofit fontScale="92500" lnSpcReduction="20000"/>
          </a:bodyPr>
          <a:lstStyle/>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Success Criteria:</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Ability to provide insights into factors driving the market (e.g., demographics, economic trends, housing supply).</a:t>
            </a:r>
          </a:p>
          <a:p>
            <a:pPr marR="0" lvl="0" algn="just">
              <a:lnSpc>
                <a:spcPct val="107000"/>
              </a:lnSpc>
              <a:spcBef>
                <a:spcPts val="0"/>
              </a:spcBef>
              <a:spcAft>
                <a:spcPts val="800"/>
              </a:spcAft>
            </a:pPr>
            <a:endParaRPr lang="en-US" sz="1800" kern="100" dirty="0">
              <a:effectLs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Constraints:</a:t>
            </a: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Availability and quality of data: Ensuring access to reliable data sources for analysis.</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Regulatory factors: Compliance with real estate regulations and laws.</a:t>
            </a:r>
          </a:p>
          <a:p>
            <a:pPr marL="342900" marR="0" lvl="0" indent="-342900" algn="just">
              <a:lnSpc>
                <a:spcPct val="107000"/>
              </a:lnSpc>
              <a:spcBef>
                <a:spcPts val="0"/>
              </a:spcBef>
              <a:spcAft>
                <a:spcPts val="800"/>
              </a:spcAft>
              <a:buFont typeface="Symbol" panose="05050102010706020507" pitchFamily="18" charset="2"/>
              <a:buChar char=""/>
            </a:pPr>
            <a:endParaRPr lang="en-US" sz="1800" kern="100" dirty="0">
              <a:effectLs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Assumptions: </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The analysis is based on 2023 housing prices listed on various websites, trends and may change depending on future economic and social developments.</a:t>
            </a:r>
          </a:p>
          <a:p>
            <a:pPr marL="342900" marR="0" lvl="0" indent="-342900" algn="just">
              <a:lnSpc>
                <a:spcPct val="107000"/>
              </a:lnSpc>
              <a:spcBef>
                <a:spcPts val="0"/>
              </a:spcBef>
              <a:spcAft>
                <a:spcPts val="800"/>
              </a:spcAft>
              <a:buFont typeface="Symbol" panose="05050102010706020507" pitchFamily="18" charset="2"/>
              <a:buChar char=""/>
            </a:pPr>
            <a:endParaRPr lang="en-US" sz="1800" kern="100" dirty="0">
              <a:effectLs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Risks and Contingencies:</a:t>
            </a: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Risk: Inaccurate analysis leading to financial losses for stakeholders.</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Contingency: Regular monitoring and updating of models based on new data and market changes.</a:t>
            </a:r>
          </a:p>
          <a:p>
            <a:pPr marL="342900" marR="0" lvl="0" indent="-342900" algn="just">
              <a:lnSpc>
                <a:spcPct val="107000"/>
              </a:lnSpc>
              <a:spcBef>
                <a:spcPts val="0"/>
              </a:spcBef>
              <a:spcAft>
                <a:spcPts val="800"/>
              </a:spcAft>
              <a:buFont typeface="Symbol" panose="05050102010706020507" pitchFamily="18" charset="2"/>
              <a:buChar char=""/>
            </a:pPr>
            <a:endParaRPr lang="en-US" sz="1800" kern="100" dirty="0">
              <a:effectLs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Costs and Benefits:</a:t>
            </a: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Costs: Investment in data acquisition, analysis tools, and expertise.</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Benefits: Potential for higher profits for sellers, informed decision-making for buyers and investors, and overall stability in the real estate market.</a:t>
            </a:r>
          </a:p>
          <a:p>
            <a:endParaRPr lang="en-US" dirty="0"/>
          </a:p>
        </p:txBody>
      </p:sp>
      <p:sp>
        <p:nvSpPr>
          <p:cNvPr id="14" name="Slide Number Placeholder 4">
            <a:extLst>
              <a:ext uri="{FF2B5EF4-FFF2-40B4-BE49-F238E27FC236}">
                <a16:creationId xmlns:a16="http://schemas.microsoft.com/office/drawing/2014/main" id="{266DEAE2-6D39-1D2F-A123-C5692369377D}"/>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326175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7484C45D-ECC0-794B-339D-CF0A78E59D29}"/>
              </a:ext>
            </a:extLst>
          </p:cNvPr>
          <p:cNvSpPr>
            <a:spLocks noGrp="1"/>
          </p:cNvSpPr>
          <p:nvPr>
            <p:ph type="title"/>
          </p:nvPr>
        </p:nvSpPr>
        <p:spPr>
          <a:xfrm>
            <a:off x="838200" y="134303"/>
            <a:ext cx="10515600" cy="1325563"/>
          </a:xfrm>
        </p:spPr>
        <p:txBody>
          <a:bodyPr/>
          <a:lstStyle/>
          <a:p>
            <a:r>
              <a:rPr lang="en-US" dirty="0"/>
              <a:t>DATA Dictionary</a:t>
            </a:r>
          </a:p>
        </p:txBody>
      </p:sp>
      <p:sp>
        <p:nvSpPr>
          <p:cNvPr id="14" name="Slide Number Placeholder 4">
            <a:extLst>
              <a:ext uri="{FF2B5EF4-FFF2-40B4-BE49-F238E27FC236}">
                <a16:creationId xmlns:a16="http://schemas.microsoft.com/office/drawing/2014/main" id="{266DEAE2-6D39-1D2F-A123-C5692369377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graphicFrame>
        <p:nvGraphicFramePr>
          <p:cNvPr id="4" name="Table 3">
            <a:extLst>
              <a:ext uri="{FF2B5EF4-FFF2-40B4-BE49-F238E27FC236}">
                <a16:creationId xmlns:a16="http://schemas.microsoft.com/office/drawing/2014/main" id="{3DB5369C-8496-1898-4AF5-3030DB01A7B8}"/>
              </a:ext>
            </a:extLst>
          </p:cNvPr>
          <p:cNvGraphicFramePr>
            <a:graphicFrameLocks noGrp="1"/>
          </p:cNvGraphicFramePr>
          <p:nvPr>
            <p:extLst>
              <p:ext uri="{D42A27DB-BD31-4B8C-83A1-F6EECF244321}">
                <p14:modId xmlns:p14="http://schemas.microsoft.com/office/powerpoint/2010/main" val="3886587700"/>
              </p:ext>
            </p:extLst>
          </p:nvPr>
        </p:nvGraphicFramePr>
        <p:xfrm>
          <a:off x="1837373" y="2111608"/>
          <a:ext cx="8517256" cy="3744914"/>
        </p:xfrm>
        <a:graphic>
          <a:graphicData uri="http://schemas.openxmlformats.org/drawingml/2006/table">
            <a:tbl>
              <a:tblPr firstRow="1" bandRow="1">
                <a:tableStyleId>{7E9639D4-E3E2-4D34-9284-5A2195B3D0D7}</a:tableStyleId>
              </a:tblPr>
              <a:tblGrid>
                <a:gridCol w="1451533">
                  <a:extLst>
                    <a:ext uri="{9D8B030D-6E8A-4147-A177-3AD203B41FA5}">
                      <a16:colId xmlns:a16="http://schemas.microsoft.com/office/drawing/2014/main" val="1124554634"/>
                    </a:ext>
                  </a:extLst>
                </a:gridCol>
                <a:gridCol w="7065723">
                  <a:extLst>
                    <a:ext uri="{9D8B030D-6E8A-4147-A177-3AD203B41FA5}">
                      <a16:colId xmlns:a16="http://schemas.microsoft.com/office/drawing/2014/main" val="3863522405"/>
                    </a:ext>
                  </a:extLst>
                </a:gridCol>
              </a:tblGrid>
              <a:tr h="277001">
                <a:tc>
                  <a:txBody>
                    <a:bodyPr/>
                    <a:lstStyle/>
                    <a:p>
                      <a:pPr marL="0" marR="0" algn="l">
                        <a:lnSpc>
                          <a:spcPct val="107000"/>
                        </a:lnSpc>
                        <a:spcBef>
                          <a:spcPts val="0"/>
                        </a:spcBef>
                        <a:spcAft>
                          <a:spcPts val="800"/>
                        </a:spcAft>
                      </a:pPr>
                      <a:r>
                        <a:rPr lang="en-US" sz="1500" kern="100">
                          <a:solidFill>
                            <a:schemeClr val="bg1"/>
                          </a:solidFill>
                          <a:effectLst/>
                        </a:rPr>
                        <a:t>Topic</a:t>
                      </a:r>
                      <a:endParaRPr lang="en-US" sz="15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tc>
                  <a:txBody>
                    <a:bodyPr/>
                    <a:lstStyle/>
                    <a:p>
                      <a:pPr marL="0" marR="0" algn="l">
                        <a:lnSpc>
                          <a:spcPct val="107000"/>
                        </a:lnSpc>
                        <a:spcBef>
                          <a:spcPts val="0"/>
                        </a:spcBef>
                        <a:spcAft>
                          <a:spcPts val="800"/>
                        </a:spcAft>
                      </a:pPr>
                      <a:r>
                        <a:rPr lang="en-US" sz="1500" kern="100">
                          <a:solidFill>
                            <a:schemeClr val="bg1"/>
                          </a:solidFill>
                          <a:effectLst/>
                        </a:rPr>
                        <a:t>Definition</a:t>
                      </a:r>
                      <a:endParaRPr lang="en-US" sz="15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extLst>
                  <a:ext uri="{0D108BD9-81ED-4DB2-BD59-A6C34878D82A}">
                    <a16:rowId xmlns:a16="http://schemas.microsoft.com/office/drawing/2014/main" val="4088254723"/>
                  </a:ext>
                </a:extLst>
              </a:tr>
              <a:tr h="467585">
                <a:tc>
                  <a:txBody>
                    <a:bodyPr/>
                    <a:lstStyle/>
                    <a:p>
                      <a:pPr marL="0" marR="0" algn="l">
                        <a:lnSpc>
                          <a:spcPct val="107000"/>
                        </a:lnSpc>
                        <a:spcBef>
                          <a:spcPts val="0"/>
                        </a:spcBef>
                        <a:spcAft>
                          <a:spcPts val="800"/>
                        </a:spcAft>
                      </a:pPr>
                      <a:r>
                        <a:rPr lang="en-US" sz="1400" kern="100">
                          <a:effectLst/>
                        </a:rPr>
                        <a:t>Region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tc>
                  <a:txBody>
                    <a:bodyPr/>
                    <a:lstStyle/>
                    <a:p>
                      <a:pPr marL="0" marR="0" algn="l">
                        <a:lnSpc>
                          <a:spcPct val="107000"/>
                        </a:lnSpc>
                        <a:spcBef>
                          <a:spcPts val="0"/>
                        </a:spcBef>
                        <a:spcAft>
                          <a:spcPts val="800"/>
                        </a:spcAft>
                      </a:pPr>
                      <a:r>
                        <a:rPr lang="en-US" sz="1400" kern="100">
                          <a:effectLst/>
                        </a:rPr>
                        <a:t>Refers to a geographical area within Canada, such as provinces, cities, or neighborhoods, where housing market data is collected and analyzed.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extLst>
                  <a:ext uri="{0D108BD9-81ED-4DB2-BD59-A6C34878D82A}">
                    <a16:rowId xmlns:a16="http://schemas.microsoft.com/office/drawing/2014/main" val="1366470572"/>
                  </a:ext>
                </a:extLst>
              </a:tr>
              <a:tr h="467585">
                <a:tc>
                  <a:txBody>
                    <a:bodyPr/>
                    <a:lstStyle/>
                    <a:p>
                      <a:pPr marL="0" marR="0" algn="l">
                        <a:lnSpc>
                          <a:spcPct val="107000"/>
                        </a:lnSpc>
                        <a:spcBef>
                          <a:spcPts val="0"/>
                        </a:spcBef>
                        <a:spcAft>
                          <a:spcPts val="800"/>
                        </a:spcAft>
                      </a:pPr>
                      <a:r>
                        <a:rPr lang="en-US" sz="1400" kern="100">
                          <a:effectLst/>
                        </a:rPr>
                        <a:t>Property Type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tc>
                  <a:txBody>
                    <a:bodyPr/>
                    <a:lstStyle/>
                    <a:p>
                      <a:pPr marL="0" marR="0" algn="l">
                        <a:lnSpc>
                          <a:spcPct val="107000"/>
                        </a:lnSpc>
                        <a:spcBef>
                          <a:spcPts val="0"/>
                        </a:spcBef>
                        <a:spcAft>
                          <a:spcPts val="800"/>
                        </a:spcAft>
                      </a:pPr>
                      <a:r>
                        <a:rPr lang="en-US" sz="1400" kern="100">
                          <a:effectLst/>
                        </a:rPr>
                        <a:t>Describes the category or classification of a property, such as single-family homes, condominiums, or commercial properties, which influences its market value and demand.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extLst>
                  <a:ext uri="{0D108BD9-81ED-4DB2-BD59-A6C34878D82A}">
                    <a16:rowId xmlns:a16="http://schemas.microsoft.com/office/drawing/2014/main" val="1955801578"/>
                  </a:ext>
                </a:extLst>
              </a:tr>
              <a:tr h="688386">
                <a:tc>
                  <a:txBody>
                    <a:bodyPr/>
                    <a:lstStyle/>
                    <a:p>
                      <a:pPr marL="0" marR="0" algn="l">
                        <a:lnSpc>
                          <a:spcPct val="107000"/>
                        </a:lnSpc>
                        <a:spcBef>
                          <a:spcPts val="0"/>
                        </a:spcBef>
                        <a:spcAft>
                          <a:spcPts val="800"/>
                        </a:spcAft>
                      </a:pPr>
                      <a:r>
                        <a:rPr lang="en-US" sz="1400" kern="100">
                          <a:effectLst/>
                        </a:rPr>
                        <a:t>Demand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tc>
                  <a:txBody>
                    <a:bodyPr/>
                    <a:lstStyle/>
                    <a:p>
                      <a:pPr marL="0" marR="0" algn="l">
                        <a:lnSpc>
                          <a:spcPct val="107000"/>
                        </a:lnSpc>
                        <a:spcBef>
                          <a:spcPts val="0"/>
                        </a:spcBef>
                        <a:spcAft>
                          <a:spcPts val="800"/>
                        </a:spcAft>
                      </a:pPr>
                      <a:r>
                        <a:rPr lang="en-US" sz="1400" kern="100">
                          <a:effectLst/>
                        </a:rPr>
                        <a:t>Refers to the level of interest or desire for properties in a specific region or property type, influenced by factors such as population growth, economic conditions, and buyer preferences.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extLst>
                  <a:ext uri="{0D108BD9-81ED-4DB2-BD59-A6C34878D82A}">
                    <a16:rowId xmlns:a16="http://schemas.microsoft.com/office/drawing/2014/main" val="680027516"/>
                  </a:ext>
                </a:extLst>
              </a:tr>
              <a:tr h="467585">
                <a:tc>
                  <a:txBody>
                    <a:bodyPr/>
                    <a:lstStyle/>
                    <a:p>
                      <a:pPr marL="0" marR="0" algn="l">
                        <a:lnSpc>
                          <a:spcPct val="107000"/>
                        </a:lnSpc>
                        <a:spcBef>
                          <a:spcPts val="0"/>
                        </a:spcBef>
                        <a:spcAft>
                          <a:spcPts val="800"/>
                        </a:spcAft>
                      </a:pPr>
                      <a:r>
                        <a:rPr lang="en-US" sz="1400" kern="100">
                          <a:effectLst/>
                        </a:rPr>
                        <a:t>Supply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tc>
                  <a:txBody>
                    <a:bodyPr/>
                    <a:lstStyle/>
                    <a:p>
                      <a:pPr marL="0" marR="0" algn="l">
                        <a:lnSpc>
                          <a:spcPct val="107000"/>
                        </a:lnSpc>
                        <a:spcBef>
                          <a:spcPts val="0"/>
                        </a:spcBef>
                        <a:spcAft>
                          <a:spcPts val="800"/>
                        </a:spcAft>
                      </a:pPr>
                      <a:r>
                        <a:rPr lang="en-US" sz="1400" kern="100" dirty="0">
                          <a:effectLst/>
                        </a:rPr>
                        <a:t>Indicates the availability of properties for sale or rent within a given region or property type, impacting market dynamics, pricing, and competition among buyers and sellers.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extLst>
                  <a:ext uri="{0D108BD9-81ED-4DB2-BD59-A6C34878D82A}">
                    <a16:rowId xmlns:a16="http://schemas.microsoft.com/office/drawing/2014/main" val="2091531182"/>
                  </a:ext>
                </a:extLst>
              </a:tr>
              <a:tr h="688386">
                <a:tc>
                  <a:txBody>
                    <a:bodyPr/>
                    <a:lstStyle/>
                    <a:p>
                      <a:pPr marL="0" marR="0" algn="l">
                        <a:lnSpc>
                          <a:spcPct val="107000"/>
                        </a:lnSpc>
                        <a:spcBef>
                          <a:spcPts val="0"/>
                        </a:spcBef>
                        <a:spcAft>
                          <a:spcPts val="800"/>
                        </a:spcAft>
                      </a:pPr>
                      <a:r>
                        <a:rPr lang="en-US" sz="1400" kern="100">
                          <a:effectLst/>
                        </a:rPr>
                        <a:t>Regulatory Compliance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tc>
                  <a:txBody>
                    <a:bodyPr/>
                    <a:lstStyle/>
                    <a:p>
                      <a:pPr marL="0" marR="0" algn="l">
                        <a:lnSpc>
                          <a:spcPct val="107000"/>
                        </a:lnSpc>
                        <a:spcBef>
                          <a:spcPts val="0"/>
                        </a:spcBef>
                        <a:spcAft>
                          <a:spcPts val="800"/>
                        </a:spcAft>
                      </a:pPr>
                      <a:r>
                        <a:rPr lang="en-US" sz="1400" kern="100">
                          <a:effectLst/>
                        </a:rPr>
                        <a:t>Involves adherence to real estate regulations, laws, and ethical standards governing data collection, analysis, and reporting to ensure legality, transparency, and ethical conduct in the housing market.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extLst>
                  <a:ext uri="{0D108BD9-81ED-4DB2-BD59-A6C34878D82A}">
                    <a16:rowId xmlns:a16="http://schemas.microsoft.com/office/drawing/2014/main" val="271531931"/>
                  </a:ext>
                </a:extLst>
              </a:tr>
              <a:tr h="688386">
                <a:tc>
                  <a:txBody>
                    <a:bodyPr/>
                    <a:lstStyle/>
                    <a:p>
                      <a:pPr marL="0" marR="0" algn="l">
                        <a:lnSpc>
                          <a:spcPct val="107000"/>
                        </a:lnSpc>
                        <a:spcBef>
                          <a:spcPts val="0"/>
                        </a:spcBef>
                        <a:spcAft>
                          <a:spcPts val="0"/>
                        </a:spcAft>
                      </a:pPr>
                      <a:r>
                        <a:rPr lang="en-US" sz="1400" kern="100">
                          <a:effectLst/>
                        </a:rPr>
                        <a:t>Demographics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tc>
                  <a:txBody>
                    <a:bodyPr/>
                    <a:lstStyle/>
                    <a:p>
                      <a:pPr marL="0" marR="0" algn="l">
                        <a:lnSpc>
                          <a:spcPct val="107000"/>
                        </a:lnSpc>
                        <a:spcBef>
                          <a:spcPts val="0"/>
                        </a:spcBef>
                        <a:spcAft>
                          <a:spcPts val="0"/>
                        </a:spcAft>
                      </a:pPr>
                      <a:r>
                        <a:rPr lang="en-US" sz="1400" kern="100" dirty="0">
                          <a:effectLst/>
                        </a:rPr>
                        <a:t>Encompasses the statistical characteristics of a population within a region, including age, income, household composition, and cultural diversity, which influence housing demand and market trends.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33" marR="66333" marT="0" marB="0"/>
                </a:tc>
                <a:extLst>
                  <a:ext uri="{0D108BD9-81ED-4DB2-BD59-A6C34878D82A}">
                    <a16:rowId xmlns:a16="http://schemas.microsoft.com/office/drawing/2014/main" val="716646408"/>
                  </a:ext>
                </a:extLst>
              </a:tr>
            </a:tbl>
          </a:graphicData>
        </a:graphic>
      </p:graphicFrame>
    </p:spTree>
    <p:extLst>
      <p:ext uri="{BB962C8B-B14F-4D97-AF65-F5344CB8AC3E}">
        <p14:creationId xmlns:p14="http://schemas.microsoft.com/office/powerpoint/2010/main" val="383206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p:txBody>
          <a:bodyPr/>
          <a:lstStyle/>
          <a:p>
            <a:r>
              <a:rPr lang="en-US"/>
              <a:t>Data Understanding</a:t>
            </a:r>
          </a:p>
        </p:txBody>
      </p:sp>
    </p:spTree>
    <p:extLst>
      <p:ext uri="{BB962C8B-B14F-4D97-AF65-F5344CB8AC3E}">
        <p14:creationId xmlns:p14="http://schemas.microsoft.com/office/powerpoint/2010/main" val="61344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5D87BE1-53F3-C5DF-4ECA-5C3E03432AA6}"/>
              </a:ext>
            </a:extLst>
          </p:cNvPr>
          <p:cNvSpPr>
            <a:spLocks noGrp="1"/>
          </p:cNvSpPr>
          <p:nvPr>
            <p:ph type="title"/>
          </p:nvPr>
        </p:nvSpPr>
        <p:spPr>
          <a:xfrm>
            <a:off x="838200" y="134303"/>
            <a:ext cx="10515600" cy="1266935"/>
          </a:xfrm>
        </p:spPr>
        <p:txBody>
          <a:bodyPr/>
          <a:lstStyle/>
          <a:p>
            <a:r>
              <a:rPr lang="en-US" dirty="0"/>
              <a:t>Data Understanding</a:t>
            </a:r>
            <a:br>
              <a:rPr lang="en-US" dirty="0"/>
            </a:b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14</a:t>
            </a:fld>
            <a:endParaRPr lang="en-US"/>
          </a:p>
        </p:txBody>
      </p:sp>
      <p:pic>
        <p:nvPicPr>
          <p:cNvPr id="1026" name="Picture 2" descr="A screenshot of a computer&#10;&#10;Description automatically generated">
            <a:extLst>
              <a:ext uri="{FF2B5EF4-FFF2-40B4-BE49-F238E27FC236}">
                <a16:creationId xmlns:a16="http://schemas.microsoft.com/office/drawing/2014/main" id="{C9DF50B1-75F1-1CD8-B948-C4697CCF6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37" y="2696649"/>
            <a:ext cx="6166445" cy="351402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3">
            <a:extLst>
              <a:ext uri="{FF2B5EF4-FFF2-40B4-BE49-F238E27FC236}">
                <a16:creationId xmlns:a16="http://schemas.microsoft.com/office/drawing/2014/main" id="{65F56227-4802-E514-8CEE-44333F092AE3}"/>
              </a:ext>
            </a:extLst>
          </p:cNvPr>
          <p:cNvSpPr>
            <a:spLocks noChangeArrowheads="1"/>
          </p:cNvSpPr>
          <p:nvPr/>
        </p:nvSpPr>
        <p:spPr bwMode="auto">
          <a:xfrm>
            <a:off x="785218" y="1139975"/>
            <a:ext cx="106978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ea typeface="Aptos" panose="020B0004020202020204" pitchFamily="34" charset="0"/>
                <a:cs typeface="Times New Roman" panose="02020603050405020304" pitchFamily="18" charset="0"/>
              </a:rPr>
              <a:t>Housing Price &amp; Real Estate 2023: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ea typeface="Aptos" panose="020B0004020202020204" pitchFamily="34" charset="0"/>
                <a:cs typeface="Times New Roman" panose="02020603050405020304" pitchFamily="18" charset="0"/>
              </a:rPr>
              <a:t>Contains data on house listings, including price, geographic location, property type,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ea typeface="Aptos" panose="020B0004020202020204" pitchFamily="34" charset="0"/>
                <a:cs typeface="Times New Roman" panose="02020603050405020304" pitchFamily="18" charset="0"/>
              </a:rPr>
              <a:t>additional features influencing housing value.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36CA9120-00BF-3156-5A76-7B94E3BEC382}"/>
              </a:ext>
            </a:extLst>
          </p:cNvPr>
          <p:cNvPicPr>
            <a:picLocks noChangeAspect="1"/>
          </p:cNvPicPr>
          <p:nvPr/>
        </p:nvPicPr>
        <p:blipFill>
          <a:blip r:embed="rId3"/>
          <a:stretch>
            <a:fillRect/>
          </a:stretch>
        </p:blipFill>
        <p:spPr>
          <a:xfrm>
            <a:off x="7319120" y="2829424"/>
            <a:ext cx="3448531" cy="3248478"/>
          </a:xfrm>
          <a:prstGeom prst="rect">
            <a:avLst/>
          </a:prstGeom>
        </p:spPr>
      </p:pic>
    </p:spTree>
    <p:extLst>
      <p:ext uri="{BB962C8B-B14F-4D97-AF65-F5344CB8AC3E}">
        <p14:creationId xmlns:p14="http://schemas.microsoft.com/office/powerpoint/2010/main" val="406327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5D87BE1-53F3-C5DF-4ECA-5C3E03432AA6}"/>
              </a:ext>
            </a:extLst>
          </p:cNvPr>
          <p:cNvSpPr>
            <a:spLocks noGrp="1"/>
          </p:cNvSpPr>
          <p:nvPr>
            <p:ph type="title"/>
          </p:nvPr>
        </p:nvSpPr>
        <p:spPr>
          <a:xfrm>
            <a:off x="838200" y="134303"/>
            <a:ext cx="10515600" cy="1266935"/>
          </a:xfrm>
        </p:spPr>
        <p:txBody>
          <a:bodyPr/>
          <a:lstStyle/>
          <a:p>
            <a:r>
              <a:rPr lang="en-US" dirty="0"/>
              <a:t>Data Understanding</a:t>
            </a:r>
            <a:br>
              <a:rPr lang="en-US" dirty="0"/>
            </a:b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15</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0" name="Picture 2" descr="A screenshot of a computer&#10;&#10;Description automatically generated">
            <a:extLst>
              <a:ext uri="{FF2B5EF4-FFF2-40B4-BE49-F238E27FC236}">
                <a16:creationId xmlns:a16="http://schemas.microsoft.com/office/drawing/2014/main" id="{01759A6A-9C8F-C3F1-DA34-BE1B07A25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16" y="3689463"/>
            <a:ext cx="9508575" cy="245572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A5171F7-972D-1923-CD05-77A98E45B694}"/>
              </a:ext>
            </a:extLst>
          </p:cNvPr>
          <p:cNvSpPr>
            <a:spLocks noChangeArrowheads="1"/>
          </p:cNvSpPr>
          <p:nvPr/>
        </p:nvSpPr>
        <p:spPr bwMode="auto">
          <a:xfrm>
            <a:off x="697116" y="1422422"/>
            <a:ext cx="10656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n-lt"/>
                <a:ea typeface="Aptos" panose="020B0004020202020204" pitchFamily="34" charset="0"/>
                <a:cs typeface="Times New Roman" panose="02020603050405020304" pitchFamily="18" charset="0"/>
              </a:rPr>
              <a:t>Community Points: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n-lt"/>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n-lt"/>
                <a:ea typeface="Aptos" panose="020B0004020202020204" pitchFamily="34" charset="0"/>
                <a:cs typeface="Times New Roman" panose="02020603050405020304" pitchFamily="18" charset="0"/>
              </a:rPr>
              <a:t>Provides geographic and demographic data for communities, including centroids 			   for precise location mapping, community structure, and developmental stage.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p:txBody>
      </p:sp>
      <p:sp>
        <p:nvSpPr>
          <p:cNvPr id="3" name="Rectangle 4">
            <a:extLst>
              <a:ext uri="{FF2B5EF4-FFF2-40B4-BE49-F238E27FC236}">
                <a16:creationId xmlns:a16="http://schemas.microsoft.com/office/drawing/2014/main" id="{A2BE70E2-AF5B-1F74-3D4F-C1F7F23ED344}"/>
              </a:ext>
            </a:extLst>
          </p:cNvPr>
          <p:cNvSpPr>
            <a:spLocks noChangeArrowheads="1"/>
          </p:cNvSpPr>
          <p:nvPr/>
        </p:nvSpPr>
        <p:spPr bwMode="auto">
          <a:xfrm>
            <a:off x="697117" y="32660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8124802-4EB6-1633-E330-D846254A4F5A}"/>
              </a:ext>
            </a:extLst>
          </p:cNvPr>
          <p:cNvPicPr>
            <a:picLocks noChangeAspect="1"/>
          </p:cNvPicPr>
          <p:nvPr/>
        </p:nvPicPr>
        <p:blipFill>
          <a:blip r:embed="rId3"/>
          <a:stretch>
            <a:fillRect/>
          </a:stretch>
        </p:blipFill>
        <p:spPr>
          <a:xfrm>
            <a:off x="8956836" y="271302"/>
            <a:ext cx="2959906" cy="2920545"/>
          </a:xfrm>
          <a:prstGeom prst="rect">
            <a:avLst/>
          </a:prstGeom>
        </p:spPr>
      </p:pic>
    </p:spTree>
    <p:extLst>
      <p:ext uri="{BB962C8B-B14F-4D97-AF65-F5344CB8AC3E}">
        <p14:creationId xmlns:p14="http://schemas.microsoft.com/office/powerpoint/2010/main" val="203435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p:txBody>
          <a:bodyPr/>
          <a:lstStyle/>
          <a:p>
            <a:r>
              <a:rPr lang="en-US" dirty="0"/>
              <a:t>Data Preparation</a:t>
            </a:r>
          </a:p>
        </p:txBody>
      </p:sp>
    </p:spTree>
    <p:extLst>
      <p:ext uri="{BB962C8B-B14F-4D97-AF65-F5344CB8AC3E}">
        <p14:creationId xmlns:p14="http://schemas.microsoft.com/office/powerpoint/2010/main" val="319252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4"/>
            <a:ext cx="10515600" cy="1004032"/>
          </a:xfrm>
        </p:spPr>
        <p:txBody>
          <a:bodyPr/>
          <a:lstStyle/>
          <a:p>
            <a:pPr algn="ctr"/>
            <a:r>
              <a:rPr lang="en-US" dirty="0"/>
              <a:t>Data CLEANING</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17</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803F3CBB-2B1F-BA3C-488F-C6E5CF643B24}"/>
              </a:ext>
            </a:extLst>
          </p:cNvPr>
          <p:cNvPicPr>
            <a:picLocks noChangeAspect="1"/>
          </p:cNvPicPr>
          <p:nvPr/>
        </p:nvPicPr>
        <p:blipFill>
          <a:blip r:embed="rId2"/>
          <a:stretch>
            <a:fillRect/>
          </a:stretch>
        </p:blipFill>
        <p:spPr>
          <a:xfrm>
            <a:off x="6539204" y="1412705"/>
            <a:ext cx="5066522" cy="528955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CDEB2D2-2A4D-D503-873D-14A2A3CFEE95}"/>
              </a:ext>
            </a:extLst>
          </p:cNvPr>
          <p:cNvPicPr>
            <a:picLocks noChangeAspect="1"/>
          </p:cNvPicPr>
          <p:nvPr/>
        </p:nvPicPr>
        <p:blipFill>
          <a:blip r:embed="rId3"/>
          <a:stretch>
            <a:fillRect/>
          </a:stretch>
        </p:blipFill>
        <p:spPr>
          <a:xfrm>
            <a:off x="596405" y="1412705"/>
            <a:ext cx="5056392" cy="5289550"/>
          </a:xfrm>
          <a:prstGeom prst="rect">
            <a:avLst/>
          </a:prstGeom>
        </p:spPr>
      </p:pic>
    </p:spTree>
    <p:extLst>
      <p:ext uri="{BB962C8B-B14F-4D97-AF65-F5344CB8AC3E}">
        <p14:creationId xmlns:p14="http://schemas.microsoft.com/office/powerpoint/2010/main" val="98278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1325563"/>
          </a:xfrm>
        </p:spPr>
        <p:txBody>
          <a:bodyPr/>
          <a:lstStyle/>
          <a:p>
            <a:pPr algn="ctr"/>
            <a:r>
              <a:rPr lang="en-US" dirty="0"/>
              <a:t>Data modeling</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18</a:t>
            </a:fld>
            <a:endParaRPr lang="en-US"/>
          </a:p>
        </p:txBody>
      </p:sp>
      <p:pic>
        <p:nvPicPr>
          <p:cNvPr id="2" name="Picture 1">
            <a:extLst>
              <a:ext uri="{FF2B5EF4-FFF2-40B4-BE49-F238E27FC236}">
                <a16:creationId xmlns:a16="http://schemas.microsoft.com/office/drawing/2014/main" id="{FCB6E3F6-63A3-E7DD-72E6-D0B9AB71B610}"/>
              </a:ext>
            </a:extLst>
          </p:cNvPr>
          <p:cNvPicPr>
            <a:picLocks noChangeAspect="1"/>
          </p:cNvPicPr>
          <p:nvPr/>
        </p:nvPicPr>
        <p:blipFill>
          <a:blip r:embed="rId2"/>
          <a:stretch>
            <a:fillRect/>
          </a:stretch>
        </p:blipFill>
        <p:spPr>
          <a:xfrm>
            <a:off x="2138432" y="1664072"/>
            <a:ext cx="8838414" cy="4692278"/>
          </a:xfrm>
          <a:prstGeom prst="rect">
            <a:avLst/>
          </a:prstGeom>
        </p:spPr>
      </p:pic>
    </p:spTree>
    <p:extLst>
      <p:ext uri="{BB962C8B-B14F-4D97-AF65-F5344CB8AC3E}">
        <p14:creationId xmlns:p14="http://schemas.microsoft.com/office/powerpoint/2010/main" val="193722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4"/>
            <a:ext cx="10515600" cy="700198"/>
          </a:xfrm>
        </p:spPr>
        <p:txBody>
          <a:bodyPr/>
          <a:lstStyle/>
          <a:p>
            <a:pPr algn="ctr"/>
            <a:r>
              <a:rPr lang="en-US" dirty="0"/>
              <a:t>Data Analysis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19</a:t>
            </a:fld>
            <a:endParaRPr lang="en-US"/>
          </a:p>
        </p:txBody>
      </p:sp>
      <p:pic>
        <p:nvPicPr>
          <p:cNvPr id="5" name="Picture 4">
            <a:hlinkClick r:id="rId2"/>
            <a:extLst>
              <a:ext uri="{FF2B5EF4-FFF2-40B4-BE49-F238E27FC236}">
                <a16:creationId xmlns:a16="http://schemas.microsoft.com/office/drawing/2014/main" id="{2FC4E32A-FB52-5F1B-1BAD-DF7DB32EF77C}"/>
              </a:ext>
            </a:extLst>
          </p:cNvPr>
          <p:cNvPicPr>
            <a:picLocks noChangeAspect="1"/>
          </p:cNvPicPr>
          <p:nvPr/>
        </p:nvPicPr>
        <p:blipFill>
          <a:blip r:embed="rId3"/>
          <a:stretch>
            <a:fillRect/>
          </a:stretch>
        </p:blipFill>
        <p:spPr>
          <a:xfrm>
            <a:off x="838200" y="955831"/>
            <a:ext cx="10223377" cy="5765644"/>
          </a:xfrm>
          <a:prstGeom prst="rect">
            <a:avLst/>
          </a:prstGeom>
        </p:spPr>
      </p:pic>
    </p:spTree>
    <p:extLst>
      <p:ext uri="{BB962C8B-B14F-4D97-AF65-F5344CB8AC3E}">
        <p14:creationId xmlns:p14="http://schemas.microsoft.com/office/powerpoint/2010/main" val="338796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145749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48900"/>
            <a:ext cx="4374842" cy="4607449"/>
          </a:xfrm>
        </p:spPr>
        <p:txBody>
          <a:bodyPr vert="horz" lIns="91440" tIns="45720" rIns="91440" bIns="45720" rtlCol="0" anchor="t">
            <a:noAutofit/>
          </a:bodyPr>
          <a:lstStyle/>
          <a:p>
            <a:pPr marL="285750" indent="-285750">
              <a:buFont typeface="Wingdings" panose="020B0604020202020204" pitchFamily="34" charset="0"/>
              <a:buChar char="Ø"/>
            </a:pPr>
            <a:r>
              <a:rPr lang="en-US" dirty="0"/>
              <a:t>Introduction</a:t>
            </a:r>
          </a:p>
          <a:p>
            <a:pPr marL="285750" indent="-285750">
              <a:buFont typeface="Wingdings" panose="020B0604020202020204" pitchFamily="34" charset="0"/>
              <a:buChar char="Ø"/>
            </a:pPr>
            <a:r>
              <a:rPr lang="en-US" dirty="0"/>
              <a:t>Company and Data Sets</a:t>
            </a:r>
          </a:p>
          <a:p>
            <a:pPr marL="285750" indent="-285750">
              <a:buFont typeface="Wingdings" panose="020B0604020202020204" pitchFamily="34" charset="0"/>
              <a:buChar char="Ø"/>
            </a:pPr>
            <a:r>
              <a:rPr lang="en-US" dirty="0"/>
              <a:t>Goal</a:t>
            </a:r>
          </a:p>
          <a:p>
            <a:pPr marL="285750" indent="-285750">
              <a:buFont typeface="Wingdings" panose="020B0604020202020204" pitchFamily="34" charset="0"/>
              <a:buChar char="Ø"/>
            </a:pPr>
            <a:r>
              <a:rPr lang="en-US" dirty="0"/>
              <a:t>Business Understanding</a:t>
            </a:r>
          </a:p>
          <a:p>
            <a:pPr marL="285750" indent="-285750">
              <a:buFont typeface="Wingdings" panose="020B0604020202020204" pitchFamily="34" charset="0"/>
              <a:buChar char="Ø"/>
            </a:pPr>
            <a:r>
              <a:rPr lang="en-US" dirty="0"/>
              <a:t>Data Conceptual Model </a:t>
            </a:r>
          </a:p>
          <a:p>
            <a:pPr marL="285750" indent="-285750">
              <a:buFont typeface="Wingdings" panose="020B0604020202020204" pitchFamily="34" charset="0"/>
              <a:buChar char="Ø"/>
            </a:pPr>
            <a:r>
              <a:rPr lang="en-US" dirty="0"/>
              <a:t>Data Dictionary</a:t>
            </a:r>
          </a:p>
          <a:p>
            <a:pPr marL="285750" indent="-285750">
              <a:buFont typeface="Wingdings" panose="020B0604020202020204" pitchFamily="34" charset="0"/>
              <a:buChar char="Ø"/>
            </a:pPr>
            <a:r>
              <a:rPr lang="en-US" dirty="0"/>
              <a:t>Data Understanding</a:t>
            </a:r>
          </a:p>
          <a:p>
            <a:pPr marL="285750" indent="-285750">
              <a:buFont typeface="Wingdings" panose="020B0604020202020204" pitchFamily="34" charset="0"/>
              <a:buChar char="Ø"/>
            </a:pPr>
            <a:r>
              <a:rPr lang="en-US" dirty="0"/>
              <a:t>Data Preparation</a:t>
            </a:r>
          </a:p>
          <a:p>
            <a:pPr marL="285750" indent="-285750">
              <a:buFont typeface="Wingdings" panose="020B0604020202020204" pitchFamily="34" charset="0"/>
              <a:buChar char="Ø"/>
            </a:pPr>
            <a:r>
              <a:rPr lang="en-US" dirty="0"/>
              <a:t>Business Questions</a:t>
            </a:r>
          </a:p>
          <a:p>
            <a:pPr marL="285750" indent="-285750">
              <a:buFont typeface="Wingdings" panose="020B0604020202020204" pitchFamily="34" charset="0"/>
              <a:buChar char="Ø"/>
            </a:pPr>
            <a:r>
              <a:rPr lang="en-US" dirty="0"/>
              <a:t>Summary Recommendations and References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p:txBody>
          <a:bodyPr/>
          <a:lstStyle/>
          <a:p>
            <a:r>
              <a:rPr lang="en-US" dirty="0"/>
              <a:t>Business Questions</a:t>
            </a:r>
          </a:p>
        </p:txBody>
      </p:sp>
    </p:spTree>
    <p:extLst>
      <p:ext uri="{BB962C8B-B14F-4D97-AF65-F5344CB8AC3E}">
        <p14:creationId xmlns:p14="http://schemas.microsoft.com/office/powerpoint/2010/main" val="367773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A5ECB9AB-0F30-2FB3-5077-7B2DCBCCB183}"/>
              </a:ext>
            </a:extLst>
          </p:cNvPr>
          <p:cNvSpPr>
            <a:spLocks noGrp="1"/>
          </p:cNvSpPr>
          <p:nvPr>
            <p:ph type="title"/>
          </p:nvPr>
        </p:nvSpPr>
        <p:spPr>
          <a:xfrm>
            <a:off x="838200" y="134303"/>
            <a:ext cx="10515600" cy="1325563"/>
          </a:xfrm>
        </p:spPr>
        <p:txBody>
          <a:bodyPr/>
          <a:lstStyle/>
          <a:p>
            <a:pPr algn="ctr"/>
            <a:r>
              <a:rPr lang="en-US" dirty="0"/>
              <a:t>Business Questions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21</a:t>
            </a:fld>
            <a:endParaRPr lang="en-US"/>
          </a:p>
        </p:txBody>
      </p:sp>
      <p:sp>
        <p:nvSpPr>
          <p:cNvPr id="8" name="TextBox 7">
            <a:extLst>
              <a:ext uri="{FF2B5EF4-FFF2-40B4-BE49-F238E27FC236}">
                <a16:creationId xmlns:a16="http://schemas.microsoft.com/office/drawing/2014/main" id="{C01B2326-19DE-669F-5DC5-8CD4B568803F}"/>
              </a:ext>
            </a:extLst>
          </p:cNvPr>
          <p:cNvSpPr txBox="1"/>
          <p:nvPr/>
        </p:nvSpPr>
        <p:spPr>
          <a:xfrm>
            <a:off x="1874667" y="2345708"/>
            <a:ext cx="9479133" cy="3269485"/>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800" kern="100" dirty="0">
                <a:effectLst/>
                <a:ea typeface="Aptos" panose="020B0004020202020204" pitchFamily="34" charset="0"/>
                <a:cs typeface="Times New Roman" panose="02020603050405020304" pitchFamily="18" charset="0"/>
              </a:rPr>
              <a:t>What is the average price per square foot for homes in different communities, and how does it vary across sectors? And how does the community type (Industrial and Residential) influence the price of homes for sale?</a:t>
            </a:r>
          </a:p>
          <a:p>
            <a:pPr marL="342900" marR="0" lvl="0" indent="-342900" algn="just">
              <a:lnSpc>
                <a:spcPct val="107000"/>
              </a:lnSpc>
              <a:spcBef>
                <a:spcPts val="0"/>
              </a:spcBef>
              <a:spcAft>
                <a:spcPts val="0"/>
              </a:spcAft>
              <a:buFont typeface="+mj-lt"/>
              <a:buAutoNum type="arabicPeriod"/>
            </a:pPr>
            <a:endParaRPr lang="en-US" sz="1600" kern="100" dirty="0">
              <a:effectLst/>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kern="100" dirty="0">
                <a:effectLst/>
                <a:ea typeface="Aptos" panose="020B0004020202020204" pitchFamily="34" charset="0"/>
                <a:cs typeface="Times New Roman" panose="02020603050405020304" pitchFamily="18" charset="0"/>
              </a:rPr>
              <a:t>In pursuit of investment opportunities, what type of property would be optimal in terms of maximizing the number of bedrooms? Additionally, in which community is such a property typically located, and what is the associated selling price?</a:t>
            </a:r>
          </a:p>
          <a:p>
            <a:pPr marL="342900" marR="0" lvl="0" indent="-342900" algn="just">
              <a:lnSpc>
                <a:spcPct val="107000"/>
              </a:lnSpc>
              <a:spcBef>
                <a:spcPts val="0"/>
              </a:spcBef>
              <a:spcAft>
                <a:spcPts val="0"/>
              </a:spcAft>
              <a:buFont typeface="+mj-lt"/>
              <a:buAutoNum type="arabicPeriod"/>
            </a:pPr>
            <a:endParaRPr lang="en-US" sz="1600" kern="100" dirty="0">
              <a:effectLst/>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kern="100" dirty="0">
                <a:effectLst/>
                <a:ea typeface="Aptos" panose="020B0004020202020204" pitchFamily="34" charset="0"/>
                <a:cs typeface="Times New Roman" panose="02020603050405020304" pitchFamily="18" charset="0"/>
              </a:rPr>
              <a:t>For a single individual or a student with the financial means to purchase a property featuring one bedroom and one bathroom, what would be the anticipated cost of such a unit?</a:t>
            </a:r>
            <a:endParaRPr lang="en-US" sz="16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6378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5D87BE1-53F3-C5DF-4ECA-5C3E03432AA6}"/>
              </a:ext>
            </a:extLst>
          </p:cNvPr>
          <p:cNvSpPr>
            <a:spLocks noGrp="1"/>
          </p:cNvSpPr>
          <p:nvPr>
            <p:ph type="title"/>
          </p:nvPr>
        </p:nvSpPr>
        <p:spPr>
          <a:xfrm>
            <a:off x="847077" y="202699"/>
            <a:ext cx="10880324" cy="1393791"/>
          </a:xfrm>
        </p:spPr>
        <p:txBody>
          <a:bodyPr/>
          <a:lstStyle/>
          <a:p>
            <a:pPr algn="just"/>
            <a:r>
              <a:rPr lang="en-US" sz="2000" kern="100" dirty="0">
                <a:effectLst/>
                <a:ea typeface="Aptos" panose="020B0004020202020204" pitchFamily="34" charset="0"/>
                <a:cs typeface="Times New Roman" panose="02020603050405020304" pitchFamily="18" charset="0"/>
              </a:rPr>
              <a:t>What is the average price per square foot for homes in different communities, and how does it vary across sectors? And how does the community type (Industrial and Residential) influence the price of homes for sale?</a:t>
            </a:r>
            <a:endParaRPr lang="en-US" sz="2000"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22</a:t>
            </a:fld>
            <a:endParaRPr lang="en-US"/>
          </a:p>
        </p:txBody>
      </p:sp>
      <p:sp>
        <p:nvSpPr>
          <p:cNvPr id="5" name="Rectangle 3">
            <a:extLst>
              <a:ext uri="{FF2B5EF4-FFF2-40B4-BE49-F238E27FC236}">
                <a16:creationId xmlns:a16="http://schemas.microsoft.com/office/drawing/2014/main" id="{1073EFFC-7D30-DDBF-4338-72611F1FA489}"/>
              </a:ext>
            </a:extLst>
          </p:cNvPr>
          <p:cNvSpPr>
            <a:spLocks noChangeArrowheads="1"/>
          </p:cNvSpPr>
          <p:nvPr/>
        </p:nvSpPr>
        <p:spPr bwMode="auto">
          <a:xfrm>
            <a:off x="3810000" y="5712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3AAC8E3-1EF8-0E4B-338E-AFEE5B3BF313}"/>
              </a:ext>
            </a:extLst>
          </p:cNvPr>
          <p:cNvSpPr txBox="1"/>
          <p:nvPr/>
        </p:nvSpPr>
        <p:spPr>
          <a:xfrm>
            <a:off x="3394748" y="6171684"/>
            <a:ext cx="5784982" cy="369332"/>
          </a:xfrm>
          <a:prstGeom prst="rect">
            <a:avLst/>
          </a:prstGeom>
          <a:noFill/>
        </p:spPr>
        <p:txBody>
          <a:bodyPr wrap="none" rtlCol="0">
            <a:spAutoFit/>
          </a:bodyPr>
          <a:lstStyle/>
          <a:p>
            <a:r>
              <a:rPr lang="en-US" dirty="0"/>
              <a:t>Top 10 in Centre Sector based on Average Price per Sq ft</a:t>
            </a:r>
          </a:p>
        </p:txBody>
      </p:sp>
      <p:pic>
        <p:nvPicPr>
          <p:cNvPr id="2" name="Picture 1" descr="A screenshot of a computer&#10;&#10;Description automatically generated">
            <a:hlinkClick r:id="rId2"/>
            <a:extLst>
              <a:ext uri="{FF2B5EF4-FFF2-40B4-BE49-F238E27FC236}">
                <a16:creationId xmlns:a16="http://schemas.microsoft.com/office/drawing/2014/main" id="{23674D18-4DF9-D493-0022-59BCF964D577}"/>
              </a:ext>
            </a:extLst>
          </p:cNvPr>
          <p:cNvPicPr>
            <a:picLocks noChangeAspect="1"/>
          </p:cNvPicPr>
          <p:nvPr/>
        </p:nvPicPr>
        <p:blipFill>
          <a:blip r:embed="rId3"/>
          <a:stretch>
            <a:fillRect/>
          </a:stretch>
        </p:blipFill>
        <p:spPr>
          <a:xfrm>
            <a:off x="2236432" y="1726538"/>
            <a:ext cx="7719135" cy="4264686"/>
          </a:xfrm>
          <a:prstGeom prst="rect">
            <a:avLst/>
          </a:prstGeom>
        </p:spPr>
      </p:pic>
    </p:spTree>
    <p:extLst>
      <p:ext uri="{BB962C8B-B14F-4D97-AF65-F5344CB8AC3E}">
        <p14:creationId xmlns:p14="http://schemas.microsoft.com/office/powerpoint/2010/main" val="295091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23</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073EFFC-7D30-DDBF-4338-72611F1FA489}"/>
              </a:ext>
            </a:extLst>
          </p:cNvPr>
          <p:cNvSpPr>
            <a:spLocks noChangeArrowheads="1"/>
          </p:cNvSpPr>
          <p:nvPr/>
        </p:nvSpPr>
        <p:spPr bwMode="auto">
          <a:xfrm>
            <a:off x="3810000" y="5712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3AAC8E3-1EF8-0E4B-338E-AFEE5B3BF313}"/>
              </a:ext>
            </a:extLst>
          </p:cNvPr>
          <p:cNvSpPr txBox="1"/>
          <p:nvPr/>
        </p:nvSpPr>
        <p:spPr>
          <a:xfrm>
            <a:off x="3016663" y="6171684"/>
            <a:ext cx="6158674" cy="369332"/>
          </a:xfrm>
          <a:prstGeom prst="rect">
            <a:avLst/>
          </a:prstGeom>
          <a:noFill/>
        </p:spPr>
        <p:txBody>
          <a:bodyPr wrap="none" rtlCol="0">
            <a:spAutoFit/>
          </a:bodyPr>
          <a:lstStyle/>
          <a:p>
            <a:r>
              <a:rPr lang="en-US" dirty="0"/>
              <a:t>Bottom 10 in Centre Sector based on Average Price per Sq ft</a:t>
            </a:r>
          </a:p>
        </p:txBody>
      </p:sp>
      <p:pic>
        <p:nvPicPr>
          <p:cNvPr id="2" name="Picture 1" descr="A screenshot of a computer&#10;&#10;Description automatically generated">
            <a:hlinkClick r:id="rId2"/>
            <a:extLst>
              <a:ext uri="{FF2B5EF4-FFF2-40B4-BE49-F238E27FC236}">
                <a16:creationId xmlns:a16="http://schemas.microsoft.com/office/drawing/2014/main" id="{9120BF12-9019-6B95-DA7A-E71B75EAEE6C}"/>
              </a:ext>
            </a:extLst>
          </p:cNvPr>
          <p:cNvPicPr>
            <a:picLocks noChangeAspect="1"/>
          </p:cNvPicPr>
          <p:nvPr/>
        </p:nvPicPr>
        <p:blipFill>
          <a:blip r:embed="rId3"/>
          <a:stretch>
            <a:fillRect/>
          </a:stretch>
        </p:blipFill>
        <p:spPr>
          <a:xfrm>
            <a:off x="1231929" y="508484"/>
            <a:ext cx="9728141" cy="5482741"/>
          </a:xfrm>
          <a:prstGeom prst="rect">
            <a:avLst/>
          </a:prstGeom>
        </p:spPr>
      </p:pic>
    </p:spTree>
    <p:extLst>
      <p:ext uri="{BB962C8B-B14F-4D97-AF65-F5344CB8AC3E}">
        <p14:creationId xmlns:p14="http://schemas.microsoft.com/office/powerpoint/2010/main" val="135466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24</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073EFFC-7D30-DDBF-4338-72611F1FA489}"/>
              </a:ext>
            </a:extLst>
          </p:cNvPr>
          <p:cNvSpPr>
            <a:spLocks noChangeArrowheads="1"/>
          </p:cNvSpPr>
          <p:nvPr/>
        </p:nvSpPr>
        <p:spPr bwMode="auto">
          <a:xfrm>
            <a:off x="3810000" y="5712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3AAC8E3-1EF8-0E4B-338E-AFEE5B3BF313}"/>
              </a:ext>
            </a:extLst>
          </p:cNvPr>
          <p:cNvSpPr txBox="1"/>
          <p:nvPr/>
        </p:nvSpPr>
        <p:spPr>
          <a:xfrm>
            <a:off x="3176290" y="6129451"/>
            <a:ext cx="5839419" cy="369332"/>
          </a:xfrm>
          <a:prstGeom prst="rect">
            <a:avLst/>
          </a:prstGeom>
          <a:noFill/>
        </p:spPr>
        <p:txBody>
          <a:bodyPr wrap="none" rtlCol="0">
            <a:spAutoFit/>
          </a:bodyPr>
          <a:lstStyle/>
          <a:p>
            <a:r>
              <a:rPr lang="en-US" dirty="0"/>
              <a:t>Top 10 across all Sector based on Average Price per Sq ft</a:t>
            </a:r>
          </a:p>
        </p:txBody>
      </p:sp>
      <p:pic>
        <p:nvPicPr>
          <p:cNvPr id="3" name="Picture 2" descr="A screenshot of a computer&#10;&#10;Description automatically generated">
            <a:hlinkClick r:id="rId2"/>
            <a:extLst>
              <a:ext uri="{FF2B5EF4-FFF2-40B4-BE49-F238E27FC236}">
                <a16:creationId xmlns:a16="http://schemas.microsoft.com/office/drawing/2014/main" id="{A9C42028-FFC7-1B63-B6E1-40AEEA82B181}"/>
              </a:ext>
            </a:extLst>
          </p:cNvPr>
          <p:cNvPicPr>
            <a:picLocks noChangeAspect="1"/>
          </p:cNvPicPr>
          <p:nvPr/>
        </p:nvPicPr>
        <p:blipFill>
          <a:blip r:embed="rId3"/>
          <a:stretch>
            <a:fillRect/>
          </a:stretch>
        </p:blipFill>
        <p:spPr>
          <a:xfrm>
            <a:off x="1368874" y="435400"/>
            <a:ext cx="9454249" cy="5372359"/>
          </a:xfrm>
          <a:prstGeom prst="rect">
            <a:avLst/>
          </a:prstGeom>
        </p:spPr>
      </p:pic>
    </p:spTree>
    <p:extLst>
      <p:ext uri="{BB962C8B-B14F-4D97-AF65-F5344CB8AC3E}">
        <p14:creationId xmlns:p14="http://schemas.microsoft.com/office/powerpoint/2010/main" val="1427547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25</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073EFFC-7D30-DDBF-4338-72611F1FA489}"/>
              </a:ext>
            </a:extLst>
          </p:cNvPr>
          <p:cNvSpPr>
            <a:spLocks noChangeArrowheads="1"/>
          </p:cNvSpPr>
          <p:nvPr/>
        </p:nvSpPr>
        <p:spPr bwMode="auto">
          <a:xfrm>
            <a:off x="3810000" y="5712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3AAC8E3-1EF8-0E4B-338E-AFEE5B3BF313}"/>
              </a:ext>
            </a:extLst>
          </p:cNvPr>
          <p:cNvSpPr txBox="1"/>
          <p:nvPr/>
        </p:nvSpPr>
        <p:spPr>
          <a:xfrm>
            <a:off x="3074338" y="6169580"/>
            <a:ext cx="6043321" cy="369332"/>
          </a:xfrm>
          <a:prstGeom prst="rect">
            <a:avLst/>
          </a:prstGeom>
          <a:noFill/>
        </p:spPr>
        <p:txBody>
          <a:bodyPr wrap="none" rtlCol="0">
            <a:spAutoFit/>
          </a:bodyPr>
          <a:lstStyle/>
          <a:p>
            <a:r>
              <a:rPr lang="en-US" dirty="0"/>
              <a:t>Industrial Class in Top 10 based on Average Price per Sq ft </a:t>
            </a:r>
          </a:p>
        </p:txBody>
      </p:sp>
      <p:pic>
        <p:nvPicPr>
          <p:cNvPr id="3" name="Picture 2" descr="A screenshot of a computer&#10;&#10;Description automatically generated">
            <a:extLst>
              <a:ext uri="{FF2B5EF4-FFF2-40B4-BE49-F238E27FC236}">
                <a16:creationId xmlns:a16="http://schemas.microsoft.com/office/drawing/2014/main" id="{9E81F3FB-9530-FDC7-F11A-64D8A78A9275}"/>
              </a:ext>
            </a:extLst>
          </p:cNvPr>
          <p:cNvPicPr>
            <a:picLocks noChangeAspect="1"/>
          </p:cNvPicPr>
          <p:nvPr/>
        </p:nvPicPr>
        <p:blipFill>
          <a:blip r:embed="rId2"/>
          <a:stretch>
            <a:fillRect/>
          </a:stretch>
        </p:blipFill>
        <p:spPr>
          <a:xfrm>
            <a:off x="1779659" y="621635"/>
            <a:ext cx="8632681" cy="4908093"/>
          </a:xfrm>
          <a:prstGeom prst="rect">
            <a:avLst/>
          </a:prstGeom>
        </p:spPr>
      </p:pic>
    </p:spTree>
    <p:extLst>
      <p:ext uri="{BB962C8B-B14F-4D97-AF65-F5344CB8AC3E}">
        <p14:creationId xmlns:p14="http://schemas.microsoft.com/office/powerpoint/2010/main" val="2013607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26</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073EFFC-7D30-DDBF-4338-72611F1FA489}"/>
              </a:ext>
            </a:extLst>
          </p:cNvPr>
          <p:cNvSpPr>
            <a:spLocks noChangeArrowheads="1"/>
          </p:cNvSpPr>
          <p:nvPr/>
        </p:nvSpPr>
        <p:spPr bwMode="auto">
          <a:xfrm>
            <a:off x="3810000" y="5712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3AAC8E3-1EF8-0E4B-338E-AFEE5B3BF313}"/>
              </a:ext>
            </a:extLst>
          </p:cNvPr>
          <p:cNvSpPr txBox="1"/>
          <p:nvPr/>
        </p:nvSpPr>
        <p:spPr>
          <a:xfrm>
            <a:off x="2423102" y="6126855"/>
            <a:ext cx="7345793" cy="369332"/>
          </a:xfrm>
          <a:prstGeom prst="rect">
            <a:avLst/>
          </a:prstGeom>
          <a:noFill/>
        </p:spPr>
        <p:txBody>
          <a:bodyPr wrap="none" rtlCol="0">
            <a:spAutoFit/>
          </a:bodyPr>
          <a:lstStyle/>
          <a:p>
            <a:r>
              <a:rPr lang="en-US" dirty="0"/>
              <a:t>Residential Community Type in Top 10 based on Average Price per Sq ft </a:t>
            </a:r>
          </a:p>
        </p:txBody>
      </p:sp>
      <p:pic>
        <p:nvPicPr>
          <p:cNvPr id="3" name="Picture 2" descr="A screenshot of a computer&#10;&#10;Description automatically generated">
            <a:extLst>
              <a:ext uri="{FF2B5EF4-FFF2-40B4-BE49-F238E27FC236}">
                <a16:creationId xmlns:a16="http://schemas.microsoft.com/office/drawing/2014/main" id="{F24EE929-89C0-9C7A-8489-8A9CD56C87D9}"/>
              </a:ext>
            </a:extLst>
          </p:cNvPr>
          <p:cNvPicPr>
            <a:picLocks noChangeAspect="1"/>
          </p:cNvPicPr>
          <p:nvPr/>
        </p:nvPicPr>
        <p:blipFill>
          <a:blip r:embed="rId2"/>
          <a:stretch>
            <a:fillRect/>
          </a:stretch>
        </p:blipFill>
        <p:spPr>
          <a:xfrm>
            <a:off x="865436" y="396598"/>
            <a:ext cx="10461127" cy="5504969"/>
          </a:xfrm>
          <a:prstGeom prst="rect">
            <a:avLst/>
          </a:prstGeom>
        </p:spPr>
      </p:pic>
    </p:spTree>
    <p:extLst>
      <p:ext uri="{BB962C8B-B14F-4D97-AF65-F5344CB8AC3E}">
        <p14:creationId xmlns:p14="http://schemas.microsoft.com/office/powerpoint/2010/main" val="601529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27</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073EFFC-7D30-DDBF-4338-72611F1FA489}"/>
              </a:ext>
            </a:extLst>
          </p:cNvPr>
          <p:cNvSpPr>
            <a:spLocks noChangeArrowheads="1"/>
          </p:cNvSpPr>
          <p:nvPr/>
        </p:nvSpPr>
        <p:spPr bwMode="auto">
          <a:xfrm>
            <a:off x="3810000" y="5712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3AAC8E3-1EF8-0E4B-338E-AFEE5B3BF313}"/>
              </a:ext>
            </a:extLst>
          </p:cNvPr>
          <p:cNvSpPr txBox="1"/>
          <p:nvPr/>
        </p:nvSpPr>
        <p:spPr>
          <a:xfrm>
            <a:off x="2423102" y="6126855"/>
            <a:ext cx="6274025" cy="369332"/>
          </a:xfrm>
          <a:prstGeom prst="rect">
            <a:avLst/>
          </a:prstGeom>
          <a:noFill/>
        </p:spPr>
        <p:txBody>
          <a:bodyPr wrap="none" rtlCol="0">
            <a:spAutoFit/>
          </a:bodyPr>
          <a:lstStyle/>
          <a:p>
            <a:r>
              <a:rPr lang="en-US" dirty="0"/>
              <a:t>Bottom 10 across all Sector based on Average Price per Sq ft </a:t>
            </a:r>
          </a:p>
        </p:txBody>
      </p:sp>
      <p:pic>
        <p:nvPicPr>
          <p:cNvPr id="2" name="Picture 1" descr="A screenshot of a computer&#10;&#10;Description automatically generated">
            <a:hlinkClick r:id="rId2"/>
            <a:extLst>
              <a:ext uri="{FF2B5EF4-FFF2-40B4-BE49-F238E27FC236}">
                <a16:creationId xmlns:a16="http://schemas.microsoft.com/office/drawing/2014/main" id="{E138434E-D1F7-58D6-A26A-DACBF55EB6C2}"/>
              </a:ext>
            </a:extLst>
          </p:cNvPr>
          <p:cNvPicPr>
            <a:picLocks noChangeAspect="1"/>
          </p:cNvPicPr>
          <p:nvPr/>
        </p:nvPicPr>
        <p:blipFill>
          <a:blip r:embed="rId3"/>
          <a:stretch>
            <a:fillRect/>
          </a:stretch>
        </p:blipFill>
        <p:spPr>
          <a:xfrm>
            <a:off x="1147221" y="361813"/>
            <a:ext cx="9897557" cy="5370362"/>
          </a:xfrm>
          <a:prstGeom prst="rect">
            <a:avLst/>
          </a:prstGeom>
        </p:spPr>
      </p:pic>
    </p:spTree>
    <p:extLst>
      <p:ext uri="{BB962C8B-B14F-4D97-AF65-F5344CB8AC3E}">
        <p14:creationId xmlns:p14="http://schemas.microsoft.com/office/powerpoint/2010/main" val="2814865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5D87BE1-53F3-C5DF-4ECA-5C3E03432AA6}"/>
              </a:ext>
            </a:extLst>
          </p:cNvPr>
          <p:cNvSpPr>
            <a:spLocks noGrp="1"/>
          </p:cNvSpPr>
          <p:nvPr>
            <p:ph type="title"/>
          </p:nvPr>
        </p:nvSpPr>
        <p:spPr>
          <a:xfrm>
            <a:off x="802689" y="109244"/>
            <a:ext cx="10880324" cy="1393791"/>
          </a:xfrm>
        </p:spPr>
        <p:txBody>
          <a:bodyPr/>
          <a:lstStyle/>
          <a:p>
            <a:pPr marR="0" lvl="0" algn="just">
              <a:lnSpc>
                <a:spcPct val="107000"/>
              </a:lnSpc>
              <a:spcBef>
                <a:spcPts val="0"/>
              </a:spcBef>
              <a:spcAft>
                <a:spcPts val="0"/>
              </a:spcAft>
            </a:pPr>
            <a:r>
              <a:rPr lang="en-US" sz="1600" kern="100" dirty="0">
                <a:effectLst/>
                <a:ea typeface="Aptos" panose="020B0004020202020204" pitchFamily="34" charset="0"/>
                <a:cs typeface="Times New Roman" panose="02020603050405020304" pitchFamily="18" charset="0"/>
              </a:rPr>
              <a:t>In pursuit of investment opportunities, what type of property would be optimal in terms of maximizing the number of bedrooms and Bathrooms? Additionally, in which community is such a property typically located, and what is the associated selling price?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28</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descr="A screenshot of a map&#10;&#10;Description automatically generated">
            <a:hlinkClick r:id="rId2"/>
            <a:extLst>
              <a:ext uri="{FF2B5EF4-FFF2-40B4-BE49-F238E27FC236}">
                <a16:creationId xmlns:a16="http://schemas.microsoft.com/office/drawing/2014/main" id="{4398408F-0656-4444-5FF9-B2E6756A3C19}"/>
              </a:ext>
            </a:extLst>
          </p:cNvPr>
          <p:cNvPicPr>
            <a:picLocks noChangeAspect="1"/>
          </p:cNvPicPr>
          <p:nvPr/>
        </p:nvPicPr>
        <p:blipFill>
          <a:blip r:embed="rId3"/>
          <a:stretch>
            <a:fillRect/>
          </a:stretch>
        </p:blipFill>
        <p:spPr>
          <a:xfrm>
            <a:off x="1615096" y="1530650"/>
            <a:ext cx="8961807" cy="5218106"/>
          </a:xfrm>
          <a:prstGeom prst="rect">
            <a:avLst/>
          </a:prstGeom>
        </p:spPr>
      </p:pic>
    </p:spTree>
    <p:extLst>
      <p:ext uri="{BB962C8B-B14F-4D97-AF65-F5344CB8AC3E}">
        <p14:creationId xmlns:p14="http://schemas.microsoft.com/office/powerpoint/2010/main" val="3143672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5D87BE1-53F3-C5DF-4ECA-5C3E03432AA6}"/>
              </a:ext>
            </a:extLst>
          </p:cNvPr>
          <p:cNvSpPr>
            <a:spLocks noGrp="1"/>
          </p:cNvSpPr>
          <p:nvPr>
            <p:ph type="title"/>
          </p:nvPr>
        </p:nvSpPr>
        <p:spPr>
          <a:xfrm>
            <a:off x="655838" y="204759"/>
            <a:ext cx="10880324" cy="1393791"/>
          </a:xfrm>
        </p:spPr>
        <p:txBody>
          <a:bodyPr/>
          <a:lstStyle/>
          <a:p>
            <a:pPr marR="0" lvl="0" algn="just">
              <a:lnSpc>
                <a:spcPct val="107000"/>
              </a:lnSpc>
              <a:spcBef>
                <a:spcPts val="0"/>
              </a:spcBef>
              <a:spcAft>
                <a:spcPts val="800"/>
              </a:spcAft>
            </a:pPr>
            <a:r>
              <a:rPr lang="en-US" sz="2000" kern="100" dirty="0">
                <a:effectLst/>
                <a:ea typeface="Aptos" panose="020B0004020202020204" pitchFamily="34" charset="0"/>
                <a:cs typeface="Times New Roman" panose="02020603050405020304" pitchFamily="18" charset="0"/>
              </a:rPr>
              <a:t>For a single individual with the financial means to purchase a property featuring one bedroom and one bathroom, what would be the anticipated cost of such a unit?</a:t>
            </a:r>
            <a:endParaRPr lang="en-US" sz="1800" kern="100" dirty="0">
              <a:effectLst/>
              <a:ea typeface="Aptos" panose="020B000402020202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29</a:t>
            </a:fld>
            <a:endParaRPr lang="en-US"/>
          </a:p>
        </p:txBody>
      </p:sp>
      <p:pic>
        <p:nvPicPr>
          <p:cNvPr id="2" name="Picture 1" descr="A screenshot of a map&#10;&#10;Description automatically generated">
            <a:hlinkClick r:id="rId2"/>
            <a:extLst>
              <a:ext uri="{FF2B5EF4-FFF2-40B4-BE49-F238E27FC236}">
                <a16:creationId xmlns:a16="http://schemas.microsoft.com/office/drawing/2014/main" id="{1138A956-8E7B-E4DC-0F4B-A0BB0B9257FD}"/>
              </a:ext>
            </a:extLst>
          </p:cNvPr>
          <p:cNvPicPr>
            <a:picLocks noChangeAspect="1"/>
          </p:cNvPicPr>
          <p:nvPr/>
        </p:nvPicPr>
        <p:blipFill>
          <a:blip r:embed="rId3"/>
          <a:stretch>
            <a:fillRect/>
          </a:stretch>
        </p:blipFill>
        <p:spPr>
          <a:xfrm>
            <a:off x="1966990" y="1778451"/>
            <a:ext cx="8258020" cy="4874790"/>
          </a:xfrm>
          <a:prstGeom prst="rect">
            <a:avLst/>
          </a:prstGeom>
        </p:spPr>
      </p:pic>
    </p:spTree>
    <p:extLst>
      <p:ext uri="{BB962C8B-B14F-4D97-AF65-F5344CB8AC3E}">
        <p14:creationId xmlns:p14="http://schemas.microsoft.com/office/powerpoint/2010/main" val="136474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61639" y="3206350"/>
            <a:ext cx="7395099" cy="3479799"/>
          </a:xfrm>
        </p:spPr>
        <p:txBody>
          <a:bodyPr vert="horz" lIns="91440" tIns="45720" rIns="91440" bIns="45720" rtlCol="0" anchor="t">
            <a:noAutofit/>
          </a:bodyPr>
          <a:lstStyle/>
          <a:p>
            <a:pPr marL="285750" indent="-285750">
              <a:buFont typeface="Arial" panose="020B0604020202020204" pitchFamily="34" charset="0"/>
              <a:buChar char="•"/>
            </a:pPr>
            <a:r>
              <a:rPr lang="en-US" dirty="0">
                <a:ea typeface="+mn-lt"/>
                <a:cs typeface="+mn-lt"/>
              </a:rPr>
              <a:t>In this study, we analyze the Canadian housing market in 2023 using data from reputable sources like Kaggle and Calgary Open Data. </a:t>
            </a:r>
          </a:p>
          <a:p>
            <a:pPr marL="285750" indent="-285750">
              <a:buFont typeface="Arial" panose="020B0604020202020204" pitchFamily="34" charset="0"/>
              <a:buChar char="•"/>
            </a:pPr>
            <a:r>
              <a:rPr lang="en-US" dirty="0">
                <a:ea typeface="+mn-lt"/>
                <a:cs typeface="+mn-lt"/>
              </a:rPr>
              <a:t>Our objective is to provide actionable insights for stakeholders. </a:t>
            </a:r>
          </a:p>
          <a:p>
            <a:pPr marL="285750" indent="-285750">
              <a:buFont typeface="Arial" panose="020B0604020202020204" pitchFamily="34" charset="0"/>
              <a:buChar char="•"/>
            </a:pPr>
            <a:r>
              <a:rPr lang="en-US" dirty="0">
                <a:ea typeface="+mn-lt"/>
                <a:cs typeface="+mn-lt"/>
              </a:rPr>
              <a:t>We follow the CRISP-DM methodology, beginning with a thorough understanding of the business context and data. </a:t>
            </a:r>
          </a:p>
          <a:p>
            <a:pPr marL="285750" indent="-285750">
              <a:buFont typeface="Arial" panose="020B0604020202020204" pitchFamily="34" charset="0"/>
              <a:buChar char="•"/>
            </a:pPr>
            <a:r>
              <a:rPr lang="en-US" dirty="0">
                <a:ea typeface="+mn-lt"/>
                <a:cs typeface="+mn-lt"/>
              </a:rPr>
              <a:t>We formulate relevant business questions and create visualizations to address them effectively. </a:t>
            </a:r>
          </a:p>
          <a:p>
            <a:pPr marL="285750" indent="-285750">
              <a:buFont typeface="Arial" panose="020B0604020202020204" pitchFamily="34" charset="0"/>
              <a:buChar char="•"/>
            </a:pPr>
            <a:r>
              <a:rPr lang="en-US" dirty="0">
                <a:ea typeface="+mn-lt"/>
                <a:cs typeface="+mn-lt"/>
              </a:rPr>
              <a:t>Our findings are presented through a Power BI report, offering a comprehensive view of housing trends and investment opportunities.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234150" y="1359870"/>
            <a:ext cx="5111750" cy="69429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130259" y="2582675"/>
            <a:ext cx="6960681" cy="3245161"/>
          </a:xfrm>
        </p:spPr>
        <p:txBody>
          <a:bodyPr vert="horz" lIns="91440" tIns="45720" rIns="91440" bIns="45720" rtlCol="0" anchor="t">
            <a:normAutofit/>
          </a:bodyPr>
          <a:lstStyle/>
          <a:p>
            <a:pPr marL="0" marR="0" algn="just">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In summary, the dashboard offers a detailed look at how home prices per square foot change in various communities and sectors, showing how community type influences these prices. Buyers can use this information to decide where to buy the type of property they're interested in, considering the average price per square foot and the total properties available in each community. This analysis is essential for making strategic decisions about investment or development in specific sectors.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30</a:t>
            </a:fld>
            <a:endParaRPr lang="en-US"/>
          </a:p>
        </p:txBody>
      </p:sp>
    </p:spTree>
    <p:extLst>
      <p:ext uri="{BB962C8B-B14F-4D97-AF65-F5344CB8AC3E}">
        <p14:creationId xmlns:p14="http://schemas.microsoft.com/office/powerpoint/2010/main" val="1742861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332941" y="454083"/>
            <a:ext cx="5111750" cy="694292"/>
          </a:xfrm>
        </p:spPr>
        <p:txBody>
          <a:bodyPr/>
          <a:lstStyle/>
          <a:p>
            <a:r>
              <a:rPr lang="en-US" dirty="0"/>
              <a:t>Recommendations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937437" y="1410815"/>
            <a:ext cx="7080436" cy="2291173"/>
          </a:xfrm>
        </p:spPr>
        <p:txBody>
          <a:bodyPr vert="horz" lIns="91440" tIns="45720" rIns="91440" bIns="45720" rtlCol="0" anchor="t">
            <a:normAutofit/>
          </a:bodyPr>
          <a:lstStyle/>
          <a:p>
            <a:pPr marL="0" marR="0" algn="just">
              <a:lnSpc>
                <a:spcPct val="107000"/>
              </a:lnSpc>
              <a:spcBef>
                <a:spcPts val="0"/>
              </a:spcBef>
              <a:spcAft>
                <a:spcPts val="800"/>
              </a:spcAft>
            </a:pPr>
            <a:r>
              <a:rPr lang="en-US" sz="1800" dirty="0">
                <a:effectLst/>
                <a:ea typeface="Aptos" panose="020B0004020202020204" pitchFamily="34" charset="0"/>
                <a:cs typeface="Times New Roman" panose="02020603050405020304" pitchFamily="18" charset="0"/>
              </a:rPr>
              <a:t>Diversification</a:t>
            </a:r>
            <a:r>
              <a:rPr lang="en-US" sz="1800" dirty="0">
                <a:effectLst/>
                <a:ea typeface="Aptos" panose="020B0004020202020204" pitchFamily="34" charset="0"/>
              </a:rPr>
              <a:t> of Investment Portfolio</a:t>
            </a:r>
          </a:p>
          <a:p>
            <a:pPr marL="0" marR="0" algn="just">
              <a:lnSpc>
                <a:spcPct val="107000"/>
              </a:lnSpc>
              <a:spcBef>
                <a:spcPts val="0"/>
              </a:spcBef>
              <a:spcAft>
                <a:spcPts val="800"/>
              </a:spcAft>
            </a:pPr>
            <a:r>
              <a:rPr lang="en-US" sz="1800" dirty="0">
                <a:effectLst/>
                <a:ea typeface="Aptos" panose="020B0004020202020204" pitchFamily="34" charset="0"/>
              </a:rPr>
              <a:t>Community-Level Analysis</a:t>
            </a:r>
            <a:endParaRPr lang="en-US" sz="1800" dirty="0">
              <a:ea typeface="Aptos" panose="020B0004020202020204" pitchFamily="34" charset="0"/>
            </a:endParaRPr>
          </a:p>
          <a:p>
            <a:pPr marL="0" marR="0" algn="just">
              <a:lnSpc>
                <a:spcPct val="107000"/>
              </a:lnSpc>
              <a:spcBef>
                <a:spcPts val="0"/>
              </a:spcBef>
              <a:spcAft>
                <a:spcPts val="800"/>
              </a:spcAft>
            </a:pPr>
            <a:r>
              <a:rPr lang="en-US" sz="1800" dirty="0">
                <a:effectLst/>
                <a:ea typeface="Aptos" panose="020B0004020202020204" pitchFamily="34" charset="0"/>
              </a:rPr>
              <a:t>Continuous Monitoring and Adaptation</a:t>
            </a:r>
          </a:p>
          <a:p>
            <a:pPr marL="0" marR="0" algn="just">
              <a:lnSpc>
                <a:spcPct val="107000"/>
              </a:lnSpc>
              <a:spcBef>
                <a:spcPts val="0"/>
              </a:spcBef>
              <a:spcAft>
                <a:spcPts val="800"/>
              </a:spcAft>
            </a:pPr>
            <a:r>
              <a:rPr lang="en-US" sz="1800" dirty="0">
                <a:effectLst/>
                <a:ea typeface="Aptos" panose="020B0004020202020204" pitchFamily="34" charset="0"/>
              </a:rPr>
              <a:t>Investment in Data Analytics</a:t>
            </a:r>
            <a:endParaRPr lang="en-US" sz="1800" dirty="0">
              <a:ea typeface="Aptos" panose="020B0004020202020204" pitchFamily="34" charset="0"/>
            </a:endParaRPr>
          </a:p>
          <a:p>
            <a:pPr marL="0" marR="0" algn="just">
              <a:lnSpc>
                <a:spcPct val="107000"/>
              </a:lnSpc>
              <a:spcBef>
                <a:spcPts val="0"/>
              </a:spcBef>
              <a:spcAft>
                <a:spcPts val="800"/>
              </a:spcAft>
            </a:pPr>
            <a:r>
              <a:rPr lang="en-US" sz="1800" dirty="0">
                <a:effectLst/>
                <a:ea typeface="Aptos" panose="020B0004020202020204" pitchFamily="34" charset="0"/>
              </a:rPr>
              <a:t>Improvement to Dataset</a:t>
            </a:r>
            <a:endParaRPr lang="en-US" sz="1800" kern="100" dirty="0">
              <a:effectLst/>
              <a:ea typeface="Aptos" panose="020B000402020202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31</a:t>
            </a:fld>
            <a:endParaRPr lang="en-US"/>
          </a:p>
        </p:txBody>
      </p:sp>
      <p:sp>
        <p:nvSpPr>
          <p:cNvPr id="5" name="Title 1">
            <a:extLst>
              <a:ext uri="{FF2B5EF4-FFF2-40B4-BE49-F238E27FC236}">
                <a16:creationId xmlns:a16="http://schemas.microsoft.com/office/drawing/2014/main" id="{942F37C4-86A7-78D7-E2B6-C99813DA2567}"/>
              </a:ext>
            </a:extLst>
          </p:cNvPr>
          <p:cNvSpPr txBox="1">
            <a:spLocks/>
          </p:cNvSpPr>
          <p:nvPr/>
        </p:nvSpPr>
        <p:spPr>
          <a:xfrm>
            <a:off x="5332941" y="3477660"/>
            <a:ext cx="5111750" cy="694292"/>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Reference</a:t>
            </a:r>
          </a:p>
        </p:txBody>
      </p:sp>
      <p:sp>
        <p:nvSpPr>
          <p:cNvPr id="8" name="Text Placeholder 2">
            <a:extLst>
              <a:ext uri="{FF2B5EF4-FFF2-40B4-BE49-F238E27FC236}">
                <a16:creationId xmlns:a16="http://schemas.microsoft.com/office/drawing/2014/main" id="{B30AA280-FF5D-9DBC-DA4C-409D8C2C013B}"/>
              </a:ext>
            </a:extLst>
          </p:cNvPr>
          <p:cNvSpPr txBox="1">
            <a:spLocks/>
          </p:cNvSpPr>
          <p:nvPr/>
        </p:nvSpPr>
        <p:spPr>
          <a:xfrm>
            <a:off x="4937437" y="4434392"/>
            <a:ext cx="7080436" cy="192195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t>https://www.kaggle.com/datasets/reenapinto/housing-price-and-real-estate-2023</a:t>
            </a:r>
          </a:p>
          <a:p>
            <a:pPr algn="just"/>
            <a:endParaRPr lang="en-US" dirty="0"/>
          </a:p>
          <a:p>
            <a:pPr algn="just"/>
            <a:r>
              <a:rPr lang="en-US" dirty="0"/>
              <a:t>https://data.calgary.ca/Base-Maps/Community-Points/j9ps-fyst/data</a:t>
            </a:r>
          </a:p>
          <a:p>
            <a:pPr algn="just"/>
            <a:endParaRPr lang="en-US" dirty="0"/>
          </a:p>
          <a:p>
            <a:pPr algn="just"/>
            <a:endParaRPr lang="en-US" dirty="0"/>
          </a:p>
        </p:txBody>
      </p:sp>
    </p:spTree>
    <p:extLst>
      <p:ext uri="{BB962C8B-B14F-4D97-AF65-F5344CB8AC3E}">
        <p14:creationId xmlns:p14="http://schemas.microsoft.com/office/powerpoint/2010/main" val="1135726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211651" y="1382003"/>
            <a:ext cx="4179570" cy="2453652"/>
          </a:xfrm>
        </p:spPr>
        <p:txBody>
          <a:bodyPr/>
          <a:lstStyle/>
          <a:p>
            <a:r>
              <a:rPr lang="en-US"/>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dirty="0" smtClean="0"/>
              <a:pPr/>
              <a:t>32</a:t>
            </a:fld>
            <a:endParaRPr lang="en-US"/>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Company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61639" y="3206350"/>
            <a:ext cx="7395099" cy="3479799"/>
          </a:xfrm>
        </p:spPr>
        <p:txBody>
          <a:bodyPr vert="horz" lIns="91440" tIns="45720" rIns="91440" bIns="45720" rtlCol="0" anchor="t">
            <a:noAutofit/>
          </a:bodyPr>
          <a:lstStyle/>
          <a:p>
            <a:r>
              <a:rPr lang="en-US" b="1" i="0" u="none" strike="noStrike" cap="all" dirty="0">
                <a:solidFill>
                  <a:srgbClr val="F7A02E"/>
                </a:solidFill>
                <a:effectLst/>
                <a:highlight>
                  <a:srgbClr val="EFEFEF"/>
                </a:highlight>
                <a:latin typeface="Red Hat Display"/>
              </a:rPr>
              <a:t>CALGARY REAL ESTATE INVESTOR TEAM</a:t>
            </a:r>
            <a:endParaRPr lang="en-US" dirty="0">
              <a:ea typeface="+mn-lt"/>
              <a:cs typeface="+mn-lt"/>
            </a:endParaRPr>
          </a:p>
          <a:p>
            <a:endParaRPr lang="en-US" dirty="0">
              <a:ea typeface="+mn-lt"/>
              <a:cs typeface="+mn-lt"/>
            </a:endParaRPr>
          </a:p>
          <a:p>
            <a:r>
              <a:rPr lang="en-US" dirty="0">
                <a:ea typeface="+mn-lt"/>
                <a:cs typeface="+mn-lt"/>
              </a:rPr>
              <a:t>EXPERT ADVICE FOR YOUR REAL ESTATE INVESTMENTS</a:t>
            </a:r>
          </a:p>
          <a:p>
            <a:r>
              <a:rPr lang="en-US" dirty="0">
                <a:ea typeface="+mn-lt"/>
                <a:cs typeface="+mn-lt"/>
              </a:rPr>
              <a:t>Whether you’re interested in rental properties, house flipping, or redevelopment, Calgary Real Estate Investor Hub is here to help build your wealth through real estate investing.</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131221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8DFD-0FF1-3926-F9C4-E4EA2D13DB91}"/>
              </a:ext>
            </a:extLst>
          </p:cNvPr>
          <p:cNvSpPr>
            <a:spLocks noGrp="1"/>
          </p:cNvSpPr>
          <p:nvPr>
            <p:ph type="title"/>
          </p:nvPr>
        </p:nvSpPr>
        <p:spPr/>
        <p:txBody>
          <a:bodyPr/>
          <a:lstStyle/>
          <a:p>
            <a:r>
              <a:rPr lang="en-US" dirty="0"/>
              <a:t>GOAL</a:t>
            </a:r>
          </a:p>
        </p:txBody>
      </p:sp>
      <p:sp>
        <p:nvSpPr>
          <p:cNvPr id="3" name="Text Placeholder 2">
            <a:extLst>
              <a:ext uri="{FF2B5EF4-FFF2-40B4-BE49-F238E27FC236}">
                <a16:creationId xmlns:a16="http://schemas.microsoft.com/office/drawing/2014/main" id="{FC7BE812-B609-F59B-E963-0B038E25245F}"/>
              </a:ext>
            </a:extLst>
          </p:cNvPr>
          <p:cNvSpPr>
            <a:spLocks noGrp="1"/>
          </p:cNvSpPr>
          <p:nvPr>
            <p:ph type="body" idx="1"/>
          </p:nvPr>
        </p:nvSpPr>
        <p:spPr>
          <a:xfrm>
            <a:off x="1362074" y="3145869"/>
            <a:ext cx="5899859" cy="2686760"/>
          </a:xfrm>
        </p:spPr>
        <p:txBody>
          <a:bodyPr/>
          <a:lstStyle/>
          <a:p>
            <a:r>
              <a:rPr lang="en-US" dirty="0"/>
              <a:t>The goal of the project is to study the Canadian housing market in 2023 to offer information on potential investment opportunities in different regions and types of properties. Using data analysis methods and visual representations, the project aims to grasp trends in housing prices, the impact of demographics.</a:t>
            </a:r>
          </a:p>
        </p:txBody>
      </p:sp>
      <p:sp>
        <p:nvSpPr>
          <p:cNvPr id="5" name="Slide Number Placeholder 4">
            <a:extLst>
              <a:ext uri="{FF2B5EF4-FFF2-40B4-BE49-F238E27FC236}">
                <a16:creationId xmlns:a16="http://schemas.microsoft.com/office/drawing/2014/main" id="{740705C8-AA95-3001-A6F8-E4293B1E36A3}"/>
              </a:ext>
            </a:extLst>
          </p:cNvPr>
          <p:cNvSpPr>
            <a:spLocks noGrp="1"/>
          </p:cNvSpPr>
          <p:nvPr>
            <p:ph type="sldNum" sz="quarter" idx="12"/>
          </p:nvPr>
        </p:nvSpPr>
        <p:spPr/>
        <p:txBody>
          <a:bodyPr/>
          <a:lstStyle/>
          <a:p>
            <a:fld id="{A49DFD55-3C28-40EF-9E31-A92D2E4017FF}" type="slidenum">
              <a:rPr lang="en-US" smtClean="0"/>
              <a:pPr/>
              <a:t>5</a:t>
            </a:fld>
            <a:endParaRPr lang="en-US"/>
          </a:p>
        </p:txBody>
      </p:sp>
    </p:spTree>
    <p:extLst>
      <p:ext uri="{BB962C8B-B14F-4D97-AF65-F5344CB8AC3E}">
        <p14:creationId xmlns:p14="http://schemas.microsoft.com/office/powerpoint/2010/main" val="33628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p:txBody>
          <a:bodyPr/>
          <a:lstStyle/>
          <a:p>
            <a:r>
              <a:rPr lang="en-US" dirty="0"/>
              <a:t>DATA SETS</a:t>
            </a: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26" name="Rectangle 4">
            <a:extLst>
              <a:ext uri="{FF2B5EF4-FFF2-40B4-BE49-F238E27FC236}">
                <a16:creationId xmlns:a16="http://schemas.microsoft.com/office/drawing/2014/main" id="{4855CC6B-BC77-FC6F-ECC5-DF496FE01F2B}"/>
              </a:ext>
            </a:extLst>
          </p:cNvPr>
          <p:cNvSpPr>
            <a:spLocks noChangeArrowheads="1"/>
          </p:cNvSpPr>
          <p:nvPr/>
        </p:nvSpPr>
        <p:spPr bwMode="auto">
          <a:xfrm>
            <a:off x="974324" y="41873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FA0C451A-4A30-6C2C-A433-75D43A87C6A1}"/>
              </a:ext>
            </a:extLst>
          </p:cNvPr>
          <p:cNvSpPr txBox="1">
            <a:spLocks/>
          </p:cNvSpPr>
          <p:nvPr/>
        </p:nvSpPr>
        <p:spPr>
          <a:xfrm>
            <a:off x="1885156" y="131007"/>
            <a:ext cx="8421688" cy="1105373"/>
          </a:xfrm>
          <a:prstGeom prst="rect">
            <a:avLst/>
          </a:prstGeom>
        </p:spPr>
        <p:txBody>
          <a:bodyPr vert="horz" lIns="91440" tIns="45720" rIns="91440" bIns="45720" rtlCol="0" anchor="b" anchorCtr="0">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kern="100">
                <a:ea typeface="Aptos" panose="020B0004020202020204" pitchFamily="34" charset="0"/>
                <a:cs typeface="Times New Roman" panose="02020603050405020304" pitchFamily="18" charset="0"/>
              </a:rPr>
              <a:t>Datasets Used &amp; Licensing References</a:t>
            </a:r>
            <a:endParaRPr lang="en-US"/>
          </a:p>
        </p:txBody>
      </p:sp>
      <p:sp>
        <p:nvSpPr>
          <p:cNvPr id="10" name="TextBox 9">
            <a:extLst>
              <a:ext uri="{FF2B5EF4-FFF2-40B4-BE49-F238E27FC236}">
                <a16:creationId xmlns:a16="http://schemas.microsoft.com/office/drawing/2014/main" id="{0EAD7318-9850-8A91-145D-21D7368256ED}"/>
              </a:ext>
            </a:extLst>
          </p:cNvPr>
          <p:cNvSpPr txBox="1"/>
          <p:nvPr/>
        </p:nvSpPr>
        <p:spPr>
          <a:xfrm>
            <a:off x="616127" y="1394499"/>
            <a:ext cx="9690717" cy="5351273"/>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US" sz="1600" kern="100" dirty="0">
                <a:effectLst/>
                <a:ea typeface="Aptos" panose="020B0004020202020204" pitchFamily="34" charset="0"/>
                <a:cs typeface="Times New Roman" panose="02020603050405020304" pitchFamily="18" charset="0"/>
              </a:rPr>
              <a:t>Housing Price &amp; Real Estate - 2023:</a:t>
            </a: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Aptos" panose="020B0004020202020204" pitchFamily="34" charset="0"/>
                <a:cs typeface="Times New Roman" panose="02020603050405020304" pitchFamily="18" charset="0"/>
              </a:rPr>
              <a:t>Data Source: Kaggle</a:t>
            </a: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Aptos" panose="020B0004020202020204" pitchFamily="34" charset="0"/>
                <a:cs typeface="Times New Roman" panose="02020603050405020304" pitchFamily="18" charset="0"/>
              </a:rPr>
              <a:t>Licensing: Public Domain</a:t>
            </a: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Aptos" panose="020B0004020202020204" pitchFamily="34" charset="0"/>
                <a:cs typeface="Times New Roman" panose="02020603050405020304" pitchFamily="18" charset="0"/>
              </a:rPr>
              <a:t>URL: </a:t>
            </a:r>
            <a:r>
              <a:rPr lang="en-US" sz="1600" kern="100" dirty="0">
                <a:effectLst/>
                <a:ea typeface="Aptos" panose="020B0004020202020204" pitchFamily="34" charset="0"/>
                <a:cs typeface="Times New Roman" panose="02020603050405020304" pitchFamily="18" charset="0"/>
                <a:hlinkClick r:id="rId2"/>
              </a:rPr>
              <a:t>https://www.kaggle.com/datasets/reenapinto/housing-price-and-real-estate-2023</a:t>
            </a:r>
            <a:endParaRPr lang="en-US" sz="1600" kern="100" dirty="0">
              <a:effectLst/>
              <a:ea typeface="Aptos" panose="020B000402020202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US" sz="1600" kern="100" dirty="0">
                <a:ea typeface="Aptos" panose="020B0004020202020204" pitchFamily="34" charset="0"/>
                <a:cs typeface="Times New Roman" panose="02020603050405020304" pitchFamily="18" charset="0"/>
              </a:rPr>
              <a:t>Citations: </a:t>
            </a:r>
            <a:r>
              <a:rPr lang="en-US" sz="1600" kern="100" dirty="0">
                <a:effectLst/>
                <a:ea typeface="Aptos" panose="020B0004020202020204" pitchFamily="34" charset="0"/>
                <a:cs typeface="Times New Roman" panose="02020603050405020304" pitchFamily="18" charset="0"/>
              </a:rPr>
              <a:t>Kaggle Housing Price &amp; Real Estate - 2023: Reena (Owner), Kaggle</a:t>
            </a:r>
          </a:p>
          <a:p>
            <a:pPr marL="342900" marR="0" lvl="0" indent="-342900" algn="just">
              <a:lnSpc>
                <a:spcPct val="107000"/>
              </a:lnSpc>
              <a:spcBef>
                <a:spcPts val="0"/>
              </a:spcBef>
              <a:spcAft>
                <a:spcPts val="800"/>
              </a:spcAft>
              <a:buFont typeface="Symbol" panose="05050102010706020507" pitchFamily="18" charset="2"/>
              <a:buChar char=""/>
            </a:pPr>
            <a:r>
              <a:rPr lang="en-US" sz="1600" kern="100" dirty="0">
                <a:effectLst/>
                <a:ea typeface="Aptos" panose="020B0004020202020204" pitchFamily="34" charset="0"/>
                <a:cs typeface="Times New Roman" panose="02020603050405020304" pitchFamily="18" charset="0"/>
              </a:rPr>
              <a:t>Description: This dataset provides information about housing prices and real estate trends in Canada for the year 2023. It includes data such as property prices, descriptions, locations, and other relevant attributes.</a:t>
            </a:r>
          </a:p>
          <a:p>
            <a:pPr marL="457200" marR="0" indent="-22860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a:t>
            </a:r>
            <a:r>
              <a:rPr lang="en-US" sz="1800" kern="100" dirty="0">
                <a:effectLst/>
                <a:ea typeface="Aptos" panose="020B0004020202020204" pitchFamily="34" charset="0"/>
                <a:cs typeface="Times New Roman" panose="02020603050405020304" pitchFamily="18" charset="0"/>
              </a:rPr>
              <a:t>.   Community Points: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Data Source: Calgary Open Data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Licensing: Open Government License - City of Calgary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URL: </a:t>
            </a:r>
            <a:r>
              <a:rPr lang="en-US" sz="1800" kern="100" dirty="0">
                <a:effectLst/>
                <a:ea typeface="Aptos" panose="020B0004020202020204" pitchFamily="34" charset="0"/>
                <a:cs typeface="Times New Roman" panose="02020603050405020304" pitchFamily="18" charset="0"/>
                <a:hlinkClick r:id="rId3"/>
              </a:rPr>
              <a:t>https://data.calgary.ca/Base-Maps/Community-Points/j9ps-fyst/data</a:t>
            </a:r>
            <a:endParaRPr lang="en-US" sz="1800" kern="100" dirty="0">
              <a:effectLst/>
              <a:ea typeface="Aptos" panose="020B000402020202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US" kern="100" dirty="0">
                <a:ea typeface="Aptos" panose="020B0004020202020204" pitchFamily="34" charset="0"/>
                <a:cs typeface="Times New Roman" panose="02020603050405020304" pitchFamily="18" charset="0"/>
              </a:rPr>
              <a:t>Citations: </a:t>
            </a:r>
            <a:r>
              <a:rPr lang="en-US" sz="1800" kern="100" dirty="0">
                <a:effectLst/>
                <a:ea typeface="Aptos" panose="020B0004020202020204" pitchFamily="34" charset="0"/>
                <a:cs typeface="Times New Roman" panose="02020603050405020304" pitchFamily="18" charset="0"/>
              </a:rPr>
              <a:t>Calgary Open Data - Community Points: The City of Calgary, Calgary Open Data</a:t>
            </a: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Description: This dataset contains community points in Calgary, where each point identifies the centroid of a specific community. It includes geographic coordinates and other community-related attributes.</a:t>
            </a:r>
          </a:p>
          <a:p>
            <a:pPr marL="45720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37071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p:txBody>
          <a:bodyPr/>
          <a:lstStyle/>
          <a:p>
            <a:r>
              <a:rPr lang="en-US" dirty="0"/>
              <a:t>Business Understanding</a:t>
            </a:r>
          </a:p>
        </p:txBody>
      </p:sp>
    </p:spTree>
    <p:extLst>
      <p:ext uri="{BB962C8B-B14F-4D97-AF65-F5344CB8AC3E}">
        <p14:creationId xmlns:p14="http://schemas.microsoft.com/office/powerpoint/2010/main" val="830971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3B9FEC9-BD74-6E8B-CA57-67F9C54A1E62}"/>
              </a:ext>
            </a:extLst>
          </p:cNvPr>
          <p:cNvSpPr>
            <a:spLocks noGrp="1"/>
          </p:cNvSpPr>
          <p:nvPr>
            <p:ph type="title"/>
          </p:nvPr>
        </p:nvSpPr>
        <p:spPr>
          <a:xfrm>
            <a:off x="1885156" y="579061"/>
            <a:ext cx="8421688" cy="742859"/>
          </a:xfrm>
        </p:spPr>
        <p:txBody>
          <a:bodyPr/>
          <a:lstStyle/>
          <a:p>
            <a:pPr algn="ctr"/>
            <a:r>
              <a:rPr lang="en-US" dirty="0"/>
              <a:t>Conceptual Model</a:t>
            </a:r>
          </a:p>
        </p:txBody>
      </p:sp>
      <p:pic>
        <p:nvPicPr>
          <p:cNvPr id="4" name="Picture 3" descr="A diagram of a company's company&#10;&#10;Description automatically generated">
            <a:extLst>
              <a:ext uri="{FF2B5EF4-FFF2-40B4-BE49-F238E27FC236}">
                <a16:creationId xmlns:a16="http://schemas.microsoft.com/office/drawing/2014/main" id="{A7612C22-ED1D-290D-40A6-ABC90BAB5D6E}"/>
              </a:ext>
            </a:extLst>
          </p:cNvPr>
          <p:cNvPicPr>
            <a:picLocks noChangeAspect="1"/>
          </p:cNvPicPr>
          <p:nvPr/>
        </p:nvPicPr>
        <p:blipFill>
          <a:blip r:embed="rId2"/>
          <a:stretch>
            <a:fillRect/>
          </a:stretch>
        </p:blipFill>
        <p:spPr>
          <a:xfrm>
            <a:off x="1288643" y="1571348"/>
            <a:ext cx="9568747" cy="4497309"/>
          </a:xfrm>
          <a:prstGeom prst="rect">
            <a:avLst/>
          </a:prstGeom>
          <a:noFill/>
        </p:spPr>
      </p:pic>
      <p:sp>
        <p:nvSpPr>
          <p:cNvPr id="14" name="Slide Number Placeholder 4">
            <a:extLst>
              <a:ext uri="{FF2B5EF4-FFF2-40B4-BE49-F238E27FC236}">
                <a16:creationId xmlns:a16="http://schemas.microsoft.com/office/drawing/2014/main" id="{266DEAE2-6D39-1D2F-A123-C5692369377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Tree>
    <p:extLst>
      <p:ext uri="{BB962C8B-B14F-4D97-AF65-F5344CB8AC3E}">
        <p14:creationId xmlns:p14="http://schemas.microsoft.com/office/powerpoint/2010/main" val="250004037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CE5CEF65-757A-4D05-90BA-ED40BC2E515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AB34632-EE39-4722-B8A6-C2A6B86CC89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687</TotalTime>
  <Words>1416</Words>
  <Application>Microsoft Office PowerPoint</Application>
  <PresentationFormat>Widescreen</PresentationFormat>
  <Paragraphs>171</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Aptos</vt:lpstr>
      <vt:lpstr>Arial</vt:lpstr>
      <vt:lpstr>Calibri</vt:lpstr>
      <vt:lpstr>Red Hat Display</vt:lpstr>
      <vt:lpstr>Symbol</vt:lpstr>
      <vt:lpstr>Tenorite</vt:lpstr>
      <vt:lpstr>Times New Roman</vt:lpstr>
      <vt:lpstr>Wingdings</vt:lpstr>
      <vt:lpstr>Custom</vt:lpstr>
      <vt:lpstr>DATA 460 – Final Visualization Project</vt:lpstr>
      <vt:lpstr>AGENDA</vt:lpstr>
      <vt:lpstr>INTRODUCTION</vt:lpstr>
      <vt:lpstr>Company</vt:lpstr>
      <vt:lpstr>GOAL</vt:lpstr>
      <vt:lpstr>DATA SETS</vt:lpstr>
      <vt:lpstr>PowerPoint Presentation</vt:lpstr>
      <vt:lpstr>Business Understanding</vt:lpstr>
      <vt:lpstr>Conceptual Model</vt:lpstr>
      <vt:lpstr>PowerPoint Presentation</vt:lpstr>
      <vt:lpstr>PowerPoint Presentation</vt:lpstr>
      <vt:lpstr>DATA Dictionary</vt:lpstr>
      <vt:lpstr>Data Understanding</vt:lpstr>
      <vt:lpstr>Data Understanding </vt:lpstr>
      <vt:lpstr>Data Understanding </vt:lpstr>
      <vt:lpstr>Data Preparation</vt:lpstr>
      <vt:lpstr>Data CLEANING</vt:lpstr>
      <vt:lpstr>Data modeling</vt:lpstr>
      <vt:lpstr>Data Analysis</vt:lpstr>
      <vt:lpstr>Business Questions</vt:lpstr>
      <vt:lpstr>Business Questions</vt:lpstr>
      <vt:lpstr>What is the average price per square foot for homes in different communities, and how does it vary across sectors? And how does the community type (Industrial and Residential) influence the price of homes for sale?</vt:lpstr>
      <vt:lpstr>PowerPoint Presentation</vt:lpstr>
      <vt:lpstr>PowerPoint Presentation</vt:lpstr>
      <vt:lpstr>PowerPoint Presentation</vt:lpstr>
      <vt:lpstr>PowerPoint Presentation</vt:lpstr>
      <vt:lpstr>PowerPoint Presentation</vt:lpstr>
      <vt:lpstr>In pursuit of investment opportunities, what type of property would be optimal in terms of maximizing the number of bedrooms and Bathrooms? Additionally, in which community is such a property typically located, and what is the associated selling price?</vt:lpstr>
      <vt:lpstr>For a single individual with the financial means to purchase a property featuring one bedroom and one bathroom, what would be the anticipated cost of such a unit?</vt:lpstr>
      <vt:lpstr>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Prajwal Nagaraj</dc:creator>
  <cp:lastModifiedBy>Prajwal Nagaraj</cp:lastModifiedBy>
  <cp:revision>13</cp:revision>
  <dcterms:created xsi:type="dcterms:W3CDTF">2023-10-02T00:14:49Z</dcterms:created>
  <dcterms:modified xsi:type="dcterms:W3CDTF">2024-04-23T14:55:49Z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