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4"/>
  </p:sldMasterIdLst>
  <p:notesMasterIdLst>
    <p:notesMasterId r:id="rId24"/>
  </p:notesMasterIdLst>
  <p:sldIdLst>
    <p:sldId id="256" r:id="rId5"/>
    <p:sldId id="553" r:id="rId6"/>
    <p:sldId id="258" r:id="rId7"/>
    <p:sldId id="257" r:id="rId8"/>
    <p:sldId id="259" r:id="rId9"/>
    <p:sldId id="261" r:id="rId10"/>
    <p:sldId id="262" r:id="rId11"/>
    <p:sldId id="263" r:id="rId12"/>
    <p:sldId id="271" r:id="rId13"/>
    <p:sldId id="272" r:id="rId14"/>
    <p:sldId id="273" r:id="rId15"/>
    <p:sldId id="264" r:id="rId16"/>
    <p:sldId id="267" r:id="rId17"/>
    <p:sldId id="268" r:id="rId18"/>
    <p:sldId id="269" r:id="rId19"/>
    <p:sldId id="270" r:id="rId20"/>
    <p:sldId id="266" r:id="rId21"/>
    <p:sldId id="27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9F4FF-937F-491A-BB6F-0D51F474D3D4}" v="110" dt="2024-12-09T19:22:40.832"/>
    <p1510:client id="{7DEE94C1-46E7-4810-804F-D1F973FF99BA}" v="132" dt="2024-12-10T06:28:44.034"/>
    <p1510:client id="{FC4EDB80-125C-DACA-4063-3ABAB1337F60}" v="202" dt="2024-12-10T18:28:05.721"/>
    <p1510:client id="{FF606281-7EE6-4151-A898-3F66E791CC15}" v="165" dt="2024-12-10T09:01:21.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9"/>
    <p:restoredTop sz="94709"/>
  </p:normalViewPr>
  <p:slideViewPr>
    <p:cSldViewPr snapToGrid="0">
      <p:cViewPr varScale="1">
        <p:scale>
          <a:sx n="157" d="100"/>
          <a:sy n="157" d="100"/>
        </p:scale>
        <p:origin x="20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A52653-7BF4-4C25-9D99-681E50A2061B}"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B1F7A651-58E6-4C95-806C-4047B2287B97}">
      <dgm:prSet/>
      <dgm:spPr/>
      <dgm:t>
        <a:bodyPr/>
        <a:lstStyle/>
        <a:p>
          <a:r>
            <a:rPr lang="en-CA" b="1"/>
            <a:t>Problem 1:    Alternative Energy Risk</a:t>
          </a:r>
          <a:br>
            <a:rPr lang="en-CA"/>
          </a:br>
          <a:r>
            <a:rPr lang="en-US"/>
            <a:t>The shift toward low-carbon energy threatens the </a:t>
          </a:r>
          <a:r>
            <a:rPr lang="en-CA"/>
            <a:t>demand for hydrocarbons.</a:t>
          </a:r>
          <a:endParaRPr lang="en-US"/>
        </a:p>
      </dgm:t>
    </dgm:pt>
    <dgm:pt modelId="{EE8EFFCE-4512-4827-A5A5-D58249CCCA6A}" type="parTrans" cxnId="{53700EC6-1004-4071-A493-8775315008AD}">
      <dgm:prSet/>
      <dgm:spPr/>
      <dgm:t>
        <a:bodyPr/>
        <a:lstStyle/>
        <a:p>
          <a:endParaRPr lang="en-US"/>
        </a:p>
      </dgm:t>
    </dgm:pt>
    <dgm:pt modelId="{0280D08D-186B-4916-B729-F35AACCA6922}" type="sibTrans" cxnId="{53700EC6-1004-4071-A493-8775315008AD}">
      <dgm:prSet/>
      <dgm:spPr/>
      <dgm:t>
        <a:bodyPr/>
        <a:lstStyle/>
        <a:p>
          <a:endParaRPr lang="en-US"/>
        </a:p>
      </dgm:t>
    </dgm:pt>
    <dgm:pt modelId="{5F682152-CAF3-48E4-9670-A19422D6BC53}">
      <dgm:prSet/>
      <dgm:spPr/>
      <dgm:t>
        <a:bodyPr/>
        <a:lstStyle/>
        <a:p>
          <a:r>
            <a:rPr lang="en-CA" b="1"/>
            <a:t>Problem 2:</a:t>
          </a:r>
          <a:r>
            <a:rPr lang="en-CA"/>
            <a:t> </a:t>
          </a:r>
          <a:r>
            <a:rPr lang="en-CA" b="1"/>
            <a:t>Cybersecurity Risk</a:t>
          </a:r>
          <a:br>
            <a:rPr lang="en-CA"/>
          </a:br>
          <a:r>
            <a:rPr lang="en-CA"/>
            <a:t>Threats of data breaches and operational disruptions.</a:t>
          </a:r>
          <a:endParaRPr lang="en-US"/>
        </a:p>
      </dgm:t>
    </dgm:pt>
    <dgm:pt modelId="{C697C2B4-C325-4A2F-B39F-C4F02DED05C1}" type="parTrans" cxnId="{8FDA0D57-329B-4424-912D-88966DEBD285}">
      <dgm:prSet/>
      <dgm:spPr/>
      <dgm:t>
        <a:bodyPr/>
        <a:lstStyle/>
        <a:p>
          <a:endParaRPr lang="en-US"/>
        </a:p>
      </dgm:t>
    </dgm:pt>
    <dgm:pt modelId="{4220E3F6-BFE8-4728-B88F-DB88BA91D2DD}" type="sibTrans" cxnId="{8FDA0D57-329B-4424-912D-88966DEBD285}">
      <dgm:prSet/>
      <dgm:spPr/>
      <dgm:t>
        <a:bodyPr/>
        <a:lstStyle/>
        <a:p>
          <a:endParaRPr lang="en-US"/>
        </a:p>
      </dgm:t>
    </dgm:pt>
    <dgm:pt modelId="{809F28E1-C6E9-484A-A108-96CFEA848E54}" type="pres">
      <dgm:prSet presAssocID="{17A52653-7BF4-4C25-9D99-681E50A2061B}" presName="hierChild1" presStyleCnt="0">
        <dgm:presLayoutVars>
          <dgm:chPref val="1"/>
          <dgm:dir/>
          <dgm:animOne val="branch"/>
          <dgm:animLvl val="lvl"/>
          <dgm:resizeHandles/>
        </dgm:presLayoutVars>
      </dgm:prSet>
      <dgm:spPr/>
    </dgm:pt>
    <dgm:pt modelId="{B122E618-8278-5841-9D0B-C12FC8E7F1EB}" type="pres">
      <dgm:prSet presAssocID="{B1F7A651-58E6-4C95-806C-4047B2287B97}" presName="hierRoot1" presStyleCnt="0"/>
      <dgm:spPr/>
    </dgm:pt>
    <dgm:pt modelId="{67F9E054-78CA-CC44-93A6-EDB0C841B921}" type="pres">
      <dgm:prSet presAssocID="{B1F7A651-58E6-4C95-806C-4047B2287B97}" presName="composite" presStyleCnt="0"/>
      <dgm:spPr/>
    </dgm:pt>
    <dgm:pt modelId="{BD1CE15C-2678-AD46-A02F-9AD924A0FFD3}" type="pres">
      <dgm:prSet presAssocID="{B1F7A651-58E6-4C95-806C-4047B2287B97}" presName="background" presStyleLbl="node0" presStyleIdx="0" presStyleCnt="2"/>
      <dgm:spPr/>
    </dgm:pt>
    <dgm:pt modelId="{802DBA52-647B-9346-91AF-B9F9C276DDF9}" type="pres">
      <dgm:prSet presAssocID="{B1F7A651-58E6-4C95-806C-4047B2287B97}" presName="text" presStyleLbl="fgAcc0" presStyleIdx="0" presStyleCnt="2">
        <dgm:presLayoutVars>
          <dgm:chPref val="3"/>
        </dgm:presLayoutVars>
      </dgm:prSet>
      <dgm:spPr/>
    </dgm:pt>
    <dgm:pt modelId="{25A3D5E1-1A56-CF4C-8CDA-1D6F4CF84DCB}" type="pres">
      <dgm:prSet presAssocID="{B1F7A651-58E6-4C95-806C-4047B2287B97}" presName="hierChild2" presStyleCnt="0"/>
      <dgm:spPr/>
    </dgm:pt>
    <dgm:pt modelId="{B29F4DFB-C721-BE4C-BD91-3083EC9843B7}" type="pres">
      <dgm:prSet presAssocID="{5F682152-CAF3-48E4-9670-A19422D6BC53}" presName="hierRoot1" presStyleCnt="0"/>
      <dgm:spPr/>
    </dgm:pt>
    <dgm:pt modelId="{C04E6BA3-2D3C-9948-962A-0CD21512DF91}" type="pres">
      <dgm:prSet presAssocID="{5F682152-CAF3-48E4-9670-A19422D6BC53}" presName="composite" presStyleCnt="0"/>
      <dgm:spPr/>
    </dgm:pt>
    <dgm:pt modelId="{DE5B5871-AA6A-FB4C-B9FD-96A7478DC628}" type="pres">
      <dgm:prSet presAssocID="{5F682152-CAF3-48E4-9670-A19422D6BC53}" presName="background" presStyleLbl="node0" presStyleIdx="1" presStyleCnt="2"/>
      <dgm:spPr/>
    </dgm:pt>
    <dgm:pt modelId="{078E860B-1D19-3D49-9CFB-7E153AA9AF85}" type="pres">
      <dgm:prSet presAssocID="{5F682152-CAF3-48E4-9670-A19422D6BC53}" presName="text" presStyleLbl="fgAcc0" presStyleIdx="1" presStyleCnt="2">
        <dgm:presLayoutVars>
          <dgm:chPref val="3"/>
        </dgm:presLayoutVars>
      </dgm:prSet>
      <dgm:spPr/>
    </dgm:pt>
    <dgm:pt modelId="{EE0FC88D-1E37-BF43-AE92-64F165DD90BA}" type="pres">
      <dgm:prSet presAssocID="{5F682152-CAF3-48E4-9670-A19422D6BC53}" presName="hierChild2" presStyleCnt="0"/>
      <dgm:spPr/>
    </dgm:pt>
  </dgm:ptLst>
  <dgm:cxnLst>
    <dgm:cxn modelId="{398B2541-BC7F-CC46-9FA6-7AE209A6CDEA}" type="presOf" srcId="{B1F7A651-58E6-4C95-806C-4047B2287B97}" destId="{802DBA52-647B-9346-91AF-B9F9C276DDF9}" srcOrd="0" destOrd="0" presId="urn:microsoft.com/office/officeart/2005/8/layout/hierarchy1"/>
    <dgm:cxn modelId="{8FDA0D57-329B-4424-912D-88966DEBD285}" srcId="{17A52653-7BF4-4C25-9D99-681E50A2061B}" destId="{5F682152-CAF3-48E4-9670-A19422D6BC53}" srcOrd="1" destOrd="0" parTransId="{C697C2B4-C325-4A2F-B39F-C4F02DED05C1}" sibTransId="{4220E3F6-BFE8-4728-B88F-DB88BA91D2DD}"/>
    <dgm:cxn modelId="{B612E56B-BB9D-894A-8FC2-841C16953C05}" type="presOf" srcId="{5F682152-CAF3-48E4-9670-A19422D6BC53}" destId="{078E860B-1D19-3D49-9CFB-7E153AA9AF85}" srcOrd="0" destOrd="0" presId="urn:microsoft.com/office/officeart/2005/8/layout/hierarchy1"/>
    <dgm:cxn modelId="{2DFEAE92-9A8A-5740-9EC5-8A6024B78985}" type="presOf" srcId="{17A52653-7BF4-4C25-9D99-681E50A2061B}" destId="{809F28E1-C6E9-484A-A108-96CFEA848E54}" srcOrd="0" destOrd="0" presId="urn:microsoft.com/office/officeart/2005/8/layout/hierarchy1"/>
    <dgm:cxn modelId="{53700EC6-1004-4071-A493-8775315008AD}" srcId="{17A52653-7BF4-4C25-9D99-681E50A2061B}" destId="{B1F7A651-58E6-4C95-806C-4047B2287B97}" srcOrd="0" destOrd="0" parTransId="{EE8EFFCE-4512-4827-A5A5-D58249CCCA6A}" sibTransId="{0280D08D-186B-4916-B729-F35AACCA6922}"/>
    <dgm:cxn modelId="{CDFF44D6-0C25-CA46-8892-BA3E23E56748}" type="presParOf" srcId="{809F28E1-C6E9-484A-A108-96CFEA848E54}" destId="{B122E618-8278-5841-9D0B-C12FC8E7F1EB}" srcOrd="0" destOrd="0" presId="urn:microsoft.com/office/officeart/2005/8/layout/hierarchy1"/>
    <dgm:cxn modelId="{6A60DD64-5946-B342-A190-6C6A61E90DBC}" type="presParOf" srcId="{B122E618-8278-5841-9D0B-C12FC8E7F1EB}" destId="{67F9E054-78CA-CC44-93A6-EDB0C841B921}" srcOrd="0" destOrd="0" presId="urn:microsoft.com/office/officeart/2005/8/layout/hierarchy1"/>
    <dgm:cxn modelId="{4FB29B1A-A522-4B42-AAC3-B7F3E25F5E88}" type="presParOf" srcId="{67F9E054-78CA-CC44-93A6-EDB0C841B921}" destId="{BD1CE15C-2678-AD46-A02F-9AD924A0FFD3}" srcOrd="0" destOrd="0" presId="urn:microsoft.com/office/officeart/2005/8/layout/hierarchy1"/>
    <dgm:cxn modelId="{46A3B0BB-EAC2-9A44-9706-301FE2658000}" type="presParOf" srcId="{67F9E054-78CA-CC44-93A6-EDB0C841B921}" destId="{802DBA52-647B-9346-91AF-B9F9C276DDF9}" srcOrd="1" destOrd="0" presId="urn:microsoft.com/office/officeart/2005/8/layout/hierarchy1"/>
    <dgm:cxn modelId="{F3770A98-1E19-BB4A-95BE-908105F516F8}" type="presParOf" srcId="{B122E618-8278-5841-9D0B-C12FC8E7F1EB}" destId="{25A3D5E1-1A56-CF4C-8CDA-1D6F4CF84DCB}" srcOrd="1" destOrd="0" presId="urn:microsoft.com/office/officeart/2005/8/layout/hierarchy1"/>
    <dgm:cxn modelId="{844C1035-6987-8749-842E-64C09308DB97}" type="presParOf" srcId="{809F28E1-C6E9-484A-A108-96CFEA848E54}" destId="{B29F4DFB-C721-BE4C-BD91-3083EC9843B7}" srcOrd="1" destOrd="0" presId="urn:microsoft.com/office/officeart/2005/8/layout/hierarchy1"/>
    <dgm:cxn modelId="{19C86366-FB16-C54D-8089-553378CA0BD5}" type="presParOf" srcId="{B29F4DFB-C721-BE4C-BD91-3083EC9843B7}" destId="{C04E6BA3-2D3C-9948-962A-0CD21512DF91}" srcOrd="0" destOrd="0" presId="urn:microsoft.com/office/officeart/2005/8/layout/hierarchy1"/>
    <dgm:cxn modelId="{0BE87AF6-A8D5-1B44-B680-8D507AD2F1A7}" type="presParOf" srcId="{C04E6BA3-2D3C-9948-962A-0CD21512DF91}" destId="{DE5B5871-AA6A-FB4C-B9FD-96A7478DC628}" srcOrd="0" destOrd="0" presId="urn:microsoft.com/office/officeart/2005/8/layout/hierarchy1"/>
    <dgm:cxn modelId="{9CDB8D85-2824-654C-B0F3-7783A421D48D}" type="presParOf" srcId="{C04E6BA3-2D3C-9948-962A-0CD21512DF91}" destId="{078E860B-1D19-3D49-9CFB-7E153AA9AF85}" srcOrd="1" destOrd="0" presId="urn:microsoft.com/office/officeart/2005/8/layout/hierarchy1"/>
    <dgm:cxn modelId="{42837683-457D-7B4B-8427-7F39970E095F}" type="presParOf" srcId="{B29F4DFB-C721-BE4C-BD91-3083EC9843B7}" destId="{EE0FC88D-1E37-BF43-AE92-64F165DD90B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CE15C-2678-AD46-A02F-9AD924A0FFD3}">
      <dsp:nvSpPr>
        <dsp:cNvPr id="0" name=""/>
        <dsp:cNvSpPr/>
      </dsp:nvSpPr>
      <dsp:spPr>
        <a:xfrm>
          <a:off x="1227" y="297257"/>
          <a:ext cx="4309690" cy="2736653"/>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DBA52-647B-9346-91AF-B9F9C276DDF9}">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a:t>Problem 1:    Alternative Energy Risk</a:t>
          </a:r>
          <a:br>
            <a:rPr lang="en-CA" sz="3100" kern="1200"/>
          </a:br>
          <a:r>
            <a:rPr lang="en-US" sz="3100" kern="1200"/>
            <a:t>The shift toward low-carbon energy threatens the </a:t>
          </a:r>
          <a:r>
            <a:rPr lang="en-CA" sz="3100" kern="1200"/>
            <a:t>demand for hydrocarbons.</a:t>
          </a:r>
          <a:endParaRPr lang="en-US" sz="3100" kern="1200"/>
        </a:p>
      </dsp:txBody>
      <dsp:txXfrm>
        <a:off x="560236" y="832323"/>
        <a:ext cx="4149382" cy="2576345"/>
      </dsp:txXfrm>
    </dsp:sp>
    <dsp:sp modelId="{DE5B5871-AA6A-FB4C-B9FD-96A7478DC628}">
      <dsp:nvSpPr>
        <dsp:cNvPr id="0" name=""/>
        <dsp:cNvSpPr/>
      </dsp:nvSpPr>
      <dsp:spPr>
        <a:xfrm>
          <a:off x="5268627" y="297257"/>
          <a:ext cx="4309690" cy="2736653"/>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E860B-1D19-3D49-9CFB-7E153AA9AF85}">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CA" sz="3100" b="1" kern="1200"/>
            <a:t>Problem 2:</a:t>
          </a:r>
          <a:r>
            <a:rPr lang="en-CA" sz="3100" kern="1200"/>
            <a:t> </a:t>
          </a:r>
          <a:r>
            <a:rPr lang="en-CA" sz="3100" b="1" kern="1200"/>
            <a:t>Cybersecurity Risk</a:t>
          </a:r>
          <a:br>
            <a:rPr lang="en-CA" sz="3100" kern="1200"/>
          </a:br>
          <a:r>
            <a:rPr lang="en-CA" sz="3100" kern="1200"/>
            <a:t>Threats of data breaches and operational disruptions.</a:t>
          </a:r>
          <a:endParaRPr lang="en-US" sz="3100" kern="1200"/>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C3982-1E0F-4625-9B85-ED9E553F02CF}" type="datetimeFigureOut">
              <a:rPr lang="en-CA" smtClean="0"/>
              <a:t>2024-12-10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1C1C6-37E4-4652-B0A7-AAD60F8D0EB2}" type="slidenum">
              <a:rPr lang="en-CA" smtClean="0"/>
              <a:t>‹#›</a:t>
            </a:fld>
            <a:endParaRPr lang="en-CA"/>
          </a:p>
        </p:txBody>
      </p:sp>
    </p:spTree>
    <p:extLst>
      <p:ext uri="{BB962C8B-B14F-4D97-AF65-F5344CB8AC3E}">
        <p14:creationId xmlns:p14="http://schemas.microsoft.com/office/powerpoint/2010/main" val="11322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B1C1C6-37E4-4652-B0A7-AAD60F8D0EB2}" type="slidenum">
              <a:rPr lang="en-CA" smtClean="0"/>
              <a:t>1</a:t>
            </a:fld>
            <a:endParaRPr lang="en-CA"/>
          </a:p>
        </p:txBody>
      </p:sp>
    </p:spTree>
    <p:extLst>
      <p:ext uri="{BB962C8B-B14F-4D97-AF65-F5344CB8AC3E}">
        <p14:creationId xmlns:p14="http://schemas.microsoft.com/office/powerpoint/2010/main" val="160688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A0B1C1C6-37E4-4652-B0A7-AAD60F8D0EB2}" type="slidenum">
              <a:rPr lang="en-CA" smtClean="0"/>
              <a:t>13</a:t>
            </a:fld>
            <a:endParaRPr lang="en-CA"/>
          </a:p>
        </p:txBody>
      </p:sp>
    </p:spTree>
    <p:extLst>
      <p:ext uri="{BB962C8B-B14F-4D97-AF65-F5344CB8AC3E}">
        <p14:creationId xmlns:p14="http://schemas.microsoft.com/office/powerpoint/2010/main" val="412235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B1C1C6-37E4-4652-B0A7-AAD60F8D0EB2}" type="slidenum">
              <a:rPr lang="en-CA" smtClean="0"/>
              <a:t>14</a:t>
            </a:fld>
            <a:endParaRPr lang="en-CA"/>
          </a:p>
        </p:txBody>
      </p:sp>
    </p:spTree>
    <p:extLst>
      <p:ext uri="{BB962C8B-B14F-4D97-AF65-F5344CB8AC3E}">
        <p14:creationId xmlns:p14="http://schemas.microsoft.com/office/powerpoint/2010/main" val="3401887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i="1"/>
          </a:p>
        </p:txBody>
      </p:sp>
      <p:sp>
        <p:nvSpPr>
          <p:cNvPr id="4" name="Slide Number Placeholder 3"/>
          <p:cNvSpPr>
            <a:spLocks noGrp="1"/>
          </p:cNvSpPr>
          <p:nvPr>
            <p:ph type="sldNum" sz="quarter" idx="5"/>
          </p:nvPr>
        </p:nvSpPr>
        <p:spPr/>
        <p:txBody>
          <a:bodyPr/>
          <a:lstStyle/>
          <a:p>
            <a:fld id="{A0B1C1C6-37E4-4652-B0A7-AAD60F8D0EB2}" type="slidenum">
              <a:rPr lang="en-CA" smtClean="0"/>
              <a:t>15</a:t>
            </a:fld>
            <a:endParaRPr lang="en-CA"/>
          </a:p>
        </p:txBody>
      </p:sp>
    </p:spTree>
    <p:extLst>
      <p:ext uri="{BB962C8B-B14F-4D97-AF65-F5344CB8AC3E}">
        <p14:creationId xmlns:p14="http://schemas.microsoft.com/office/powerpoint/2010/main" val="2552108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A0B1C1C6-37E4-4652-B0A7-AAD60F8D0EB2}" type="slidenum">
              <a:rPr lang="en-CA" smtClean="0"/>
              <a:t>16</a:t>
            </a:fld>
            <a:endParaRPr lang="en-CA"/>
          </a:p>
        </p:txBody>
      </p:sp>
    </p:spTree>
    <p:extLst>
      <p:ext uri="{BB962C8B-B14F-4D97-AF65-F5344CB8AC3E}">
        <p14:creationId xmlns:p14="http://schemas.microsoft.com/office/powerpoint/2010/main" val="2078434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A0B1C1C6-37E4-4652-B0A7-AAD60F8D0EB2}" type="slidenum">
              <a:rPr lang="en-CA" smtClean="0"/>
              <a:t>17</a:t>
            </a:fld>
            <a:endParaRPr lang="en-CA"/>
          </a:p>
        </p:txBody>
      </p:sp>
    </p:spTree>
    <p:extLst>
      <p:ext uri="{BB962C8B-B14F-4D97-AF65-F5344CB8AC3E}">
        <p14:creationId xmlns:p14="http://schemas.microsoft.com/office/powerpoint/2010/main" val="3647693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B1C1C6-37E4-4652-B0A7-AAD60F8D0EB2}" type="slidenum">
              <a:rPr lang="en-CA" smtClean="0"/>
              <a:t>2</a:t>
            </a:fld>
            <a:endParaRPr lang="en-CA"/>
          </a:p>
        </p:txBody>
      </p:sp>
    </p:spTree>
    <p:extLst>
      <p:ext uri="{BB962C8B-B14F-4D97-AF65-F5344CB8AC3E}">
        <p14:creationId xmlns:p14="http://schemas.microsoft.com/office/powerpoint/2010/main" val="170121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B1C1C6-37E4-4652-B0A7-AAD60F8D0EB2}" type="slidenum">
              <a:rPr lang="en-CA" smtClean="0"/>
              <a:t>3</a:t>
            </a:fld>
            <a:endParaRPr lang="en-CA"/>
          </a:p>
        </p:txBody>
      </p:sp>
    </p:spTree>
    <p:extLst>
      <p:ext uri="{BB962C8B-B14F-4D97-AF65-F5344CB8AC3E}">
        <p14:creationId xmlns:p14="http://schemas.microsoft.com/office/powerpoint/2010/main" val="286114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B1C1C6-37E4-4652-B0A7-AAD60F8D0EB2}" type="slidenum">
              <a:rPr lang="en-CA" smtClean="0"/>
              <a:t>4</a:t>
            </a:fld>
            <a:endParaRPr lang="en-CA"/>
          </a:p>
        </p:txBody>
      </p:sp>
    </p:spTree>
    <p:extLst>
      <p:ext uri="{BB962C8B-B14F-4D97-AF65-F5344CB8AC3E}">
        <p14:creationId xmlns:p14="http://schemas.microsoft.com/office/powerpoint/2010/main" val="163313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1C1C6-37E4-4652-B0A7-AAD60F8D0EB2}" type="slidenum">
              <a:rPr lang="en-CA" smtClean="0"/>
              <a:t>5</a:t>
            </a:fld>
            <a:endParaRPr lang="en-CA"/>
          </a:p>
        </p:txBody>
      </p:sp>
    </p:spTree>
    <p:extLst>
      <p:ext uri="{BB962C8B-B14F-4D97-AF65-F5344CB8AC3E}">
        <p14:creationId xmlns:p14="http://schemas.microsoft.com/office/powerpoint/2010/main" val="1830011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A0B1C1C6-37E4-4652-B0A7-AAD60F8D0EB2}" type="slidenum">
              <a:rPr lang="en-CA" smtClean="0"/>
              <a:t>6</a:t>
            </a:fld>
            <a:endParaRPr lang="en-CA"/>
          </a:p>
        </p:txBody>
      </p:sp>
    </p:spTree>
    <p:extLst>
      <p:ext uri="{BB962C8B-B14F-4D97-AF65-F5344CB8AC3E}">
        <p14:creationId xmlns:p14="http://schemas.microsoft.com/office/powerpoint/2010/main" val="4023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A0B1C1C6-37E4-4652-B0A7-AAD60F8D0EB2}" type="slidenum">
              <a:rPr lang="en-CA" smtClean="0"/>
              <a:t>10</a:t>
            </a:fld>
            <a:endParaRPr lang="en-CA"/>
          </a:p>
        </p:txBody>
      </p:sp>
    </p:spTree>
    <p:extLst>
      <p:ext uri="{BB962C8B-B14F-4D97-AF65-F5344CB8AC3E}">
        <p14:creationId xmlns:p14="http://schemas.microsoft.com/office/powerpoint/2010/main" val="223792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A0B1C1C6-37E4-4652-B0A7-AAD60F8D0EB2}" type="slidenum">
              <a:rPr lang="en-CA" smtClean="0"/>
              <a:t>11</a:t>
            </a:fld>
            <a:endParaRPr lang="en-CA"/>
          </a:p>
        </p:txBody>
      </p:sp>
    </p:spTree>
    <p:extLst>
      <p:ext uri="{BB962C8B-B14F-4D97-AF65-F5344CB8AC3E}">
        <p14:creationId xmlns:p14="http://schemas.microsoft.com/office/powerpoint/2010/main" val="225945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B1C1C6-37E4-4652-B0A7-AAD60F8D0EB2}" type="slidenum">
              <a:rPr lang="en-CA" smtClean="0"/>
              <a:t>12</a:t>
            </a:fld>
            <a:endParaRPr lang="en-CA"/>
          </a:p>
        </p:txBody>
      </p:sp>
    </p:spTree>
    <p:extLst>
      <p:ext uri="{BB962C8B-B14F-4D97-AF65-F5344CB8AC3E}">
        <p14:creationId xmlns:p14="http://schemas.microsoft.com/office/powerpoint/2010/main" val="426820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7917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0181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0657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nimated Image Placeholder">
    <p:spTree>
      <p:nvGrpSpPr>
        <p:cNvPr id="1" name=""/>
        <p:cNvGrpSpPr/>
        <p:nvPr/>
      </p:nvGrpSpPr>
      <p:grpSpPr>
        <a:xfrm>
          <a:off x="0" y="0"/>
          <a:ext cx="0" cy="0"/>
          <a:chOff x="0" y="0"/>
          <a:chExt cx="0" cy="0"/>
        </a:xfrm>
      </p:grpSpPr>
      <p:sp>
        <p:nvSpPr>
          <p:cNvPr id="4" name="Picture Placeholder 18">
            <a:extLst>
              <a:ext uri="{FF2B5EF4-FFF2-40B4-BE49-F238E27FC236}">
                <a16:creationId xmlns:a16="http://schemas.microsoft.com/office/drawing/2014/main" id="{1226CF20-CF1F-44E0-B027-09537A9576A3}"/>
              </a:ext>
            </a:extLst>
          </p:cNvPr>
          <p:cNvSpPr>
            <a:spLocks noGrp="1"/>
          </p:cNvSpPr>
          <p:nvPr>
            <p:ph type="pic" sz="quarter" idx="10" hasCustomPrompt="1"/>
          </p:nvPr>
        </p:nvSpPr>
        <p:spPr>
          <a:xfrm>
            <a:off x="9445373" y="2509171"/>
            <a:ext cx="1606391" cy="1606391"/>
          </a:xfrm>
          <a:custGeom>
            <a:avLst/>
            <a:gdLst>
              <a:gd name="connsiteX0" fmla="*/ 280797 w 1606391"/>
              <a:gd name="connsiteY0" fmla="*/ 0 h 1606391"/>
              <a:gd name="connsiteX1" fmla="*/ 1325594 w 1606391"/>
              <a:gd name="connsiteY1" fmla="*/ 0 h 1606391"/>
              <a:gd name="connsiteX2" fmla="*/ 1606391 w 1606391"/>
              <a:gd name="connsiteY2" fmla="*/ 280797 h 1606391"/>
              <a:gd name="connsiteX3" fmla="*/ 1606391 w 1606391"/>
              <a:gd name="connsiteY3" fmla="*/ 1325594 h 1606391"/>
              <a:gd name="connsiteX4" fmla="*/ 1325594 w 1606391"/>
              <a:gd name="connsiteY4" fmla="*/ 1606391 h 1606391"/>
              <a:gd name="connsiteX5" fmla="*/ 280797 w 1606391"/>
              <a:gd name="connsiteY5" fmla="*/ 1606391 h 1606391"/>
              <a:gd name="connsiteX6" fmla="*/ 0 w 1606391"/>
              <a:gd name="connsiteY6" fmla="*/ 1325594 h 1606391"/>
              <a:gd name="connsiteX7" fmla="*/ 0 w 1606391"/>
              <a:gd name="connsiteY7" fmla="*/ 280797 h 1606391"/>
              <a:gd name="connsiteX8" fmla="*/ 280797 w 1606391"/>
              <a:gd name="connsiteY8" fmla="*/ 0 h 160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391" h="1606391">
                <a:moveTo>
                  <a:pt x="280797" y="0"/>
                </a:moveTo>
                <a:lnTo>
                  <a:pt x="1325594" y="0"/>
                </a:lnTo>
                <a:cubicBezTo>
                  <a:pt x="1480674" y="0"/>
                  <a:pt x="1606391" y="125717"/>
                  <a:pt x="1606391" y="280797"/>
                </a:cubicBezTo>
                <a:lnTo>
                  <a:pt x="1606391" y="1325594"/>
                </a:lnTo>
                <a:cubicBezTo>
                  <a:pt x="1606391" y="1480674"/>
                  <a:pt x="1480674" y="1606391"/>
                  <a:pt x="1325594" y="1606391"/>
                </a:cubicBezTo>
                <a:lnTo>
                  <a:pt x="280797" y="1606391"/>
                </a:lnTo>
                <a:cubicBezTo>
                  <a:pt x="125716" y="1606391"/>
                  <a:pt x="0" y="1480674"/>
                  <a:pt x="0" y="1325594"/>
                </a:cubicBezTo>
                <a:lnTo>
                  <a:pt x="0" y="280797"/>
                </a:lnTo>
                <a:cubicBezTo>
                  <a:pt x="0" y="125717"/>
                  <a:pt x="125717" y="0"/>
                  <a:pt x="280797" y="0"/>
                </a:cubicBezTo>
                <a:close/>
              </a:path>
            </a:pathLst>
          </a:custGeom>
          <a:blipFill>
            <a:blip r:embed="rId2"/>
            <a:stretch>
              <a:fillRect/>
            </a:stretch>
          </a:blipFill>
        </p:spPr>
        <p:txBody>
          <a:bodyPr wrap="square">
            <a:noAutofit/>
          </a:bodyPr>
          <a:lstStyle>
            <a:lvl1pPr marL="0" indent="0">
              <a:buNone/>
              <a:defRPr/>
            </a:lvl1pPr>
          </a:lstStyle>
          <a:p>
            <a:r>
              <a:rPr lang="en-US"/>
              <a:t> </a:t>
            </a:r>
          </a:p>
        </p:txBody>
      </p:sp>
      <p:sp>
        <p:nvSpPr>
          <p:cNvPr id="5" name="Picture Placeholder 17">
            <a:extLst>
              <a:ext uri="{FF2B5EF4-FFF2-40B4-BE49-F238E27FC236}">
                <a16:creationId xmlns:a16="http://schemas.microsoft.com/office/drawing/2014/main" id="{D2A20633-9F23-4561-B148-A93D863208FA}"/>
              </a:ext>
            </a:extLst>
          </p:cNvPr>
          <p:cNvSpPr>
            <a:spLocks noGrp="1"/>
          </p:cNvSpPr>
          <p:nvPr>
            <p:ph type="pic" sz="quarter" idx="11" hasCustomPrompt="1"/>
          </p:nvPr>
        </p:nvSpPr>
        <p:spPr>
          <a:xfrm>
            <a:off x="6727603" y="2509171"/>
            <a:ext cx="1606391" cy="1606391"/>
          </a:xfrm>
          <a:custGeom>
            <a:avLst/>
            <a:gdLst>
              <a:gd name="connsiteX0" fmla="*/ 280797 w 1606391"/>
              <a:gd name="connsiteY0" fmla="*/ 0 h 1606391"/>
              <a:gd name="connsiteX1" fmla="*/ 1325594 w 1606391"/>
              <a:gd name="connsiteY1" fmla="*/ 0 h 1606391"/>
              <a:gd name="connsiteX2" fmla="*/ 1606391 w 1606391"/>
              <a:gd name="connsiteY2" fmla="*/ 280797 h 1606391"/>
              <a:gd name="connsiteX3" fmla="*/ 1606391 w 1606391"/>
              <a:gd name="connsiteY3" fmla="*/ 1325594 h 1606391"/>
              <a:gd name="connsiteX4" fmla="*/ 1325594 w 1606391"/>
              <a:gd name="connsiteY4" fmla="*/ 1606391 h 1606391"/>
              <a:gd name="connsiteX5" fmla="*/ 280797 w 1606391"/>
              <a:gd name="connsiteY5" fmla="*/ 1606391 h 1606391"/>
              <a:gd name="connsiteX6" fmla="*/ 0 w 1606391"/>
              <a:gd name="connsiteY6" fmla="*/ 1325594 h 1606391"/>
              <a:gd name="connsiteX7" fmla="*/ 0 w 1606391"/>
              <a:gd name="connsiteY7" fmla="*/ 280797 h 1606391"/>
              <a:gd name="connsiteX8" fmla="*/ 280797 w 1606391"/>
              <a:gd name="connsiteY8" fmla="*/ 0 h 160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391" h="1606391">
                <a:moveTo>
                  <a:pt x="280797" y="0"/>
                </a:moveTo>
                <a:lnTo>
                  <a:pt x="1325594" y="0"/>
                </a:lnTo>
                <a:cubicBezTo>
                  <a:pt x="1480674" y="0"/>
                  <a:pt x="1606391" y="125717"/>
                  <a:pt x="1606391" y="280797"/>
                </a:cubicBezTo>
                <a:lnTo>
                  <a:pt x="1606391" y="1325594"/>
                </a:lnTo>
                <a:cubicBezTo>
                  <a:pt x="1606391" y="1480674"/>
                  <a:pt x="1480674" y="1606391"/>
                  <a:pt x="1325594" y="1606391"/>
                </a:cubicBezTo>
                <a:lnTo>
                  <a:pt x="280797" y="1606391"/>
                </a:lnTo>
                <a:cubicBezTo>
                  <a:pt x="125717" y="1606391"/>
                  <a:pt x="0" y="1480674"/>
                  <a:pt x="0" y="1325594"/>
                </a:cubicBezTo>
                <a:lnTo>
                  <a:pt x="0" y="280797"/>
                </a:lnTo>
                <a:cubicBezTo>
                  <a:pt x="0" y="125717"/>
                  <a:pt x="125717" y="0"/>
                  <a:pt x="280797" y="0"/>
                </a:cubicBezTo>
                <a:close/>
              </a:path>
            </a:pathLst>
          </a:custGeom>
          <a:blipFill>
            <a:blip r:embed="rId2"/>
            <a:stretch>
              <a:fillRect/>
            </a:stretch>
          </a:blipFill>
        </p:spPr>
        <p:txBody>
          <a:bodyPr wrap="square">
            <a:noAutofit/>
          </a:bodyPr>
          <a:lstStyle>
            <a:lvl1pPr marL="0" indent="0">
              <a:buNone/>
              <a:defRPr/>
            </a:lvl1pPr>
          </a:lstStyle>
          <a:p>
            <a:r>
              <a:rPr lang="en-US"/>
              <a:t> </a:t>
            </a:r>
          </a:p>
        </p:txBody>
      </p:sp>
      <p:sp>
        <p:nvSpPr>
          <p:cNvPr id="6" name="Picture Placeholder 16">
            <a:extLst>
              <a:ext uri="{FF2B5EF4-FFF2-40B4-BE49-F238E27FC236}">
                <a16:creationId xmlns:a16="http://schemas.microsoft.com/office/drawing/2014/main" id="{76BB5BED-E896-47E7-8DFE-B3CC525130BE}"/>
              </a:ext>
            </a:extLst>
          </p:cNvPr>
          <p:cNvSpPr>
            <a:spLocks noGrp="1"/>
          </p:cNvSpPr>
          <p:nvPr>
            <p:ph type="pic" sz="quarter" idx="12" hasCustomPrompt="1"/>
          </p:nvPr>
        </p:nvSpPr>
        <p:spPr>
          <a:xfrm>
            <a:off x="4009835" y="2509171"/>
            <a:ext cx="1606391" cy="1606391"/>
          </a:xfrm>
          <a:custGeom>
            <a:avLst/>
            <a:gdLst>
              <a:gd name="connsiteX0" fmla="*/ 280798 w 1606391"/>
              <a:gd name="connsiteY0" fmla="*/ 0 h 1606391"/>
              <a:gd name="connsiteX1" fmla="*/ 1325595 w 1606391"/>
              <a:gd name="connsiteY1" fmla="*/ 0 h 1606391"/>
              <a:gd name="connsiteX2" fmla="*/ 1606391 w 1606391"/>
              <a:gd name="connsiteY2" fmla="*/ 280797 h 1606391"/>
              <a:gd name="connsiteX3" fmla="*/ 1606391 w 1606391"/>
              <a:gd name="connsiteY3" fmla="*/ 1325594 h 1606391"/>
              <a:gd name="connsiteX4" fmla="*/ 1325595 w 1606391"/>
              <a:gd name="connsiteY4" fmla="*/ 1606391 h 1606391"/>
              <a:gd name="connsiteX5" fmla="*/ 280798 w 1606391"/>
              <a:gd name="connsiteY5" fmla="*/ 1606391 h 1606391"/>
              <a:gd name="connsiteX6" fmla="*/ 0 w 1606391"/>
              <a:gd name="connsiteY6" fmla="*/ 1325594 h 1606391"/>
              <a:gd name="connsiteX7" fmla="*/ 0 w 1606391"/>
              <a:gd name="connsiteY7" fmla="*/ 280797 h 1606391"/>
              <a:gd name="connsiteX8" fmla="*/ 280798 w 1606391"/>
              <a:gd name="connsiteY8" fmla="*/ 0 h 160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391" h="1606391">
                <a:moveTo>
                  <a:pt x="280798" y="0"/>
                </a:moveTo>
                <a:lnTo>
                  <a:pt x="1325595" y="0"/>
                </a:lnTo>
                <a:cubicBezTo>
                  <a:pt x="1480675" y="0"/>
                  <a:pt x="1606391" y="125717"/>
                  <a:pt x="1606391" y="280797"/>
                </a:cubicBezTo>
                <a:lnTo>
                  <a:pt x="1606391" y="1325594"/>
                </a:lnTo>
                <a:cubicBezTo>
                  <a:pt x="1606391" y="1480674"/>
                  <a:pt x="1480675" y="1606391"/>
                  <a:pt x="1325595" y="1606391"/>
                </a:cubicBezTo>
                <a:lnTo>
                  <a:pt x="280798" y="1606391"/>
                </a:lnTo>
                <a:cubicBezTo>
                  <a:pt x="125717" y="1606391"/>
                  <a:pt x="0" y="1480674"/>
                  <a:pt x="0" y="1325594"/>
                </a:cubicBezTo>
                <a:lnTo>
                  <a:pt x="0" y="280797"/>
                </a:lnTo>
                <a:cubicBezTo>
                  <a:pt x="0" y="125717"/>
                  <a:pt x="125717" y="0"/>
                  <a:pt x="280798" y="0"/>
                </a:cubicBezTo>
                <a:close/>
              </a:path>
            </a:pathLst>
          </a:custGeom>
          <a:blipFill>
            <a:blip r:embed="rId2"/>
            <a:stretch>
              <a:fillRect/>
            </a:stretch>
          </a:blipFill>
        </p:spPr>
        <p:txBody>
          <a:bodyPr wrap="square">
            <a:noAutofit/>
          </a:bodyPr>
          <a:lstStyle>
            <a:lvl1pPr marL="0" indent="0">
              <a:buNone/>
              <a:defRPr/>
            </a:lvl1pPr>
          </a:lstStyle>
          <a:p>
            <a:r>
              <a:rPr lang="en-US"/>
              <a:t> </a:t>
            </a:r>
          </a:p>
        </p:txBody>
      </p:sp>
      <p:sp>
        <p:nvSpPr>
          <p:cNvPr id="7" name="Picture Placeholder 15">
            <a:extLst>
              <a:ext uri="{FF2B5EF4-FFF2-40B4-BE49-F238E27FC236}">
                <a16:creationId xmlns:a16="http://schemas.microsoft.com/office/drawing/2014/main" id="{A5AC0C1C-E548-4395-8AD7-E684E5EC1B55}"/>
              </a:ext>
            </a:extLst>
          </p:cNvPr>
          <p:cNvSpPr>
            <a:spLocks noGrp="1"/>
          </p:cNvSpPr>
          <p:nvPr>
            <p:ph type="pic" sz="quarter" idx="13" hasCustomPrompt="1"/>
          </p:nvPr>
        </p:nvSpPr>
        <p:spPr>
          <a:xfrm>
            <a:off x="1291971" y="2509171"/>
            <a:ext cx="1606391" cy="1606391"/>
          </a:xfrm>
          <a:custGeom>
            <a:avLst/>
            <a:gdLst>
              <a:gd name="connsiteX0" fmla="*/ 280797 w 1606391"/>
              <a:gd name="connsiteY0" fmla="*/ 0 h 1606391"/>
              <a:gd name="connsiteX1" fmla="*/ 1325594 w 1606391"/>
              <a:gd name="connsiteY1" fmla="*/ 0 h 1606391"/>
              <a:gd name="connsiteX2" fmla="*/ 1606391 w 1606391"/>
              <a:gd name="connsiteY2" fmla="*/ 280797 h 1606391"/>
              <a:gd name="connsiteX3" fmla="*/ 1606391 w 1606391"/>
              <a:gd name="connsiteY3" fmla="*/ 1325594 h 1606391"/>
              <a:gd name="connsiteX4" fmla="*/ 1325594 w 1606391"/>
              <a:gd name="connsiteY4" fmla="*/ 1606391 h 1606391"/>
              <a:gd name="connsiteX5" fmla="*/ 280797 w 1606391"/>
              <a:gd name="connsiteY5" fmla="*/ 1606391 h 1606391"/>
              <a:gd name="connsiteX6" fmla="*/ 0 w 1606391"/>
              <a:gd name="connsiteY6" fmla="*/ 1325594 h 1606391"/>
              <a:gd name="connsiteX7" fmla="*/ 0 w 1606391"/>
              <a:gd name="connsiteY7" fmla="*/ 280797 h 1606391"/>
              <a:gd name="connsiteX8" fmla="*/ 280797 w 1606391"/>
              <a:gd name="connsiteY8" fmla="*/ 0 h 160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391" h="1606391">
                <a:moveTo>
                  <a:pt x="280797" y="0"/>
                </a:moveTo>
                <a:lnTo>
                  <a:pt x="1325594" y="0"/>
                </a:lnTo>
                <a:cubicBezTo>
                  <a:pt x="1480674" y="0"/>
                  <a:pt x="1606391" y="125717"/>
                  <a:pt x="1606391" y="280797"/>
                </a:cubicBezTo>
                <a:lnTo>
                  <a:pt x="1606391" y="1325594"/>
                </a:lnTo>
                <a:cubicBezTo>
                  <a:pt x="1606391" y="1480674"/>
                  <a:pt x="1480674" y="1606391"/>
                  <a:pt x="1325594" y="1606391"/>
                </a:cubicBezTo>
                <a:lnTo>
                  <a:pt x="280797" y="1606391"/>
                </a:lnTo>
                <a:cubicBezTo>
                  <a:pt x="125717" y="1606391"/>
                  <a:pt x="0" y="1480674"/>
                  <a:pt x="0" y="1325594"/>
                </a:cubicBezTo>
                <a:lnTo>
                  <a:pt x="0" y="280797"/>
                </a:lnTo>
                <a:cubicBezTo>
                  <a:pt x="0" y="125717"/>
                  <a:pt x="125717" y="0"/>
                  <a:pt x="280797" y="0"/>
                </a:cubicBezTo>
                <a:close/>
              </a:path>
            </a:pathLst>
          </a:custGeom>
          <a:blipFill>
            <a:blip r:embed="rId2"/>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130590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6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270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380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904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6220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229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3217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697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423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7091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0519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99671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 id="2147483752" r:id="rId12"/>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8" Type="http://schemas.openxmlformats.org/officeDocument/2006/relationships/hyperlink" Target="https://openstax.org/books/principles-management/pages/1-introduction" TargetMode="External"/><Relationship Id="rId3" Type="http://schemas.openxmlformats.org/officeDocument/2006/relationships/hyperlink" Target="https://journals.sagepub.com/doi/10.1177/014920639101700108" TargetMode="External"/><Relationship Id="rId7" Type="http://schemas.openxmlformats.org/officeDocument/2006/relationships/hyperlink" Target="https://www.pason.com/investors/investor-information#analysts" TargetMode="Externa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doi.org/10.7901/2169-3358-1991-1-19" TargetMode="External"/><Relationship Id="rId5" Type="http://schemas.openxmlformats.org/officeDocument/2006/relationships/hyperlink" Target="https://doi.org/10.2118/3512-PA" TargetMode="External"/><Relationship Id="rId4" Type="http://schemas.openxmlformats.org/officeDocument/2006/relationships/hyperlink" Target="https://www.researchgate.net/publication/230807504_Contingency_planning_-_a_literature_review" TargetMode="External"/><Relationship Id="rId9" Type="http://schemas.openxmlformats.org/officeDocument/2006/relationships/hyperlink" Target="https://learn.sait.c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linkedin.com/in/deannarosequiambao/" TargetMode="External"/><Relationship Id="rId3" Type="http://schemas.openxmlformats.org/officeDocument/2006/relationships/notesSlide" Target="../notesSlides/notesSlide2.xml"/><Relationship Id="rId7" Type="http://schemas.openxmlformats.org/officeDocument/2006/relationships/hyperlink" Target="https://www.linkedin.com/in/saran-poocharoen/" TargetMode="External"/><Relationship Id="rId12"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5.jpeg"/><Relationship Id="rId11" Type="http://schemas.openxmlformats.org/officeDocument/2006/relationships/hyperlink" Target="http://linkedin.com/in/prajwal-nagaraj/" TargetMode="External"/><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jpeg"/><Relationship Id="rId9" Type="http://schemas.openxmlformats.org/officeDocument/2006/relationships/hyperlink" Target="http://linkedin.com/in/thi-hanh-nguyen-phan-915204292/"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C272F3B-8D25-3EE7-C487-46CFB459BE82}"/>
              </a:ext>
            </a:extLst>
          </p:cNvPr>
          <p:cNvPicPr>
            <a:picLocks noChangeAspect="1"/>
          </p:cNvPicPr>
          <p:nvPr/>
        </p:nvPicPr>
        <p:blipFill>
          <a:blip r:embed="rId4"/>
          <a:srcRect t="8342" b="1296"/>
          <a:stretch/>
        </p:blipFill>
        <p:spPr>
          <a:xfrm>
            <a:off x="20" y="975"/>
            <a:ext cx="12191980" cy="6858000"/>
          </a:xfrm>
          <a:prstGeom prst="rect">
            <a:avLst/>
          </a:prstGeom>
        </p:spPr>
      </p:pic>
      <p:sp>
        <p:nvSpPr>
          <p:cNvPr id="12" name="Rectangle 11">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3969B-A0B2-1979-17B7-24D6F444F089}"/>
              </a:ext>
            </a:extLst>
          </p:cNvPr>
          <p:cNvSpPr>
            <a:spLocks noGrp="1"/>
          </p:cNvSpPr>
          <p:nvPr>
            <p:ph type="ctrTitle"/>
          </p:nvPr>
        </p:nvSpPr>
        <p:spPr>
          <a:xfrm>
            <a:off x="854277" y="1475234"/>
            <a:ext cx="3214307" cy="2901694"/>
          </a:xfrm>
        </p:spPr>
        <p:txBody>
          <a:bodyPr vert="horz" lIns="91440" tIns="45720" rIns="91440" bIns="45720" rtlCol="0" anchor="b">
            <a:normAutofit/>
          </a:bodyPr>
          <a:lstStyle/>
          <a:p>
            <a:r>
              <a:rPr lang="en-US" sz="4400">
                <a:solidFill>
                  <a:schemeClr val="tx1"/>
                </a:solidFill>
              </a:rPr>
              <a:t>Business Case Analysis</a:t>
            </a:r>
          </a:p>
        </p:txBody>
      </p:sp>
      <p:sp>
        <p:nvSpPr>
          <p:cNvPr id="3" name="Subtitle 2">
            <a:extLst>
              <a:ext uri="{FF2B5EF4-FFF2-40B4-BE49-F238E27FC236}">
                <a16:creationId xmlns:a16="http://schemas.microsoft.com/office/drawing/2014/main" id="{84F73767-F333-38AE-5A64-B17F6E8E07CD}"/>
              </a:ext>
            </a:extLst>
          </p:cNvPr>
          <p:cNvSpPr>
            <a:spLocks noGrp="1"/>
          </p:cNvSpPr>
          <p:nvPr>
            <p:ph type="subTitle" idx="1"/>
          </p:nvPr>
        </p:nvSpPr>
        <p:spPr>
          <a:xfrm>
            <a:off x="858610" y="4608576"/>
            <a:ext cx="3205640" cy="774186"/>
          </a:xfrm>
        </p:spPr>
        <p:txBody>
          <a:bodyPr vert="horz" lIns="91440" tIns="45720" rIns="91440" bIns="45720" rtlCol="0" anchor="t">
            <a:noAutofit/>
          </a:bodyPr>
          <a:lstStyle/>
          <a:p>
            <a:pPr>
              <a:lnSpc>
                <a:spcPct val="100000"/>
              </a:lnSpc>
            </a:pPr>
            <a:r>
              <a:rPr lang="en-US" sz="2200" err="1"/>
              <a:t>Pason</a:t>
            </a:r>
            <a:r>
              <a:rPr lang="en-US" sz="2200"/>
              <a:t> Systems Inc.</a:t>
            </a:r>
          </a:p>
        </p:txBody>
      </p:sp>
      <p:cxnSp>
        <p:nvCxnSpPr>
          <p:cNvPr id="14"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ustDataLst>
      <p:tags r:id="rId1"/>
    </p:custDataLst>
    <p:extLst>
      <p:ext uri="{BB962C8B-B14F-4D97-AF65-F5344CB8AC3E}">
        <p14:creationId xmlns:p14="http://schemas.microsoft.com/office/powerpoint/2010/main" val="128359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C5546B-5891-9131-DFC9-43FEB6AF1705}"/>
              </a:ext>
            </a:extLst>
          </p:cNvPr>
          <p:cNvSpPr>
            <a:spLocks noGrp="1"/>
          </p:cNvSpPr>
          <p:nvPr>
            <p:ph type="title"/>
          </p:nvPr>
        </p:nvSpPr>
        <p:spPr>
          <a:xfrm>
            <a:off x="878911" y="643468"/>
            <a:ext cx="3177847" cy="1674180"/>
          </a:xfrm>
        </p:spPr>
        <p:txBody>
          <a:bodyPr vert="horz" lIns="91440" tIns="45720" rIns="91440" bIns="45720" rtlCol="0" anchor="b">
            <a:normAutofit/>
          </a:bodyPr>
          <a:lstStyle/>
          <a:p>
            <a:pPr>
              <a:lnSpc>
                <a:spcPct val="90000"/>
              </a:lnSpc>
            </a:pPr>
            <a:r>
              <a:rPr lang="en-US" sz="4000"/>
              <a:t>Resources and Capabilities</a:t>
            </a:r>
          </a:p>
        </p:txBody>
      </p:sp>
      <p:cxnSp>
        <p:nvCxnSpPr>
          <p:cNvPr id="31" name="Straight Connector 3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C421EED-F97B-A851-6BB3-96010A94A915}"/>
              </a:ext>
            </a:extLst>
          </p:cNvPr>
          <p:cNvSpPr txBox="1"/>
          <p:nvPr/>
        </p:nvSpPr>
        <p:spPr>
          <a:xfrm>
            <a:off x="5936226" y="5965377"/>
            <a:ext cx="6255774" cy="384648"/>
          </a:xfrm>
          <a:prstGeom prst="rect">
            <a:avLst/>
          </a:prstGeom>
        </p:spPr>
        <p:txBody>
          <a:bodyPr vert="horz" lIns="0" tIns="45720" rIns="0" bIns="45720" rtlCol="0">
            <a:normAutofit/>
          </a:bodyPr>
          <a:lstStyle/>
          <a:p>
            <a:pPr fontAlgn="base">
              <a:spcBef>
                <a:spcPts val="300"/>
              </a:spcBef>
              <a:spcAft>
                <a:spcPts val="300"/>
              </a:spcAft>
              <a:buFont typeface="Calibri" panose="020F0502020204030204" pitchFamily="34" charset="0"/>
            </a:pPr>
            <a:r>
              <a:rPr lang="en-US" sz="900" b="0" i="1">
                <a:solidFill>
                  <a:schemeClr val="tx1">
                    <a:lumMod val="75000"/>
                    <a:lumOff val="25000"/>
                  </a:schemeClr>
                </a:solidFill>
                <a:effectLst/>
              </a:rPr>
              <a:t>Sources: </a:t>
            </a:r>
            <a:r>
              <a:rPr lang="en-US" sz="900" b="0" i="1" err="1">
                <a:solidFill>
                  <a:schemeClr val="tx1">
                    <a:lumMod val="75000"/>
                    <a:lumOff val="25000"/>
                  </a:schemeClr>
                </a:solidFill>
                <a:effectLst/>
              </a:rPr>
              <a:t>Pason</a:t>
            </a:r>
            <a:r>
              <a:rPr lang="en-US" sz="900" b="0" i="1">
                <a:solidFill>
                  <a:schemeClr val="tx1">
                    <a:lumMod val="75000"/>
                    <a:lumOff val="25000"/>
                  </a:schemeClr>
                </a:solidFill>
                <a:effectLst/>
              </a:rPr>
              <a:t> Annual Information, 2023; </a:t>
            </a:r>
            <a:r>
              <a:rPr lang="en-US" sz="900" b="0" i="0">
                <a:solidFill>
                  <a:schemeClr val="tx1">
                    <a:lumMod val="75000"/>
                    <a:lumOff val="25000"/>
                  </a:schemeClr>
                </a:solidFill>
                <a:effectLst/>
              </a:rPr>
              <a:t> </a:t>
            </a:r>
            <a:r>
              <a:rPr lang="en-US" sz="900" b="0" i="1" err="1">
                <a:solidFill>
                  <a:schemeClr val="tx1">
                    <a:lumMod val="75000"/>
                    <a:lumOff val="25000"/>
                  </a:schemeClr>
                </a:solidFill>
                <a:effectLst/>
              </a:rPr>
              <a:t>Pason</a:t>
            </a:r>
            <a:r>
              <a:rPr lang="en-US" sz="900" b="0" i="1">
                <a:solidFill>
                  <a:schemeClr val="tx1">
                    <a:lumMod val="75000"/>
                    <a:lumOff val="25000"/>
                  </a:schemeClr>
                </a:solidFill>
                <a:effectLst/>
              </a:rPr>
              <a:t> Annual Report, 2023; </a:t>
            </a:r>
            <a:r>
              <a:rPr lang="en-US" sz="900" b="0" i="0">
                <a:solidFill>
                  <a:schemeClr val="tx1">
                    <a:lumMod val="75000"/>
                    <a:lumOff val="25000"/>
                  </a:schemeClr>
                </a:solidFill>
                <a:effectLst/>
              </a:rPr>
              <a:t> </a:t>
            </a:r>
            <a:r>
              <a:rPr lang="en-US" sz="900" b="0" i="1" err="1">
                <a:solidFill>
                  <a:schemeClr val="tx1">
                    <a:lumMod val="75000"/>
                    <a:lumOff val="25000"/>
                  </a:schemeClr>
                </a:solidFill>
                <a:effectLst/>
              </a:rPr>
              <a:t>Pason</a:t>
            </a:r>
            <a:r>
              <a:rPr lang="en-US" sz="900" b="0" i="1">
                <a:solidFill>
                  <a:schemeClr val="tx1">
                    <a:lumMod val="75000"/>
                    <a:lumOff val="25000"/>
                  </a:schemeClr>
                </a:solidFill>
                <a:effectLst/>
              </a:rPr>
              <a:t> Information Circular, 2023;</a:t>
            </a:r>
            <a:r>
              <a:rPr lang="en-US" sz="900" b="0" i="0">
                <a:solidFill>
                  <a:schemeClr val="tx1">
                    <a:lumMod val="75000"/>
                    <a:lumOff val="25000"/>
                  </a:schemeClr>
                </a:solidFill>
                <a:effectLst/>
              </a:rPr>
              <a:t> </a:t>
            </a:r>
            <a:br>
              <a:rPr lang="en-US" sz="900" b="0" i="0">
                <a:solidFill>
                  <a:schemeClr val="tx1">
                    <a:lumMod val="75000"/>
                    <a:lumOff val="25000"/>
                  </a:schemeClr>
                </a:solidFill>
                <a:effectLst/>
              </a:rPr>
            </a:br>
            <a:r>
              <a:rPr lang="en-US" sz="900" b="0" i="1">
                <a:solidFill>
                  <a:schemeClr val="tx1">
                    <a:lumMod val="75000"/>
                    <a:lumOff val="25000"/>
                  </a:schemeClr>
                </a:solidFill>
                <a:effectLst/>
              </a:rPr>
              <a:t>Management’s Discussion and Analysis </a:t>
            </a:r>
            <a:r>
              <a:rPr lang="en-US" sz="900" b="0" i="1" err="1">
                <a:solidFill>
                  <a:schemeClr val="tx1">
                    <a:lumMod val="75000"/>
                    <a:lumOff val="25000"/>
                  </a:schemeClr>
                </a:solidFill>
                <a:effectLst/>
              </a:rPr>
              <a:t>Pason</a:t>
            </a:r>
            <a:r>
              <a:rPr lang="en-US" sz="900" b="0" i="1">
                <a:solidFill>
                  <a:schemeClr val="tx1">
                    <a:lumMod val="75000"/>
                    <a:lumOff val="25000"/>
                  </a:schemeClr>
                </a:solidFill>
                <a:effectLst/>
              </a:rPr>
              <a:t>, Q3_2024;</a:t>
            </a:r>
            <a:r>
              <a:rPr lang="en-US" sz="900" b="0" i="0">
                <a:solidFill>
                  <a:schemeClr val="tx1">
                    <a:lumMod val="75000"/>
                    <a:lumOff val="25000"/>
                  </a:schemeClr>
                </a:solidFill>
                <a:effectLst/>
              </a:rPr>
              <a:t> </a:t>
            </a:r>
            <a:r>
              <a:rPr lang="en-US" sz="900" b="0" i="1">
                <a:solidFill>
                  <a:schemeClr val="tx1">
                    <a:lumMod val="75000"/>
                    <a:lumOff val="25000"/>
                  </a:schemeClr>
                </a:solidFill>
                <a:effectLst/>
              </a:rPr>
              <a:t>Investor Presentation, Q3 2024;</a:t>
            </a:r>
            <a:r>
              <a:rPr lang="en-US" sz="900" b="0" i="0">
                <a:solidFill>
                  <a:schemeClr val="tx1">
                    <a:lumMod val="75000"/>
                    <a:lumOff val="25000"/>
                  </a:schemeClr>
                </a:solidFill>
                <a:effectLst/>
              </a:rPr>
              <a:t> </a:t>
            </a:r>
            <a:r>
              <a:rPr lang="en-US" sz="900" b="0" i="1">
                <a:solidFill>
                  <a:schemeClr val="tx1">
                    <a:lumMod val="75000"/>
                    <a:lumOff val="25000"/>
                  </a:schemeClr>
                </a:solidFill>
                <a:effectLst/>
              </a:rPr>
              <a:t>Annual Special Meeting of Shareholders, 2024;</a:t>
            </a:r>
            <a:endParaRPr lang="en-US" sz="900" b="0" i="0">
              <a:solidFill>
                <a:schemeClr val="tx1">
                  <a:lumMod val="75000"/>
                  <a:lumOff val="25000"/>
                </a:schemeClr>
              </a:solidFill>
              <a:effectLst/>
            </a:endParaRPr>
          </a:p>
        </p:txBody>
      </p:sp>
      <p:sp>
        <p:nvSpPr>
          <p:cNvPr id="33" name="Rectangle 3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7" name="Table 6">
            <a:extLst>
              <a:ext uri="{FF2B5EF4-FFF2-40B4-BE49-F238E27FC236}">
                <a16:creationId xmlns:a16="http://schemas.microsoft.com/office/drawing/2014/main" id="{46AF552F-313C-BC37-AF44-77CB97F65F7F}"/>
              </a:ext>
            </a:extLst>
          </p:cNvPr>
          <p:cNvGraphicFramePr>
            <a:graphicFrameLocks noGrp="1"/>
          </p:cNvGraphicFramePr>
          <p:nvPr>
            <p:extLst>
              <p:ext uri="{D42A27DB-BD31-4B8C-83A1-F6EECF244321}">
                <p14:modId xmlns:p14="http://schemas.microsoft.com/office/powerpoint/2010/main" val="1221172796"/>
              </p:ext>
            </p:extLst>
          </p:nvPr>
        </p:nvGraphicFramePr>
        <p:xfrm>
          <a:off x="4653447" y="970703"/>
          <a:ext cx="6892561" cy="4571154"/>
        </p:xfrm>
        <a:graphic>
          <a:graphicData uri="http://schemas.openxmlformats.org/drawingml/2006/table">
            <a:tbl>
              <a:tblPr firstRow="1" firstCol="1" bandRow="1">
                <a:tableStyleId>{9D7B26C5-4107-4FEC-AEDC-1716B250A1EF}</a:tableStyleId>
              </a:tblPr>
              <a:tblGrid>
                <a:gridCol w="3338760">
                  <a:extLst>
                    <a:ext uri="{9D8B030D-6E8A-4147-A177-3AD203B41FA5}">
                      <a16:colId xmlns:a16="http://schemas.microsoft.com/office/drawing/2014/main" val="1367200673"/>
                    </a:ext>
                  </a:extLst>
                </a:gridCol>
                <a:gridCol w="3553801">
                  <a:extLst>
                    <a:ext uri="{9D8B030D-6E8A-4147-A177-3AD203B41FA5}">
                      <a16:colId xmlns:a16="http://schemas.microsoft.com/office/drawing/2014/main" val="850907788"/>
                    </a:ext>
                  </a:extLst>
                </a:gridCol>
              </a:tblGrid>
              <a:tr h="193034">
                <a:tc>
                  <a:txBody>
                    <a:bodyPr/>
                    <a:lstStyle/>
                    <a:p>
                      <a:pPr>
                        <a:spcBef>
                          <a:spcPts val="300"/>
                        </a:spcBef>
                        <a:spcAft>
                          <a:spcPts val="300"/>
                        </a:spcAft>
                      </a:pPr>
                      <a:r>
                        <a:rPr lang="en-US" sz="1100" b="1">
                          <a:solidFill>
                            <a:schemeClr val="tx1"/>
                          </a:solidFill>
                          <a:effectLst/>
                        </a:rPr>
                        <a:t>Resources</a:t>
                      </a:r>
                      <a:endParaRPr lang="en-CA" sz="1100" b="1">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b="1">
                          <a:solidFill>
                            <a:schemeClr val="tx1"/>
                          </a:solidFill>
                          <a:effectLst/>
                        </a:rPr>
                        <a:t>Capabilities</a:t>
                      </a:r>
                      <a:endParaRPr lang="en-CA" sz="1100" b="1">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3266989968"/>
                  </a:ext>
                </a:extLst>
              </a:tr>
              <a:tr h="193034">
                <a:tc>
                  <a:txBody>
                    <a:bodyPr/>
                    <a:lstStyle/>
                    <a:p>
                      <a:pPr>
                        <a:spcBef>
                          <a:spcPts val="300"/>
                        </a:spcBef>
                        <a:spcAft>
                          <a:spcPts val="300"/>
                        </a:spcAft>
                      </a:pPr>
                      <a:r>
                        <a:rPr lang="en-US" sz="1100">
                          <a:solidFill>
                            <a:schemeClr val="tx1"/>
                          </a:solidFill>
                          <a:effectLst/>
                        </a:rPr>
                        <a:t>Brand name</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Trusted and established a reputation for over 40 years</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1265779180"/>
                  </a:ext>
                </a:extLst>
              </a:tr>
              <a:tr h="353896">
                <a:tc>
                  <a:txBody>
                    <a:bodyPr/>
                    <a:lstStyle/>
                    <a:p>
                      <a:pPr>
                        <a:spcBef>
                          <a:spcPts val="300"/>
                        </a:spcBef>
                        <a:spcAft>
                          <a:spcPts val="300"/>
                        </a:spcAft>
                      </a:pPr>
                      <a:r>
                        <a:rPr lang="en-US" sz="1100">
                          <a:solidFill>
                            <a:schemeClr val="tx1"/>
                          </a:solidFill>
                          <a:effectLst/>
                        </a:rPr>
                        <a:t>Capital</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High-end instrumentation and data services to operators, contractors, and other oilfield service companies</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1807153518"/>
                  </a:ext>
                </a:extLst>
              </a:tr>
              <a:tr h="353896">
                <a:tc>
                  <a:txBody>
                    <a:bodyPr/>
                    <a:lstStyle/>
                    <a:p>
                      <a:pPr>
                        <a:spcBef>
                          <a:spcPts val="300"/>
                        </a:spcBef>
                        <a:spcAft>
                          <a:spcPts val="300"/>
                        </a:spcAft>
                      </a:pPr>
                      <a:r>
                        <a:rPr lang="en-US" sz="1100">
                          <a:solidFill>
                            <a:schemeClr val="tx1"/>
                          </a:solidFill>
                          <a:effectLst/>
                        </a:rPr>
                        <a:t>Global Presence (North America, South America, Central America, Middle East)</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High-value energy services and end-to-end technology</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1235754318"/>
                  </a:ext>
                </a:extLst>
              </a:tr>
              <a:tr h="353896">
                <a:tc>
                  <a:txBody>
                    <a:bodyPr/>
                    <a:lstStyle/>
                    <a:p>
                      <a:pPr>
                        <a:spcBef>
                          <a:spcPts val="300"/>
                        </a:spcBef>
                        <a:spcAft>
                          <a:spcPts val="300"/>
                        </a:spcAft>
                      </a:pPr>
                      <a:r>
                        <a:rPr lang="en-US" sz="1100">
                          <a:solidFill>
                            <a:schemeClr val="tx1"/>
                          </a:solidFill>
                          <a:effectLst/>
                        </a:rPr>
                        <a:t>Existing Suppliers, Crude Oil and Product Inventories Drilled and Uncompleted Wells (DUCs)</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Efficient supply chain management and maintaining operational continuity</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3068280634"/>
                  </a:ext>
                </a:extLst>
              </a:tr>
              <a:tr h="420921">
                <a:tc>
                  <a:txBody>
                    <a:bodyPr/>
                    <a:lstStyle/>
                    <a:p>
                      <a:pPr>
                        <a:spcBef>
                          <a:spcPts val="300"/>
                        </a:spcBef>
                        <a:spcAft>
                          <a:spcPts val="300"/>
                        </a:spcAft>
                      </a:pPr>
                      <a:r>
                        <a:rPr lang="en-US" sz="1100">
                          <a:solidFill>
                            <a:schemeClr val="tx1"/>
                          </a:solidFill>
                          <a:effectLst/>
                        </a:rPr>
                        <a:t>Acquisition &amp; Investments</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Expansion of Technology &amp; Service Offerings</a:t>
                      </a:r>
                      <a:endParaRPr lang="en-CA" sz="1100">
                        <a:solidFill>
                          <a:schemeClr val="tx1"/>
                        </a:solidFill>
                        <a:effectLst/>
                      </a:endParaRPr>
                    </a:p>
                    <a:p>
                      <a:pPr>
                        <a:spcBef>
                          <a:spcPts val="300"/>
                        </a:spcBef>
                        <a:spcAft>
                          <a:spcPts val="300"/>
                        </a:spcAft>
                      </a:pPr>
                      <a:r>
                        <a:rPr lang="en-US" sz="1100">
                          <a:solidFill>
                            <a:schemeClr val="tx1"/>
                          </a:solidFill>
                          <a:effectLst/>
                        </a:rPr>
                        <a:t>Development of economic modeling software tool</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1748791948"/>
                  </a:ext>
                </a:extLst>
              </a:tr>
              <a:tr h="193034">
                <a:tc>
                  <a:txBody>
                    <a:bodyPr/>
                    <a:lstStyle/>
                    <a:p>
                      <a:pPr>
                        <a:spcBef>
                          <a:spcPts val="300"/>
                        </a:spcBef>
                        <a:spcAft>
                          <a:spcPts val="300"/>
                        </a:spcAft>
                      </a:pPr>
                      <a:r>
                        <a:rPr lang="en-US" sz="1100">
                          <a:solidFill>
                            <a:schemeClr val="tx1"/>
                          </a:solidFill>
                          <a:effectLst/>
                        </a:rPr>
                        <a:t>Research and Development</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Development of new technologies</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2417816883"/>
                  </a:ext>
                </a:extLst>
              </a:tr>
              <a:tr h="353896">
                <a:tc>
                  <a:txBody>
                    <a:bodyPr/>
                    <a:lstStyle/>
                    <a:p>
                      <a:pPr>
                        <a:spcBef>
                          <a:spcPts val="300"/>
                        </a:spcBef>
                        <a:spcAft>
                          <a:spcPts val="300"/>
                        </a:spcAft>
                      </a:pPr>
                      <a:r>
                        <a:rPr lang="en-US" sz="1100">
                          <a:solidFill>
                            <a:schemeClr val="tx1"/>
                          </a:solidFill>
                          <a:effectLst/>
                        </a:rPr>
                        <a:t>IT Infrastructure</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Capture, Transmit, Process, and Store significant quantities of electronic information</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3301434879"/>
                  </a:ext>
                </a:extLst>
              </a:tr>
              <a:tr h="353896">
                <a:tc>
                  <a:txBody>
                    <a:bodyPr/>
                    <a:lstStyle/>
                    <a:p>
                      <a:pPr>
                        <a:spcBef>
                          <a:spcPts val="300"/>
                        </a:spcBef>
                        <a:spcAft>
                          <a:spcPts val="300"/>
                        </a:spcAft>
                      </a:pPr>
                      <a:r>
                        <a:rPr lang="en-US" sz="1100">
                          <a:solidFill>
                            <a:schemeClr val="tx1"/>
                          </a:solidFill>
                          <a:effectLst/>
                        </a:rPr>
                        <a:t>Cyber Security</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Protection for sensitive operational data and secure communications across systems</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2439036200"/>
                  </a:ext>
                </a:extLst>
              </a:tr>
              <a:tr h="353896">
                <a:tc>
                  <a:txBody>
                    <a:bodyPr/>
                    <a:lstStyle/>
                    <a:p>
                      <a:pPr>
                        <a:spcBef>
                          <a:spcPts val="300"/>
                        </a:spcBef>
                        <a:spcAft>
                          <a:spcPts val="300"/>
                        </a:spcAft>
                      </a:pPr>
                      <a:r>
                        <a:rPr lang="en-US" sz="1100">
                          <a:solidFill>
                            <a:schemeClr val="tx1"/>
                          </a:solidFill>
                          <a:effectLst/>
                        </a:rPr>
                        <a:t>Common Shares</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Voting rights for shareholders, fostering governance and accountability</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3041897138"/>
                  </a:ext>
                </a:extLst>
              </a:tr>
              <a:tr h="193034">
                <a:tc>
                  <a:txBody>
                    <a:bodyPr/>
                    <a:lstStyle/>
                    <a:p>
                      <a:pPr>
                        <a:spcBef>
                          <a:spcPts val="300"/>
                        </a:spcBef>
                        <a:spcAft>
                          <a:spcPts val="300"/>
                        </a:spcAft>
                      </a:pPr>
                      <a:r>
                        <a:rPr lang="en-US" sz="1100">
                          <a:solidFill>
                            <a:schemeClr val="tx1"/>
                          </a:solidFill>
                          <a:effectLst/>
                        </a:rPr>
                        <a:t>Board of Directors</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Decision-making and business ethics</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2684040975"/>
                  </a:ext>
                </a:extLst>
              </a:tr>
              <a:tr h="353896">
                <a:tc>
                  <a:txBody>
                    <a:bodyPr/>
                    <a:lstStyle/>
                    <a:p>
                      <a:pPr>
                        <a:spcBef>
                          <a:spcPts val="300"/>
                        </a:spcBef>
                        <a:spcAft>
                          <a:spcPts val="300"/>
                        </a:spcAft>
                      </a:pPr>
                      <a:r>
                        <a:rPr lang="en-US" sz="1100">
                          <a:solidFill>
                            <a:schemeClr val="tx1"/>
                          </a:solidFill>
                          <a:effectLst/>
                        </a:rPr>
                        <a:t>Investors and Joint Partnerships</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Securing funding and investments in the oil and gas industry</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2643729859"/>
                  </a:ext>
                </a:extLst>
              </a:tr>
              <a:tr h="193034">
                <a:tc>
                  <a:txBody>
                    <a:bodyPr/>
                    <a:lstStyle/>
                    <a:p>
                      <a:pPr>
                        <a:spcBef>
                          <a:spcPts val="300"/>
                        </a:spcBef>
                        <a:spcAft>
                          <a:spcPts val="300"/>
                        </a:spcAft>
                      </a:pPr>
                      <a:r>
                        <a:rPr lang="en-US" sz="1100">
                          <a:solidFill>
                            <a:schemeClr val="tx1"/>
                          </a:solidFill>
                          <a:effectLst/>
                        </a:rPr>
                        <a:t>Highly-skilled diverse workforce</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Creative and innovative pool workforce</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3901276582"/>
                  </a:ext>
                </a:extLst>
              </a:tr>
              <a:tr h="193034">
                <a:tc>
                  <a:txBody>
                    <a:bodyPr/>
                    <a:lstStyle/>
                    <a:p>
                      <a:pPr>
                        <a:spcBef>
                          <a:spcPts val="300"/>
                        </a:spcBef>
                        <a:spcAft>
                          <a:spcPts val="300"/>
                        </a:spcAft>
                      </a:pPr>
                      <a:r>
                        <a:rPr lang="en-US" sz="1100">
                          <a:solidFill>
                            <a:schemeClr val="tx1"/>
                          </a:solidFill>
                          <a:effectLst/>
                        </a:rPr>
                        <a:t>Certified Safety Professionals</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Compliance with safety and regulatory requirements</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1162060700"/>
                  </a:ext>
                </a:extLst>
              </a:tr>
              <a:tr h="514757">
                <a:tc>
                  <a:txBody>
                    <a:bodyPr/>
                    <a:lstStyle/>
                    <a:p>
                      <a:pPr>
                        <a:spcBef>
                          <a:spcPts val="300"/>
                        </a:spcBef>
                        <a:spcAft>
                          <a:spcPts val="300"/>
                        </a:spcAft>
                      </a:pPr>
                      <a:r>
                        <a:rPr lang="en-US" sz="1100">
                          <a:solidFill>
                            <a:schemeClr val="tx1"/>
                          </a:solidFill>
                          <a:effectLst/>
                        </a:rPr>
                        <a:t>Insurance</a:t>
                      </a:r>
                      <a:endParaRPr lang="en-CA" sz="1100">
                        <a:solidFill>
                          <a:schemeClr val="tx1"/>
                        </a:solidFill>
                        <a:effectLst/>
                        <a:latin typeface="Carlito"/>
                        <a:ea typeface="Carlito"/>
                        <a:cs typeface="Carlito"/>
                      </a:endParaRPr>
                    </a:p>
                  </a:txBody>
                  <a:tcPr marL="45265" marR="45265" marT="0" marB="0"/>
                </a:tc>
                <a:tc>
                  <a:txBody>
                    <a:bodyPr/>
                    <a:lstStyle/>
                    <a:p>
                      <a:pPr>
                        <a:spcBef>
                          <a:spcPts val="300"/>
                        </a:spcBef>
                        <a:spcAft>
                          <a:spcPts val="300"/>
                        </a:spcAft>
                      </a:pPr>
                      <a:r>
                        <a:rPr lang="en-US" sz="1100">
                          <a:solidFill>
                            <a:schemeClr val="tx1"/>
                          </a:solidFill>
                          <a:effectLst/>
                        </a:rPr>
                        <a:t>Protection for personal injury, loss of life, business interruption, property damage, pollution, and other liabilities</a:t>
                      </a:r>
                      <a:endParaRPr lang="en-CA" sz="1100">
                        <a:solidFill>
                          <a:schemeClr val="tx1"/>
                        </a:solidFill>
                        <a:effectLst/>
                        <a:latin typeface="Carlito"/>
                        <a:ea typeface="Carlito"/>
                        <a:cs typeface="Carlito"/>
                      </a:endParaRPr>
                    </a:p>
                  </a:txBody>
                  <a:tcPr marL="45265" marR="45265" marT="0" marB="0"/>
                </a:tc>
                <a:extLst>
                  <a:ext uri="{0D108BD9-81ED-4DB2-BD59-A6C34878D82A}">
                    <a16:rowId xmlns:a16="http://schemas.microsoft.com/office/drawing/2014/main" val="2837223000"/>
                  </a:ext>
                </a:extLst>
              </a:tr>
            </a:tbl>
          </a:graphicData>
        </a:graphic>
      </p:graphicFrame>
    </p:spTree>
    <p:custDataLst>
      <p:tags r:id="rId1"/>
    </p:custDataLst>
    <p:extLst>
      <p:ext uri="{BB962C8B-B14F-4D97-AF65-F5344CB8AC3E}">
        <p14:creationId xmlns:p14="http://schemas.microsoft.com/office/powerpoint/2010/main" val="188586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F8EF-7799-9D1C-862F-86CA7D25AE77}"/>
              </a:ext>
            </a:extLst>
          </p:cNvPr>
          <p:cNvSpPr>
            <a:spLocks noGrp="1"/>
          </p:cNvSpPr>
          <p:nvPr>
            <p:ph type="title"/>
          </p:nvPr>
        </p:nvSpPr>
        <p:spPr/>
        <p:txBody>
          <a:bodyPr/>
          <a:lstStyle/>
          <a:p>
            <a:r>
              <a:rPr lang="en-US"/>
              <a:t>Evaluating </a:t>
            </a:r>
            <a:r>
              <a:rPr lang="en-US" err="1"/>
              <a:t>Pason</a:t>
            </a:r>
            <a:r>
              <a:rPr lang="en-US"/>
              <a:t> Systems Inc.’s VRIO</a:t>
            </a:r>
          </a:p>
        </p:txBody>
      </p:sp>
      <p:graphicFrame>
        <p:nvGraphicFramePr>
          <p:cNvPr id="3" name="Table 2">
            <a:extLst>
              <a:ext uri="{FF2B5EF4-FFF2-40B4-BE49-F238E27FC236}">
                <a16:creationId xmlns:a16="http://schemas.microsoft.com/office/drawing/2014/main" id="{D01D0CCD-AA0C-A3D5-9D58-2E7818FE1351}"/>
              </a:ext>
            </a:extLst>
          </p:cNvPr>
          <p:cNvGraphicFramePr>
            <a:graphicFrameLocks noGrp="1"/>
          </p:cNvGraphicFramePr>
          <p:nvPr>
            <p:extLst>
              <p:ext uri="{D42A27DB-BD31-4B8C-83A1-F6EECF244321}">
                <p14:modId xmlns:p14="http://schemas.microsoft.com/office/powerpoint/2010/main" val="1100130569"/>
              </p:ext>
            </p:extLst>
          </p:nvPr>
        </p:nvGraphicFramePr>
        <p:xfrm>
          <a:off x="580571" y="1995714"/>
          <a:ext cx="6396318" cy="3635092"/>
        </p:xfrm>
        <a:graphic>
          <a:graphicData uri="http://schemas.openxmlformats.org/drawingml/2006/table">
            <a:tbl>
              <a:tblPr firstRow="1" firstCol="1" bandRow="1">
                <a:tableStyleId>{073A0DAA-6AF3-43AB-8588-CEC1D06C72B9}</a:tableStyleId>
              </a:tblPr>
              <a:tblGrid>
                <a:gridCol w="1918762">
                  <a:extLst>
                    <a:ext uri="{9D8B030D-6E8A-4147-A177-3AD203B41FA5}">
                      <a16:colId xmlns:a16="http://schemas.microsoft.com/office/drawing/2014/main" val="2202753432"/>
                    </a:ext>
                  </a:extLst>
                </a:gridCol>
                <a:gridCol w="900984">
                  <a:extLst>
                    <a:ext uri="{9D8B030D-6E8A-4147-A177-3AD203B41FA5}">
                      <a16:colId xmlns:a16="http://schemas.microsoft.com/office/drawing/2014/main" val="1082562791"/>
                    </a:ext>
                  </a:extLst>
                </a:gridCol>
                <a:gridCol w="840918">
                  <a:extLst>
                    <a:ext uri="{9D8B030D-6E8A-4147-A177-3AD203B41FA5}">
                      <a16:colId xmlns:a16="http://schemas.microsoft.com/office/drawing/2014/main" val="4105572618"/>
                    </a:ext>
                  </a:extLst>
                </a:gridCol>
                <a:gridCol w="900984">
                  <a:extLst>
                    <a:ext uri="{9D8B030D-6E8A-4147-A177-3AD203B41FA5}">
                      <a16:colId xmlns:a16="http://schemas.microsoft.com/office/drawing/2014/main" val="1909473269"/>
                    </a:ext>
                  </a:extLst>
                </a:gridCol>
                <a:gridCol w="900984">
                  <a:extLst>
                    <a:ext uri="{9D8B030D-6E8A-4147-A177-3AD203B41FA5}">
                      <a16:colId xmlns:a16="http://schemas.microsoft.com/office/drawing/2014/main" val="1439474888"/>
                    </a:ext>
                  </a:extLst>
                </a:gridCol>
                <a:gridCol w="933686">
                  <a:extLst>
                    <a:ext uri="{9D8B030D-6E8A-4147-A177-3AD203B41FA5}">
                      <a16:colId xmlns:a16="http://schemas.microsoft.com/office/drawing/2014/main" val="2139040863"/>
                    </a:ext>
                  </a:extLst>
                </a:gridCol>
              </a:tblGrid>
              <a:tr h="682831">
                <a:tc>
                  <a:txBody>
                    <a:bodyPr/>
                    <a:lstStyle/>
                    <a:p>
                      <a:pPr algn="ctr">
                        <a:spcBef>
                          <a:spcPts val="300"/>
                        </a:spcBef>
                        <a:spcAft>
                          <a:spcPts val="300"/>
                        </a:spcAft>
                      </a:pPr>
                      <a:r>
                        <a:rPr lang="en-US" sz="1100">
                          <a:effectLst/>
                        </a:rPr>
                        <a:t>Resource/</a:t>
                      </a:r>
                      <a:endParaRPr lang="en-CA" sz="1100">
                        <a:effectLst/>
                      </a:endParaRPr>
                    </a:p>
                    <a:p>
                      <a:pPr algn="ctr">
                        <a:spcBef>
                          <a:spcPts val="300"/>
                        </a:spcBef>
                        <a:spcAft>
                          <a:spcPts val="300"/>
                        </a:spcAft>
                      </a:pPr>
                      <a:r>
                        <a:rPr lang="en-US" sz="1100">
                          <a:effectLst/>
                        </a:rPr>
                        <a:t>Capability</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Is it valuable?</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Is it rare?</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Is it difficult to imitate?</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Is it organized to capture its value?</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Can it be a basis for competitive advantage?</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1798736416"/>
                  </a:ext>
                </a:extLst>
              </a:tr>
              <a:tr h="189101">
                <a:tc>
                  <a:txBody>
                    <a:bodyPr/>
                    <a:lstStyle/>
                    <a:p>
                      <a:pPr>
                        <a:spcBef>
                          <a:spcPts val="300"/>
                        </a:spcBef>
                        <a:spcAft>
                          <a:spcPts val="300"/>
                        </a:spcAft>
                      </a:pPr>
                      <a:r>
                        <a:rPr lang="en-US" sz="1100">
                          <a:effectLst/>
                        </a:rPr>
                        <a:t>Brand name</a:t>
                      </a:r>
                      <a:endParaRPr lang="en-CA" sz="1100">
                        <a:effectLst/>
                        <a:latin typeface="Carlito"/>
                        <a:ea typeface="Carlito"/>
                        <a:cs typeface="Carlito"/>
                      </a:endParaRPr>
                    </a:p>
                  </a:txBody>
                  <a:tcPr marL="68580" marR="68580" marT="0" marB="0"/>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438476110"/>
                  </a:ext>
                </a:extLst>
              </a:tr>
              <a:tr h="189101">
                <a:tc>
                  <a:txBody>
                    <a:bodyPr/>
                    <a:lstStyle/>
                    <a:p>
                      <a:r>
                        <a:rPr lang="en-US" sz="1100">
                          <a:effectLst/>
                        </a:rPr>
                        <a:t>Capital</a:t>
                      </a:r>
                      <a:endParaRPr lang="en-CA" sz="1100">
                        <a:effectLst/>
                        <a:latin typeface="Carlito"/>
                        <a:ea typeface="Carlito"/>
                        <a:cs typeface="Carlito"/>
                      </a:endParaRPr>
                    </a:p>
                  </a:txBody>
                  <a:tcPr marL="68580" marR="68580" marT="0" marB="0"/>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371451952"/>
                  </a:ext>
                </a:extLst>
              </a:tr>
              <a:tr h="665636">
                <a:tc>
                  <a:txBody>
                    <a:bodyPr/>
                    <a:lstStyle/>
                    <a:p>
                      <a:r>
                        <a:rPr lang="en-US" sz="1100">
                          <a:effectLst/>
                        </a:rPr>
                        <a:t>Global Presence (North America, South America, Central America, Middle East)</a:t>
                      </a:r>
                      <a:endParaRPr lang="en-CA" sz="1100">
                        <a:effectLst/>
                        <a:latin typeface="Carlito"/>
                        <a:ea typeface="Carlito"/>
                        <a:cs typeface="Carlito"/>
                      </a:endParaRPr>
                    </a:p>
                  </a:txBody>
                  <a:tcPr marL="68580" marR="68580" marT="0" marB="0"/>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4102189356"/>
                  </a:ext>
                </a:extLst>
              </a:tr>
              <a:tr h="189101">
                <a:tc>
                  <a:txBody>
                    <a:bodyPr/>
                    <a:lstStyle/>
                    <a:p>
                      <a:r>
                        <a:rPr lang="en-US" sz="1100">
                          <a:effectLst/>
                        </a:rPr>
                        <a:t>Acquisition &amp; Investments</a:t>
                      </a:r>
                      <a:endParaRPr lang="en-CA" sz="1100">
                        <a:effectLst/>
                        <a:latin typeface="Carlito"/>
                        <a:ea typeface="Carlito"/>
                        <a:cs typeface="Carlito"/>
                      </a:endParaRPr>
                    </a:p>
                  </a:txBody>
                  <a:tcPr marL="68580" marR="68580" marT="0" marB="0"/>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1845709645"/>
                  </a:ext>
                </a:extLst>
              </a:tr>
              <a:tr h="332818">
                <a:tc>
                  <a:txBody>
                    <a:bodyPr/>
                    <a:lstStyle/>
                    <a:p>
                      <a:r>
                        <a:rPr lang="en-US" sz="1100">
                          <a:effectLst/>
                        </a:rPr>
                        <a:t>Investors and Joint Partnerships</a:t>
                      </a:r>
                      <a:endParaRPr lang="en-CA" sz="1100">
                        <a:effectLst/>
                        <a:latin typeface="Carlito"/>
                        <a:ea typeface="Carlito"/>
                        <a:cs typeface="Carlito"/>
                      </a:endParaRPr>
                    </a:p>
                  </a:txBody>
                  <a:tcPr marL="68580" marR="68580" marT="0" marB="0"/>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143057747"/>
                  </a:ext>
                </a:extLst>
              </a:tr>
              <a:tr h="332818">
                <a:tc>
                  <a:txBody>
                    <a:bodyPr/>
                    <a:lstStyle/>
                    <a:p>
                      <a:r>
                        <a:rPr lang="en-US" sz="1100">
                          <a:effectLst/>
                        </a:rPr>
                        <a:t>High-value energy services and technology</a:t>
                      </a:r>
                      <a:endParaRPr lang="en-CA" sz="1100">
                        <a:effectLst/>
                        <a:latin typeface="Carlito"/>
                        <a:ea typeface="Carlito"/>
                        <a:cs typeface="Carlito"/>
                      </a:endParaRPr>
                    </a:p>
                  </a:txBody>
                  <a:tcPr marL="68580" marR="68580" marT="0" marB="0"/>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tc>
                  <a:txBody>
                    <a:bodyPr/>
                    <a:lstStyle/>
                    <a:p>
                      <a:pPr algn="ctr"/>
                      <a:r>
                        <a:rPr lang="en-US" sz="1100">
                          <a:effectLst/>
                        </a:rPr>
                        <a:t>Yes</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3418665689"/>
                  </a:ext>
                </a:extLst>
              </a:tr>
              <a:tr h="189101">
                <a:tc>
                  <a:txBody>
                    <a:bodyPr/>
                    <a:lstStyle/>
                    <a:p>
                      <a:pPr>
                        <a:spcBef>
                          <a:spcPts val="300"/>
                        </a:spcBef>
                        <a:spcAft>
                          <a:spcPts val="300"/>
                        </a:spcAft>
                      </a:pPr>
                      <a:r>
                        <a:rPr lang="en-US" sz="1100">
                          <a:effectLst/>
                        </a:rPr>
                        <a:t>Research and Development</a:t>
                      </a:r>
                      <a:endParaRPr lang="en-CA" sz="1100">
                        <a:effectLst/>
                        <a:latin typeface="Carlito"/>
                        <a:ea typeface="Carlito"/>
                        <a:cs typeface="Carlito"/>
                      </a:endParaRPr>
                    </a:p>
                  </a:txBody>
                  <a:tcPr marL="68580" marR="68580" marT="0" marB="0"/>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401023646"/>
                  </a:ext>
                </a:extLst>
              </a:tr>
              <a:tr h="665636">
                <a:tc>
                  <a:txBody>
                    <a:bodyPr/>
                    <a:lstStyle/>
                    <a:p>
                      <a:pPr>
                        <a:spcBef>
                          <a:spcPts val="300"/>
                        </a:spcBef>
                        <a:spcAft>
                          <a:spcPts val="300"/>
                        </a:spcAft>
                      </a:pPr>
                      <a:r>
                        <a:rPr lang="en-US" sz="1100">
                          <a:effectLst/>
                        </a:rPr>
                        <a:t>Existing Suppliers, Crude Oil and Product Inventories Drilled and Uncompleted Wells (DUCs)</a:t>
                      </a:r>
                      <a:endParaRPr lang="en-CA" sz="1100">
                        <a:effectLst/>
                        <a:latin typeface="Carlito"/>
                        <a:ea typeface="Carlito"/>
                        <a:cs typeface="Carlito"/>
                      </a:endParaRPr>
                    </a:p>
                  </a:txBody>
                  <a:tcPr marL="68580" marR="68580" marT="0" marB="0"/>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No</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No</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1537587494"/>
                  </a:ext>
                </a:extLst>
              </a:tr>
              <a:tr h="189101">
                <a:tc>
                  <a:txBody>
                    <a:bodyPr/>
                    <a:lstStyle/>
                    <a:p>
                      <a:pPr>
                        <a:spcBef>
                          <a:spcPts val="300"/>
                        </a:spcBef>
                        <a:spcAft>
                          <a:spcPts val="300"/>
                        </a:spcAft>
                      </a:pPr>
                      <a:r>
                        <a:rPr lang="en-US" sz="1100">
                          <a:effectLst/>
                        </a:rPr>
                        <a:t>IT Infrastructure</a:t>
                      </a:r>
                      <a:endParaRPr lang="en-CA" sz="1100">
                        <a:effectLst/>
                        <a:latin typeface="Carlito"/>
                        <a:ea typeface="Carlito"/>
                        <a:cs typeface="Carlito"/>
                      </a:endParaRPr>
                    </a:p>
                  </a:txBody>
                  <a:tcPr marL="68580" marR="68580" marT="0" marB="0"/>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No</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No</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Yes</a:t>
                      </a:r>
                      <a:endParaRPr lang="en-CA" sz="1100">
                        <a:effectLst/>
                        <a:latin typeface="Carlito"/>
                        <a:ea typeface="Carlito"/>
                        <a:cs typeface="Carlito"/>
                      </a:endParaRPr>
                    </a:p>
                  </a:txBody>
                  <a:tcPr marL="68580" marR="68580" marT="0" marB="0" anchor="ctr"/>
                </a:tc>
                <a:tc>
                  <a:txBody>
                    <a:bodyPr/>
                    <a:lstStyle/>
                    <a:p>
                      <a:pPr algn="ctr">
                        <a:spcBef>
                          <a:spcPts val="300"/>
                        </a:spcBef>
                        <a:spcAft>
                          <a:spcPts val="300"/>
                        </a:spcAft>
                      </a:pPr>
                      <a:r>
                        <a:rPr lang="en-US" sz="1100">
                          <a:effectLst/>
                        </a:rPr>
                        <a:t>No</a:t>
                      </a:r>
                      <a:endParaRPr lang="en-CA" sz="1100">
                        <a:effectLst/>
                        <a:latin typeface="Carlito"/>
                        <a:ea typeface="Carlito"/>
                        <a:cs typeface="Carlito"/>
                      </a:endParaRPr>
                    </a:p>
                  </a:txBody>
                  <a:tcPr marL="68580" marR="68580" marT="0" marB="0" anchor="ctr"/>
                </a:tc>
                <a:extLst>
                  <a:ext uri="{0D108BD9-81ED-4DB2-BD59-A6C34878D82A}">
                    <a16:rowId xmlns:a16="http://schemas.microsoft.com/office/drawing/2014/main" val="3160922636"/>
                  </a:ext>
                </a:extLst>
              </a:tr>
            </a:tbl>
          </a:graphicData>
        </a:graphic>
      </p:graphicFrame>
      <p:pic>
        <p:nvPicPr>
          <p:cNvPr id="5" name="Picture 4">
            <a:extLst>
              <a:ext uri="{FF2B5EF4-FFF2-40B4-BE49-F238E27FC236}">
                <a16:creationId xmlns:a16="http://schemas.microsoft.com/office/drawing/2014/main" id="{C3DF0F1E-1CD3-C235-8E37-98304E1309A7}"/>
              </a:ext>
            </a:extLst>
          </p:cNvPr>
          <p:cNvPicPr>
            <a:picLocks noChangeAspect="1"/>
          </p:cNvPicPr>
          <p:nvPr/>
        </p:nvPicPr>
        <p:blipFill>
          <a:blip r:embed="rId4"/>
          <a:stretch>
            <a:fillRect/>
          </a:stretch>
        </p:blipFill>
        <p:spPr>
          <a:xfrm>
            <a:off x="7074266" y="1999654"/>
            <a:ext cx="4266417" cy="2029251"/>
          </a:xfrm>
          <a:prstGeom prst="rect">
            <a:avLst/>
          </a:prstGeom>
        </p:spPr>
      </p:pic>
      <p:sp>
        <p:nvSpPr>
          <p:cNvPr id="4" name="TextBox 3">
            <a:extLst>
              <a:ext uri="{FF2B5EF4-FFF2-40B4-BE49-F238E27FC236}">
                <a16:creationId xmlns:a16="http://schemas.microsoft.com/office/drawing/2014/main" id="{8F18DEE2-98FF-A1C3-1973-08217623F39A}"/>
              </a:ext>
            </a:extLst>
          </p:cNvPr>
          <p:cNvSpPr txBox="1"/>
          <p:nvPr/>
        </p:nvSpPr>
        <p:spPr>
          <a:xfrm>
            <a:off x="7077363" y="4194298"/>
            <a:ext cx="426769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ea typeface="+mn-lt"/>
                <a:cs typeface="+mn-lt"/>
              </a:rPr>
              <a:t>Pason Systems Inc.'s competitive advantage stems from its strong brand, global presence, strategic acquisitions, investments, joint partnerships, and innovations. However, to stay ahead of rivals, it must focus on mitigating risks and enhancing its IT and supply chain management.</a:t>
            </a:r>
            <a:endParaRPr lang="en-US" sz="1600"/>
          </a:p>
        </p:txBody>
      </p:sp>
    </p:spTree>
    <p:custDataLst>
      <p:tags r:id="rId1"/>
    </p:custDataLst>
    <p:extLst>
      <p:ext uri="{BB962C8B-B14F-4D97-AF65-F5344CB8AC3E}">
        <p14:creationId xmlns:p14="http://schemas.microsoft.com/office/powerpoint/2010/main" val="339571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1933B-A114-17F9-6E7E-B91E6473F5CC}"/>
              </a:ext>
            </a:extLst>
          </p:cNvPr>
          <p:cNvSpPr>
            <a:spLocks noGrp="1"/>
          </p:cNvSpPr>
          <p:nvPr>
            <p:ph type="title"/>
          </p:nvPr>
        </p:nvSpPr>
        <p:spPr>
          <a:xfrm>
            <a:off x="6411685" y="634946"/>
            <a:ext cx="5127171" cy="1450757"/>
          </a:xfrm>
        </p:spPr>
        <p:txBody>
          <a:bodyPr>
            <a:normAutofit fontScale="90000"/>
          </a:bodyPr>
          <a:lstStyle/>
          <a:p>
            <a:r>
              <a:rPr lang="en-CA" sz="3400"/>
              <a:t>Recommendation 1: Establish integration procedures for new Acquisitions (IWS and ETB)</a:t>
            </a:r>
            <a:endParaRPr lang="en-US" sz="3400"/>
          </a:p>
        </p:txBody>
      </p:sp>
      <p:cxnSp>
        <p:nvCxnSpPr>
          <p:cNvPr id="20" name="Straight Connector 19">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C2CB0C-BDA0-A382-6F0C-816B9CB47EC2}"/>
              </a:ext>
            </a:extLst>
          </p:cNvPr>
          <p:cNvSpPr>
            <a:spLocks noGrp="1"/>
          </p:cNvSpPr>
          <p:nvPr>
            <p:ph idx="1"/>
          </p:nvPr>
        </p:nvSpPr>
        <p:spPr>
          <a:xfrm>
            <a:off x="6411684" y="2407436"/>
            <a:ext cx="5127172" cy="2103603"/>
          </a:xfrm>
        </p:spPr>
        <p:txBody>
          <a:bodyPr>
            <a:normAutofit/>
          </a:bodyPr>
          <a:lstStyle/>
          <a:p>
            <a:r>
              <a:rPr lang="en-CA"/>
              <a:t>Implement Lewin’s Change Model for structured integration.</a:t>
            </a:r>
            <a:br>
              <a:rPr lang="en-CA"/>
            </a:br>
            <a:r>
              <a:rPr lang="en-CA"/>
              <a:t>Focus on aligning administrative, operational, and financial systems.</a:t>
            </a:r>
            <a:br>
              <a:rPr lang="en-CA"/>
            </a:br>
            <a:r>
              <a:rPr lang="en-CA"/>
              <a:t>Provide consistent training across all levels.</a:t>
            </a:r>
            <a:endParaRPr lang="en-US"/>
          </a:p>
        </p:txBody>
      </p:sp>
      <p:sp>
        <p:nvSpPr>
          <p:cNvPr id="22" name="Rectangle 21">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DC67E4B3-C3FD-45E4-1F55-DD0ACD72F3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3144" y="1728457"/>
            <a:ext cx="5860900" cy="2847269"/>
          </a:xfrm>
          <a:prstGeom prst="rect">
            <a:avLst/>
          </a:prstGeom>
          <a:noFill/>
          <a:ln>
            <a:noFill/>
          </a:ln>
        </p:spPr>
      </p:pic>
      <p:sp>
        <p:nvSpPr>
          <p:cNvPr id="4" name="Rectangle 3">
            <a:extLst>
              <a:ext uri="{FF2B5EF4-FFF2-40B4-BE49-F238E27FC236}">
                <a16:creationId xmlns:a16="http://schemas.microsoft.com/office/drawing/2014/main" id="{7024497D-992A-4065-8736-86E03DF57C0B}"/>
              </a:ext>
            </a:extLst>
          </p:cNvPr>
          <p:cNvSpPr/>
          <p:nvPr/>
        </p:nvSpPr>
        <p:spPr>
          <a:xfrm>
            <a:off x="315684" y="4897459"/>
            <a:ext cx="6096000" cy="430887"/>
          </a:xfrm>
          <a:prstGeom prst="rect">
            <a:avLst/>
          </a:prstGeom>
        </p:spPr>
        <p:txBody>
          <a:bodyPr>
            <a:spAutoFit/>
          </a:bodyPr>
          <a:lstStyle/>
          <a:p>
            <a:pPr algn="ctr"/>
            <a:r>
              <a:rPr lang="en-US" sz="1100" b="1">
                <a:latin typeface="+mj-lt"/>
                <a:ea typeface="Calibri" panose="020F0502020204030204" pitchFamily="34" charset="0"/>
                <a:cs typeface="Arial" panose="020B0604020202020204" pitchFamily="34" charset="0"/>
              </a:rPr>
              <a:t>Lewin’s Change Model Process</a:t>
            </a:r>
            <a:endParaRPr lang="en-US" sz="1100">
              <a:latin typeface="+mj-lt"/>
              <a:ea typeface="Calibri" panose="020F0502020204030204" pitchFamily="34" charset="0"/>
              <a:cs typeface="Arial" panose="020B0604020202020204" pitchFamily="34" charset="0"/>
            </a:endParaRPr>
          </a:p>
          <a:p>
            <a:pPr algn="ctr"/>
            <a:r>
              <a:rPr lang="en-US" sz="1100">
                <a:latin typeface="+mj-lt"/>
                <a:ea typeface="Calibri" panose="020F0502020204030204" pitchFamily="34" charset="0"/>
                <a:cs typeface="Arial" panose="020B0604020202020204" pitchFamily="34" charset="0"/>
              </a:rPr>
              <a:t>Source: (Rice University, 2019)</a:t>
            </a:r>
            <a:endParaRPr lang="en-US" sz="1100">
              <a:effectLst/>
              <a:latin typeface="+mj-lt"/>
              <a:ea typeface="Calibri" panose="020F050202020403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0470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3" name="Straight Connector 4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D27A99F-303E-BC6B-1B84-7CB4DB677AFD}"/>
              </a:ext>
            </a:extLst>
          </p:cNvPr>
          <p:cNvSpPr>
            <a:spLocks noGrp="1"/>
          </p:cNvSpPr>
          <p:nvPr>
            <p:ph type="title"/>
          </p:nvPr>
        </p:nvSpPr>
        <p:spPr>
          <a:xfrm>
            <a:off x="425532" y="4905662"/>
            <a:ext cx="5067381" cy="1541176"/>
          </a:xfrm>
        </p:spPr>
        <p:txBody>
          <a:bodyPr vert="horz" lIns="91440" tIns="45720" rIns="91440" bIns="45720" rtlCol="0" anchor="ctr">
            <a:noAutofit/>
          </a:bodyPr>
          <a:lstStyle/>
          <a:p>
            <a:pPr algn="r">
              <a:lnSpc>
                <a:spcPct val="90000"/>
              </a:lnSpc>
            </a:pPr>
            <a:r>
              <a:rPr lang="en-US" sz="3200">
                <a:solidFill>
                  <a:srgbClr val="FFFFFF"/>
                </a:solidFill>
              </a:rPr>
              <a:t>Control for Recommendation 1: Balanced Scorecard Approach</a:t>
            </a:r>
          </a:p>
        </p:txBody>
      </p:sp>
      <p:cxnSp>
        <p:nvCxnSpPr>
          <p:cNvPr id="49" name="Straight Connector 4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81B40C97-8C45-D4EF-0F41-18D123D89233}"/>
              </a:ext>
            </a:extLst>
          </p:cNvPr>
          <p:cNvGraphicFramePr>
            <a:graphicFrameLocks noGrp="1"/>
          </p:cNvGraphicFramePr>
          <p:nvPr>
            <p:extLst>
              <p:ext uri="{D42A27DB-BD31-4B8C-83A1-F6EECF244321}">
                <p14:modId xmlns:p14="http://schemas.microsoft.com/office/powerpoint/2010/main" val="3603633893"/>
              </p:ext>
            </p:extLst>
          </p:nvPr>
        </p:nvGraphicFramePr>
        <p:xfrm>
          <a:off x="633449" y="370625"/>
          <a:ext cx="10925103" cy="3809852"/>
        </p:xfrm>
        <a:graphic>
          <a:graphicData uri="http://schemas.openxmlformats.org/drawingml/2006/table">
            <a:tbl>
              <a:tblPr firstRow="1" bandRow="1">
                <a:tableStyleId>{073A0DAA-6AF3-43AB-8588-CEC1D06C72B9}</a:tableStyleId>
              </a:tblPr>
              <a:tblGrid>
                <a:gridCol w="2826784">
                  <a:extLst>
                    <a:ext uri="{9D8B030D-6E8A-4147-A177-3AD203B41FA5}">
                      <a16:colId xmlns:a16="http://schemas.microsoft.com/office/drawing/2014/main" val="506494298"/>
                    </a:ext>
                  </a:extLst>
                </a:gridCol>
                <a:gridCol w="3709730">
                  <a:extLst>
                    <a:ext uri="{9D8B030D-6E8A-4147-A177-3AD203B41FA5}">
                      <a16:colId xmlns:a16="http://schemas.microsoft.com/office/drawing/2014/main" val="1916733669"/>
                    </a:ext>
                  </a:extLst>
                </a:gridCol>
                <a:gridCol w="4388589">
                  <a:extLst>
                    <a:ext uri="{9D8B030D-6E8A-4147-A177-3AD203B41FA5}">
                      <a16:colId xmlns:a16="http://schemas.microsoft.com/office/drawing/2014/main" val="1931278972"/>
                    </a:ext>
                  </a:extLst>
                </a:gridCol>
              </a:tblGrid>
              <a:tr h="289552">
                <a:tc>
                  <a:txBody>
                    <a:bodyPr/>
                    <a:lstStyle/>
                    <a:p>
                      <a:pPr algn="ctr">
                        <a:lnSpc>
                          <a:spcPct val="107000"/>
                        </a:lnSpc>
                      </a:pPr>
                      <a:r>
                        <a:rPr lang="en-US" sz="2000" b="1">
                          <a:solidFill>
                            <a:schemeClr val="bg1"/>
                          </a:solidFill>
                          <a:effectLst/>
                          <a:latin typeface="Times New Roman" panose="02020603050405020304" pitchFamily="18" charset="0"/>
                          <a:cs typeface="Times New Roman" panose="02020603050405020304" pitchFamily="18" charset="0"/>
                        </a:rPr>
                        <a:t>Scorecard</a:t>
                      </a:r>
                      <a:endParaRPr lang="en-CA" sz="2000" b="1">
                        <a:solidFill>
                          <a:schemeClr val="bg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gn="ctr">
                        <a:lnSpc>
                          <a:spcPct val="107000"/>
                        </a:lnSpc>
                      </a:pPr>
                      <a:r>
                        <a:rPr lang="en-US" sz="2000" b="1" kern="1200">
                          <a:solidFill>
                            <a:schemeClr val="bg1"/>
                          </a:solidFill>
                          <a:effectLst/>
                          <a:latin typeface="Times New Roman" panose="02020603050405020304" pitchFamily="18" charset="0"/>
                          <a:cs typeface="Times New Roman" panose="02020603050405020304" pitchFamily="18" charset="0"/>
                        </a:rPr>
                        <a:t>Objectives</a:t>
                      </a:r>
                      <a:endParaRPr lang="en-CA" sz="2000" b="1">
                        <a:solidFill>
                          <a:schemeClr val="bg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gn="ctr">
                        <a:lnSpc>
                          <a:spcPct val="107000"/>
                        </a:lnSpc>
                      </a:pPr>
                      <a:r>
                        <a:rPr lang="en-US" sz="2000" b="1" kern="1200">
                          <a:solidFill>
                            <a:schemeClr val="bg1"/>
                          </a:solidFill>
                          <a:effectLst/>
                          <a:latin typeface="Times New Roman" panose="02020603050405020304" pitchFamily="18" charset="0"/>
                          <a:cs typeface="Times New Roman" panose="02020603050405020304" pitchFamily="18" charset="0"/>
                        </a:rPr>
                        <a:t>Measures</a:t>
                      </a:r>
                      <a:endParaRPr lang="en-CA" sz="2000" b="1">
                        <a:solidFill>
                          <a:schemeClr val="bg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3106201181"/>
                  </a:ext>
                </a:extLst>
              </a:tr>
              <a:tr h="473040">
                <a:tc rowSpan="4">
                  <a:txBody>
                    <a:bodyPr/>
                    <a:lstStyle/>
                    <a:p>
                      <a:pPr algn="ctr">
                        <a:lnSpc>
                          <a:spcPct val="107000"/>
                        </a:lnSpc>
                      </a:pPr>
                      <a:r>
                        <a:rPr lang="en-US" sz="2000" b="1" kern="1200">
                          <a:solidFill>
                            <a:schemeClr val="tx1"/>
                          </a:solidFill>
                          <a:effectLst/>
                          <a:latin typeface="Times New Roman" panose="02020603050405020304" pitchFamily="18" charset="0"/>
                          <a:cs typeface="Times New Roman" panose="02020603050405020304" pitchFamily="18" charset="0"/>
                        </a:rPr>
                        <a:t>Finance</a:t>
                      </a:r>
                      <a:endParaRPr lang="en-CA" sz="2000" b="1">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Improve financial performance post-acquisition</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Return on Investment (ROI) will increase by 10% in the first year after the acquisition</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1297693117"/>
                  </a:ext>
                </a:extLst>
              </a:tr>
              <a:tr h="473040">
                <a:tc vMerge="1">
                  <a:txBody>
                    <a:bodyPr/>
                    <a:lstStyle/>
                    <a:p>
                      <a:endParaRPr lang="en-US"/>
                    </a:p>
                  </a:txBody>
                  <a:tcP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Optimize costs for administration</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The cost-to-revenue ratio will reduce by 5% in the first year after the acquisition</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2492316485"/>
                  </a:ext>
                </a:extLst>
              </a:tr>
              <a:tr h="289552">
                <a:tc vMerge="1">
                  <a:txBody>
                    <a:bodyPr/>
                    <a:lstStyle/>
                    <a:p>
                      <a:endParaRPr lang="en-US"/>
                    </a:p>
                  </a:txBody>
                  <a:tcP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Increase revenue from new acquisitions</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Revenue will increase 5-7% in the first year after acquisition</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4046287812"/>
                  </a:ext>
                </a:extLst>
              </a:tr>
              <a:tr h="289552">
                <a:tc vMerge="1">
                  <a:txBody>
                    <a:bodyPr/>
                    <a:lstStyle/>
                    <a:p>
                      <a:endParaRPr lang="en-US"/>
                    </a:p>
                  </a:txBody>
                  <a:tcP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Improve cash flow</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Positive cash flow from operations</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1530381381"/>
                  </a:ext>
                </a:extLst>
              </a:tr>
              <a:tr h="289552">
                <a:tc rowSpan="2">
                  <a:txBody>
                    <a:bodyPr/>
                    <a:lstStyle/>
                    <a:p>
                      <a:pPr algn="ctr">
                        <a:lnSpc>
                          <a:spcPct val="107000"/>
                        </a:lnSpc>
                      </a:pPr>
                      <a:r>
                        <a:rPr lang="en-US" sz="2000" b="1" kern="1200">
                          <a:solidFill>
                            <a:schemeClr val="tx1"/>
                          </a:solidFill>
                          <a:effectLst/>
                          <a:latin typeface="Times New Roman" panose="02020603050405020304" pitchFamily="18" charset="0"/>
                          <a:cs typeface="Times New Roman" panose="02020603050405020304" pitchFamily="18" charset="0"/>
                        </a:rPr>
                        <a:t>Customer</a:t>
                      </a:r>
                      <a:endParaRPr lang="en-CA" sz="2000" b="1">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Retain key customers from IWS and ETB</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Retain 90% of customers from IWS and ETB</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2782731568"/>
                  </a:ext>
                </a:extLst>
              </a:tr>
              <a:tr h="289552">
                <a:tc vMerge="1">
                  <a:txBody>
                    <a:bodyPr/>
                    <a:lstStyle/>
                    <a:p>
                      <a:endParaRPr lang="en-US"/>
                    </a:p>
                  </a:txBody>
                  <a:tcP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Ensure customer satisfaction by integrating administrative</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Not more than 3% of customer complains</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2895551592"/>
                  </a:ext>
                </a:extLst>
              </a:tr>
              <a:tr h="289552">
                <a:tc rowSpan="2">
                  <a:txBody>
                    <a:bodyPr/>
                    <a:lstStyle/>
                    <a:p>
                      <a:pPr algn="ctr">
                        <a:lnSpc>
                          <a:spcPct val="107000"/>
                        </a:lnSpc>
                      </a:pPr>
                      <a:r>
                        <a:rPr lang="en-US" sz="2000" b="1" kern="1200">
                          <a:solidFill>
                            <a:schemeClr val="tx1"/>
                          </a:solidFill>
                          <a:effectLst/>
                          <a:latin typeface="Times New Roman" panose="02020603050405020304" pitchFamily="18" charset="0"/>
                          <a:cs typeface="Times New Roman" panose="02020603050405020304" pitchFamily="18" charset="0"/>
                        </a:rPr>
                        <a:t>Internal process</a:t>
                      </a:r>
                      <a:endParaRPr lang="en-CA" sz="2000" b="1">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Achieve successful integration of administrative systems</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100% systems integration within 6 months</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1368389622"/>
                  </a:ext>
                </a:extLst>
              </a:tr>
              <a:tr h="289552">
                <a:tc vMerge="1">
                  <a:txBody>
                    <a:bodyPr/>
                    <a:lstStyle/>
                    <a:p>
                      <a:endParaRPr lang="en-US"/>
                    </a:p>
                  </a:txBody>
                  <a:tcP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Maintain operational continuity </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99% uptime during integration</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3208760902"/>
                  </a:ext>
                </a:extLst>
              </a:tr>
              <a:tr h="289552">
                <a:tc rowSpan="2">
                  <a:txBody>
                    <a:bodyPr/>
                    <a:lstStyle/>
                    <a:p>
                      <a:pPr algn="ctr">
                        <a:lnSpc>
                          <a:spcPct val="107000"/>
                        </a:lnSpc>
                      </a:pPr>
                      <a:r>
                        <a:rPr lang="en-US" sz="2000" b="1" kern="1200">
                          <a:solidFill>
                            <a:schemeClr val="tx1"/>
                          </a:solidFill>
                          <a:effectLst/>
                          <a:latin typeface="Times New Roman" panose="02020603050405020304" pitchFamily="18" charset="0"/>
                          <a:cs typeface="Times New Roman" panose="02020603050405020304" pitchFamily="18" charset="0"/>
                        </a:rPr>
                        <a:t>Learning &amp; Growth</a:t>
                      </a:r>
                      <a:endParaRPr lang="en-CA" sz="2000" b="1">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Number of training hours per employee</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Minimum of 40 hours per employee per year</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3579732865"/>
                  </a:ext>
                </a:extLst>
              </a:tr>
              <a:tr h="289552">
                <a:tc vMerge="1">
                  <a:txBody>
                    <a:bodyPr/>
                    <a:lstStyle/>
                    <a:p>
                      <a:endParaRPr lang="en-US"/>
                    </a:p>
                  </a:txBody>
                  <a:tcP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 of employees trained on new systems</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tc>
                  <a:txBody>
                    <a:bodyPr/>
                    <a:lstStyle/>
                    <a:p>
                      <a:pPr>
                        <a:lnSpc>
                          <a:spcPct val="107000"/>
                        </a:lnSpc>
                      </a:pPr>
                      <a:r>
                        <a:rPr lang="en-US" sz="1200" kern="1200">
                          <a:solidFill>
                            <a:schemeClr val="tx1"/>
                          </a:solidFill>
                          <a:effectLst/>
                          <a:latin typeface="Times New Roman" panose="02020603050405020304" pitchFamily="18" charset="0"/>
                          <a:cs typeface="Times New Roman" panose="02020603050405020304" pitchFamily="18" charset="0"/>
                        </a:rPr>
                        <a:t>100% trained within 6 months</a:t>
                      </a:r>
                      <a:endParaRPr lang="en-CA" sz="1200">
                        <a:solidFill>
                          <a:schemeClr val="tx1"/>
                        </a:solidFill>
                        <a:effectLst/>
                        <a:latin typeface="Times New Roman" panose="02020603050405020304" pitchFamily="18" charset="0"/>
                        <a:ea typeface="Carlito"/>
                        <a:cs typeface="Times New Roman" panose="02020603050405020304" pitchFamily="18" charset="0"/>
                      </a:endParaRPr>
                    </a:p>
                  </a:txBody>
                  <a:tcPr marL="77268" marR="77268" marT="38634" marB="38634" anchor="ctr"/>
                </a:tc>
                <a:extLst>
                  <a:ext uri="{0D108BD9-81ED-4DB2-BD59-A6C34878D82A}">
                    <a16:rowId xmlns:a16="http://schemas.microsoft.com/office/drawing/2014/main" val="299417831"/>
                  </a:ext>
                </a:extLst>
              </a:tr>
            </a:tbl>
          </a:graphicData>
        </a:graphic>
      </p:graphicFrame>
      <p:grpSp>
        <p:nvGrpSpPr>
          <p:cNvPr id="6" name="Group 5">
            <a:extLst>
              <a:ext uri="{FF2B5EF4-FFF2-40B4-BE49-F238E27FC236}">
                <a16:creationId xmlns:a16="http://schemas.microsoft.com/office/drawing/2014/main" id="{B5516403-5926-9E25-7CF4-3D800504CC32}"/>
              </a:ext>
            </a:extLst>
          </p:cNvPr>
          <p:cNvGrpSpPr/>
          <p:nvPr/>
        </p:nvGrpSpPr>
        <p:grpSpPr>
          <a:xfrm>
            <a:off x="8403548" y="4769006"/>
            <a:ext cx="3616627" cy="1926705"/>
            <a:chOff x="5201692" y="4859624"/>
            <a:chExt cx="3616627" cy="1926705"/>
          </a:xfrm>
        </p:grpSpPr>
        <p:pic>
          <p:nvPicPr>
            <p:cNvPr id="1026" name="Picture 2">
              <a:extLst>
                <a:ext uri="{FF2B5EF4-FFF2-40B4-BE49-F238E27FC236}">
                  <a16:creationId xmlns:a16="http://schemas.microsoft.com/office/drawing/2014/main" id="{AE3CB0CC-AD3D-448A-CF5E-01FDBA07A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692" y="4859624"/>
              <a:ext cx="3616627" cy="15411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16017B-9E87-85D7-18F0-5B085DF247CF}"/>
                </a:ext>
              </a:extLst>
            </p:cNvPr>
            <p:cNvSpPr txBox="1"/>
            <p:nvPr/>
          </p:nvSpPr>
          <p:spPr>
            <a:xfrm>
              <a:off x="5429829" y="6416997"/>
              <a:ext cx="3160353" cy="369332"/>
            </a:xfrm>
            <a:prstGeom prst="rect">
              <a:avLst/>
            </a:prstGeom>
            <a:noFill/>
          </p:spPr>
          <p:txBody>
            <a:bodyPr wrap="none" rtlCol="0">
              <a:spAutoFit/>
            </a:bodyPr>
            <a:lstStyle/>
            <a:p>
              <a:pPr algn="ctr"/>
              <a:r>
                <a:rPr lang="en-US" sz="1800" b="0" i="1">
                  <a:solidFill>
                    <a:schemeClr val="bg1"/>
                  </a:solidFill>
                  <a:effectLst/>
                  <a:latin typeface="Carlito"/>
                </a:rPr>
                <a:t>(Source: </a:t>
              </a:r>
              <a:r>
                <a:rPr lang="en-US" i="1">
                  <a:solidFill>
                    <a:schemeClr val="bg1"/>
                  </a:solidFill>
                  <a:latin typeface="Carlito"/>
                </a:rPr>
                <a:t>SAIT Module 10</a:t>
              </a:r>
              <a:r>
                <a:rPr lang="en-US" sz="1800" b="0" i="1">
                  <a:solidFill>
                    <a:schemeClr val="bg1"/>
                  </a:solidFill>
                  <a:effectLst/>
                  <a:latin typeface="Carlito"/>
                </a:rPr>
                <a:t>, 2024)</a:t>
              </a:r>
              <a:r>
                <a:rPr lang="en-US" sz="1800" b="0" i="0">
                  <a:solidFill>
                    <a:schemeClr val="bg1"/>
                  </a:solidFill>
                  <a:effectLst/>
                  <a:latin typeface="Carlito"/>
                </a:rPr>
                <a:t> </a:t>
              </a:r>
              <a:endParaRPr lang="en-US">
                <a:solidFill>
                  <a:schemeClr val="bg1"/>
                </a:solidFill>
              </a:endParaRPr>
            </a:p>
          </p:txBody>
        </p:sp>
      </p:grpSp>
    </p:spTree>
    <p:custDataLst>
      <p:tags r:id="rId1"/>
    </p:custDataLst>
    <p:extLst>
      <p:ext uri="{BB962C8B-B14F-4D97-AF65-F5344CB8AC3E}">
        <p14:creationId xmlns:p14="http://schemas.microsoft.com/office/powerpoint/2010/main" val="97487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4924-6B03-7DDA-4764-967B19A64357}"/>
              </a:ext>
            </a:extLst>
          </p:cNvPr>
          <p:cNvSpPr>
            <a:spLocks noGrp="1"/>
          </p:cNvSpPr>
          <p:nvPr>
            <p:ph type="title"/>
          </p:nvPr>
        </p:nvSpPr>
        <p:spPr/>
        <p:txBody>
          <a:bodyPr>
            <a:normAutofit/>
          </a:bodyPr>
          <a:lstStyle/>
          <a:p>
            <a:r>
              <a:rPr lang="en-CA"/>
              <a:t>Recommendation 2: </a:t>
            </a:r>
            <a:br>
              <a:rPr lang="en-CA"/>
            </a:br>
            <a:r>
              <a:rPr lang="en-CA"/>
              <a:t>Enhance Cybersecurity Measures</a:t>
            </a:r>
            <a:endParaRPr lang="en-US"/>
          </a:p>
        </p:txBody>
      </p:sp>
      <p:sp>
        <p:nvSpPr>
          <p:cNvPr id="3" name="Content Placeholder 2">
            <a:extLst>
              <a:ext uri="{FF2B5EF4-FFF2-40B4-BE49-F238E27FC236}">
                <a16:creationId xmlns:a16="http://schemas.microsoft.com/office/drawing/2014/main" id="{FC26583E-60B9-4053-B542-0583F6599994}"/>
              </a:ext>
            </a:extLst>
          </p:cNvPr>
          <p:cNvSpPr>
            <a:spLocks noGrp="1"/>
          </p:cNvSpPr>
          <p:nvPr>
            <p:ph idx="1"/>
          </p:nvPr>
        </p:nvSpPr>
        <p:spPr/>
        <p:txBody>
          <a:bodyPr/>
          <a:lstStyle/>
          <a:p>
            <a:r>
              <a:rPr lang="en-CA"/>
              <a:t>Develop a contingency plan for potential breaches.</a:t>
            </a:r>
            <a:br>
              <a:rPr lang="en-CA"/>
            </a:br>
            <a:r>
              <a:rPr lang="en-CA"/>
              <a:t>Implement advanced threat detection systems.</a:t>
            </a:r>
            <a:br>
              <a:rPr lang="en-CA"/>
            </a:br>
            <a:r>
              <a:rPr lang="en-CA"/>
              <a:t>Conduct regular IT infrastructure audits.</a:t>
            </a:r>
            <a:endParaRPr lang="en-US"/>
          </a:p>
        </p:txBody>
      </p:sp>
      <p:pic>
        <p:nvPicPr>
          <p:cNvPr id="4" name="Picture 3">
            <a:extLst>
              <a:ext uri="{FF2B5EF4-FFF2-40B4-BE49-F238E27FC236}">
                <a16:creationId xmlns:a16="http://schemas.microsoft.com/office/drawing/2014/main" id="{A5DCF8AF-4E75-AC06-0D23-BA2A9EEFE40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6279" y="3535121"/>
            <a:ext cx="6299442" cy="2066138"/>
          </a:xfrm>
          <a:prstGeom prst="rect">
            <a:avLst/>
          </a:prstGeom>
          <a:noFill/>
          <a:ln>
            <a:solidFill>
              <a:schemeClr val="tx1"/>
            </a:solidFill>
          </a:ln>
        </p:spPr>
      </p:pic>
      <p:sp>
        <p:nvSpPr>
          <p:cNvPr id="5" name="TextBox 4">
            <a:extLst>
              <a:ext uri="{FF2B5EF4-FFF2-40B4-BE49-F238E27FC236}">
                <a16:creationId xmlns:a16="http://schemas.microsoft.com/office/drawing/2014/main" id="{8E0DED18-0014-84D8-6C5A-6BA131903E4E}"/>
              </a:ext>
            </a:extLst>
          </p:cNvPr>
          <p:cNvSpPr txBox="1"/>
          <p:nvPr/>
        </p:nvSpPr>
        <p:spPr>
          <a:xfrm>
            <a:off x="3804913" y="5720560"/>
            <a:ext cx="4217886" cy="1038746"/>
          </a:xfrm>
          <a:prstGeom prst="rect">
            <a:avLst/>
          </a:prstGeom>
          <a:noFill/>
        </p:spPr>
        <p:txBody>
          <a:bodyPr wrap="none" rtlCol="0">
            <a:spAutoFit/>
          </a:bodyPr>
          <a:lstStyle/>
          <a:p>
            <a:pPr algn="ctr">
              <a:spcBef>
                <a:spcPts val="300"/>
              </a:spcBef>
              <a:spcAft>
                <a:spcPts val="300"/>
              </a:spcAft>
            </a:pPr>
            <a:r>
              <a:rPr lang="en-US" sz="1800" b="1">
                <a:effectLst/>
                <a:latin typeface="+mj-lt"/>
                <a:ea typeface="Carlito"/>
                <a:cs typeface="Carlito"/>
              </a:rPr>
              <a:t>Contingency Planning Four-Step Process</a:t>
            </a:r>
            <a:endParaRPr lang="en-CA" sz="1800">
              <a:effectLst/>
              <a:latin typeface="+mj-lt"/>
              <a:ea typeface="Carlito"/>
              <a:cs typeface="Carlito"/>
            </a:endParaRPr>
          </a:p>
          <a:p>
            <a:pPr algn="ctr">
              <a:spcBef>
                <a:spcPts val="300"/>
              </a:spcBef>
              <a:spcAft>
                <a:spcPts val="300"/>
              </a:spcAft>
            </a:pPr>
            <a:r>
              <a:rPr lang="en-US" sz="1800" i="1">
                <a:effectLst/>
                <a:latin typeface="+mj-lt"/>
                <a:ea typeface="Carlito"/>
                <a:cs typeface="Carlito"/>
              </a:rPr>
              <a:t>Source: (Hollingsworth, 1991)</a:t>
            </a:r>
            <a:endParaRPr lang="en-CA" sz="1800">
              <a:effectLst/>
              <a:latin typeface="+mj-lt"/>
              <a:ea typeface="Carlito"/>
              <a:cs typeface="Carlito"/>
            </a:endParaRPr>
          </a:p>
          <a:p>
            <a:endParaRPr lang="en-US">
              <a:latin typeface="+mj-lt"/>
            </a:endParaRPr>
          </a:p>
        </p:txBody>
      </p:sp>
    </p:spTree>
    <p:custDataLst>
      <p:tags r:id="rId1"/>
    </p:custDataLst>
    <p:extLst>
      <p:ext uri="{BB962C8B-B14F-4D97-AF65-F5344CB8AC3E}">
        <p14:creationId xmlns:p14="http://schemas.microsoft.com/office/powerpoint/2010/main" val="147252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6000-B6BD-092C-72BB-9ED36F92882B}"/>
              </a:ext>
            </a:extLst>
          </p:cNvPr>
          <p:cNvSpPr>
            <a:spLocks noGrp="1"/>
          </p:cNvSpPr>
          <p:nvPr>
            <p:ph type="title"/>
          </p:nvPr>
        </p:nvSpPr>
        <p:spPr/>
        <p:txBody>
          <a:bodyPr/>
          <a:lstStyle/>
          <a:p>
            <a:r>
              <a:rPr lang="en-CA"/>
              <a:t>Control for Recommendation 2: </a:t>
            </a:r>
            <a:br>
              <a:rPr lang="en-CA"/>
            </a:br>
            <a:r>
              <a:rPr lang="en-CA"/>
              <a:t>Cybersecurity Control Model</a:t>
            </a:r>
            <a:endParaRPr lang="en-US"/>
          </a:p>
        </p:txBody>
      </p:sp>
      <p:sp>
        <p:nvSpPr>
          <p:cNvPr id="3" name="Content Placeholder 2">
            <a:extLst>
              <a:ext uri="{FF2B5EF4-FFF2-40B4-BE49-F238E27FC236}">
                <a16:creationId xmlns:a16="http://schemas.microsoft.com/office/drawing/2014/main" id="{6E8F8CD7-4000-5DDE-D2D3-F2F3B13BAE28}"/>
              </a:ext>
            </a:extLst>
          </p:cNvPr>
          <p:cNvSpPr>
            <a:spLocks noGrp="1"/>
          </p:cNvSpPr>
          <p:nvPr>
            <p:ph idx="1"/>
          </p:nvPr>
        </p:nvSpPr>
        <p:spPr/>
        <p:txBody>
          <a:bodyPr/>
          <a:lstStyle/>
          <a:p>
            <a:r>
              <a:rPr lang="en-CA"/>
              <a:t>Performance metrics: Threat detection rate, recovery time, anomaly response.</a:t>
            </a:r>
            <a:br>
              <a:rPr lang="en-CA"/>
            </a:br>
            <a:r>
              <a:rPr lang="en-CA"/>
              <a:t>Regular audits and system evaluations.</a:t>
            </a:r>
            <a:br>
              <a:rPr lang="en-CA"/>
            </a:br>
            <a:r>
              <a:rPr lang="en-CA"/>
              <a:t>Continuous monitoring to mitigate risks.</a:t>
            </a:r>
            <a:endParaRPr lang="en-US"/>
          </a:p>
        </p:txBody>
      </p:sp>
      <p:grpSp>
        <p:nvGrpSpPr>
          <p:cNvPr id="4" name="Group 3">
            <a:extLst>
              <a:ext uri="{FF2B5EF4-FFF2-40B4-BE49-F238E27FC236}">
                <a16:creationId xmlns:a16="http://schemas.microsoft.com/office/drawing/2014/main" id="{FA216294-9E12-6059-089F-30C0A3334424}"/>
              </a:ext>
            </a:extLst>
          </p:cNvPr>
          <p:cNvGrpSpPr/>
          <p:nvPr/>
        </p:nvGrpSpPr>
        <p:grpSpPr>
          <a:xfrm>
            <a:off x="2073479" y="3548338"/>
            <a:ext cx="8045042" cy="1602502"/>
            <a:chOff x="0" y="0"/>
            <a:chExt cx="6267450" cy="1187450"/>
          </a:xfrm>
        </p:grpSpPr>
        <p:sp>
          <p:nvSpPr>
            <p:cNvPr id="5" name="Rectangle 4">
              <a:extLst>
                <a:ext uri="{FF2B5EF4-FFF2-40B4-BE49-F238E27FC236}">
                  <a16:creationId xmlns:a16="http://schemas.microsoft.com/office/drawing/2014/main" id="{F957974E-F727-9C05-226E-57888E9575A6}"/>
                </a:ext>
              </a:extLst>
            </p:cNvPr>
            <p:cNvSpPr/>
            <p:nvPr/>
          </p:nvSpPr>
          <p:spPr>
            <a:xfrm>
              <a:off x="0" y="0"/>
              <a:ext cx="6267450" cy="1187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6" name="Picture 5">
              <a:extLst>
                <a:ext uri="{FF2B5EF4-FFF2-40B4-BE49-F238E27FC236}">
                  <a16:creationId xmlns:a16="http://schemas.microsoft.com/office/drawing/2014/main" id="{1C3D79F7-23AE-225A-3504-648D2956AA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6050" y="171450"/>
              <a:ext cx="5833745" cy="850900"/>
            </a:xfrm>
            <a:prstGeom prst="rect">
              <a:avLst/>
            </a:prstGeom>
            <a:noFill/>
          </p:spPr>
        </p:pic>
      </p:grpSp>
      <p:sp>
        <p:nvSpPr>
          <p:cNvPr id="7" name="TextBox 6">
            <a:extLst>
              <a:ext uri="{FF2B5EF4-FFF2-40B4-BE49-F238E27FC236}">
                <a16:creationId xmlns:a16="http://schemas.microsoft.com/office/drawing/2014/main" id="{4D9F0BB6-7486-329B-FD17-3D61439914DA}"/>
              </a:ext>
            </a:extLst>
          </p:cNvPr>
          <p:cNvSpPr txBox="1"/>
          <p:nvPr/>
        </p:nvSpPr>
        <p:spPr>
          <a:xfrm>
            <a:off x="4348468" y="5275527"/>
            <a:ext cx="3024418" cy="923330"/>
          </a:xfrm>
          <a:prstGeom prst="rect">
            <a:avLst/>
          </a:prstGeom>
          <a:noFill/>
        </p:spPr>
        <p:txBody>
          <a:bodyPr wrap="none" rtlCol="0">
            <a:spAutoFit/>
          </a:bodyPr>
          <a:lstStyle/>
          <a:p>
            <a:r>
              <a:rPr lang="en-US" sz="1800" b="1">
                <a:effectLst/>
                <a:latin typeface="+mj-lt"/>
                <a:ea typeface="Carlito"/>
                <a:cs typeface="Carlito"/>
              </a:rPr>
              <a:t>The Traditional Control Model</a:t>
            </a:r>
            <a:endParaRPr lang="en-CA" sz="1800">
              <a:effectLst/>
              <a:latin typeface="+mj-lt"/>
              <a:ea typeface="Carlito"/>
              <a:cs typeface="Carlito"/>
            </a:endParaRPr>
          </a:p>
          <a:p>
            <a:r>
              <a:rPr lang="en-US" sz="1800" i="1">
                <a:effectLst/>
                <a:latin typeface="+mj-lt"/>
                <a:ea typeface="Carlito"/>
                <a:cs typeface="Carlito"/>
              </a:rPr>
              <a:t>Source: (Rice University, 2019)</a:t>
            </a:r>
            <a:endParaRPr lang="en-CA" sz="1800">
              <a:effectLst/>
              <a:latin typeface="+mj-lt"/>
              <a:ea typeface="Carlito"/>
              <a:cs typeface="Carlito"/>
            </a:endParaRPr>
          </a:p>
          <a:p>
            <a:endParaRPr lang="en-US">
              <a:latin typeface="+mj-lt"/>
            </a:endParaRPr>
          </a:p>
        </p:txBody>
      </p:sp>
    </p:spTree>
    <p:custDataLst>
      <p:tags r:id="rId1"/>
    </p:custDataLst>
    <p:extLst>
      <p:ext uri="{BB962C8B-B14F-4D97-AF65-F5344CB8AC3E}">
        <p14:creationId xmlns:p14="http://schemas.microsoft.com/office/powerpoint/2010/main" val="21639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36AFB-CCFB-D756-2243-ECAC0DB3B344}"/>
              </a:ext>
            </a:extLst>
          </p:cNvPr>
          <p:cNvSpPr>
            <a:spLocks noGrp="1"/>
          </p:cNvSpPr>
          <p:nvPr>
            <p:ph type="title"/>
          </p:nvPr>
        </p:nvSpPr>
        <p:spPr>
          <a:xfrm>
            <a:off x="1097280" y="286603"/>
            <a:ext cx="10058400" cy="1450757"/>
          </a:xfrm>
        </p:spPr>
        <p:txBody>
          <a:bodyPr>
            <a:normAutofit/>
          </a:bodyPr>
          <a:lstStyle/>
          <a:p>
            <a:r>
              <a:rPr lang="en-US"/>
              <a:t>Proposed Control Model</a:t>
            </a:r>
          </a:p>
        </p:txBody>
      </p:sp>
      <p:cxnSp>
        <p:nvCxnSpPr>
          <p:cNvPr id="38" name="Straight Connector 37">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0A16C18F-CF4C-1808-8E45-E15E1552DE49}"/>
              </a:ext>
            </a:extLst>
          </p:cNvPr>
          <p:cNvGraphicFramePr>
            <a:graphicFrameLocks noGrp="1"/>
          </p:cNvGraphicFramePr>
          <p:nvPr>
            <p:ph idx="1"/>
            <p:extLst>
              <p:ext uri="{D42A27DB-BD31-4B8C-83A1-F6EECF244321}">
                <p14:modId xmlns:p14="http://schemas.microsoft.com/office/powerpoint/2010/main" val="2035205332"/>
              </p:ext>
            </p:extLst>
          </p:nvPr>
        </p:nvGraphicFramePr>
        <p:xfrm>
          <a:off x="1149937" y="1979491"/>
          <a:ext cx="10058402" cy="3257084"/>
        </p:xfrm>
        <a:graphic>
          <a:graphicData uri="http://schemas.openxmlformats.org/drawingml/2006/table">
            <a:tbl>
              <a:tblPr firstRow="1" firstCol="1" bandRow="1">
                <a:tableStyleId>{073A0DAA-6AF3-43AB-8588-CEC1D06C72B9}</a:tableStyleId>
              </a:tblPr>
              <a:tblGrid>
                <a:gridCol w="2132704">
                  <a:extLst>
                    <a:ext uri="{9D8B030D-6E8A-4147-A177-3AD203B41FA5}">
                      <a16:colId xmlns:a16="http://schemas.microsoft.com/office/drawing/2014/main" val="1875719434"/>
                    </a:ext>
                  </a:extLst>
                </a:gridCol>
                <a:gridCol w="3652469">
                  <a:extLst>
                    <a:ext uri="{9D8B030D-6E8A-4147-A177-3AD203B41FA5}">
                      <a16:colId xmlns:a16="http://schemas.microsoft.com/office/drawing/2014/main" val="465046730"/>
                    </a:ext>
                  </a:extLst>
                </a:gridCol>
                <a:gridCol w="3274628">
                  <a:extLst>
                    <a:ext uri="{9D8B030D-6E8A-4147-A177-3AD203B41FA5}">
                      <a16:colId xmlns:a16="http://schemas.microsoft.com/office/drawing/2014/main" val="2673122552"/>
                    </a:ext>
                  </a:extLst>
                </a:gridCol>
                <a:gridCol w="998601">
                  <a:extLst>
                    <a:ext uri="{9D8B030D-6E8A-4147-A177-3AD203B41FA5}">
                      <a16:colId xmlns:a16="http://schemas.microsoft.com/office/drawing/2014/main" val="3038426727"/>
                    </a:ext>
                  </a:extLst>
                </a:gridCol>
              </a:tblGrid>
              <a:tr h="200024">
                <a:tc gridSpan="4">
                  <a:txBody>
                    <a:bodyPr/>
                    <a:lstStyle/>
                    <a:p>
                      <a:pPr algn="ctr">
                        <a:spcBef>
                          <a:spcPts val="300"/>
                        </a:spcBef>
                        <a:spcAft>
                          <a:spcPts val="300"/>
                        </a:spcAft>
                      </a:pPr>
                      <a:r>
                        <a:rPr lang="en-US" sz="1600" b="1">
                          <a:solidFill>
                            <a:schemeClr val="tx1"/>
                          </a:solidFill>
                          <a:effectLst/>
                        </a:rPr>
                        <a:t>Strategic</a:t>
                      </a:r>
                      <a:r>
                        <a:rPr lang="en-US" sz="2000" b="1">
                          <a:solidFill>
                            <a:schemeClr val="tx1"/>
                          </a:solidFill>
                          <a:effectLst/>
                        </a:rPr>
                        <a:t> </a:t>
                      </a:r>
                      <a:r>
                        <a:rPr lang="en-US" sz="1600" b="1">
                          <a:solidFill>
                            <a:schemeClr val="tx1"/>
                          </a:solidFill>
                          <a:effectLst/>
                        </a:rPr>
                        <a:t>Objectives</a:t>
                      </a:r>
                      <a:endParaRPr lang="en-CA" sz="2000" b="1">
                        <a:solidFill>
                          <a:schemeClr val="tx1"/>
                        </a:solidFill>
                        <a:effectLst/>
                        <a:latin typeface="Carlito"/>
                        <a:ea typeface="Carlito"/>
                        <a:cs typeface="Carlito"/>
                      </a:endParaRPr>
                    </a:p>
                  </a:txBody>
                  <a:tcPr marL="65148" marR="65148" marT="0" marB="0">
                    <a:lnL>
                      <a:noFill/>
                    </a:lnL>
                    <a:lnR>
                      <a:noFill/>
                    </a:lnR>
                    <a:lnT>
                      <a:noFill/>
                    </a:lnT>
                    <a:lnB w="19050">
                      <a:solidFill>
                        <a:schemeClr val="accent1"/>
                      </a:solidFill>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3905815"/>
                  </a:ext>
                </a:extLst>
              </a:tr>
              <a:tr h="200024">
                <a:tc>
                  <a:txBody>
                    <a:bodyPr/>
                    <a:lstStyle/>
                    <a:p>
                      <a:pPr algn="ctr">
                        <a:spcBef>
                          <a:spcPts val="300"/>
                        </a:spcBef>
                        <a:spcAft>
                          <a:spcPts val="300"/>
                        </a:spcAft>
                      </a:pPr>
                      <a:r>
                        <a:rPr lang="en-US" sz="1200" b="1">
                          <a:solidFill>
                            <a:schemeClr val="tx1"/>
                          </a:solidFill>
                          <a:effectLst/>
                        </a:rPr>
                        <a:t>Key Performance Indicators</a:t>
                      </a:r>
                      <a:endParaRPr lang="en-CA" sz="1200" b="1">
                        <a:solidFill>
                          <a:schemeClr val="tx1"/>
                        </a:solidFill>
                        <a:effectLst/>
                        <a:latin typeface="Carlito"/>
                        <a:ea typeface="Carlito"/>
                        <a:cs typeface="Carlito"/>
                      </a:endParaRPr>
                    </a:p>
                  </a:txBody>
                  <a:tcPr marL="65148" marR="65148" marT="0" marB="0" anchor="ctr">
                    <a:lnL>
                      <a:noFill/>
                    </a:lnL>
                    <a:lnR>
                      <a:noFill/>
                    </a:lnR>
                    <a:lnT w="19050">
                      <a:solidFill>
                        <a:schemeClr val="accent1"/>
                      </a:solidFill>
                    </a:lnT>
                    <a:lnB w="3175">
                      <a:solidFill>
                        <a:schemeClr val="tx1"/>
                      </a:solidFill>
                    </a:lnB>
                    <a:noFill/>
                  </a:tcPr>
                </a:tc>
                <a:tc>
                  <a:txBody>
                    <a:bodyPr/>
                    <a:lstStyle/>
                    <a:p>
                      <a:pPr algn="ctr">
                        <a:spcBef>
                          <a:spcPts val="300"/>
                        </a:spcBef>
                        <a:spcAft>
                          <a:spcPts val="300"/>
                        </a:spcAft>
                      </a:pPr>
                      <a:r>
                        <a:rPr lang="en-US" sz="1200" b="1">
                          <a:solidFill>
                            <a:schemeClr val="tx1"/>
                          </a:solidFill>
                          <a:effectLst/>
                        </a:rPr>
                        <a:t>Objectives</a:t>
                      </a:r>
                      <a:endParaRPr lang="en-CA" sz="1200" b="1">
                        <a:solidFill>
                          <a:schemeClr val="tx1"/>
                        </a:solidFill>
                        <a:effectLst/>
                        <a:latin typeface="Carlito"/>
                        <a:ea typeface="Carlito"/>
                        <a:cs typeface="Carlito"/>
                      </a:endParaRPr>
                    </a:p>
                  </a:txBody>
                  <a:tcPr marL="65148" marR="65148" marT="0" marB="0" anchor="ctr">
                    <a:lnL>
                      <a:noFill/>
                    </a:lnL>
                    <a:lnR>
                      <a:noFill/>
                    </a:lnR>
                    <a:lnT w="19050">
                      <a:solidFill>
                        <a:schemeClr val="accent1"/>
                      </a:solidFill>
                    </a:lnT>
                    <a:lnB w="3175">
                      <a:solidFill>
                        <a:schemeClr val="tx1"/>
                      </a:solidFill>
                    </a:lnB>
                    <a:noFill/>
                  </a:tcPr>
                </a:tc>
                <a:tc>
                  <a:txBody>
                    <a:bodyPr/>
                    <a:lstStyle/>
                    <a:p>
                      <a:pPr algn="ctr">
                        <a:spcBef>
                          <a:spcPts val="300"/>
                        </a:spcBef>
                        <a:spcAft>
                          <a:spcPts val="300"/>
                        </a:spcAft>
                      </a:pPr>
                      <a:r>
                        <a:rPr lang="en-US" sz="1200" b="1">
                          <a:solidFill>
                            <a:schemeClr val="tx1"/>
                          </a:solidFill>
                          <a:effectLst/>
                        </a:rPr>
                        <a:t>End Result</a:t>
                      </a:r>
                      <a:endParaRPr lang="en-CA" sz="1200" b="1">
                        <a:solidFill>
                          <a:schemeClr val="tx1"/>
                        </a:solidFill>
                        <a:effectLst/>
                        <a:latin typeface="Carlito"/>
                        <a:ea typeface="Carlito"/>
                        <a:cs typeface="Carlito"/>
                      </a:endParaRPr>
                    </a:p>
                  </a:txBody>
                  <a:tcPr marL="65148" marR="65148" marT="0" marB="0" anchor="ctr">
                    <a:lnL>
                      <a:noFill/>
                    </a:lnL>
                    <a:lnR>
                      <a:noFill/>
                    </a:lnR>
                    <a:lnT w="19050">
                      <a:solidFill>
                        <a:schemeClr val="accent1"/>
                      </a:solidFill>
                    </a:lnT>
                    <a:lnB w="3175">
                      <a:solidFill>
                        <a:schemeClr val="tx1"/>
                      </a:solidFill>
                    </a:lnB>
                    <a:noFill/>
                  </a:tcPr>
                </a:tc>
                <a:tc>
                  <a:txBody>
                    <a:bodyPr/>
                    <a:lstStyle/>
                    <a:p>
                      <a:pPr algn="ctr">
                        <a:spcBef>
                          <a:spcPts val="300"/>
                        </a:spcBef>
                        <a:spcAft>
                          <a:spcPts val="300"/>
                        </a:spcAft>
                      </a:pPr>
                      <a:r>
                        <a:rPr lang="en-US" sz="1200" b="1">
                          <a:solidFill>
                            <a:schemeClr val="tx1"/>
                          </a:solidFill>
                          <a:effectLst/>
                        </a:rPr>
                        <a:t>Weight</a:t>
                      </a:r>
                      <a:endParaRPr lang="en-CA" sz="1200" b="1">
                        <a:solidFill>
                          <a:schemeClr val="tx1"/>
                        </a:solidFill>
                        <a:effectLst/>
                        <a:latin typeface="Carlito"/>
                        <a:ea typeface="Carlito"/>
                        <a:cs typeface="Carlito"/>
                      </a:endParaRPr>
                    </a:p>
                  </a:txBody>
                  <a:tcPr marL="65148" marR="65148" marT="0" marB="0"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2720748949"/>
                  </a:ext>
                </a:extLst>
              </a:tr>
              <a:tr h="365760">
                <a:tc>
                  <a:txBody>
                    <a:bodyPr/>
                    <a:lstStyle/>
                    <a:p>
                      <a:pPr algn="ctr">
                        <a:spcBef>
                          <a:spcPts val="300"/>
                        </a:spcBef>
                        <a:spcAft>
                          <a:spcPts val="300"/>
                        </a:spcAft>
                      </a:pPr>
                      <a:r>
                        <a:rPr lang="en-US" sz="1100">
                          <a:solidFill>
                            <a:schemeClr val="tx1"/>
                          </a:solidFill>
                          <a:effectLst/>
                        </a:rPr>
                        <a:t>Access Control</a:t>
                      </a:r>
                      <a:endParaRPr lang="en-CA" sz="1100">
                        <a:solidFill>
                          <a:schemeClr val="tx1"/>
                        </a:solidFill>
                        <a:effectLst/>
                        <a:latin typeface="Carlito"/>
                        <a:ea typeface="Carlito"/>
                        <a:cs typeface="Carlito"/>
                      </a:endParaRPr>
                    </a:p>
                  </a:txBody>
                  <a:tcPr marL="65148" marR="65148" marT="0" marB="0" anchor="ctr">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Perimeter defense in depth using web and traditional firewalls with intrusion prevention</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Reduce unauthorized access attempts by 99%, with fewer than five incidents annually</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ctr">
                        <a:spcBef>
                          <a:spcPts val="300"/>
                        </a:spcBef>
                        <a:spcAft>
                          <a:spcPts val="300"/>
                        </a:spcAft>
                      </a:pPr>
                      <a:r>
                        <a:rPr lang="en-US" sz="1100">
                          <a:solidFill>
                            <a:schemeClr val="tx1"/>
                          </a:solidFill>
                          <a:effectLst/>
                        </a:rPr>
                        <a:t>15%</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11249830"/>
                  </a:ext>
                </a:extLst>
              </a:tr>
              <a:tr h="364222">
                <a:tc>
                  <a:txBody>
                    <a:bodyPr/>
                    <a:lstStyle/>
                    <a:p>
                      <a:pPr algn="ctr">
                        <a:spcBef>
                          <a:spcPts val="300"/>
                        </a:spcBef>
                        <a:spcAft>
                          <a:spcPts val="300"/>
                        </a:spcAft>
                      </a:pPr>
                      <a:r>
                        <a:rPr lang="en-US" sz="1100">
                          <a:solidFill>
                            <a:schemeClr val="tx1"/>
                          </a:solidFill>
                          <a:effectLst/>
                        </a:rPr>
                        <a:t>Authentication Coverage</a:t>
                      </a:r>
                      <a:endParaRPr lang="en-CA" sz="1100">
                        <a:solidFill>
                          <a:schemeClr val="tx1"/>
                        </a:solidFill>
                        <a:effectLst/>
                        <a:latin typeface="Carlito"/>
                        <a:ea typeface="Carlito"/>
                        <a:cs typeface="Carlito"/>
                      </a:endParaRPr>
                    </a:p>
                  </a:txBody>
                  <a:tcPr marL="65148" marR="65148" marT="0" marB="0" anchor="ctr">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Multi-factor authentication for all critical applications</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Achieve 100% MFA implementation with zero unauthorized access incidents</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ctr">
                        <a:spcBef>
                          <a:spcPts val="300"/>
                        </a:spcBef>
                        <a:spcAft>
                          <a:spcPts val="300"/>
                        </a:spcAft>
                      </a:pPr>
                      <a:r>
                        <a:rPr lang="en-US" sz="1100">
                          <a:solidFill>
                            <a:schemeClr val="tx1"/>
                          </a:solidFill>
                          <a:effectLst/>
                        </a:rPr>
                        <a:t>10%</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890875200"/>
                  </a:ext>
                </a:extLst>
              </a:tr>
              <a:tr h="364222">
                <a:tc>
                  <a:txBody>
                    <a:bodyPr/>
                    <a:lstStyle/>
                    <a:p>
                      <a:pPr algn="ctr">
                        <a:spcBef>
                          <a:spcPts val="300"/>
                        </a:spcBef>
                        <a:spcAft>
                          <a:spcPts val="300"/>
                        </a:spcAft>
                      </a:pPr>
                      <a:r>
                        <a:rPr lang="en-US" sz="1100">
                          <a:solidFill>
                            <a:schemeClr val="tx1"/>
                          </a:solidFill>
                          <a:effectLst/>
                        </a:rPr>
                        <a:t>Threat Detection</a:t>
                      </a:r>
                      <a:endParaRPr lang="en-CA" sz="1100">
                        <a:solidFill>
                          <a:schemeClr val="tx1"/>
                        </a:solidFill>
                        <a:effectLst/>
                        <a:latin typeface="Carlito"/>
                        <a:ea typeface="Carlito"/>
                        <a:cs typeface="Carlito"/>
                      </a:endParaRPr>
                    </a:p>
                  </a:txBody>
                  <a:tcPr marL="65148" marR="65148" marT="0" marB="0" anchor="ctr">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Third-party monitored endpoint detection and response </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Detect and resolve 95% of security threats within 24 hours</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ctr">
                        <a:spcBef>
                          <a:spcPts val="300"/>
                        </a:spcBef>
                        <a:spcAft>
                          <a:spcPts val="300"/>
                        </a:spcAft>
                      </a:pPr>
                      <a:r>
                        <a:rPr lang="en-US" sz="1100">
                          <a:solidFill>
                            <a:schemeClr val="tx1"/>
                          </a:solidFill>
                          <a:effectLst/>
                        </a:rPr>
                        <a:t>10%</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509115683"/>
                  </a:ext>
                </a:extLst>
              </a:tr>
              <a:tr h="364222">
                <a:tc>
                  <a:txBody>
                    <a:bodyPr/>
                    <a:lstStyle/>
                    <a:p>
                      <a:pPr algn="ctr">
                        <a:spcBef>
                          <a:spcPts val="300"/>
                        </a:spcBef>
                        <a:spcAft>
                          <a:spcPts val="300"/>
                        </a:spcAft>
                      </a:pPr>
                      <a:r>
                        <a:rPr lang="en-US" sz="1100">
                          <a:solidFill>
                            <a:schemeClr val="tx1"/>
                          </a:solidFill>
                          <a:effectLst/>
                        </a:rPr>
                        <a:t>Anomaly Response</a:t>
                      </a:r>
                      <a:endParaRPr lang="en-CA" sz="1100">
                        <a:solidFill>
                          <a:schemeClr val="tx1"/>
                        </a:solidFill>
                        <a:effectLst/>
                        <a:latin typeface="Carlito"/>
                        <a:ea typeface="Carlito"/>
                        <a:cs typeface="Carlito"/>
                      </a:endParaRPr>
                    </a:p>
                  </a:txBody>
                  <a:tcPr marL="65148" marR="65148" marT="0" marB="0" anchor="ctr">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Continuous cloud anomaly detection and code scanning</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Detect and address 99% of security anomalies in real-time</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ctr">
                        <a:spcBef>
                          <a:spcPts val="300"/>
                        </a:spcBef>
                        <a:spcAft>
                          <a:spcPts val="300"/>
                        </a:spcAft>
                      </a:pPr>
                      <a:r>
                        <a:rPr lang="en-US" sz="1100">
                          <a:solidFill>
                            <a:schemeClr val="tx1"/>
                          </a:solidFill>
                          <a:effectLst/>
                        </a:rPr>
                        <a:t>10%</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440199461"/>
                  </a:ext>
                </a:extLst>
              </a:tr>
              <a:tr h="364222">
                <a:tc>
                  <a:txBody>
                    <a:bodyPr/>
                    <a:lstStyle/>
                    <a:p>
                      <a:pPr algn="ctr">
                        <a:spcBef>
                          <a:spcPts val="300"/>
                        </a:spcBef>
                        <a:spcAft>
                          <a:spcPts val="300"/>
                        </a:spcAft>
                      </a:pPr>
                      <a:r>
                        <a:rPr lang="en-US" sz="1100">
                          <a:solidFill>
                            <a:schemeClr val="tx1"/>
                          </a:solidFill>
                          <a:effectLst/>
                        </a:rPr>
                        <a:t>Vulnerability Fixes</a:t>
                      </a:r>
                      <a:endParaRPr lang="en-CA" sz="1100">
                        <a:solidFill>
                          <a:schemeClr val="tx1"/>
                        </a:solidFill>
                        <a:effectLst/>
                        <a:latin typeface="Carlito"/>
                        <a:ea typeface="Carlito"/>
                        <a:cs typeface="Carlito"/>
                      </a:endParaRPr>
                    </a:p>
                  </a:txBody>
                  <a:tcPr marL="65148" marR="65148" marT="0" marB="0" anchor="ctr">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Annual penetration testing of web applications</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Identify and resolve 100% of critical vulnerabilities within 30 days</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ctr">
                        <a:spcBef>
                          <a:spcPts val="300"/>
                        </a:spcBef>
                        <a:spcAft>
                          <a:spcPts val="300"/>
                        </a:spcAft>
                      </a:pPr>
                      <a:r>
                        <a:rPr lang="en-US" sz="1100">
                          <a:solidFill>
                            <a:schemeClr val="tx1"/>
                          </a:solidFill>
                          <a:effectLst/>
                        </a:rPr>
                        <a:t>15%</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921343031"/>
                  </a:ext>
                </a:extLst>
              </a:tr>
              <a:tr h="364222">
                <a:tc>
                  <a:txBody>
                    <a:bodyPr/>
                    <a:lstStyle/>
                    <a:p>
                      <a:pPr algn="ctr">
                        <a:spcBef>
                          <a:spcPts val="300"/>
                        </a:spcBef>
                        <a:spcAft>
                          <a:spcPts val="300"/>
                        </a:spcAft>
                      </a:pPr>
                      <a:r>
                        <a:rPr lang="en-US" sz="1100">
                          <a:solidFill>
                            <a:schemeClr val="tx1"/>
                          </a:solidFill>
                          <a:effectLst/>
                        </a:rPr>
                        <a:t>Recovery Efficiency</a:t>
                      </a:r>
                      <a:endParaRPr lang="en-CA" sz="1100">
                        <a:solidFill>
                          <a:schemeClr val="tx1"/>
                        </a:solidFill>
                        <a:effectLst/>
                        <a:latin typeface="Carlito"/>
                        <a:ea typeface="Carlito"/>
                        <a:cs typeface="Carlito"/>
                      </a:endParaRPr>
                    </a:p>
                  </a:txBody>
                  <a:tcPr marL="65148" marR="65148" marT="0" marB="0" anchor="ctr">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Disaster recovery time objective &amp; and recovery point objective of no more than 24 hours</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Resolve 100% of disruptions within 24 hours, meeting recovery time and point objectives</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ctr">
                        <a:spcBef>
                          <a:spcPts val="300"/>
                        </a:spcBef>
                        <a:spcAft>
                          <a:spcPts val="300"/>
                        </a:spcAft>
                      </a:pPr>
                      <a:r>
                        <a:rPr lang="en-US" sz="1100">
                          <a:solidFill>
                            <a:schemeClr val="tx1"/>
                          </a:solidFill>
                          <a:effectLst/>
                        </a:rPr>
                        <a:t>20%</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853026857"/>
                  </a:ext>
                </a:extLst>
              </a:tr>
              <a:tr h="364222">
                <a:tc>
                  <a:txBody>
                    <a:bodyPr/>
                    <a:lstStyle/>
                    <a:p>
                      <a:pPr algn="ctr">
                        <a:spcBef>
                          <a:spcPts val="300"/>
                        </a:spcBef>
                        <a:spcAft>
                          <a:spcPts val="300"/>
                        </a:spcAft>
                      </a:pPr>
                      <a:r>
                        <a:rPr lang="en-US" sz="1100">
                          <a:solidFill>
                            <a:schemeClr val="tx1"/>
                          </a:solidFill>
                          <a:effectLst/>
                        </a:rPr>
                        <a:t>Incident Response</a:t>
                      </a:r>
                      <a:endParaRPr lang="en-CA" sz="1100">
                        <a:solidFill>
                          <a:schemeClr val="tx1"/>
                        </a:solidFill>
                        <a:effectLst/>
                        <a:latin typeface="Carlito"/>
                        <a:ea typeface="Carlito"/>
                        <a:cs typeface="Carlito"/>
                      </a:endParaRPr>
                    </a:p>
                  </a:txBody>
                  <a:tcPr marL="65148" marR="65148" marT="0" marB="0" anchor="ctr">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Advanced security operations center monitoring</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just">
                        <a:spcBef>
                          <a:spcPts val="300"/>
                        </a:spcBef>
                        <a:spcAft>
                          <a:spcPts val="300"/>
                        </a:spcAft>
                      </a:pPr>
                      <a:r>
                        <a:rPr lang="en-US" sz="1100">
                          <a:solidFill>
                            <a:schemeClr val="tx1"/>
                          </a:solidFill>
                          <a:effectLst/>
                        </a:rPr>
                        <a:t>Detect and respond to 100% of incidents within 15 minutes, resolve 98% within 24 hours</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tc>
                  <a:txBody>
                    <a:bodyPr/>
                    <a:lstStyle/>
                    <a:p>
                      <a:pPr algn="ctr">
                        <a:spcBef>
                          <a:spcPts val="300"/>
                        </a:spcBef>
                        <a:spcAft>
                          <a:spcPts val="300"/>
                        </a:spcAft>
                      </a:pPr>
                      <a:r>
                        <a:rPr lang="en-US" sz="1100">
                          <a:solidFill>
                            <a:schemeClr val="tx1"/>
                          </a:solidFill>
                          <a:effectLst/>
                        </a:rPr>
                        <a:t>20%</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376256810"/>
                  </a:ext>
                </a:extLst>
              </a:tr>
              <a:tr h="201168">
                <a:tc gridSpan="3">
                  <a:txBody>
                    <a:bodyPr/>
                    <a:lstStyle/>
                    <a:p>
                      <a:pPr algn="ctr">
                        <a:spcBef>
                          <a:spcPts val="300"/>
                        </a:spcBef>
                        <a:spcAft>
                          <a:spcPts val="300"/>
                        </a:spcAft>
                      </a:pPr>
                      <a:r>
                        <a:rPr lang="en-US" sz="1100">
                          <a:solidFill>
                            <a:schemeClr val="tx1"/>
                          </a:solidFill>
                          <a:effectLst/>
                        </a:rPr>
                        <a:t>Total</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12700">
                      <a:solidFill>
                        <a:schemeClr val="accent1"/>
                      </a:solidFill>
                    </a:lnB>
                    <a:noFill/>
                  </a:tcPr>
                </a:tc>
                <a:tc hMerge="1">
                  <a:txBody>
                    <a:bodyPr/>
                    <a:lstStyle/>
                    <a:p>
                      <a:endParaRPr lang="en-US"/>
                    </a:p>
                  </a:txBody>
                  <a:tcPr/>
                </a:tc>
                <a:tc hMerge="1">
                  <a:txBody>
                    <a:bodyPr/>
                    <a:lstStyle/>
                    <a:p>
                      <a:endParaRPr lang="en-US"/>
                    </a:p>
                  </a:txBody>
                  <a:tcPr/>
                </a:tc>
                <a:tc>
                  <a:txBody>
                    <a:bodyPr/>
                    <a:lstStyle/>
                    <a:p>
                      <a:pPr algn="ctr">
                        <a:spcBef>
                          <a:spcPts val="300"/>
                        </a:spcBef>
                        <a:spcAft>
                          <a:spcPts val="300"/>
                        </a:spcAft>
                      </a:pPr>
                      <a:r>
                        <a:rPr lang="en-US" sz="1100">
                          <a:solidFill>
                            <a:schemeClr val="tx1"/>
                          </a:solidFill>
                          <a:effectLst/>
                        </a:rPr>
                        <a:t>100%</a:t>
                      </a:r>
                      <a:endParaRPr lang="en-CA" sz="1100">
                        <a:solidFill>
                          <a:schemeClr val="tx1"/>
                        </a:solidFill>
                        <a:effectLst/>
                        <a:latin typeface="Carlito"/>
                        <a:ea typeface="Carlito"/>
                        <a:cs typeface="Carlito"/>
                      </a:endParaRPr>
                    </a:p>
                  </a:txBody>
                  <a:tcPr marL="65148" marR="65148" marT="0" marB="0">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4133681569"/>
                  </a:ext>
                </a:extLst>
              </a:tr>
            </a:tbl>
          </a:graphicData>
        </a:graphic>
      </p:graphicFrame>
      <p:sp>
        <p:nvSpPr>
          <p:cNvPr id="3" name="TextBox 2">
            <a:extLst>
              <a:ext uri="{FF2B5EF4-FFF2-40B4-BE49-F238E27FC236}">
                <a16:creationId xmlns:a16="http://schemas.microsoft.com/office/drawing/2014/main" id="{82A596D2-3A28-B2C2-E68F-02826278D5F0}"/>
              </a:ext>
            </a:extLst>
          </p:cNvPr>
          <p:cNvSpPr txBox="1"/>
          <p:nvPr/>
        </p:nvSpPr>
        <p:spPr>
          <a:xfrm>
            <a:off x="6342141" y="5990770"/>
            <a:ext cx="3704860" cy="410369"/>
          </a:xfrm>
          <a:prstGeom prst="rect">
            <a:avLst/>
          </a:prstGeom>
          <a:noFill/>
        </p:spPr>
        <p:txBody>
          <a:bodyPr wrap="none" rtlCol="0">
            <a:spAutoFit/>
          </a:bodyPr>
          <a:lstStyle/>
          <a:p>
            <a:pPr algn="l" rtl="0" fontAlgn="base">
              <a:lnSpc>
                <a:spcPts val="1050"/>
              </a:lnSpc>
              <a:spcBef>
                <a:spcPts val="300"/>
              </a:spcBef>
              <a:spcAft>
                <a:spcPts val="300"/>
              </a:spcAft>
            </a:pPr>
            <a:r>
              <a:rPr lang="en-US" sz="900" b="0" i="1">
                <a:solidFill>
                  <a:srgbClr val="000000"/>
                </a:solidFill>
                <a:effectLst/>
                <a:latin typeface="Times New Roman" panose="02020603050405020304" pitchFamily="18" charset="0"/>
              </a:rPr>
              <a:t>Sources: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Sustainability Report, 2023 </a:t>
            </a:r>
            <a:r>
              <a:rPr lang="en-US" sz="900">
                <a:solidFill>
                  <a:srgbClr val="000000"/>
                </a:solidFill>
                <a:latin typeface="Times New Roman" panose="02020603050405020304" pitchFamily="18" charset="0"/>
              </a:rPr>
              <a:t>; </a:t>
            </a:r>
            <a:r>
              <a:rPr lang="en-US" sz="900" b="0" i="1">
                <a:solidFill>
                  <a:srgbClr val="000000"/>
                </a:solidFill>
                <a:effectLst/>
                <a:latin typeface="Times New Roman" panose="02020603050405020304" pitchFamily="18" charset="0"/>
              </a:rPr>
              <a:t> Fernandez &amp; da Gama, 2008</a:t>
            </a:r>
            <a:r>
              <a:rPr lang="en-US" sz="900" b="0" i="0">
                <a:solidFill>
                  <a:srgbClr val="000000"/>
                </a:solidFill>
                <a:effectLst/>
                <a:latin typeface="Times New Roman" panose="02020603050405020304" pitchFamily="18" charset="0"/>
              </a:rPr>
              <a:t> </a:t>
            </a:r>
            <a:endParaRPr lang="en-US" sz="900" b="0" i="0">
              <a:solidFill>
                <a:srgbClr val="000000"/>
              </a:solidFill>
              <a:effectLst/>
              <a:latin typeface="Segoe UI" panose="020B0502040204020203" pitchFamily="34" charset="0"/>
            </a:endParaRPr>
          </a:p>
          <a:p>
            <a:endParaRPr lang="en-US" sz="900"/>
          </a:p>
        </p:txBody>
      </p:sp>
    </p:spTree>
    <p:custDataLst>
      <p:tags r:id="rId1"/>
    </p:custDataLst>
    <p:extLst>
      <p:ext uri="{BB962C8B-B14F-4D97-AF65-F5344CB8AC3E}">
        <p14:creationId xmlns:p14="http://schemas.microsoft.com/office/powerpoint/2010/main" val="145627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C2E49-60C2-833B-C22B-DAEF4CC2383B}"/>
              </a:ext>
            </a:extLst>
          </p:cNvPr>
          <p:cNvSpPr>
            <a:spLocks noGrp="1"/>
          </p:cNvSpPr>
          <p:nvPr>
            <p:ph type="title"/>
          </p:nvPr>
        </p:nvSpPr>
        <p:spPr>
          <a:xfrm>
            <a:off x="5172074" y="286603"/>
            <a:ext cx="5983605" cy="1450757"/>
          </a:xfrm>
        </p:spPr>
        <p:txBody>
          <a:bodyPr>
            <a:normAutofit/>
          </a:bodyPr>
          <a:lstStyle/>
          <a:p>
            <a:r>
              <a:rPr lang="en-US"/>
              <a:t>CONCLUSION</a:t>
            </a:r>
          </a:p>
        </p:txBody>
      </p:sp>
      <p:pic>
        <p:nvPicPr>
          <p:cNvPr id="5" name="Picture 4" descr="Pipes over the sea">
            <a:extLst>
              <a:ext uri="{FF2B5EF4-FFF2-40B4-BE49-F238E27FC236}">
                <a16:creationId xmlns:a16="http://schemas.microsoft.com/office/drawing/2014/main" id="{85F0D9B8-45C7-4ED3-CF43-4EABD6468410}"/>
              </a:ext>
            </a:extLst>
          </p:cNvPr>
          <p:cNvPicPr>
            <a:picLocks noChangeAspect="1"/>
          </p:cNvPicPr>
          <p:nvPr/>
        </p:nvPicPr>
        <p:blipFill>
          <a:blip r:embed="rId4"/>
          <a:srcRect l="19470" r="26864"/>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78E09E-9A49-A5EA-4A56-BC93932AD711}"/>
              </a:ext>
            </a:extLst>
          </p:cNvPr>
          <p:cNvSpPr>
            <a:spLocks noGrp="1"/>
          </p:cNvSpPr>
          <p:nvPr>
            <p:ph idx="1"/>
          </p:nvPr>
        </p:nvSpPr>
        <p:spPr>
          <a:xfrm>
            <a:off x="5172074" y="2108201"/>
            <a:ext cx="5983606" cy="3760891"/>
          </a:xfrm>
        </p:spPr>
        <p:txBody>
          <a:bodyPr>
            <a:normAutofit/>
          </a:bodyPr>
          <a:lstStyle/>
          <a:p>
            <a:pPr>
              <a:buFont typeface="Arial" panose="020B0604020202020204" pitchFamily="34" charset="0"/>
              <a:buChar char="•"/>
            </a:pPr>
            <a:r>
              <a:rPr lang="en-CA"/>
              <a:t>Establish </a:t>
            </a:r>
            <a:r>
              <a:rPr lang="en-CA" err="1"/>
              <a:t>i</a:t>
            </a:r>
            <a:r>
              <a:rPr lang="en-US" err="1"/>
              <a:t>ntegration</a:t>
            </a:r>
            <a:r>
              <a:rPr lang="en-US"/>
              <a:t> procedures for the newly acquired companies (IWS and ETB)</a:t>
            </a:r>
            <a:endParaRPr lang="en-CA"/>
          </a:p>
          <a:p>
            <a:pPr>
              <a:buFont typeface="Arial" panose="020B0604020202020204" pitchFamily="34" charset="0"/>
              <a:buChar char="•"/>
            </a:pPr>
            <a:r>
              <a:rPr lang="en-CA"/>
              <a:t>Enhance cybersecurity and preparedness for potential risks to maintain market leadership.</a:t>
            </a:r>
          </a:p>
          <a:p>
            <a:pPr>
              <a:buFont typeface="Arial" panose="020B0604020202020204" pitchFamily="34" charset="0"/>
              <a:buChar char="•"/>
            </a:pPr>
            <a:r>
              <a:rPr lang="en-CA"/>
              <a:t>Recommendations will strengthen </a:t>
            </a:r>
            <a:r>
              <a:rPr lang="en-CA" err="1"/>
              <a:t>Pason’s</a:t>
            </a:r>
            <a:r>
              <a:rPr lang="en-CA"/>
              <a:t> resilience, </a:t>
            </a:r>
            <a:r>
              <a:rPr lang="en-US"/>
              <a:t>sustainable growth and competitive edge.</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ustDataLst>
      <p:tags r:id="rId1"/>
    </p:custDataLst>
    <p:extLst>
      <p:ext uri="{BB962C8B-B14F-4D97-AF65-F5344CB8AC3E}">
        <p14:creationId xmlns:p14="http://schemas.microsoft.com/office/powerpoint/2010/main" val="107856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4A4BCD-E144-5E3E-EBA5-2C809C3C6AFB}"/>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References</a:t>
            </a:r>
          </a:p>
        </p:txBody>
      </p:sp>
      <p:sp>
        <p:nvSpPr>
          <p:cNvPr id="3" name="Content Placeholder 2">
            <a:extLst>
              <a:ext uri="{FF2B5EF4-FFF2-40B4-BE49-F238E27FC236}">
                <a16:creationId xmlns:a16="http://schemas.microsoft.com/office/drawing/2014/main" id="{96C4EAFF-735E-FE0A-83ED-6EB82BAC2313}"/>
              </a:ext>
            </a:extLst>
          </p:cNvPr>
          <p:cNvSpPr>
            <a:spLocks noGrp="1"/>
          </p:cNvSpPr>
          <p:nvPr>
            <p:ph idx="1"/>
          </p:nvPr>
        </p:nvSpPr>
        <p:spPr>
          <a:xfrm>
            <a:off x="896850" y="1905000"/>
            <a:ext cx="10398265" cy="4495800"/>
          </a:xfrm>
        </p:spPr>
        <p:txBody>
          <a:bodyPr>
            <a:noAutofit/>
          </a:bodyPr>
          <a:lstStyle/>
          <a:p>
            <a:pPr fontAlgn="base">
              <a:lnSpc>
                <a:spcPct val="150000"/>
              </a:lnSpc>
              <a:spcBef>
                <a:spcPts val="300"/>
              </a:spcBef>
              <a:spcAft>
                <a:spcPts val="300"/>
              </a:spcAft>
              <a:buFont typeface="Arial" panose="020B0604020202020204" pitchFamily="34" charset="0"/>
              <a:buChar char="•"/>
            </a:pPr>
            <a:r>
              <a:rPr lang="en-US" sz="750" dirty="0">
                <a:latin typeface="Times New Roman" panose="02020603050405020304" pitchFamily="18" charset="0"/>
              </a:rPr>
              <a:t>Barney, J. (1991, March). Firm Resources and Sustained Competitive Advantage. </a:t>
            </a:r>
            <a:r>
              <a:rPr lang="en-US" sz="750" dirty="0">
                <a:latin typeface="Times New Roman" panose="02020603050405020304" pitchFamily="18" charset="0"/>
                <a:hlinkClick r:id="rId3"/>
              </a:rPr>
              <a:t>https://journals.sagepub.com/doi/10.1177/014920639101700108</a:t>
            </a:r>
            <a:r>
              <a:rPr lang="en-US" sz="750" dirty="0">
                <a:latin typeface="Times New Roman" panose="02020603050405020304" pitchFamily="18" charset="0"/>
              </a:rPr>
              <a:t> </a:t>
            </a:r>
            <a:endParaRPr lang="pt-BR" sz="750" dirty="0">
              <a:latin typeface="Times New Roman" panose="02020603050405020304" pitchFamily="18" charset="0"/>
            </a:endParaRPr>
          </a:p>
          <a:p>
            <a:pPr fontAlgn="base">
              <a:lnSpc>
                <a:spcPct val="150000"/>
              </a:lnSpc>
              <a:spcBef>
                <a:spcPts val="300"/>
              </a:spcBef>
              <a:spcAft>
                <a:spcPts val="300"/>
              </a:spcAft>
              <a:buFont typeface="Arial" panose="020B0604020202020204" pitchFamily="34" charset="0"/>
              <a:buChar char="•"/>
            </a:pPr>
            <a:r>
              <a:rPr lang="pt-BR" sz="750" dirty="0">
                <a:latin typeface="Times New Roman" panose="02020603050405020304" pitchFamily="18" charset="0"/>
              </a:rPr>
              <a:t>Fernandez, L.J., da Gama, F. S. (2008). </a:t>
            </a:r>
            <a:r>
              <a:rPr lang="pt-BR" sz="750" i="1" dirty="0" err="1">
                <a:latin typeface="Times New Roman" panose="02020603050405020304" pitchFamily="18" charset="0"/>
              </a:rPr>
              <a:t>Contingency</a:t>
            </a:r>
            <a:r>
              <a:rPr lang="pt-BR" sz="750" i="1" dirty="0">
                <a:latin typeface="Times New Roman" panose="02020603050405020304" pitchFamily="18" charset="0"/>
              </a:rPr>
              <a:t> Planning: A </a:t>
            </a:r>
            <a:r>
              <a:rPr lang="pt-BR" sz="750" i="1" dirty="0" err="1">
                <a:latin typeface="Times New Roman" panose="02020603050405020304" pitchFamily="18" charset="0"/>
              </a:rPr>
              <a:t>literature</a:t>
            </a:r>
            <a:r>
              <a:rPr lang="pt-BR" sz="750" i="1" dirty="0">
                <a:latin typeface="Times New Roman" panose="02020603050405020304" pitchFamily="18" charset="0"/>
              </a:rPr>
              <a:t> review</a:t>
            </a:r>
            <a:r>
              <a:rPr lang="pt-BR" sz="750" dirty="0">
                <a:latin typeface="Times New Roman" panose="02020603050405020304" pitchFamily="18" charset="0"/>
              </a:rPr>
              <a:t>. </a:t>
            </a:r>
            <a:r>
              <a:rPr lang="pt-BR" sz="750" dirty="0" err="1">
                <a:latin typeface="Times New Roman" panose="02020603050405020304" pitchFamily="18" charset="0"/>
              </a:rPr>
              <a:t>ResearchGate</a:t>
            </a:r>
            <a:r>
              <a:rPr lang="pt-BR" sz="750" dirty="0">
                <a:latin typeface="Times New Roman" panose="02020603050405020304" pitchFamily="18" charset="0"/>
              </a:rPr>
              <a:t>. </a:t>
            </a:r>
            <a:r>
              <a:rPr lang="pt-BR" sz="750" u="sng" dirty="0">
                <a:latin typeface="Times New Roman" panose="02020603050405020304" pitchFamily="18" charset="0"/>
                <a:hlinkClick r:id="rId4"/>
              </a:rPr>
              <a:t>https://www.researchgate.net/publication/230807504_Contingency_planning_-_a_literature_review</a:t>
            </a:r>
            <a:r>
              <a:rPr lang="pt-BR" sz="750" dirty="0">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err="1">
                <a:effectLst/>
                <a:latin typeface="Times New Roman" panose="02020603050405020304" pitchFamily="18" charset="0"/>
              </a:rPr>
              <a:t>Hamby</a:t>
            </a:r>
            <a:r>
              <a:rPr lang="pt-BR" sz="750" b="0" i="0" dirty="0">
                <a:effectLst/>
                <a:latin typeface="Times New Roman" panose="02020603050405020304" pitchFamily="18" charset="0"/>
              </a:rPr>
              <a:t>, T.W., Smith, J.R. (1972). </a:t>
            </a:r>
            <a:r>
              <a:rPr lang="pt-BR" sz="750" b="0" i="0" dirty="0" err="1">
                <a:effectLst/>
                <a:latin typeface="Times New Roman" panose="02020603050405020304" pitchFamily="18" charset="0"/>
              </a:rPr>
              <a:t>Contingency</a:t>
            </a:r>
            <a:r>
              <a:rPr lang="pt-BR" sz="750" b="0" i="0" dirty="0">
                <a:effectLst/>
                <a:latin typeface="Times New Roman" panose="02020603050405020304" pitchFamily="18" charset="0"/>
              </a:rPr>
              <a:t> Planning for </a:t>
            </a:r>
            <a:r>
              <a:rPr lang="pt-BR" sz="750" b="0" i="0" dirty="0" err="1">
                <a:effectLst/>
                <a:latin typeface="Times New Roman" panose="02020603050405020304" pitchFamily="18" charset="0"/>
              </a:rPr>
              <a:t>Drilling</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and</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Producing</a:t>
            </a:r>
            <a:r>
              <a:rPr lang="pt-BR" sz="750" b="0" i="0" dirty="0">
                <a:effectLst/>
                <a:latin typeface="Times New Roman" panose="02020603050405020304" pitchFamily="18" charset="0"/>
              </a:rPr>
              <a:t> High-</a:t>
            </a:r>
            <a:r>
              <a:rPr lang="pt-BR" sz="750" b="0" i="0" dirty="0" err="1">
                <a:effectLst/>
                <a:latin typeface="Times New Roman" panose="02020603050405020304" pitchFamily="18" charset="0"/>
              </a:rPr>
              <a:t>Pressure</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Sour-Gas</a:t>
            </a:r>
            <a:r>
              <a:rPr lang="pt-BR" sz="750" b="0" i="0" dirty="0">
                <a:effectLst/>
                <a:latin typeface="Times New Roman" panose="02020603050405020304" pitchFamily="18" charset="0"/>
              </a:rPr>
              <a:t> Wells. </a:t>
            </a:r>
            <a:r>
              <a:rPr lang="pt-BR" sz="750" b="0" i="0" dirty="0" err="1">
                <a:effectLst/>
                <a:latin typeface="Times New Roman" panose="02020603050405020304" pitchFamily="18" charset="0"/>
              </a:rPr>
              <a:t>Journal</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of</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Petroleum</a:t>
            </a:r>
            <a:r>
              <a:rPr lang="pt-BR" sz="750" b="0" i="0" dirty="0">
                <a:effectLst/>
                <a:latin typeface="Times New Roman" panose="02020603050405020304" pitchFamily="18" charset="0"/>
              </a:rPr>
              <a:t> Technology 24 (03): 347–356. </a:t>
            </a:r>
            <a:r>
              <a:rPr lang="pt-BR" sz="750" b="0" i="0" dirty="0" err="1">
                <a:effectLst/>
                <a:latin typeface="Times New Roman" panose="02020603050405020304" pitchFamily="18" charset="0"/>
              </a:rPr>
              <a:t>Paper</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Number</a:t>
            </a:r>
            <a:r>
              <a:rPr lang="pt-BR" sz="750" b="0" i="0" dirty="0">
                <a:effectLst/>
                <a:latin typeface="Times New Roman" panose="02020603050405020304" pitchFamily="18" charset="0"/>
              </a:rPr>
              <a:t>: SPE-3512-PA 	</a:t>
            </a:r>
            <a:r>
              <a:rPr lang="pt-BR" sz="750" b="0" i="0" u="sng" strike="noStrike" dirty="0">
                <a:effectLst/>
                <a:latin typeface="Times New Roman" panose="02020603050405020304" pitchFamily="18" charset="0"/>
                <a:hlinkClick r:id="rId5"/>
              </a:rPr>
              <a:t>https://doi.org/10.2118/3512-PA</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err="1">
                <a:effectLst/>
                <a:latin typeface="Times New Roman" panose="02020603050405020304" pitchFamily="18" charset="0"/>
              </a:rPr>
              <a:t>Hollingsworth</a:t>
            </a:r>
            <a:r>
              <a:rPr lang="pt-BR" sz="750" b="0" i="0" dirty="0">
                <a:effectLst/>
                <a:latin typeface="Times New Roman" panose="02020603050405020304" pitchFamily="18" charset="0"/>
              </a:rPr>
              <a:t>, W. (1991). </a:t>
            </a:r>
            <a:r>
              <a:rPr lang="pt-BR" sz="750" b="0" i="1" dirty="0" err="1">
                <a:effectLst/>
                <a:latin typeface="Times New Roman" panose="02020603050405020304" pitchFamily="18" charset="0"/>
              </a:rPr>
              <a:t>Contingency</a:t>
            </a:r>
            <a:r>
              <a:rPr lang="pt-BR" sz="750" b="0" i="1" dirty="0">
                <a:effectLst/>
                <a:latin typeface="Times New Roman" panose="02020603050405020304" pitchFamily="18" charset="0"/>
              </a:rPr>
              <a:t> Planning: </a:t>
            </a:r>
            <a:r>
              <a:rPr lang="pt-BR" sz="750" b="0" i="1" dirty="0" err="1">
                <a:effectLst/>
                <a:latin typeface="Times New Roman" panose="02020603050405020304" pitchFamily="18" charset="0"/>
              </a:rPr>
              <a:t>Implementation</a:t>
            </a:r>
            <a:r>
              <a:rPr lang="pt-BR" sz="750" b="0" i="1" dirty="0">
                <a:effectLst/>
                <a:latin typeface="Times New Roman" panose="02020603050405020304" pitchFamily="18" charset="0"/>
              </a:rPr>
              <a:t> </a:t>
            </a:r>
            <a:r>
              <a:rPr lang="pt-BR" sz="750" b="0" i="1" dirty="0" err="1">
                <a:effectLst/>
                <a:latin typeface="Times New Roman" panose="02020603050405020304" pitchFamily="18" charset="0"/>
              </a:rPr>
              <a:t>Is</a:t>
            </a:r>
            <a:r>
              <a:rPr lang="pt-BR" sz="750" b="0" i="1" dirty="0">
                <a:effectLst/>
                <a:latin typeface="Times New Roman" panose="02020603050405020304" pitchFamily="18" charset="0"/>
              </a:rPr>
              <a:t> The Key</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International</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Oil</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Spill</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Conference</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Proceedings</a:t>
            </a:r>
            <a:r>
              <a:rPr lang="pt-BR" sz="750" b="0" i="0" dirty="0">
                <a:effectLst/>
                <a:latin typeface="Times New Roman" panose="02020603050405020304" pitchFamily="18" charset="0"/>
              </a:rPr>
              <a:t> (1991) 1991 (1): 19–23. </a:t>
            </a:r>
            <a:r>
              <a:rPr lang="pt-BR" sz="750" b="0" i="0" u="sng" strike="noStrike" dirty="0">
                <a:effectLst/>
                <a:latin typeface="Times New Roman" panose="02020603050405020304" pitchFamily="18" charset="0"/>
                <a:hlinkClick r:id="rId6"/>
              </a:rPr>
              <a:t>https://doi.org/10.7901/2169-3358-1991-1-19</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err="1">
                <a:effectLst/>
                <a:latin typeface="Times New Roman" panose="02020603050405020304" pitchFamily="18" charset="0"/>
              </a:rPr>
              <a:t>Pason</a:t>
            </a:r>
            <a:r>
              <a:rPr lang="pt-BR" sz="750" b="0" i="0" dirty="0">
                <a:effectLst/>
                <a:latin typeface="Times New Roman" panose="02020603050405020304" pitchFamily="18" charset="0"/>
              </a:rPr>
              <a:t> Systems Inc. (2023). </a:t>
            </a:r>
            <a:r>
              <a:rPr lang="pt-BR" sz="750" b="0" i="0" dirty="0" err="1">
                <a:effectLst/>
                <a:latin typeface="Times New Roman" panose="02020603050405020304" pitchFamily="18" charset="0"/>
              </a:rPr>
              <a:t>Management’s</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Discussion</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and</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Analysis</a:t>
            </a:r>
            <a:r>
              <a:rPr lang="pt-BR" sz="750" b="0" i="0"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7"/>
              </a:rPr>
              <a:t>https://www.pason.com/investors/investor-information#analysts</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err="1">
                <a:effectLst/>
                <a:latin typeface="Times New Roman" panose="02020603050405020304" pitchFamily="18" charset="0"/>
              </a:rPr>
              <a:t>Pason</a:t>
            </a:r>
            <a:r>
              <a:rPr lang="pt-BR" sz="750" b="0" i="0" dirty="0">
                <a:effectLst/>
                <a:latin typeface="Times New Roman" panose="02020603050405020304" pitchFamily="18" charset="0"/>
              </a:rPr>
              <a:t> Systems Inc. (2023). Annual Report. </a:t>
            </a:r>
            <a:r>
              <a:rPr lang="pt-BR" sz="750" b="0" i="0" u="sng" strike="noStrike" dirty="0">
                <a:effectLst/>
                <a:latin typeface="Times New Roman" panose="02020603050405020304" pitchFamily="18" charset="0"/>
                <a:hlinkClick r:id="rId7"/>
              </a:rPr>
              <a:t>https://www.pason.com/investors/investor-information#analysts</a:t>
            </a:r>
            <a:r>
              <a:rPr lang="pt-BR" sz="750" b="0" i="0" u="sng" dirty="0">
                <a:effectLst/>
                <a:latin typeface="Times New Roman" panose="02020603050405020304" pitchFamily="18" charset="0"/>
              </a:rPr>
              <a:t> </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err="1">
                <a:effectLst/>
                <a:latin typeface="Times New Roman" panose="02020603050405020304" pitchFamily="18" charset="0"/>
              </a:rPr>
              <a:t>Pason</a:t>
            </a:r>
            <a:r>
              <a:rPr lang="pt-BR" sz="750" b="0" i="0" dirty="0">
                <a:effectLst/>
                <a:latin typeface="Times New Roman" panose="02020603050405020304" pitchFamily="18" charset="0"/>
              </a:rPr>
              <a:t> Systems Inc. (2023). </a:t>
            </a:r>
            <a:r>
              <a:rPr lang="pt-BR" sz="750" b="0" i="0" dirty="0" err="1">
                <a:effectLst/>
                <a:latin typeface="Times New Roman" panose="02020603050405020304" pitchFamily="18" charset="0"/>
              </a:rPr>
              <a:t>Information</a:t>
            </a:r>
            <a:r>
              <a:rPr lang="pt-BR" sz="750" b="0" i="0" dirty="0">
                <a:effectLst/>
                <a:latin typeface="Times New Roman" panose="02020603050405020304" pitchFamily="18" charset="0"/>
              </a:rPr>
              <a:t> Circular. </a:t>
            </a:r>
            <a:r>
              <a:rPr lang="pt-BR" sz="750" b="0" i="0" u="sng" strike="noStrike" dirty="0">
                <a:effectLst/>
                <a:latin typeface="Times New Roman" panose="02020603050405020304" pitchFamily="18" charset="0"/>
                <a:hlinkClick r:id="rId7"/>
              </a:rPr>
              <a:t>https://www.pason.com/investors/investor-information#analysts</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u="none" strike="noStrike" dirty="0" err="1">
                <a:effectLst/>
                <a:latin typeface="Times New Roman" panose="02020603050405020304" pitchFamily="18" charset="0"/>
              </a:rPr>
              <a:t>Pason</a:t>
            </a:r>
            <a:r>
              <a:rPr lang="pt-BR" sz="750" b="0" i="0" u="none" strike="noStrike" dirty="0">
                <a:effectLst/>
                <a:latin typeface="Times New Roman" panose="02020603050405020304" pitchFamily="18" charset="0"/>
              </a:rPr>
              <a:t> Systems Inc. (2024). Annual </a:t>
            </a:r>
            <a:r>
              <a:rPr lang="pt-BR" sz="750" b="0" i="0" u="none" strike="noStrike" dirty="0" err="1">
                <a:effectLst/>
                <a:latin typeface="Times New Roman" panose="02020603050405020304" pitchFamily="18" charset="0"/>
              </a:rPr>
              <a:t>Special</a:t>
            </a:r>
            <a:r>
              <a:rPr lang="pt-BR" sz="750" b="0" i="0" u="none" strike="noStrike" dirty="0">
                <a:effectLst/>
                <a:latin typeface="Times New Roman" panose="02020603050405020304" pitchFamily="18" charset="0"/>
              </a:rPr>
              <a:t> Meeting </a:t>
            </a:r>
            <a:r>
              <a:rPr lang="pt-BR" sz="750" b="0" i="0" u="none" strike="noStrike" dirty="0" err="1">
                <a:effectLst/>
                <a:latin typeface="Times New Roman" panose="02020603050405020304" pitchFamily="18" charset="0"/>
              </a:rPr>
              <a:t>of</a:t>
            </a:r>
            <a:r>
              <a:rPr lang="pt-BR" sz="750" b="0" i="0" u="none" strike="noStrike" dirty="0">
                <a:effectLst/>
                <a:latin typeface="Times New Roman" panose="02020603050405020304" pitchFamily="18" charset="0"/>
              </a:rPr>
              <a:t> </a:t>
            </a:r>
            <a:r>
              <a:rPr lang="pt-BR" sz="750" b="0" i="0" u="none" strike="noStrike" dirty="0" err="1">
                <a:effectLst/>
                <a:latin typeface="Times New Roman" panose="02020603050405020304" pitchFamily="18" charset="0"/>
              </a:rPr>
              <a:t>Shareholders</a:t>
            </a:r>
            <a:r>
              <a:rPr lang="pt-BR" sz="750" b="0" i="0" u="none" strike="noStrike"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7"/>
              </a:rPr>
              <a:t>https://www.pason.com/investors/investor-information#analysts</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err="1">
                <a:effectLst/>
                <a:latin typeface="Times New Roman" panose="02020603050405020304" pitchFamily="18" charset="0"/>
              </a:rPr>
              <a:t>Pason</a:t>
            </a:r>
            <a:r>
              <a:rPr lang="pt-BR" sz="750" b="0" i="0" dirty="0">
                <a:effectLst/>
                <a:latin typeface="Times New Roman" panose="02020603050405020304" pitchFamily="18" charset="0"/>
              </a:rPr>
              <a:t> Systems Inc. (2023). </a:t>
            </a:r>
            <a:r>
              <a:rPr lang="pt-BR" sz="750" b="0" i="0" dirty="0" err="1">
                <a:effectLst/>
                <a:latin typeface="Times New Roman" panose="02020603050405020304" pitchFamily="18" charset="0"/>
              </a:rPr>
              <a:t>Management’s</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Discussion</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and</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Analysis</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Pason</a:t>
            </a:r>
            <a:r>
              <a:rPr lang="pt-BR" sz="750" b="0" i="1" dirty="0">
                <a:effectLst/>
                <a:latin typeface="Times New Roman" panose="02020603050405020304" pitchFamily="18" charset="0"/>
              </a:rPr>
              <a:t>.</a:t>
            </a:r>
            <a:r>
              <a:rPr lang="pt-BR" sz="750" b="0" i="0"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7"/>
              </a:rPr>
              <a:t>https://www.pason.com/investors/investor-information#analysts</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err="1">
                <a:effectLst/>
                <a:latin typeface="Times New Roman" panose="02020603050405020304" pitchFamily="18" charset="0"/>
              </a:rPr>
              <a:t>Pason</a:t>
            </a:r>
            <a:r>
              <a:rPr lang="pt-BR" sz="750" b="0" i="0" dirty="0">
                <a:effectLst/>
                <a:latin typeface="Times New Roman" panose="02020603050405020304" pitchFamily="18" charset="0"/>
              </a:rPr>
              <a:t> Systems Inc. (Q3, 2024). </a:t>
            </a:r>
            <a:r>
              <a:rPr lang="pt-BR" sz="750" b="0" i="0" dirty="0" err="1">
                <a:effectLst/>
                <a:latin typeface="Times New Roman" panose="02020603050405020304" pitchFamily="18" charset="0"/>
              </a:rPr>
              <a:t>Management’s</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Discussion</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and</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Analysis</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Pason</a:t>
            </a:r>
            <a:r>
              <a:rPr lang="pt-BR" sz="750" b="0" i="1" dirty="0">
                <a:effectLst/>
                <a:latin typeface="Times New Roman" panose="02020603050405020304" pitchFamily="18" charset="0"/>
              </a:rPr>
              <a:t>.</a:t>
            </a:r>
            <a:r>
              <a:rPr lang="pt-BR" sz="750" b="0" i="0"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7"/>
              </a:rPr>
              <a:t>https://www.pason.com/investors/investor-information#analysts</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err="1">
                <a:effectLst/>
                <a:latin typeface="Times New Roman" panose="02020603050405020304" pitchFamily="18" charset="0"/>
              </a:rPr>
              <a:t>Pason</a:t>
            </a:r>
            <a:r>
              <a:rPr lang="pt-BR" sz="750" b="0" i="0" dirty="0">
                <a:effectLst/>
                <a:latin typeface="Times New Roman" panose="02020603050405020304" pitchFamily="18" charset="0"/>
              </a:rPr>
              <a:t> Systems Inc. (Q3, 2024). Investor </a:t>
            </a:r>
            <a:r>
              <a:rPr lang="pt-BR" sz="750" b="0" i="0" dirty="0" err="1">
                <a:effectLst/>
                <a:latin typeface="Times New Roman" panose="02020603050405020304" pitchFamily="18" charset="0"/>
              </a:rPr>
              <a:t>Presentation</a:t>
            </a:r>
            <a:r>
              <a:rPr lang="pt-BR" sz="750" b="0" i="1" dirty="0">
                <a:effectLst/>
                <a:latin typeface="Times New Roman" panose="02020603050405020304" pitchFamily="18" charset="0"/>
              </a:rPr>
              <a:t>.</a:t>
            </a:r>
            <a:r>
              <a:rPr lang="pt-BR" sz="750" b="0" i="0"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7"/>
              </a:rPr>
              <a:t>https://www.pason.com/investors/investor-information#analysts</a:t>
            </a:r>
            <a:r>
              <a:rPr lang="pt-BR" sz="750" b="0" i="0" u="sng" dirty="0">
                <a:effectLst/>
                <a:latin typeface="Times New Roman" panose="02020603050405020304" pitchFamily="18" charset="0"/>
              </a:rPr>
              <a:t> </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u="none" strike="noStrike" dirty="0" err="1">
                <a:effectLst/>
                <a:latin typeface="Times New Roman" panose="02020603050405020304" pitchFamily="18" charset="0"/>
              </a:rPr>
              <a:t>Pason</a:t>
            </a:r>
            <a:r>
              <a:rPr lang="pt-BR" sz="750" b="0" i="0" u="none" strike="noStrike" dirty="0">
                <a:effectLst/>
                <a:latin typeface="Times New Roman" panose="02020603050405020304" pitchFamily="18" charset="0"/>
              </a:rPr>
              <a:t> Systems Inc. (2023). Annual </a:t>
            </a:r>
            <a:r>
              <a:rPr lang="pt-BR" sz="750" b="0" i="0" u="none" strike="noStrike" dirty="0" err="1">
                <a:effectLst/>
                <a:latin typeface="Times New Roman" panose="02020603050405020304" pitchFamily="18" charset="0"/>
              </a:rPr>
              <a:t>Information</a:t>
            </a:r>
            <a:r>
              <a:rPr lang="pt-BR" sz="750" b="0" i="0" u="none" strike="noStrike" dirty="0">
                <a:effectLst/>
                <a:latin typeface="Times New Roman" panose="02020603050405020304" pitchFamily="18" charset="0"/>
              </a:rPr>
              <a:t> Form. </a:t>
            </a:r>
            <a:r>
              <a:rPr lang="pt-BR" sz="750" b="0" i="0" u="sng" strike="noStrike" dirty="0">
                <a:effectLst/>
                <a:latin typeface="Times New Roman" panose="02020603050405020304" pitchFamily="18" charset="0"/>
                <a:hlinkClick r:id="rId7"/>
              </a:rPr>
              <a:t>https://www.pason.com/investors/investor-information#analysts</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u="none" strike="noStrike" dirty="0" err="1">
                <a:effectLst/>
                <a:latin typeface="Times New Roman" panose="02020603050405020304" pitchFamily="18" charset="0"/>
              </a:rPr>
              <a:t>Pason</a:t>
            </a:r>
            <a:r>
              <a:rPr lang="pt-BR" sz="750" b="0" i="0" u="none" strike="noStrike" dirty="0">
                <a:effectLst/>
                <a:latin typeface="Times New Roman" panose="02020603050405020304" pitchFamily="18" charset="0"/>
              </a:rPr>
              <a:t> Systems Inc. (2023). Sustainability Report. </a:t>
            </a:r>
            <a:r>
              <a:rPr lang="pt-BR" sz="750" b="0" i="0" u="sng" strike="noStrike" dirty="0">
                <a:effectLst/>
                <a:latin typeface="Times New Roman" panose="02020603050405020304" pitchFamily="18" charset="0"/>
                <a:hlinkClick r:id="rId7"/>
              </a:rPr>
              <a:t>https://www.pason.com/investors/investor-information#analysts</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u="none" strike="noStrike" dirty="0" err="1">
                <a:effectLst/>
                <a:latin typeface="Times New Roman" panose="02020603050405020304" pitchFamily="18" charset="0"/>
              </a:rPr>
              <a:t>Pason</a:t>
            </a:r>
            <a:r>
              <a:rPr lang="pt-BR" sz="750" b="0" i="0" u="none" strike="noStrike" dirty="0">
                <a:effectLst/>
                <a:latin typeface="Times New Roman" panose="02020603050405020304" pitchFamily="18" charset="0"/>
              </a:rPr>
              <a:t> Systems Inc. (2014). </a:t>
            </a:r>
            <a:r>
              <a:rPr lang="pt-BR" sz="750" b="0" i="0" u="none" strike="noStrike" dirty="0" err="1">
                <a:effectLst/>
                <a:latin typeface="Times New Roman" panose="02020603050405020304" pitchFamily="18" charset="0"/>
              </a:rPr>
              <a:t>Amended</a:t>
            </a:r>
            <a:r>
              <a:rPr lang="pt-BR" sz="750" b="0" i="0" u="none" strike="noStrike" dirty="0">
                <a:effectLst/>
                <a:latin typeface="Times New Roman" panose="02020603050405020304" pitchFamily="18" charset="0"/>
              </a:rPr>
              <a:t> </a:t>
            </a:r>
            <a:r>
              <a:rPr lang="pt-BR" sz="750" b="0" i="0" u="none" strike="noStrike" dirty="0" err="1">
                <a:effectLst/>
                <a:latin typeface="Times New Roman" panose="02020603050405020304" pitchFamily="18" charset="0"/>
              </a:rPr>
              <a:t>and</a:t>
            </a:r>
            <a:r>
              <a:rPr lang="pt-BR" sz="750" b="0" i="0" u="none" strike="noStrike" dirty="0">
                <a:effectLst/>
                <a:latin typeface="Times New Roman" panose="02020603050405020304" pitchFamily="18" charset="0"/>
              </a:rPr>
              <a:t> </a:t>
            </a:r>
            <a:r>
              <a:rPr lang="pt-BR" sz="750" b="0" i="0" u="none" strike="noStrike" dirty="0" err="1">
                <a:effectLst/>
                <a:latin typeface="Times New Roman" panose="02020603050405020304" pitchFamily="18" charset="0"/>
              </a:rPr>
              <a:t>Restated</a:t>
            </a:r>
            <a:r>
              <a:rPr lang="pt-BR" sz="750" b="0" i="0" u="none" strike="noStrike" dirty="0">
                <a:effectLst/>
                <a:latin typeface="Times New Roman" panose="02020603050405020304" pitchFamily="18" charset="0"/>
              </a:rPr>
              <a:t> </a:t>
            </a:r>
            <a:r>
              <a:rPr lang="pt-BR" sz="750" b="0" i="0" u="none" strike="noStrike" dirty="0" err="1">
                <a:effectLst/>
                <a:latin typeface="Times New Roman" panose="02020603050405020304" pitchFamily="18" charset="0"/>
              </a:rPr>
              <a:t>By</a:t>
            </a:r>
            <a:r>
              <a:rPr lang="pt-BR" sz="750" b="0" i="0" u="none" strike="noStrike" dirty="0">
                <a:effectLst/>
                <a:latin typeface="Times New Roman" panose="02020603050405020304" pitchFamily="18" charset="0"/>
              </a:rPr>
              <a:t>-Law </a:t>
            </a:r>
            <a:r>
              <a:rPr lang="pt-BR" sz="750" b="0" i="0" u="none" strike="noStrike" dirty="0" err="1">
                <a:effectLst/>
                <a:latin typeface="Times New Roman" panose="02020603050405020304" pitchFamily="18" charset="0"/>
              </a:rPr>
              <a:t>Number</a:t>
            </a:r>
            <a:r>
              <a:rPr lang="pt-BR" sz="750" b="0" i="0" u="none" strike="noStrike" dirty="0">
                <a:effectLst/>
                <a:latin typeface="Times New Roman" panose="02020603050405020304" pitchFamily="18" charset="0"/>
              </a:rPr>
              <a:t> 1. </a:t>
            </a:r>
            <a:r>
              <a:rPr lang="pt-BR" sz="750" b="0" i="0" u="sng" strike="noStrike" dirty="0">
                <a:effectLst/>
                <a:latin typeface="Times New Roman" panose="02020603050405020304" pitchFamily="18" charset="0"/>
                <a:hlinkClick r:id="rId7"/>
              </a:rPr>
              <a:t>https://www.pason.com/investors/investor-information#analysts</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a:effectLst/>
                <a:latin typeface="Times New Roman" panose="02020603050405020304" pitchFamily="18" charset="0"/>
              </a:rPr>
              <a:t>Rice </a:t>
            </a:r>
            <a:r>
              <a:rPr lang="pt-BR" sz="750" b="0" i="0" dirty="0" err="1">
                <a:effectLst/>
                <a:latin typeface="Times New Roman" panose="02020603050405020304" pitchFamily="18" charset="0"/>
              </a:rPr>
              <a:t>University</a:t>
            </a:r>
            <a:r>
              <a:rPr lang="pt-BR" sz="750" b="0" i="0" dirty="0">
                <a:effectLst/>
                <a:latin typeface="Times New Roman" panose="02020603050405020304" pitchFamily="18" charset="0"/>
              </a:rPr>
              <a:t>. (2019). </a:t>
            </a:r>
            <a:r>
              <a:rPr lang="pt-BR" sz="750" b="0" i="0" dirty="0" err="1">
                <a:effectLst/>
                <a:latin typeface="Times New Roman" panose="02020603050405020304" pitchFamily="18" charset="0"/>
              </a:rPr>
              <a:t>Principles</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of</a:t>
            </a:r>
            <a:r>
              <a:rPr lang="pt-BR" sz="750" b="0" i="0" dirty="0">
                <a:effectLst/>
                <a:latin typeface="Times New Roman" panose="02020603050405020304" pitchFamily="18" charset="0"/>
              </a:rPr>
              <a:t> management. </a:t>
            </a:r>
            <a:r>
              <a:rPr lang="pt-BR" sz="750" b="0" i="0" dirty="0" err="1">
                <a:effectLst/>
                <a:latin typeface="Times New Roman" panose="02020603050405020304" pitchFamily="18" charset="0"/>
              </a:rPr>
              <a:t>OpenStax</a:t>
            </a:r>
            <a:r>
              <a:rPr lang="pt-BR" sz="750" b="0" i="0"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8"/>
              </a:rPr>
              <a:t>https://openstax.org/books/principles-management/pages/1-introduction</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a:effectLst/>
                <a:latin typeface="Times New Roman" panose="02020603050405020304" pitchFamily="18" charset="0"/>
              </a:rPr>
              <a:t>SAIT. (2024). Module 4: Planning &amp; </a:t>
            </a:r>
            <a:r>
              <a:rPr lang="pt-BR" sz="750" b="0" i="0" dirty="0" err="1">
                <a:effectLst/>
                <a:latin typeface="Times New Roman" panose="02020603050405020304" pitchFamily="18" charset="0"/>
              </a:rPr>
              <a:t>Decision</a:t>
            </a:r>
            <a:r>
              <a:rPr lang="pt-BR" sz="750" b="0" i="0" dirty="0">
                <a:effectLst/>
                <a:latin typeface="Times New Roman" panose="02020603050405020304" pitchFamily="18" charset="0"/>
              </a:rPr>
              <a:t>-Making / </a:t>
            </a:r>
            <a:r>
              <a:rPr lang="pt-BR" sz="750" b="0" i="0" dirty="0" err="1">
                <a:effectLst/>
                <a:latin typeface="Times New Roman" panose="02020603050405020304" pitchFamily="18" charset="0"/>
              </a:rPr>
              <a:t>Managerial</a:t>
            </a:r>
            <a:r>
              <a:rPr lang="pt-BR" sz="750" b="0" i="0" dirty="0">
                <a:effectLst/>
                <a:latin typeface="Times New Roman" panose="02020603050405020304" pitchFamily="18" charset="0"/>
              </a:rPr>
              <a:t> Mindset. In MNGT-255: </a:t>
            </a:r>
            <a:r>
              <a:rPr lang="pt-BR" sz="750" b="0" i="0" dirty="0" err="1">
                <a:effectLst/>
                <a:latin typeface="Times New Roman" panose="02020603050405020304" pitchFamily="18" charset="0"/>
              </a:rPr>
              <a:t>Introduction</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to</a:t>
            </a:r>
            <a:r>
              <a:rPr lang="pt-BR" sz="750" b="0" i="0" dirty="0">
                <a:effectLst/>
                <a:latin typeface="Times New Roman" panose="02020603050405020304" pitchFamily="18" charset="0"/>
              </a:rPr>
              <a:t> Management [MLB]. D2L/</a:t>
            </a:r>
            <a:r>
              <a:rPr lang="pt-BR" sz="750" b="0" i="0" dirty="0" err="1">
                <a:effectLst/>
                <a:latin typeface="Times New Roman" panose="02020603050405020304" pitchFamily="18" charset="0"/>
              </a:rPr>
              <a:t>Brightspace</a:t>
            </a:r>
            <a:r>
              <a:rPr lang="pt-BR" sz="750" b="0" i="0"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9"/>
              </a:rPr>
              <a:t>https://learn.sait.ca</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a:effectLst/>
                <a:latin typeface="Times New Roman" panose="02020603050405020304" pitchFamily="18" charset="0"/>
              </a:rPr>
              <a:t>SAIT. (2024). Module 6: </a:t>
            </a:r>
            <a:r>
              <a:rPr lang="pt-BR" sz="750" b="0" i="0" dirty="0" err="1">
                <a:effectLst/>
                <a:latin typeface="Times New Roman" panose="02020603050405020304" pitchFamily="18" charset="0"/>
              </a:rPr>
              <a:t>Innovation</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and</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Change</a:t>
            </a:r>
            <a:r>
              <a:rPr lang="pt-BR" sz="750" b="0" i="0" dirty="0">
                <a:effectLst/>
                <a:latin typeface="Times New Roman" panose="02020603050405020304" pitchFamily="18" charset="0"/>
              </a:rPr>
              <a:t>. In MNGT-255: </a:t>
            </a:r>
            <a:r>
              <a:rPr lang="pt-BR" sz="750" b="0" i="0" dirty="0" err="1">
                <a:effectLst/>
                <a:latin typeface="Times New Roman" panose="02020603050405020304" pitchFamily="18" charset="0"/>
              </a:rPr>
              <a:t>Introduction</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to</a:t>
            </a:r>
            <a:r>
              <a:rPr lang="pt-BR" sz="750" b="0" i="0" dirty="0">
                <a:effectLst/>
                <a:latin typeface="Times New Roman" panose="02020603050405020304" pitchFamily="18" charset="0"/>
              </a:rPr>
              <a:t> Management [MLB]. D2L/</a:t>
            </a:r>
            <a:r>
              <a:rPr lang="pt-BR" sz="750" b="0" i="0" dirty="0" err="1">
                <a:effectLst/>
                <a:latin typeface="Times New Roman" panose="02020603050405020304" pitchFamily="18" charset="0"/>
              </a:rPr>
              <a:t>Brightspace</a:t>
            </a:r>
            <a:r>
              <a:rPr lang="pt-BR" sz="750" b="0" i="0"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9"/>
              </a:rPr>
              <a:t>https://learn.sait.ca</a:t>
            </a:r>
            <a:r>
              <a:rPr lang="pt-BR" sz="750" b="0" i="0" dirty="0">
                <a:effectLst/>
                <a:latin typeface="Times New Roman" panose="02020603050405020304" pitchFamily="18" charset="0"/>
              </a:rPr>
              <a:t> </a:t>
            </a:r>
            <a:endParaRPr lang="pt-BR" sz="750" b="0" i="0" dirty="0">
              <a:effectLst/>
              <a:latin typeface="Segoe UI" panose="020B0502040204020203" pitchFamily="34" charset="0"/>
            </a:endParaRPr>
          </a:p>
          <a:p>
            <a:pPr rtl="0" fontAlgn="base">
              <a:lnSpc>
                <a:spcPct val="150000"/>
              </a:lnSpc>
              <a:spcBef>
                <a:spcPts val="300"/>
              </a:spcBef>
              <a:spcAft>
                <a:spcPts val="300"/>
              </a:spcAft>
              <a:buFont typeface="Arial" panose="020B0604020202020204" pitchFamily="34" charset="0"/>
              <a:buChar char="•"/>
            </a:pPr>
            <a:r>
              <a:rPr lang="pt-BR" sz="750" b="0" i="0" dirty="0">
                <a:effectLst/>
                <a:latin typeface="Times New Roman" panose="02020603050405020304" pitchFamily="18" charset="0"/>
              </a:rPr>
              <a:t>SAIT. (2024). Module 10: </a:t>
            </a:r>
            <a:r>
              <a:rPr lang="pt-BR" sz="750" b="0" i="0" dirty="0" err="1">
                <a:effectLst/>
                <a:latin typeface="Times New Roman" panose="02020603050405020304" pitchFamily="18" charset="0"/>
              </a:rPr>
              <a:t>Control</a:t>
            </a:r>
            <a:r>
              <a:rPr lang="pt-BR" sz="750" b="0" i="0" dirty="0">
                <a:effectLst/>
                <a:latin typeface="Times New Roman" panose="02020603050405020304" pitchFamily="18" charset="0"/>
              </a:rPr>
              <a:t>. In MNGT-255: </a:t>
            </a:r>
            <a:r>
              <a:rPr lang="pt-BR" sz="750" b="0" i="0" dirty="0" err="1">
                <a:effectLst/>
                <a:latin typeface="Times New Roman" panose="02020603050405020304" pitchFamily="18" charset="0"/>
              </a:rPr>
              <a:t>Introduction</a:t>
            </a:r>
            <a:r>
              <a:rPr lang="pt-BR" sz="750" b="0" i="0" dirty="0">
                <a:effectLst/>
                <a:latin typeface="Times New Roman" panose="02020603050405020304" pitchFamily="18" charset="0"/>
              </a:rPr>
              <a:t> </a:t>
            </a:r>
            <a:r>
              <a:rPr lang="pt-BR" sz="750" b="0" i="0" dirty="0" err="1">
                <a:effectLst/>
                <a:latin typeface="Times New Roman" panose="02020603050405020304" pitchFamily="18" charset="0"/>
              </a:rPr>
              <a:t>to</a:t>
            </a:r>
            <a:r>
              <a:rPr lang="pt-BR" sz="750" b="0" i="0" dirty="0">
                <a:effectLst/>
                <a:latin typeface="Times New Roman" panose="02020603050405020304" pitchFamily="18" charset="0"/>
              </a:rPr>
              <a:t> Management [MLB]. D2L/</a:t>
            </a:r>
            <a:r>
              <a:rPr lang="pt-BR" sz="750" b="0" i="0" dirty="0" err="1">
                <a:effectLst/>
                <a:latin typeface="Times New Roman" panose="02020603050405020304" pitchFamily="18" charset="0"/>
              </a:rPr>
              <a:t>Brightspace</a:t>
            </a:r>
            <a:r>
              <a:rPr lang="pt-BR" sz="750" b="0" i="0" dirty="0">
                <a:effectLst/>
                <a:latin typeface="Times New Roman" panose="02020603050405020304" pitchFamily="18" charset="0"/>
              </a:rPr>
              <a:t>. </a:t>
            </a:r>
            <a:r>
              <a:rPr lang="pt-BR" sz="750" b="0" i="0" u="sng" strike="noStrike" dirty="0">
                <a:effectLst/>
                <a:latin typeface="Times New Roman" panose="02020603050405020304" pitchFamily="18" charset="0"/>
                <a:hlinkClick r:id="rId9"/>
              </a:rPr>
              <a:t>https://learn.sait.ca</a:t>
            </a:r>
            <a:r>
              <a:rPr lang="pt-BR" sz="750" b="0" i="0" dirty="0">
                <a:effectLst/>
                <a:latin typeface="Times New Roman" panose="02020603050405020304" pitchFamily="18" charset="0"/>
              </a:rPr>
              <a:t>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ustDataLst>
      <p:tags r:id="rId1"/>
    </p:custDataLst>
    <p:extLst>
      <p:ext uri="{BB962C8B-B14F-4D97-AF65-F5344CB8AC3E}">
        <p14:creationId xmlns:p14="http://schemas.microsoft.com/office/powerpoint/2010/main" val="1157090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4AFB7-FF3E-4CE3-7E95-99CF604978F4}"/>
              </a:ext>
            </a:extLst>
          </p:cNvPr>
          <p:cNvSpPr>
            <a:spLocks noGrp="1"/>
          </p:cNvSpPr>
          <p:nvPr>
            <p:ph type="title"/>
          </p:nvPr>
        </p:nvSpPr>
        <p:spPr>
          <a:xfrm>
            <a:off x="3836504" y="758951"/>
            <a:ext cx="7319175" cy="3374931"/>
          </a:xfrm>
        </p:spPr>
        <p:txBody>
          <a:bodyPr vert="horz" lIns="91440" tIns="45720" rIns="91440" bIns="45720" rtlCol="0" anchor="b">
            <a:normAutofit/>
          </a:bodyPr>
          <a:lstStyle/>
          <a:p>
            <a:pPr>
              <a:lnSpc>
                <a:spcPct val="90000"/>
              </a:lnSpc>
            </a:pPr>
            <a:r>
              <a:rPr lang="en-US" sz="8000">
                <a:solidFill>
                  <a:schemeClr val="tx1">
                    <a:lumMod val="85000"/>
                    <a:lumOff val="15000"/>
                  </a:schemeClr>
                </a:solidFill>
              </a:rPr>
              <a:t>THANK YOU</a:t>
            </a:r>
          </a:p>
        </p:txBody>
      </p:sp>
      <p:pic>
        <p:nvPicPr>
          <p:cNvPr id="22" name="Graphic 21" descr="Handshake">
            <a:extLst>
              <a:ext uri="{FF2B5EF4-FFF2-40B4-BE49-F238E27FC236}">
                <a16:creationId xmlns:a16="http://schemas.microsoft.com/office/drawing/2014/main" id="{72D3D1E8-6DEC-EF58-BD04-658D1ED3BA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31" name="Straight Connector 30">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020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5E051696-EAFB-401E-81A2-49C24A18D84D}"/>
              </a:ext>
            </a:extLst>
          </p:cNvPr>
          <p:cNvSpPr/>
          <p:nvPr/>
        </p:nvSpPr>
        <p:spPr>
          <a:xfrm>
            <a:off x="2308669" y="2289714"/>
            <a:ext cx="762190" cy="762190"/>
          </a:xfrm>
          <a:custGeom>
            <a:avLst/>
            <a:gdLst>
              <a:gd name="connsiteX0" fmla="*/ 628936 w 762190"/>
              <a:gd name="connsiteY0" fmla="*/ 0 h 762190"/>
              <a:gd name="connsiteX1" fmla="*/ 762190 w 762190"/>
              <a:gd name="connsiteY1" fmla="*/ 133255 h 762190"/>
              <a:gd name="connsiteX2" fmla="*/ 762190 w 762190"/>
              <a:gd name="connsiteY2" fmla="*/ 628936 h 762190"/>
              <a:gd name="connsiteX3" fmla="*/ 628936 w 762190"/>
              <a:gd name="connsiteY3" fmla="*/ 762191 h 762190"/>
              <a:gd name="connsiteX4" fmla="*/ 133255 w 762190"/>
              <a:gd name="connsiteY4" fmla="*/ 762191 h 762190"/>
              <a:gd name="connsiteX5" fmla="*/ 0 w 762190"/>
              <a:gd name="connsiteY5" fmla="*/ 628936 h 762190"/>
              <a:gd name="connsiteX6" fmla="*/ 0 w 762190"/>
              <a:gd name="connsiteY6" fmla="*/ 133255 h 762190"/>
              <a:gd name="connsiteX7" fmla="*/ 133255 w 762190"/>
              <a:gd name="connsiteY7" fmla="*/ 0 h 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0" h="762190">
                <a:moveTo>
                  <a:pt x="628936" y="0"/>
                </a:moveTo>
                <a:cubicBezTo>
                  <a:pt x="702530" y="0"/>
                  <a:pt x="762190" y="59660"/>
                  <a:pt x="762190" y="133255"/>
                </a:cubicBezTo>
                <a:lnTo>
                  <a:pt x="762190" y="628936"/>
                </a:lnTo>
                <a:cubicBezTo>
                  <a:pt x="762190" y="702531"/>
                  <a:pt x="702530" y="762191"/>
                  <a:pt x="628936" y="762191"/>
                </a:cubicBezTo>
                <a:lnTo>
                  <a:pt x="133255" y="762191"/>
                </a:lnTo>
                <a:cubicBezTo>
                  <a:pt x="59660" y="762191"/>
                  <a:pt x="0" y="702530"/>
                  <a:pt x="0" y="628936"/>
                </a:cubicBezTo>
                <a:lnTo>
                  <a:pt x="0" y="133255"/>
                </a:lnTo>
                <a:cubicBezTo>
                  <a:pt x="0" y="59660"/>
                  <a:pt x="59660" y="0"/>
                  <a:pt x="133255" y="0"/>
                </a:cubicBezTo>
                <a:close/>
              </a:path>
            </a:pathLst>
          </a:custGeom>
          <a:gradFill flip="none" rotWithShape="1">
            <a:gsLst>
              <a:gs pos="0">
                <a:srgbClr val="FF598A"/>
              </a:gs>
              <a:gs pos="100000">
                <a:srgbClr val="FF8A9C"/>
              </a:gs>
            </a:gsLst>
            <a:path path="circle">
              <a:fillToRect l="100000" t="100000"/>
            </a:path>
            <a:tileRect r="-100000" b="-100000"/>
          </a:gradFill>
          <a:ln w="9525" cap="flat">
            <a:noFill/>
            <a:prstDash val="solid"/>
            <a:miter/>
          </a:ln>
        </p:spPr>
        <p:txBody>
          <a:bodyPr rtlCol="0" anchor="ctr"/>
          <a:lstStyle/>
          <a:p>
            <a:endParaRPr lang="en-US">
              <a:solidFill>
                <a:prstClr val="black"/>
              </a:solidFill>
              <a:latin typeface="Montserrat"/>
            </a:endParaRPr>
          </a:p>
        </p:txBody>
      </p:sp>
      <p:sp>
        <p:nvSpPr>
          <p:cNvPr id="57" name="Freeform: Shape 56">
            <a:extLst>
              <a:ext uri="{FF2B5EF4-FFF2-40B4-BE49-F238E27FC236}">
                <a16:creationId xmlns:a16="http://schemas.microsoft.com/office/drawing/2014/main" id="{866DA0A1-9343-4617-823C-79D5DB96A9F1}"/>
              </a:ext>
            </a:extLst>
          </p:cNvPr>
          <p:cNvSpPr/>
          <p:nvPr/>
        </p:nvSpPr>
        <p:spPr>
          <a:xfrm>
            <a:off x="5026437" y="2289714"/>
            <a:ext cx="762190" cy="762190"/>
          </a:xfrm>
          <a:custGeom>
            <a:avLst/>
            <a:gdLst>
              <a:gd name="connsiteX0" fmla="*/ 628936 w 762190"/>
              <a:gd name="connsiteY0" fmla="*/ 0 h 762190"/>
              <a:gd name="connsiteX1" fmla="*/ 762190 w 762190"/>
              <a:gd name="connsiteY1" fmla="*/ 133255 h 762190"/>
              <a:gd name="connsiteX2" fmla="*/ 762190 w 762190"/>
              <a:gd name="connsiteY2" fmla="*/ 628936 h 762190"/>
              <a:gd name="connsiteX3" fmla="*/ 628936 w 762190"/>
              <a:gd name="connsiteY3" fmla="*/ 762191 h 762190"/>
              <a:gd name="connsiteX4" fmla="*/ 133255 w 762190"/>
              <a:gd name="connsiteY4" fmla="*/ 762191 h 762190"/>
              <a:gd name="connsiteX5" fmla="*/ 0 w 762190"/>
              <a:gd name="connsiteY5" fmla="*/ 628936 h 762190"/>
              <a:gd name="connsiteX6" fmla="*/ 0 w 762190"/>
              <a:gd name="connsiteY6" fmla="*/ 133255 h 762190"/>
              <a:gd name="connsiteX7" fmla="*/ 133255 w 762190"/>
              <a:gd name="connsiteY7" fmla="*/ 0 h 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0" h="762190">
                <a:moveTo>
                  <a:pt x="628936" y="0"/>
                </a:moveTo>
                <a:cubicBezTo>
                  <a:pt x="702530" y="0"/>
                  <a:pt x="762190" y="59660"/>
                  <a:pt x="762190" y="133255"/>
                </a:cubicBezTo>
                <a:lnTo>
                  <a:pt x="762190" y="628936"/>
                </a:lnTo>
                <a:cubicBezTo>
                  <a:pt x="762190" y="702531"/>
                  <a:pt x="702530" y="762191"/>
                  <a:pt x="628936" y="762191"/>
                </a:cubicBezTo>
                <a:lnTo>
                  <a:pt x="133255" y="762191"/>
                </a:lnTo>
                <a:cubicBezTo>
                  <a:pt x="59661" y="762191"/>
                  <a:pt x="0" y="702530"/>
                  <a:pt x="0" y="628936"/>
                </a:cubicBezTo>
                <a:lnTo>
                  <a:pt x="0" y="133255"/>
                </a:lnTo>
                <a:cubicBezTo>
                  <a:pt x="0" y="59660"/>
                  <a:pt x="59661" y="0"/>
                  <a:pt x="133255" y="0"/>
                </a:cubicBezTo>
                <a:close/>
              </a:path>
            </a:pathLst>
          </a:custGeom>
          <a:gradFill flip="none" rotWithShape="1">
            <a:gsLst>
              <a:gs pos="0">
                <a:srgbClr val="FF974F"/>
              </a:gs>
              <a:gs pos="100000">
                <a:srgbClr val="FEBD61"/>
              </a:gs>
            </a:gsLst>
            <a:path path="circle">
              <a:fillToRect l="100000" t="100000"/>
            </a:path>
            <a:tileRect r="-100000" b="-100000"/>
          </a:gradFill>
          <a:ln w="9525" cap="flat">
            <a:noFill/>
            <a:prstDash val="solid"/>
            <a:miter/>
          </a:ln>
        </p:spPr>
        <p:txBody>
          <a:bodyPr rtlCol="0" anchor="ctr"/>
          <a:lstStyle/>
          <a:p>
            <a:endParaRPr lang="en-US">
              <a:solidFill>
                <a:prstClr val="black"/>
              </a:solidFill>
              <a:latin typeface="Montserrat"/>
            </a:endParaRPr>
          </a:p>
        </p:txBody>
      </p:sp>
      <p:sp>
        <p:nvSpPr>
          <p:cNvPr id="58" name="Freeform: Shape 57">
            <a:extLst>
              <a:ext uri="{FF2B5EF4-FFF2-40B4-BE49-F238E27FC236}">
                <a16:creationId xmlns:a16="http://schemas.microsoft.com/office/drawing/2014/main" id="{96F1556D-50DA-4B41-80A5-B4F2FE64D24F}"/>
              </a:ext>
            </a:extLst>
          </p:cNvPr>
          <p:cNvSpPr/>
          <p:nvPr/>
        </p:nvSpPr>
        <p:spPr>
          <a:xfrm>
            <a:off x="7744206" y="2289714"/>
            <a:ext cx="762190" cy="762190"/>
          </a:xfrm>
          <a:custGeom>
            <a:avLst/>
            <a:gdLst>
              <a:gd name="connsiteX0" fmla="*/ 628936 w 762190"/>
              <a:gd name="connsiteY0" fmla="*/ 0 h 762190"/>
              <a:gd name="connsiteX1" fmla="*/ 762191 w 762190"/>
              <a:gd name="connsiteY1" fmla="*/ 133255 h 762190"/>
              <a:gd name="connsiteX2" fmla="*/ 762191 w 762190"/>
              <a:gd name="connsiteY2" fmla="*/ 628936 h 762190"/>
              <a:gd name="connsiteX3" fmla="*/ 628936 w 762190"/>
              <a:gd name="connsiteY3" fmla="*/ 762191 h 762190"/>
              <a:gd name="connsiteX4" fmla="*/ 133255 w 762190"/>
              <a:gd name="connsiteY4" fmla="*/ 762191 h 762190"/>
              <a:gd name="connsiteX5" fmla="*/ 0 w 762190"/>
              <a:gd name="connsiteY5" fmla="*/ 628936 h 762190"/>
              <a:gd name="connsiteX6" fmla="*/ 0 w 762190"/>
              <a:gd name="connsiteY6" fmla="*/ 133255 h 762190"/>
              <a:gd name="connsiteX7" fmla="*/ 133255 w 762190"/>
              <a:gd name="connsiteY7" fmla="*/ 0 h 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0" h="762190">
                <a:moveTo>
                  <a:pt x="628936" y="0"/>
                </a:moveTo>
                <a:cubicBezTo>
                  <a:pt x="702530" y="0"/>
                  <a:pt x="762191" y="59660"/>
                  <a:pt x="762191" y="133255"/>
                </a:cubicBezTo>
                <a:lnTo>
                  <a:pt x="762191" y="628936"/>
                </a:lnTo>
                <a:cubicBezTo>
                  <a:pt x="762191" y="702531"/>
                  <a:pt x="702530" y="762191"/>
                  <a:pt x="628936" y="762191"/>
                </a:cubicBezTo>
                <a:lnTo>
                  <a:pt x="133255" y="762191"/>
                </a:lnTo>
                <a:cubicBezTo>
                  <a:pt x="59661" y="762191"/>
                  <a:pt x="0" y="702530"/>
                  <a:pt x="0" y="628936"/>
                </a:cubicBezTo>
                <a:lnTo>
                  <a:pt x="0" y="133255"/>
                </a:lnTo>
                <a:cubicBezTo>
                  <a:pt x="0" y="59660"/>
                  <a:pt x="59661" y="0"/>
                  <a:pt x="133255" y="0"/>
                </a:cubicBezTo>
                <a:close/>
              </a:path>
            </a:pathLst>
          </a:custGeom>
          <a:gradFill flip="none" rotWithShape="1">
            <a:gsLst>
              <a:gs pos="0">
                <a:srgbClr val="64AEF2"/>
              </a:gs>
              <a:gs pos="100000">
                <a:srgbClr val="95D7FA"/>
              </a:gs>
            </a:gsLst>
            <a:path path="circle">
              <a:fillToRect l="100000" t="100000"/>
            </a:path>
            <a:tileRect r="-100000" b="-100000"/>
          </a:gradFill>
          <a:ln w="9525" cap="flat">
            <a:noFill/>
            <a:prstDash val="solid"/>
            <a:miter/>
          </a:ln>
        </p:spPr>
        <p:txBody>
          <a:bodyPr rtlCol="0" anchor="ctr"/>
          <a:lstStyle/>
          <a:p>
            <a:endParaRPr lang="en-US">
              <a:solidFill>
                <a:prstClr val="black"/>
              </a:solidFill>
              <a:latin typeface="Montserrat"/>
            </a:endParaRPr>
          </a:p>
        </p:txBody>
      </p:sp>
      <p:sp>
        <p:nvSpPr>
          <p:cNvPr id="59" name="Freeform: Shape 58">
            <a:extLst>
              <a:ext uri="{FF2B5EF4-FFF2-40B4-BE49-F238E27FC236}">
                <a16:creationId xmlns:a16="http://schemas.microsoft.com/office/drawing/2014/main" id="{DFA89569-AF8F-49D0-8F1E-06554030E255}"/>
              </a:ext>
            </a:extLst>
          </p:cNvPr>
          <p:cNvSpPr/>
          <p:nvPr/>
        </p:nvSpPr>
        <p:spPr>
          <a:xfrm>
            <a:off x="10462069" y="2289714"/>
            <a:ext cx="762190" cy="762190"/>
          </a:xfrm>
          <a:custGeom>
            <a:avLst/>
            <a:gdLst>
              <a:gd name="connsiteX0" fmla="*/ 628936 w 762190"/>
              <a:gd name="connsiteY0" fmla="*/ 0 h 762190"/>
              <a:gd name="connsiteX1" fmla="*/ 762191 w 762190"/>
              <a:gd name="connsiteY1" fmla="*/ 133255 h 762190"/>
              <a:gd name="connsiteX2" fmla="*/ 762191 w 762190"/>
              <a:gd name="connsiteY2" fmla="*/ 628936 h 762190"/>
              <a:gd name="connsiteX3" fmla="*/ 628936 w 762190"/>
              <a:gd name="connsiteY3" fmla="*/ 762191 h 762190"/>
              <a:gd name="connsiteX4" fmla="*/ 133255 w 762190"/>
              <a:gd name="connsiteY4" fmla="*/ 762191 h 762190"/>
              <a:gd name="connsiteX5" fmla="*/ 0 w 762190"/>
              <a:gd name="connsiteY5" fmla="*/ 628936 h 762190"/>
              <a:gd name="connsiteX6" fmla="*/ 0 w 762190"/>
              <a:gd name="connsiteY6" fmla="*/ 133255 h 762190"/>
              <a:gd name="connsiteX7" fmla="*/ 133255 w 762190"/>
              <a:gd name="connsiteY7" fmla="*/ 0 h 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0" h="762190">
                <a:moveTo>
                  <a:pt x="628936" y="0"/>
                </a:moveTo>
                <a:cubicBezTo>
                  <a:pt x="702530" y="0"/>
                  <a:pt x="762191" y="59660"/>
                  <a:pt x="762191" y="133255"/>
                </a:cubicBezTo>
                <a:lnTo>
                  <a:pt x="762191" y="628936"/>
                </a:lnTo>
                <a:cubicBezTo>
                  <a:pt x="762191" y="702531"/>
                  <a:pt x="702530" y="762191"/>
                  <a:pt x="628936" y="762191"/>
                </a:cubicBezTo>
                <a:lnTo>
                  <a:pt x="133255" y="762191"/>
                </a:lnTo>
                <a:cubicBezTo>
                  <a:pt x="59660" y="762191"/>
                  <a:pt x="0" y="702530"/>
                  <a:pt x="0" y="628936"/>
                </a:cubicBezTo>
                <a:lnTo>
                  <a:pt x="0" y="133255"/>
                </a:lnTo>
                <a:cubicBezTo>
                  <a:pt x="0" y="59660"/>
                  <a:pt x="59660" y="0"/>
                  <a:pt x="133255" y="0"/>
                </a:cubicBezTo>
                <a:close/>
              </a:path>
            </a:pathLst>
          </a:custGeom>
          <a:gradFill>
            <a:gsLst>
              <a:gs pos="0">
                <a:srgbClr val="6BD995"/>
              </a:gs>
              <a:gs pos="100000">
                <a:srgbClr val="8FECC2"/>
              </a:gs>
            </a:gsLst>
            <a:lin ang="10800000" scaled="1"/>
          </a:gradFill>
          <a:ln w="9525" cap="flat">
            <a:noFill/>
            <a:prstDash val="solid"/>
            <a:miter/>
          </a:ln>
        </p:spPr>
        <p:txBody>
          <a:bodyPr rtlCol="0" anchor="ctr"/>
          <a:lstStyle/>
          <a:p>
            <a:endParaRPr lang="en-US">
              <a:solidFill>
                <a:prstClr val="black"/>
              </a:solidFill>
              <a:latin typeface="Montserrat"/>
            </a:endParaRPr>
          </a:p>
        </p:txBody>
      </p:sp>
      <p:pic>
        <p:nvPicPr>
          <p:cNvPr id="25" name="Picture Placeholder 24" descr="A person wearing glasses and smiling&#10;&#10;Description automatically generated">
            <a:extLst>
              <a:ext uri="{FF2B5EF4-FFF2-40B4-BE49-F238E27FC236}">
                <a16:creationId xmlns:a16="http://schemas.microsoft.com/office/drawing/2014/main" id="{708D8514-CD80-22E9-7387-8A1C1C40AA2F}"/>
              </a:ext>
            </a:extLst>
          </p:cNvPr>
          <p:cNvPicPr>
            <a:picLocks noGrp="1" noChangeAspect="1"/>
          </p:cNvPicPr>
          <p:nvPr>
            <p:ph type="pic" sz="quarter" idx="10"/>
          </p:nvPr>
        </p:nvPicPr>
        <p:blipFill>
          <a:blip r:embed="rId4"/>
          <a:srcRect t="49" b="49"/>
          <a:stretch>
            <a:fillRect/>
          </a:stretch>
        </p:blipFill>
        <p:spPr>
          <a:xfrm>
            <a:off x="9445625" y="2509838"/>
            <a:ext cx="1606550" cy="1604962"/>
          </a:xfrm>
        </p:spPr>
      </p:pic>
      <p:pic>
        <p:nvPicPr>
          <p:cNvPr id="23" name="Picture Placeholder 22" descr="A person with black hair and beard smiling&#10;&#10;Description automatically generated">
            <a:extLst>
              <a:ext uri="{FF2B5EF4-FFF2-40B4-BE49-F238E27FC236}">
                <a16:creationId xmlns:a16="http://schemas.microsoft.com/office/drawing/2014/main" id="{668D9207-9DFF-3AD2-4DE5-AC2EEFFF9DB1}"/>
              </a:ext>
            </a:extLst>
          </p:cNvPr>
          <p:cNvPicPr>
            <a:picLocks noGrp="1" noChangeAspect="1"/>
          </p:cNvPicPr>
          <p:nvPr>
            <p:ph type="pic" sz="quarter" idx="11"/>
          </p:nvPr>
        </p:nvPicPr>
        <p:blipFill>
          <a:blip r:embed="rId5"/>
          <a:srcRect l="1164" r="1164"/>
          <a:stretch>
            <a:fillRect/>
          </a:stretch>
        </p:blipFill>
        <p:spPr>
          <a:xfrm>
            <a:off x="6727825" y="2509838"/>
            <a:ext cx="1606550" cy="1604962"/>
          </a:xfrm>
        </p:spPr>
      </p:pic>
      <p:pic>
        <p:nvPicPr>
          <p:cNvPr id="6" name="Picture Placeholder 5">
            <a:extLst>
              <a:ext uri="{FF2B5EF4-FFF2-40B4-BE49-F238E27FC236}">
                <a16:creationId xmlns:a16="http://schemas.microsoft.com/office/drawing/2014/main" id="{4150D793-BE1B-9E90-771E-8CEFDAEDACB5}"/>
              </a:ext>
            </a:extLst>
          </p:cNvPr>
          <p:cNvPicPr>
            <a:picLocks noGrp="1" noChangeAspect="1"/>
          </p:cNvPicPr>
          <p:nvPr>
            <p:ph type="pic" sz="quarter" idx="12"/>
          </p:nvPr>
        </p:nvPicPr>
        <p:blipFill>
          <a:blip r:embed="rId6"/>
          <a:srcRect t="49" b="49"/>
          <a:stretch/>
        </p:blipFill>
        <p:spPr/>
      </p:pic>
      <p:sp>
        <p:nvSpPr>
          <p:cNvPr id="60" name="TextBox 59">
            <a:extLst>
              <a:ext uri="{FF2B5EF4-FFF2-40B4-BE49-F238E27FC236}">
                <a16:creationId xmlns:a16="http://schemas.microsoft.com/office/drawing/2014/main" id="{9B942877-E61B-49EA-B77F-D8EE84EFCBE3}"/>
              </a:ext>
            </a:extLst>
          </p:cNvPr>
          <p:cNvSpPr txBox="1"/>
          <p:nvPr/>
        </p:nvSpPr>
        <p:spPr>
          <a:xfrm>
            <a:off x="1417321" y="352687"/>
            <a:ext cx="9357359" cy="769441"/>
          </a:xfrm>
          <a:prstGeom prst="rect">
            <a:avLst/>
          </a:prstGeom>
          <a:noFill/>
        </p:spPr>
        <p:txBody>
          <a:bodyPr wrap="square" rtlCol="0">
            <a:spAutoFit/>
          </a:bodyPr>
          <a:lstStyle/>
          <a:p>
            <a:pPr algn="ctr"/>
            <a:r>
              <a:rPr lang="en-US" sz="4400">
                <a:solidFill>
                  <a:schemeClr val="bg1">
                    <a:lumMod val="50000"/>
                  </a:schemeClr>
                </a:solidFill>
                <a:latin typeface="Montserrat ExtraBold"/>
                <a:cs typeface="Poppins"/>
                <a:sym typeface="Poppins"/>
                <a:rtl val="0"/>
              </a:rPr>
              <a:t>Meet Our Team Members</a:t>
            </a:r>
          </a:p>
        </p:txBody>
      </p:sp>
      <p:sp>
        <p:nvSpPr>
          <p:cNvPr id="61" name="TextBox 60">
            <a:extLst>
              <a:ext uri="{FF2B5EF4-FFF2-40B4-BE49-F238E27FC236}">
                <a16:creationId xmlns:a16="http://schemas.microsoft.com/office/drawing/2014/main" id="{CCA40720-7D89-492D-B50C-311DC54DA4BB}"/>
              </a:ext>
            </a:extLst>
          </p:cNvPr>
          <p:cNvSpPr txBox="1"/>
          <p:nvPr/>
        </p:nvSpPr>
        <p:spPr>
          <a:xfrm>
            <a:off x="1417320" y="1095565"/>
            <a:ext cx="9357360" cy="830997"/>
          </a:xfrm>
          <a:prstGeom prst="rect">
            <a:avLst/>
          </a:prstGeom>
          <a:noFill/>
        </p:spPr>
        <p:txBody>
          <a:bodyPr wrap="square" rtlCol="0">
            <a:spAutoFit/>
          </a:bodyPr>
          <a:lstStyle/>
          <a:p>
            <a:pPr algn="ctr"/>
            <a:r>
              <a:rPr lang="en-US" sz="1600">
                <a:solidFill>
                  <a:schemeClr val="bg2">
                    <a:lumMod val="25000"/>
                  </a:schemeClr>
                </a:solidFill>
                <a:latin typeface="Montserrat"/>
                <a:cs typeface="Poppins"/>
                <a:sym typeface="Poppins"/>
                <a:rtl val="0"/>
              </a:rPr>
              <a:t>We are a group of dedicated Management students from SAIT, collaborating to deliver a comprehensive business analysis of </a:t>
            </a:r>
            <a:r>
              <a:rPr lang="en-US" sz="1600" err="1">
                <a:solidFill>
                  <a:schemeClr val="bg2">
                    <a:lumMod val="25000"/>
                  </a:schemeClr>
                </a:solidFill>
                <a:latin typeface="Montserrat"/>
                <a:cs typeface="Poppins"/>
                <a:sym typeface="Poppins"/>
                <a:rtl val="0"/>
              </a:rPr>
              <a:t>Pason</a:t>
            </a:r>
            <a:r>
              <a:rPr lang="en-US" sz="1600">
                <a:solidFill>
                  <a:schemeClr val="bg2">
                    <a:lumMod val="25000"/>
                  </a:schemeClr>
                </a:solidFill>
                <a:latin typeface="Montserrat"/>
                <a:cs typeface="Poppins"/>
                <a:sym typeface="Poppins"/>
                <a:rtl val="0"/>
              </a:rPr>
              <a:t> Systems Inc. Below are our team members who contributed to this project</a:t>
            </a:r>
          </a:p>
        </p:txBody>
      </p:sp>
      <p:sp>
        <p:nvSpPr>
          <p:cNvPr id="65" name="TextBox 64">
            <a:extLst>
              <a:ext uri="{FF2B5EF4-FFF2-40B4-BE49-F238E27FC236}">
                <a16:creationId xmlns:a16="http://schemas.microsoft.com/office/drawing/2014/main" id="{5E57C047-0ADC-40A2-B0D4-5722849C9A0E}"/>
              </a:ext>
            </a:extLst>
          </p:cNvPr>
          <p:cNvSpPr txBox="1"/>
          <p:nvPr/>
        </p:nvSpPr>
        <p:spPr>
          <a:xfrm>
            <a:off x="979956" y="4475226"/>
            <a:ext cx="2220443" cy="323165"/>
          </a:xfrm>
          <a:prstGeom prst="rect">
            <a:avLst/>
          </a:prstGeom>
          <a:noFill/>
        </p:spPr>
        <p:txBody>
          <a:bodyPr wrap="square" rtlCol="0">
            <a:spAutoFit/>
          </a:bodyPr>
          <a:lstStyle/>
          <a:p>
            <a:pPr algn="ctr"/>
            <a:r>
              <a:rPr lang="en-US" sz="1500">
                <a:solidFill>
                  <a:schemeClr val="bg2">
                    <a:lumMod val="25000"/>
                  </a:schemeClr>
                </a:solidFill>
                <a:latin typeface="Montserrat ExtraBold"/>
                <a:cs typeface="Poppins"/>
                <a:sym typeface="Poppins"/>
                <a:rtl val="0"/>
              </a:rPr>
              <a:t>Saran </a:t>
            </a:r>
            <a:r>
              <a:rPr lang="en-US" sz="1500" err="1">
                <a:solidFill>
                  <a:schemeClr val="bg2">
                    <a:lumMod val="25000"/>
                  </a:schemeClr>
                </a:solidFill>
                <a:latin typeface="Montserrat ExtraBold"/>
                <a:cs typeface="Poppins"/>
                <a:sym typeface="Poppins"/>
                <a:rtl val="0"/>
              </a:rPr>
              <a:t>Poocharoen</a:t>
            </a:r>
            <a:r>
              <a:rPr lang="en-US" sz="1500">
                <a:solidFill>
                  <a:schemeClr val="bg2">
                    <a:lumMod val="25000"/>
                  </a:schemeClr>
                </a:solidFill>
                <a:latin typeface="Montserrat ExtraBold"/>
                <a:cs typeface="Poppins"/>
                <a:sym typeface="Poppins"/>
                <a:rtl val="0"/>
              </a:rPr>
              <a:t> </a:t>
            </a:r>
          </a:p>
        </p:txBody>
      </p:sp>
      <p:sp>
        <p:nvSpPr>
          <p:cNvPr id="66" name="TextBox 65">
            <a:hlinkClick r:id="rId7"/>
            <a:extLst>
              <a:ext uri="{FF2B5EF4-FFF2-40B4-BE49-F238E27FC236}">
                <a16:creationId xmlns:a16="http://schemas.microsoft.com/office/drawing/2014/main" id="{D65B0F6A-44B6-41FC-AD02-CA204598FD64}"/>
              </a:ext>
            </a:extLst>
          </p:cNvPr>
          <p:cNvSpPr txBox="1"/>
          <p:nvPr/>
        </p:nvSpPr>
        <p:spPr>
          <a:xfrm>
            <a:off x="979955" y="5052060"/>
            <a:ext cx="2220444" cy="293991"/>
          </a:xfrm>
          <a:prstGeom prst="rect">
            <a:avLst/>
          </a:prstGeom>
          <a:noFill/>
        </p:spPr>
        <p:txBody>
          <a:bodyPr wrap="square" rtlCol="0">
            <a:spAutoFit/>
          </a:bodyPr>
          <a:lstStyle/>
          <a:p>
            <a:pPr algn="ctr">
              <a:lnSpc>
                <a:spcPts val="1800"/>
              </a:lnSpc>
            </a:pPr>
            <a:r>
              <a:rPr lang="en-US" sz="900" err="1">
                <a:solidFill>
                  <a:schemeClr val="bg2">
                    <a:lumMod val="25000"/>
                  </a:schemeClr>
                </a:solidFill>
                <a:latin typeface="Montserrat"/>
                <a:cs typeface="Poppins"/>
                <a:sym typeface="Poppins"/>
                <a:rtl val="0"/>
              </a:rPr>
              <a:t>linkedin.com</a:t>
            </a:r>
            <a:r>
              <a:rPr lang="en-US" sz="900">
                <a:solidFill>
                  <a:schemeClr val="bg2">
                    <a:lumMod val="25000"/>
                  </a:schemeClr>
                </a:solidFill>
                <a:latin typeface="Montserrat"/>
                <a:cs typeface="Poppins"/>
                <a:sym typeface="Poppins"/>
                <a:rtl val="0"/>
              </a:rPr>
              <a:t>/in/saran-</a:t>
            </a:r>
            <a:r>
              <a:rPr lang="en-US" sz="900" err="1">
                <a:solidFill>
                  <a:schemeClr val="bg2">
                    <a:lumMod val="25000"/>
                  </a:schemeClr>
                </a:solidFill>
                <a:latin typeface="Montserrat"/>
                <a:cs typeface="Poppins"/>
                <a:sym typeface="Poppins"/>
                <a:rtl val="0"/>
              </a:rPr>
              <a:t>poocharoen</a:t>
            </a:r>
            <a:r>
              <a:rPr lang="en-US" sz="900">
                <a:solidFill>
                  <a:schemeClr val="bg2">
                    <a:lumMod val="25000"/>
                  </a:schemeClr>
                </a:solidFill>
                <a:latin typeface="Montserrat"/>
                <a:cs typeface="Poppins"/>
                <a:sym typeface="Poppins"/>
                <a:rtl val="0"/>
              </a:rPr>
              <a:t>/</a:t>
            </a:r>
          </a:p>
        </p:txBody>
      </p:sp>
      <p:sp>
        <p:nvSpPr>
          <p:cNvPr id="67" name="Freeform: Shape 66">
            <a:extLst>
              <a:ext uri="{FF2B5EF4-FFF2-40B4-BE49-F238E27FC236}">
                <a16:creationId xmlns:a16="http://schemas.microsoft.com/office/drawing/2014/main" id="{931F5F60-DF0E-4809-B21B-90564796953F}"/>
              </a:ext>
            </a:extLst>
          </p:cNvPr>
          <p:cNvSpPr/>
          <p:nvPr/>
        </p:nvSpPr>
        <p:spPr>
          <a:xfrm>
            <a:off x="3685603" y="3568255"/>
            <a:ext cx="762190" cy="762190"/>
          </a:xfrm>
          <a:custGeom>
            <a:avLst/>
            <a:gdLst>
              <a:gd name="connsiteX0" fmla="*/ 628936 w 762190"/>
              <a:gd name="connsiteY0" fmla="*/ 0 h 762190"/>
              <a:gd name="connsiteX1" fmla="*/ 762190 w 762190"/>
              <a:gd name="connsiteY1" fmla="*/ 133255 h 762190"/>
              <a:gd name="connsiteX2" fmla="*/ 762190 w 762190"/>
              <a:gd name="connsiteY2" fmla="*/ 628936 h 762190"/>
              <a:gd name="connsiteX3" fmla="*/ 628936 w 762190"/>
              <a:gd name="connsiteY3" fmla="*/ 762190 h 762190"/>
              <a:gd name="connsiteX4" fmla="*/ 133255 w 762190"/>
              <a:gd name="connsiteY4" fmla="*/ 762190 h 762190"/>
              <a:gd name="connsiteX5" fmla="*/ 0 w 762190"/>
              <a:gd name="connsiteY5" fmla="*/ 628936 h 762190"/>
              <a:gd name="connsiteX6" fmla="*/ 0 w 762190"/>
              <a:gd name="connsiteY6" fmla="*/ 133255 h 762190"/>
              <a:gd name="connsiteX7" fmla="*/ 133255 w 762190"/>
              <a:gd name="connsiteY7" fmla="*/ 0 h 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0" h="762190">
                <a:moveTo>
                  <a:pt x="628936" y="0"/>
                </a:moveTo>
                <a:cubicBezTo>
                  <a:pt x="702530" y="0"/>
                  <a:pt x="762190" y="59660"/>
                  <a:pt x="762190" y="133255"/>
                </a:cubicBezTo>
                <a:lnTo>
                  <a:pt x="762190" y="628936"/>
                </a:lnTo>
                <a:cubicBezTo>
                  <a:pt x="762190" y="702530"/>
                  <a:pt x="702530" y="762190"/>
                  <a:pt x="628936" y="762190"/>
                </a:cubicBezTo>
                <a:lnTo>
                  <a:pt x="133255" y="762190"/>
                </a:lnTo>
                <a:cubicBezTo>
                  <a:pt x="59660" y="762190"/>
                  <a:pt x="0" y="702530"/>
                  <a:pt x="0" y="628936"/>
                </a:cubicBezTo>
                <a:lnTo>
                  <a:pt x="0" y="133255"/>
                </a:lnTo>
                <a:cubicBezTo>
                  <a:pt x="0" y="59660"/>
                  <a:pt x="59660" y="0"/>
                  <a:pt x="133255" y="0"/>
                </a:cubicBezTo>
                <a:close/>
              </a:path>
            </a:pathLst>
          </a:custGeom>
          <a:gradFill flip="none" rotWithShape="1">
            <a:gsLst>
              <a:gs pos="0">
                <a:srgbClr val="FF974F"/>
              </a:gs>
              <a:gs pos="100000">
                <a:srgbClr val="FEBD61"/>
              </a:gs>
            </a:gsLst>
            <a:path path="circle">
              <a:fillToRect l="100000" t="100000"/>
            </a:path>
            <a:tileRect r="-100000" b="-100000"/>
          </a:gradFill>
          <a:ln w="9525" cap="flat">
            <a:noFill/>
            <a:prstDash val="solid"/>
            <a:miter/>
          </a:ln>
        </p:spPr>
        <p:txBody>
          <a:bodyPr rtlCol="0" anchor="ctr"/>
          <a:lstStyle/>
          <a:p>
            <a:pPr algn="ctr"/>
            <a:endParaRPr lang="en-US">
              <a:solidFill>
                <a:prstClr val="black"/>
              </a:solidFill>
              <a:latin typeface="Montserrat"/>
            </a:endParaRPr>
          </a:p>
        </p:txBody>
      </p:sp>
      <p:sp>
        <p:nvSpPr>
          <p:cNvPr id="68" name="TextBox 67">
            <a:extLst>
              <a:ext uri="{FF2B5EF4-FFF2-40B4-BE49-F238E27FC236}">
                <a16:creationId xmlns:a16="http://schemas.microsoft.com/office/drawing/2014/main" id="{A67EE15D-1818-47CB-A450-78586F78BC4E}"/>
              </a:ext>
            </a:extLst>
          </p:cNvPr>
          <p:cNvSpPr txBox="1"/>
          <p:nvPr/>
        </p:nvSpPr>
        <p:spPr>
          <a:xfrm>
            <a:off x="3741431" y="3683485"/>
            <a:ext cx="654346" cy="530915"/>
          </a:xfrm>
          <a:prstGeom prst="rect">
            <a:avLst/>
          </a:prstGeom>
          <a:noFill/>
        </p:spPr>
        <p:txBody>
          <a:bodyPr wrap="none" rtlCol="0">
            <a:spAutoFit/>
          </a:bodyPr>
          <a:lstStyle/>
          <a:p>
            <a:pPr algn="ctr"/>
            <a:r>
              <a:rPr lang="en-US" sz="2850">
                <a:solidFill>
                  <a:srgbClr val="FFFFFF"/>
                </a:solidFill>
                <a:latin typeface="Montserrat ExtraBold"/>
                <a:cs typeface="Poppins"/>
                <a:sym typeface="Poppins"/>
                <a:rtl val="0"/>
              </a:rPr>
              <a:t>02</a:t>
            </a:r>
          </a:p>
        </p:txBody>
      </p:sp>
      <p:sp>
        <p:nvSpPr>
          <p:cNvPr id="72" name="Freeform: Shape 71">
            <a:extLst>
              <a:ext uri="{FF2B5EF4-FFF2-40B4-BE49-F238E27FC236}">
                <a16:creationId xmlns:a16="http://schemas.microsoft.com/office/drawing/2014/main" id="{E09B5422-6D2C-4D7A-AB1A-71EE5D8AD20E}"/>
              </a:ext>
            </a:extLst>
          </p:cNvPr>
          <p:cNvSpPr/>
          <p:nvPr/>
        </p:nvSpPr>
        <p:spPr>
          <a:xfrm>
            <a:off x="6403371" y="3568255"/>
            <a:ext cx="762190" cy="762190"/>
          </a:xfrm>
          <a:custGeom>
            <a:avLst/>
            <a:gdLst>
              <a:gd name="connsiteX0" fmla="*/ 628936 w 762190"/>
              <a:gd name="connsiteY0" fmla="*/ 0 h 762190"/>
              <a:gd name="connsiteX1" fmla="*/ 762190 w 762190"/>
              <a:gd name="connsiteY1" fmla="*/ 133255 h 762190"/>
              <a:gd name="connsiteX2" fmla="*/ 762190 w 762190"/>
              <a:gd name="connsiteY2" fmla="*/ 628936 h 762190"/>
              <a:gd name="connsiteX3" fmla="*/ 628936 w 762190"/>
              <a:gd name="connsiteY3" fmla="*/ 762190 h 762190"/>
              <a:gd name="connsiteX4" fmla="*/ 133255 w 762190"/>
              <a:gd name="connsiteY4" fmla="*/ 762190 h 762190"/>
              <a:gd name="connsiteX5" fmla="*/ 0 w 762190"/>
              <a:gd name="connsiteY5" fmla="*/ 628936 h 762190"/>
              <a:gd name="connsiteX6" fmla="*/ 0 w 762190"/>
              <a:gd name="connsiteY6" fmla="*/ 133255 h 762190"/>
              <a:gd name="connsiteX7" fmla="*/ 133255 w 762190"/>
              <a:gd name="connsiteY7" fmla="*/ 0 h 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0" h="762190">
                <a:moveTo>
                  <a:pt x="628936" y="0"/>
                </a:moveTo>
                <a:cubicBezTo>
                  <a:pt x="702530" y="0"/>
                  <a:pt x="762190" y="59660"/>
                  <a:pt x="762190" y="133255"/>
                </a:cubicBezTo>
                <a:lnTo>
                  <a:pt x="762190" y="628936"/>
                </a:lnTo>
                <a:cubicBezTo>
                  <a:pt x="762190" y="702530"/>
                  <a:pt x="702530" y="762190"/>
                  <a:pt x="628936" y="762190"/>
                </a:cubicBezTo>
                <a:lnTo>
                  <a:pt x="133255" y="762190"/>
                </a:lnTo>
                <a:cubicBezTo>
                  <a:pt x="59660" y="762190"/>
                  <a:pt x="0" y="702530"/>
                  <a:pt x="0" y="628936"/>
                </a:cubicBezTo>
                <a:lnTo>
                  <a:pt x="0" y="133255"/>
                </a:lnTo>
                <a:cubicBezTo>
                  <a:pt x="0" y="59660"/>
                  <a:pt x="59660" y="0"/>
                  <a:pt x="133255" y="0"/>
                </a:cubicBezTo>
                <a:close/>
              </a:path>
            </a:pathLst>
          </a:custGeom>
          <a:gradFill flip="none" rotWithShape="1">
            <a:gsLst>
              <a:gs pos="0">
                <a:srgbClr val="64AEF2"/>
              </a:gs>
              <a:gs pos="100000">
                <a:srgbClr val="95D7FA"/>
              </a:gs>
            </a:gsLst>
            <a:path path="circle">
              <a:fillToRect l="100000" t="100000"/>
            </a:path>
            <a:tileRect r="-100000" b="-100000"/>
          </a:gradFill>
          <a:ln w="9525" cap="flat">
            <a:noFill/>
            <a:prstDash val="solid"/>
            <a:miter/>
          </a:ln>
        </p:spPr>
        <p:txBody>
          <a:bodyPr rtlCol="0" anchor="ctr"/>
          <a:lstStyle/>
          <a:p>
            <a:pPr algn="ctr"/>
            <a:endParaRPr lang="en-US">
              <a:solidFill>
                <a:prstClr val="black"/>
              </a:solidFill>
              <a:latin typeface="Montserrat"/>
            </a:endParaRPr>
          </a:p>
        </p:txBody>
      </p:sp>
      <p:sp>
        <p:nvSpPr>
          <p:cNvPr id="73" name="TextBox 72">
            <a:extLst>
              <a:ext uri="{FF2B5EF4-FFF2-40B4-BE49-F238E27FC236}">
                <a16:creationId xmlns:a16="http://schemas.microsoft.com/office/drawing/2014/main" id="{BE4DCBFD-9F94-4AA4-969E-F4775D3AC6FE}"/>
              </a:ext>
            </a:extLst>
          </p:cNvPr>
          <p:cNvSpPr txBox="1"/>
          <p:nvPr/>
        </p:nvSpPr>
        <p:spPr>
          <a:xfrm>
            <a:off x="6456722" y="3683485"/>
            <a:ext cx="654346" cy="530915"/>
          </a:xfrm>
          <a:prstGeom prst="rect">
            <a:avLst/>
          </a:prstGeom>
          <a:noFill/>
        </p:spPr>
        <p:txBody>
          <a:bodyPr wrap="none" rtlCol="0">
            <a:spAutoFit/>
          </a:bodyPr>
          <a:lstStyle/>
          <a:p>
            <a:pPr algn="ctr"/>
            <a:r>
              <a:rPr lang="en-US" sz="2850">
                <a:solidFill>
                  <a:srgbClr val="FFFFFF"/>
                </a:solidFill>
                <a:latin typeface="Montserrat ExtraBold"/>
                <a:cs typeface="Poppins"/>
                <a:sym typeface="Poppins"/>
                <a:rtl val="0"/>
              </a:rPr>
              <a:t>03</a:t>
            </a:r>
          </a:p>
        </p:txBody>
      </p:sp>
      <p:sp>
        <p:nvSpPr>
          <p:cNvPr id="77" name="Freeform: Shape 76">
            <a:extLst>
              <a:ext uri="{FF2B5EF4-FFF2-40B4-BE49-F238E27FC236}">
                <a16:creationId xmlns:a16="http://schemas.microsoft.com/office/drawing/2014/main" id="{6EE13F39-43F5-4C07-9BA6-934B3E961E76}"/>
              </a:ext>
            </a:extLst>
          </p:cNvPr>
          <p:cNvSpPr/>
          <p:nvPr/>
        </p:nvSpPr>
        <p:spPr>
          <a:xfrm>
            <a:off x="9121235" y="3568255"/>
            <a:ext cx="762190" cy="762190"/>
          </a:xfrm>
          <a:custGeom>
            <a:avLst/>
            <a:gdLst>
              <a:gd name="connsiteX0" fmla="*/ 628936 w 762190"/>
              <a:gd name="connsiteY0" fmla="*/ 0 h 762190"/>
              <a:gd name="connsiteX1" fmla="*/ 762191 w 762190"/>
              <a:gd name="connsiteY1" fmla="*/ 133255 h 762190"/>
              <a:gd name="connsiteX2" fmla="*/ 762191 w 762190"/>
              <a:gd name="connsiteY2" fmla="*/ 628936 h 762190"/>
              <a:gd name="connsiteX3" fmla="*/ 628936 w 762190"/>
              <a:gd name="connsiteY3" fmla="*/ 762190 h 762190"/>
              <a:gd name="connsiteX4" fmla="*/ 133255 w 762190"/>
              <a:gd name="connsiteY4" fmla="*/ 762190 h 762190"/>
              <a:gd name="connsiteX5" fmla="*/ 0 w 762190"/>
              <a:gd name="connsiteY5" fmla="*/ 628936 h 762190"/>
              <a:gd name="connsiteX6" fmla="*/ 0 w 762190"/>
              <a:gd name="connsiteY6" fmla="*/ 133255 h 762190"/>
              <a:gd name="connsiteX7" fmla="*/ 133255 w 762190"/>
              <a:gd name="connsiteY7" fmla="*/ 0 h 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0" h="762190">
                <a:moveTo>
                  <a:pt x="628936" y="0"/>
                </a:moveTo>
                <a:cubicBezTo>
                  <a:pt x="702530" y="0"/>
                  <a:pt x="762191" y="59660"/>
                  <a:pt x="762191" y="133255"/>
                </a:cubicBezTo>
                <a:lnTo>
                  <a:pt x="762191" y="628936"/>
                </a:lnTo>
                <a:cubicBezTo>
                  <a:pt x="762191" y="702530"/>
                  <a:pt x="702530" y="762190"/>
                  <a:pt x="628936" y="762190"/>
                </a:cubicBezTo>
                <a:lnTo>
                  <a:pt x="133255" y="762190"/>
                </a:lnTo>
                <a:cubicBezTo>
                  <a:pt x="59661" y="762190"/>
                  <a:pt x="0" y="702530"/>
                  <a:pt x="0" y="628936"/>
                </a:cubicBezTo>
                <a:lnTo>
                  <a:pt x="0" y="133255"/>
                </a:lnTo>
                <a:cubicBezTo>
                  <a:pt x="0" y="59660"/>
                  <a:pt x="59661" y="0"/>
                  <a:pt x="133255" y="0"/>
                </a:cubicBezTo>
                <a:close/>
              </a:path>
            </a:pathLst>
          </a:custGeom>
          <a:gradFill>
            <a:gsLst>
              <a:gs pos="0">
                <a:srgbClr val="6BD995"/>
              </a:gs>
              <a:gs pos="100000">
                <a:srgbClr val="8FECC2"/>
              </a:gs>
            </a:gsLst>
            <a:lin ang="10800000" scaled="1"/>
          </a:gradFill>
          <a:ln w="9525" cap="flat">
            <a:noFill/>
            <a:prstDash val="solid"/>
            <a:miter/>
          </a:ln>
        </p:spPr>
        <p:txBody>
          <a:bodyPr rtlCol="0" anchor="ctr"/>
          <a:lstStyle/>
          <a:p>
            <a:pPr algn="ctr"/>
            <a:endParaRPr lang="en-US">
              <a:solidFill>
                <a:prstClr val="black"/>
              </a:solidFill>
              <a:latin typeface="Montserrat"/>
            </a:endParaRPr>
          </a:p>
        </p:txBody>
      </p:sp>
      <p:sp>
        <p:nvSpPr>
          <p:cNvPr id="78" name="TextBox 77">
            <a:extLst>
              <a:ext uri="{FF2B5EF4-FFF2-40B4-BE49-F238E27FC236}">
                <a16:creationId xmlns:a16="http://schemas.microsoft.com/office/drawing/2014/main" id="{65A1691C-1154-4C68-AA8F-0A8F2C5220D0}"/>
              </a:ext>
            </a:extLst>
          </p:cNvPr>
          <p:cNvSpPr txBox="1"/>
          <p:nvPr/>
        </p:nvSpPr>
        <p:spPr>
          <a:xfrm>
            <a:off x="9158342" y="3683485"/>
            <a:ext cx="691216" cy="530915"/>
          </a:xfrm>
          <a:prstGeom prst="rect">
            <a:avLst/>
          </a:prstGeom>
          <a:noFill/>
        </p:spPr>
        <p:txBody>
          <a:bodyPr wrap="none" rtlCol="0">
            <a:spAutoFit/>
          </a:bodyPr>
          <a:lstStyle/>
          <a:p>
            <a:pPr algn="ctr"/>
            <a:r>
              <a:rPr lang="en-US" sz="2850">
                <a:solidFill>
                  <a:srgbClr val="FFFFFF"/>
                </a:solidFill>
                <a:latin typeface="Montserrat ExtraBold"/>
                <a:cs typeface="Poppins"/>
                <a:sym typeface="Poppins"/>
                <a:rtl val="0"/>
              </a:rPr>
              <a:t>04</a:t>
            </a:r>
          </a:p>
        </p:txBody>
      </p:sp>
      <p:sp>
        <p:nvSpPr>
          <p:cNvPr id="40" name="TextBox 39">
            <a:extLst>
              <a:ext uri="{FF2B5EF4-FFF2-40B4-BE49-F238E27FC236}">
                <a16:creationId xmlns:a16="http://schemas.microsoft.com/office/drawing/2014/main" id="{23DDDDFD-0207-4270-98CB-13F56349036A}"/>
              </a:ext>
            </a:extLst>
          </p:cNvPr>
          <p:cNvSpPr txBox="1"/>
          <p:nvPr/>
        </p:nvSpPr>
        <p:spPr>
          <a:xfrm>
            <a:off x="3685603" y="4475226"/>
            <a:ext cx="2220443" cy="553998"/>
          </a:xfrm>
          <a:prstGeom prst="rect">
            <a:avLst/>
          </a:prstGeom>
          <a:noFill/>
        </p:spPr>
        <p:txBody>
          <a:bodyPr wrap="square" rtlCol="0">
            <a:spAutoFit/>
          </a:bodyPr>
          <a:lstStyle/>
          <a:p>
            <a:pPr algn="ctr"/>
            <a:r>
              <a:rPr lang="en-US" sz="1500">
                <a:solidFill>
                  <a:schemeClr val="bg2">
                    <a:lumMod val="25000"/>
                  </a:schemeClr>
                </a:solidFill>
                <a:latin typeface="Montserrat ExtraBold"/>
                <a:cs typeface="Poppins"/>
                <a:sym typeface="Poppins"/>
                <a:rtl val="0"/>
              </a:rPr>
              <a:t>Deanna Rose Quiambao</a:t>
            </a:r>
          </a:p>
        </p:txBody>
      </p:sp>
      <p:sp>
        <p:nvSpPr>
          <p:cNvPr id="41" name="TextBox 40">
            <a:hlinkClick r:id="rId8"/>
            <a:extLst>
              <a:ext uri="{FF2B5EF4-FFF2-40B4-BE49-F238E27FC236}">
                <a16:creationId xmlns:a16="http://schemas.microsoft.com/office/drawing/2014/main" id="{32B5B575-B2B6-4159-BCB0-781262C9E841}"/>
              </a:ext>
            </a:extLst>
          </p:cNvPr>
          <p:cNvSpPr txBox="1"/>
          <p:nvPr/>
        </p:nvSpPr>
        <p:spPr>
          <a:xfrm>
            <a:off x="3572970" y="5075929"/>
            <a:ext cx="2410397" cy="293991"/>
          </a:xfrm>
          <a:prstGeom prst="rect">
            <a:avLst/>
          </a:prstGeom>
          <a:noFill/>
        </p:spPr>
        <p:txBody>
          <a:bodyPr wrap="square" rtlCol="0">
            <a:spAutoFit/>
          </a:bodyPr>
          <a:lstStyle/>
          <a:p>
            <a:pPr algn="ctr">
              <a:lnSpc>
                <a:spcPts val="1800"/>
              </a:lnSpc>
            </a:pPr>
            <a:r>
              <a:rPr lang="en-US" sz="900" err="1">
                <a:solidFill>
                  <a:schemeClr val="bg2">
                    <a:lumMod val="25000"/>
                  </a:schemeClr>
                </a:solidFill>
                <a:latin typeface="Montserrat"/>
                <a:cs typeface="Poppins"/>
                <a:sym typeface="Poppins"/>
                <a:rtl val="0"/>
              </a:rPr>
              <a:t>linkedin.com</a:t>
            </a:r>
            <a:r>
              <a:rPr lang="en-US" sz="900">
                <a:solidFill>
                  <a:schemeClr val="bg2">
                    <a:lumMod val="25000"/>
                  </a:schemeClr>
                </a:solidFill>
                <a:latin typeface="Montserrat"/>
                <a:cs typeface="Poppins"/>
                <a:sym typeface="Poppins"/>
                <a:rtl val="0"/>
              </a:rPr>
              <a:t>/in/</a:t>
            </a:r>
            <a:r>
              <a:rPr lang="en-US" sz="900" err="1">
                <a:solidFill>
                  <a:schemeClr val="bg2">
                    <a:lumMod val="25000"/>
                  </a:schemeClr>
                </a:solidFill>
                <a:latin typeface="Montserrat"/>
                <a:cs typeface="Poppins"/>
                <a:sym typeface="Poppins"/>
                <a:rtl val="0"/>
              </a:rPr>
              <a:t>deannarosequiambao</a:t>
            </a:r>
            <a:r>
              <a:rPr lang="en-US" sz="900">
                <a:solidFill>
                  <a:schemeClr val="bg2">
                    <a:lumMod val="25000"/>
                  </a:schemeClr>
                </a:solidFill>
                <a:latin typeface="Montserrat"/>
                <a:cs typeface="Poppins"/>
                <a:sym typeface="Poppins"/>
                <a:rtl val="0"/>
              </a:rPr>
              <a:t>/</a:t>
            </a:r>
          </a:p>
        </p:txBody>
      </p:sp>
      <p:sp>
        <p:nvSpPr>
          <p:cNvPr id="48" name="TextBox 47">
            <a:extLst>
              <a:ext uri="{FF2B5EF4-FFF2-40B4-BE49-F238E27FC236}">
                <a16:creationId xmlns:a16="http://schemas.microsoft.com/office/drawing/2014/main" id="{7256161E-D738-4E21-9D3B-D0E979B74698}"/>
              </a:ext>
            </a:extLst>
          </p:cNvPr>
          <p:cNvSpPr txBox="1"/>
          <p:nvPr/>
        </p:nvSpPr>
        <p:spPr>
          <a:xfrm>
            <a:off x="6417644" y="4475226"/>
            <a:ext cx="2220443" cy="323165"/>
          </a:xfrm>
          <a:prstGeom prst="rect">
            <a:avLst/>
          </a:prstGeom>
          <a:noFill/>
        </p:spPr>
        <p:txBody>
          <a:bodyPr wrap="square" rtlCol="0">
            <a:spAutoFit/>
          </a:bodyPr>
          <a:lstStyle/>
          <a:p>
            <a:pPr algn="ctr"/>
            <a:r>
              <a:rPr lang="en-US" sz="1500">
                <a:solidFill>
                  <a:schemeClr val="bg2">
                    <a:lumMod val="25000"/>
                  </a:schemeClr>
                </a:solidFill>
                <a:latin typeface="Montserrat ExtraBold"/>
                <a:cs typeface="Poppins"/>
                <a:sym typeface="Poppins"/>
                <a:rtl val="0"/>
              </a:rPr>
              <a:t>Prajwal Nagaraj</a:t>
            </a:r>
          </a:p>
        </p:txBody>
      </p:sp>
      <p:sp>
        <p:nvSpPr>
          <p:cNvPr id="49" name="TextBox 48">
            <a:hlinkClick r:id="rId9"/>
            <a:extLst>
              <a:ext uri="{FF2B5EF4-FFF2-40B4-BE49-F238E27FC236}">
                <a16:creationId xmlns:a16="http://schemas.microsoft.com/office/drawing/2014/main" id="{84861DD5-C8C6-4B55-BEAE-944B17326EE5}"/>
              </a:ext>
            </a:extLst>
          </p:cNvPr>
          <p:cNvSpPr txBox="1"/>
          <p:nvPr/>
        </p:nvSpPr>
        <p:spPr>
          <a:xfrm>
            <a:off x="8988477" y="5097871"/>
            <a:ext cx="3129403" cy="293991"/>
          </a:xfrm>
          <a:prstGeom prst="rect">
            <a:avLst/>
          </a:prstGeom>
          <a:noFill/>
        </p:spPr>
        <p:txBody>
          <a:bodyPr wrap="square" rtlCol="0">
            <a:spAutoFit/>
          </a:bodyPr>
          <a:lstStyle/>
          <a:p>
            <a:pPr>
              <a:lnSpc>
                <a:spcPts val="1800"/>
              </a:lnSpc>
            </a:pPr>
            <a:r>
              <a:rPr lang="en-US" sz="900" err="1">
                <a:solidFill>
                  <a:schemeClr val="bg2">
                    <a:lumMod val="25000"/>
                  </a:schemeClr>
                </a:solidFill>
                <a:latin typeface="Montserrat"/>
                <a:cs typeface="Poppins"/>
                <a:sym typeface="Poppins"/>
                <a:rtl val="0"/>
              </a:rPr>
              <a:t>linkedin.com</a:t>
            </a:r>
            <a:r>
              <a:rPr lang="en-US" sz="900">
                <a:solidFill>
                  <a:schemeClr val="bg2">
                    <a:lumMod val="25000"/>
                  </a:schemeClr>
                </a:solidFill>
                <a:latin typeface="Montserrat"/>
                <a:cs typeface="Poppins"/>
                <a:sym typeface="Poppins"/>
                <a:rtl val="0"/>
              </a:rPr>
              <a:t>/in/thi-hanh-nguyen-phan-915204292/</a:t>
            </a:r>
          </a:p>
        </p:txBody>
      </p:sp>
      <p:sp>
        <p:nvSpPr>
          <p:cNvPr id="52" name="TextBox 51">
            <a:extLst>
              <a:ext uri="{FF2B5EF4-FFF2-40B4-BE49-F238E27FC236}">
                <a16:creationId xmlns:a16="http://schemas.microsoft.com/office/drawing/2014/main" id="{67895F46-8B75-4843-AEC0-5DCE6099AAE6}"/>
              </a:ext>
            </a:extLst>
          </p:cNvPr>
          <p:cNvSpPr txBox="1"/>
          <p:nvPr/>
        </p:nvSpPr>
        <p:spPr>
          <a:xfrm>
            <a:off x="9136488" y="4475226"/>
            <a:ext cx="2220443" cy="553998"/>
          </a:xfrm>
          <a:prstGeom prst="rect">
            <a:avLst/>
          </a:prstGeom>
          <a:noFill/>
        </p:spPr>
        <p:txBody>
          <a:bodyPr wrap="square" rtlCol="0">
            <a:spAutoFit/>
          </a:bodyPr>
          <a:lstStyle/>
          <a:p>
            <a:pPr algn="ctr"/>
            <a:r>
              <a:rPr lang="en-US" sz="1500" err="1">
                <a:solidFill>
                  <a:schemeClr val="bg2">
                    <a:lumMod val="25000"/>
                  </a:schemeClr>
                </a:solidFill>
                <a:latin typeface="Montserrat ExtraBold"/>
                <a:cs typeface="Poppins"/>
                <a:sym typeface="Poppins"/>
                <a:rtl val="0"/>
              </a:rPr>
              <a:t>Thi</a:t>
            </a:r>
            <a:r>
              <a:rPr lang="en-US" sz="1500">
                <a:solidFill>
                  <a:schemeClr val="bg2">
                    <a:lumMod val="25000"/>
                  </a:schemeClr>
                </a:solidFill>
                <a:latin typeface="Montserrat ExtraBold"/>
                <a:cs typeface="Poppins"/>
                <a:sym typeface="Poppins"/>
                <a:rtl val="0"/>
              </a:rPr>
              <a:t> Hanh Nguyen Phan</a:t>
            </a:r>
          </a:p>
        </p:txBody>
      </p:sp>
      <p:pic>
        <p:nvPicPr>
          <p:cNvPr id="2054" name="Picture 6" descr="Linkedin - Free social media icons">
            <a:hlinkClick r:id="rId7"/>
            <a:extLst>
              <a:ext uri="{FF2B5EF4-FFF2-40B4-BE49-F238E27FC236}">
                <a16:creationId xmlns:a16="http://schemas.microsoft.com/office/drawing/2014/main" id="{D7E3DA4A-29CE-F1C5-4A72-04B7422BB0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127" y="5075929"/>
            <a:ext cx="309828" cy="3098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Linkedin - Free social media icons">
            <a:hlinkClick r:id="rId8"/>
            <a:extLst>
              <a:ext uri="{FF2B5EF4-FFF2-40B4-BE49-F238E27FC236}">
                <a16:creationId xmlns:a16="http://schemas.microsoft.com/office/drawing/2014/main" id="{22CA440B-1882-029D-FB49-F5BCC03813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8086" y="5075929"/>
            <a:ext cx="309828" cy="3098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Linkedin - Free social media icons">
            <a:hlinkClick r:id="rId11"/>
            <a:extLst>
              <a:ext uri="{FF2B5EF4-FFF2-40B4-BE49-F238E27FC236}">
                <a16:creationId xmlns:a16="http://schemas.microsoft.com/office/drawing/2014/main" id="{4002F2AA-FDCE-C4EC-B487-FC073578D9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5999" y="5075929"/>
            <a:ext cx="309828" cy="3098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Linkedin - Free social media icons">
            <a:hlinkClick r:id="rId9"/>
            <a:extLst>
              <a:ext uri="{FF2B5EF4-FFF2-40B4-BE49-F238E27FC236}">
                <a16:creationId xmlns:a16="http://schemas.microsoft.com/office/drawing/2014/main" id="{6AADA1EE-BD52-2190-1728-581C82F770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78649" y="5081991"/>
            <a:ext cx="309828" cy="30982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hlinkClick r:id="rId11"/>
            <a:extLst>
              <a:ext uri="{FF2B5EF4-FFF2-40B4-BE49-F238E27FC236}">
                <a16:creationId xmlns:a16="http://schemas.microsoft.com/office/drawing/2014/main" id="{AFF0E895-B0A0-C80D-A698-EEBCEE9CB7B1}"/>
              </a:ext>
            </a:extLst>
          </p:cNvPr>
          <p:cNvSpPr txBox="1"/>
          <p:nvPr/>
        </p:nvSpPr>
        <p:spPr>
          <a:xfrm>
            <a:off x="6313354" y="5075929"/>
            <a:ext cx="2285830" cy="293991"/>
          </a:xfrm>
          <a:prstGeom prst="rect">
            <a:avLst/>
          </a:prstGeom>
          <a:noFill/>
        </p:spPr>
        <p:txBody>
          <a:bodyPr wrap="square" rtlCol="0">
            <a:spAutoFit/>
          </a:bodyPr>
          <a:lstStyle/>
          <a:p>
            <a:pPr algn="ctr">
              <a:lnSpc>
                <a:spcPts val="1800"/>
              </a:lnSpc>
            </a:pPr>
            <a:r>
              <a:rPr lang="en-US" sz="900" err="1">
                <a:solidFill>
                  <a:schemeClr val="bg2">
                    <a:lumMod val="25000"/>
                  </a:schemeClr>
                </a:solidFill>
                <a:latin typeface="Montserrat"/>
                <a:cs typeface="Poppins"/>
                <a:sym typeface="Poppins"/>
                <a:rtl val="0"/>
              </a:rPr>
              <a:t>linkedin.com</a:t>
            </a:r>
            <a:r>
              <a:rPr lang="en-US" sz="900">
                <a:solidFill>
                  <a:schemeClr val="bg2">
                    <a:lumMod val="25000"/>
                  </a:schemeClr>
                </a:solidFill>
                <a:latin typeface="Montserrat"/>
                <a:cs typeface="Poppins"/>
                <a:sym typeface="Poppins"/>
                <a:rtl val="0"/>
              </a:rPr>
              <a:t>/in/</a:t>
            </a:r>
            <a:r>
              <a:rPr lang="en-US" sz="900" err="1">
                <a:solidFill>
                  <a:schemeClr val="bg2">
                    <a:lumMod val="25000"/>
                  </a:schemeClr>
                </a:solidFill>
                <a:latin typeface="Montserrat"/>
                <a:cs typeface="Poppins"/>
                <a:sym typeface="Poppins"/>
                <a:rtl val="0"/>
              </a:rPr>
              <a:t>prajwal-nagaraj</a:t>
            </a:r>
            <a:r>
              <a:rPr lang="en-US" sz="900">
                <a:solidFill>
                  <a:schemeClr val="bg2">
                    <a:lumMod val="25000"/>
                  </a:schemeClr>
                </a:solidFill>
                <a:latin typeface="Montserrat"/>
                <a:cs typeface="Poppins"/>
                <a:sym typeface="Poppins"/>
                <a:rtl val="0"/>
              </a:rPr>
              <a:t>/</a:t>
            </a:r>
          </a:p>
        </p:txBody>
      </p:sp>
      <p:sp>
        <p:nvSpPr>
          <p:cNvPr id="26" name="TextBox 25">
            <a:extLst>
              <a:ext uri="{FF2B5EF4-FFF2-40B4-BE49-F238E27FC236}">
                <a16:creationId xmlns:a16="http://schemas.microsoft.com/office/drawing/2014/main" id="{CC880431-CCB9-AAB7-0D42-E64BD9084913}"/>
              </a:ext>
            </a:extLst>
          </p:cNvPr>
          <p:cNvSpPr txBox="1"/>
          <p:nvPr/>
        </p:nvSpPr>
        <p:spPr>
          <a:xfrm>
            <a:off x="11149153" y="6038547"/>
            <a:ext cx="968727" cy="369332"/>
          </a:xfrm>
          <a:prstGeom prst="rect">
            <a:avLst/>
          </a:prstGeom>
          <a:noFill/>
        </p:spPr>
        <p:txBody>
          <a:bodyPr wrap="none" rtlCol="0">
            <a:spAutoFit/>
          </a:bodyPr>
          <a:lstStyle/>
          <a:p>
            <a:r>
              <a:rPr lang="en-US"/>
              <a:t>Group 2</a:t>
            </a:r>
          </a:p>
        </p:txBody>
      </p:sp>
      <p:pic>
        <p:nvPicPr>
          <p:cNvPr id="12" name="Picture Placeholder 11" descr="A person in a white jacket&#10;&#10;Description automatically generated">
            <a:extLst>
              <a:ext uri="{FF2B5EF4-FFF2-40B4-BE49-F238E27FC236}">
                <a16:creationId xmlns:a16="http://schemas.microsoft.com/office/drawing/2014/main" id="{555800E5-7ECE-8E90-1F15-CCD8E078D515}"/>
              </a:ext>
            </a:extLst>
          </p:cNvPr>
          <p:cNvPicPr>
            <a:picLocks noGrp="1" noChangeAspect="1"/>
          </p:cNvPicPr>
          <p:nvPr>
            <p:ph type="pic" sz="quarter" idx="13"/>
          </p:nvPr>
        </p:nvPicPr>
        <p:blipFill>
          <a:blip r:embed="rId12"/>
          <a:srcRect l="12134" t="5605" r="10470" b="46179"/>
          <a:stretch/>
        </p:blipFill>
        <p:spPr>
          <a:xfrm>
            <a:off x="1291971" y="2509171"/>
            <a:ext cx="1606391" cy="1606391"/>
          </a:xfrm>
        </p:spPr>
      </p:pic>
      <p:sp>
        <p:nvSpPr>
          <p:cNvPr id="62" name="Freeform: Shape 61">
            <a:extLst>
              <a:ext uri="{FF2B5EF4-FFF2-40B4-BE49-F238E27FC236}">
                <a16:creationId xmlns:a16="http://schemas.microsoft.com/office/drawing/2014/main" id="{1EC36F47-C296-4B17-94FE-4F8144745067}"/>
              </a:ext>
            </a:extLst>
          </p:cNvPr>
          <p:cNvSpPr/>
          <p:nvPr/>
        </p:nvSpPr>
        <p:spPr>
          <a:xfrm>
            <a:off x="967835" y="3568255"/>
            <a:ext cx="762190" cy="762190"/>
          </a:xfrm>
          <a:custGeom>
            <a:avLst/>
            <a:gdLst>
              <a:gd name="connsiteX0" fmla="*/ 628936 w 762190"/>
              <a:gd name="connsiteY0" fmla="*/ 0 h 762190"/>
              <a:gd name="connsiteX1" fmla="*/ 762191 w 762190"/>
              <a:gd name="connsiteY1" fmla="*/ 133255 h 762190"/>
              <a:gd name="connsiteX2" fmla="*/ 762191 w 762190"/>
              <a:gd name="connsiteY2" fmla="*/ 628936 h 762190"/>
              <a:gd name="connsiteX3" fmla="*/ 628936 w 762190"/>
              <a:gd name="connsiteY3" fmla="*/ 762190 h 762190"/>
              <a:gd name="connsiteX4" fmla="*/ 133255 w 762190"/>
              <a:gd name="connsiteY4" fmla="*/ 762190 h 762190"/>
              <a:gd name="connsiteX5" fmla="*/ 0 w 762190"/>
              <a:gd name="connsiteY5" fmla="*/ 628936 h 762190"/>
              <a:gd name="connsiteX6" fmla="*/ 0 w 762190"/>
              <a:gd name="connsiteY6" fmla="*/ 133255 h 762190"/>
              <a:gd name="connsiteX7" fmla="*/ 133255 w 762190"/>
              <a:gd name="connsiteY7" fmla="*/ 0 h 76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190" h="762190">
                <a:moveTo>
                  <a:pt x="628936" y="0"/>
                </a:moveTo>
                <a:cubicBezTo>
                  <a:pt x="702530" y="0"/>
                  <a:pt x="762191" y="59660"/>
                  <a:pt x="762191" y="133255"/>
                </a:cubicBezTo>
                <a:lnTo>
                  <a:pt x="762191" y="628936"/>
                </a:lnTo>
                <a:cubicBezTo>
                  <a:pt x="762191" y="702530"/>
                  <a:pt x="702530" y="762190"/>
                  <a:pt x="628936" y="762190"/>
                </a:cubicBezTo>
                <a:lnTo>
                  <a:pt x="133255" y="762190"/>
                </a:lnTo>
                <a:cubicBezTo>
                  <a:pt x="59660" y="762190"/>
                  <a:pt x="0" y="702530"/>
                  <a:pt x="0" y="628936"/>
                </a:cubicBezTo>
                <a:lnTo>
                  <a:pt x="0" y="133255"/>
                </a:lnTo>
                <a:cubicBezTo>
                  <a:pt x="0" y="59660"/>
                  <a:pt x="59660" y="0"/>
                  <a:pt x="133255" y="0"/>
                </a:cubicBezTo>
                <a:close/>
              </a:path>
            </a:pathLst>
          </a:custGeom>
          <a:gradFill flip="none" rotWithShape="1">
            <a:gsLst>
              <a:gs pos="0">
                <a:srgbClr val="FF598A"/>
              </a:gs>
              <a:gs pos="100000">
                <a:srgbClr val="FF8A9C"/>
              </a:gs>
            </a:gsLst>
            <a:path path="circle">
              <a:fillToRect l="100000" t="100000"/>
            </a:path>
            <a:tileRect r="-100000" b="-100000"/>
          </a:gradFill>
          <a:ln w="9525" cap="flat">
            <a:noFill/>
            <a:prstDash val="solid"/>
            <a:miter/>
          </a:ln>
        </p:spPr>
        <p:txBody>
          <a:bodyPr rtlCol="0" anchor="ctr"/>
          <a:lstStyle/>
          <a:p>
            <a:pPr algn="ctr"/>
            <a:endParaRPr lang="en-US">
              <a:solidFill>
                <a:prstClr val="black"/>
              </a:solidFill>
              <a:latin typeface="Montserrat"/>
            </a:endParaRPr>
          </a:p>
        </p:txBody>
      </p:sp>
      <p:sp>
        <p:nvSpPr>
          <p:cNvPr id="63" name="TextBox 62">
            <a:extLst>
              <a:ext uri="{FF2B5EF4-FFF2-40B4-BE49-F238E27FC236}">
                <a16:creationId xmlns:a16="http://schemas.microsoft.com/office/drawing/2014/main" id="{A5201A64-BFD4-456E-89B4-2ED642C53A45}"/>
              </a:ext>
            </a:extLst>
          </p:cNvPr>
          <p:cNvSpPr txBox="1"/>
          <p:nvPr/>
        </p:nvSpPr>
        <p:spPr>
          <a:xfrm>
            <a:off x="1058111" y="3683485"/>
            <a:ext cx="582211" cy="530915"/>
          </a:xfrm>
          <a:prstGeom prst="rect">
            <a:avLst/>
          </a:prstGeom>
          <a:noFill/>
        </p:spPr>
        <p:txBody>
          <a:bodyPr wrap="none" rtlCol="0">
            <a:spAutoFit/>
          </a:bodyPr>
          <a:lstStyle/>
          <a:p>
            <a:pPr algn="ctr"/>
            <a:r>
              <a:rPr lang="en-US" sz="2850">
                <a:solidFill>
                  <a:srgbClr val="FFFFFF"/>
                </a:solidFill>
                <a:latin typeface="Montserrat ExtraBold"/>
                <a:cs typeface="Poppins"/>
                <a:sym typeface="Poppins"/>
                <a:rtl val="0"/>
              </a:rPr>
              <a:t>01</a:t>
            </a:r>
          </a:p>
        </p:txBody>
      </p:sp>
    </p:spTree>
    <p:custDataLst>
      <p:tags r:id="rId1"/>
    </p:custDataLst>
    <p:extLst>
      <p:ext uri="{BB962C8B-B14F-4D97-AF65-F5344CB8AC3E}">
        <p14:creationId xmlns:p14="http://schemas.microsoft.com/office/powerpoint/2010/main" val="13451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6667" fill="hold" grpId="0" nodeType="withEffect">
                                  <p:stCondLst>
                                    <p:cond delay="10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750" fill="hold"/>
                                        <p:tgtEl>
                                          <p:spTgt spid="60"/>
                                        </p:tgtEl>
                                        <p:attrNameLst>
                                          <p:attrName>ppt_x</p:attrName>
                                        </p:attrNameLst>
                                      </p:cBhvr>
                                      <p:tavLst>
                                        <p:tav tm="0">
                                          <p:val>
                                            <p:strVal val="#ppt_x"/>
                                          </p:val>
                                        </p:tav>
                                        <p:tav tm="100000">
                                          <p:val>
                                            <p:strVal val="#ppt_x"/>
                                          </p:val>
                                        </p:tav>
                                      </p:tavLst>
                                    </p:anim>
                                    <p:anim calcmode="lin" valueType="num">
                                      <p:cBhvr additive="base">
                                        <p:cTn id="8" dur="750" fill="hold"/>
                                        <p:tgtEl>
                                          <p:spTgt spid="60"/>
                                        </p:tgtEl>
                                        <p:attrNameLst>
                                          <p:attrName>ppt_y</p:attrName>
                                        </p:attrNameLst>
                                      </p:cBhvr>
                                      <p:tavLst>
                                        <p:tav tm="0">
                                          <p:val>
                                            <p:strVal val="0-#ppt_h/2"/>
                                          </p:val>
                                        </p:tav>
                                        <p:tav tm="100000">
                                          <p:val>
                                            <p:strVal val="#ppt_y"/>
                                          </p:val>
                                        </p:tav>
                                      </p:tavLst>
                                    </p:anim>
                                  </p:childTnLst>
                                </p:cTn>
                              </p:par>
                              <p:par>
                                <p:cTn id="9" presetID="2" presetClass="entr" presetSubtype="1" decel="46667"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750" fill="hold"/>
                                        <p:tgtEl>
                                          <p:spTgt spid="61"/>
                                        </p:tgtEl>
                                        <p:attrNameLst>
                                          <p:attrName>ppt_x</p:attrName>
                                        </p:attrNameLst>
                                      </p:cBhvr>
                                      <p:tavLst>
                                        <p:tav tm="0">
                                          <p:val>
                                            <p:strVal val="#ppt_x"/>
                                          </p:val>
                                        </p:tav>
                                        <p:tav tm="100000">
                                          <p:val>
                                            <p:strVal val="#ppt_x"/>
                                          </p:val>
                                        </p:tav>
                                      </p:tavLst>
                                    </p:anim>
                                    <p:anim calcmode="lin" valueType="num">
                                      <p:cBhvr additive="base">
                                        <p:cTn id="12" dur="750" fill="hold"/>
                                        <p:tgtEl>
                                          <p:spTgt spid="61"/>
                                        </p:tgtEl>
                                        <p:attrNameLst>
                                          <p:attrName>ppt_y</p:attrName>
                                        </p:attrNameLst>
                                      </p:cBhvr>
                                      <p:tavLst>
                                        <p:tav tm="0">
                                          <p:val>
                                            <p:strVal val="0-#ppt_h/2"/>
                                          </p:val>
                                        </p:tav>
                                        <p:tav tm="100000">
                                          <p:val>
                                            <p:strVal val="#ppt_y"/>
                                          </p:val>
                                        </p:tav>
                                      </p:tavLst>
                                    </p:anim>
                                  </p:childTnLst>
                                </p:cTn>
                              </p:par>
                              <p:par>
                                <p:cTn id="13" presetID="23" presetClass="entr" presetSubtype="16" fill="hold" grpId="0" nodeType="withEffect">
                                  <p:stCondLst>
                                    <p:cond delay="750"/>
                                  </p:stCondLst>
                                  <p:childTnLst>
                                    <p:set>
                                      <p:cBhvr>
                                        <p:cTn id="14" dur="1" fill="hold">
                                          <p:stCondLst>
                                            <p:cond delay="0"/>
                                          </p:stCondLst>
                                        </p:cTn>
                                        <p:tgtEl>
                                          <p:spTgt spid="62"/>
                                        </p:tgtEl>
                                        <p:attrNameLst>
                                          <p:attrName>style.visibility</p:attrName>
                                        </p:attrNameLst>
                                      </p:cBhvr>
                                      <p:to>
                                        <p:strVal val="visible"/>
                                      </p:to>
                                    </p:set>
                                    <p:anim calcmode="lin" valueType="num">
                                      <p:cBhvr>
                                        <p:cTn id="15" dur="500" fill="hold"/>
                                        <p:tgtEl>
                                          <p:spTgt spid="62"/>
                                        </p:tgtEl>
                                        <p:attrNameLst>
                                          <p:attrName>ppt_w</p:attrName>
                                        </p:attrNameLst>
                                      </p:cBhvr>
                                      <p:tavLst>
                                        <p:tav tm="0">
                                          <p:val>
                                            <p:fltVal val="0"/>
                                          </p:val>
                                        </p:tav>
                                        <p:tav tm="100000">
                                          <p:val>
                                            <p:strVal val="#ppt_w"/>
                                          </p:val>
                                        </p:tav>
                                      </p:tavLst>
                                    </p:anim>
                                    <p:anim calcmode="lin" valueType="num">
                                      <p:cBhvr>
                                        <p:cTn id="16" dur="500" fill="hold"/>
                                        <p:tgtEl>
                                          <p:spTgt spid="62"/>
                                        </p:tgtEl>
                                        <p:attrNameLst>
                                          <p:attrName>ppt_h</p:attrName>
                                        </p:attrNameLst>
                                      </p:cBhvr>
                                      <p:tavLst>
                                        <p:tav tm="0">
                                          <p:val>
                                            <p:fltVal val="0"/>
                                          </p:val>
                                        </p:tav>
                                        <p:tav tm="100000">
                                          <p:val>
                                            <p:strVal val="#ppt_h"/>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23" presetClass="entr" presetSubtype="16" fill="hold" grpId="0" nodeType="withEffect">
                                  <p:stCondLst>
                                    <p:cond delay="100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childTnLst>
                                </p:cTn>
                              </p:par>
                              <p:par>
                                <p:cTn id="24" presetID="42" presetClass="entr" presetSubtype="0" fill="hold" grpId="0" nodeType="withEffect">
                                  <p:stCondLst>
                                    <p:cond delay="110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500"/>
                                        <p:tgtEl>
                                          <p:spTgt spid="65"/>
                                        </p:tgtEl>
                                      </p:cBhvr>
                                    </p:animEffect>
                                    <p:anim calcmode="lin" valueType="num">
                                      <p:cBhvr>
                                        <p:cTn id="27" dur="500" fill="hold"/>
                                        <p:tgtEl>
                                          <p:spTgt spid="65"/>
                                        </p:tgtEl>
                                        <p:attrNameLst>
                                          <p:attrName>ppt_x</p:attrName>
                                        </p:attrNameLst>
                                      </p:cBhvr>
                                      <p:tavLst>
                                        <p:tav tm="0">
                                          <p:val>
                                            <p:strVal val="#ppt_x"/>
                                          </p:val>
                                        </p:tav>
                                        <p:tav tm="100000">
                                          <p:val>
                                            <p:strVal val="#ppt_x"/>
                                          </p:val>
                                        </p:tav>
                                      </p:tavLst>
                                    </p:anim>
                                    <p:anim calcmode="lin" valueType="num">
                                      <p:cBhvr>
                                        <p:cTn id="28" dur="500" fill="hold"/>
                                        <p:tgtEl>
                                          <p:spTgt spid="6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0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anim calcmode="lin" valueType="num">
                                      <p:cBhvr>
                                        <p:cTn id="32" dur="500" fill="hold"/>
                                        <p:tgtEl>
                                          <p:spTgt spid="66"/>
                                        </p:tgtEl>
                                        <p:attrNameLst>
                                          <p:attrName>ppt_x</p:attrName>
                                        </p:attrNameLst>
                                      </p:cBhvr>
                                      <p:tavLst>
                                        <p:tav tm="0">
                                          <p:val>
                                            <p:strVal val="#ppt_x"/>
                                          </p:val>
                                        </p:tav>
                                        <p:tav tm="100000">
                                          <p:val>
                                            <p:strVal val="#ppt_x"/>
                                          </p:val>
                                        </p:tav>
                                      </p:tavLst>
                                    </p:anim>
                                    <p:anim calcmode="lin" valueType="num">
                                      <p:cBhvr>
                                        <p:cTn id="33" dur="500" fill="hold"/>
                                        <p:tgtEl>
                                          <p:spTgt spid="66"/>
                                        </p:tgtEl>
                                        <p:attrNameLst>
                                          <p:attrName>ppt_y</p:attrName>
                                        </p:attrNameLst>
                                      </p:cBhvr>
                                      <p:tavLst>
                                        <p:tav tm="0">
                                          <p:val>
                                            <p:strVal val="#ppt_y+.1"/>
                                          </p:val>
                                        </p:tav>
                                        <p:tav tm="100000">
                                          <p:val>
                                            <p:strVal val="#ppt_y"/>
                                          </p:val>
                                        </p:tav>
                                      </p:tavLst>
                                    </p:anim>
                                  </p:childTnLst>
                                </p:cTn>
                              </p:par>
                              <p:par>
                                <p:cTn id="34" presetID="23" presetClass="entr" presetSubtype="16" fill="hold" grpId="0" nodeType="withEffect">
                                  <p:stCondLst>
                                    <p:cond delay="1850"/>
                                  </p:stCondLst>
                                  <p:childTnLst>
                                    <p:set>
                                      <p:cBhvr>
                                        <p:cTn id="35" dur="1" fill="hold">
                                          <p:stCondLst>
                                            <p:cond delay="0"/>
                                          </p:stCondLst>
                                        </p:cTn>
                                        <p:tgtEl>
                                          <p:spTgt spid="67"/>
                                        </p:tgtEl>
                                        <p:attrNameLst>
                                          <p:attrName>style.visibility</p:attrName>
                                        </p:attrNameLst>
                                      </p:cBhvr>
                                      <p:to>
                                        <p:strVal val="visible"/>
                                      </p:to>
                                    </p:set>
                                    <p:anim calcmode="lin" valueType="num">
                                      <p:cBhvr>
                                        <p:cTn id="36" dur="500" fill="hold"/>
                                        <p:tgtEl>
                                          <p:spTgt spid="67"/>
                                        </p:tgtEl>
                                        <p:attrNameLst>
                                          <p:attrName>ppt_w</p:attrName>
                                        </p:attrNameLst>
                                      </p:cBhvr>
                                      <p:tavLst>
                                        <p:tav tm="0">
                                          <p:val>
                                            <p:fltVal val="0"/>
                                          </p:val>
                                        </p:tav>
                                        <p:tav tm="100000">
                                          <p:val>
                                            <p:strVal val="#ppt_w"/>
                                          </p:val>
                                        </p:tav>
                                      </p:tavLst>
                                    </p:anim>
                                    <p:anim calcmode="lin" valueType="num">
                                      <p:cBhvr>
                                        <p:cTn id="37" dur="500" fill="hold"/>
                                        <p:tgtEl>
                                          <p:spTgt spid="67"/>
                                        </p:tgtEl>
                                        <p:attrNameLst>
                                          <p:attrName>ppt_h</p:attrName>
                                        </p:attrNameLst>
                                      </p:cBhvr>
                                      <p:tavLst>
                                        <p:tav tm="0">
                                          <p:val>
                                            <p:fltVal val="0"/>
                                          </p:val>
                                        </p:tav>
                                        <p:tav tm="100000">
                                          <p:val>
                                            <p:strVal val="#ppt_h"/>
                                          </p:val>
                                        </p:tav>
                                      </p:tavLst>
                                    </p:anim>
                                  </p:childTnLst>
                                </p:cTn>
                              </p:par>
                              <p:par>
                                <p:cTn id="38" presetID="10" presetClass="entr" presetSubtype="0" fill="hold" grpId="0" nodeType="withEffect">
                                  <p:stCondLst>
                                    <p:cond delay="210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23" presetClass="entr" presetSubtype="16" fill="hold" grpId="0" nodeType="withEffect">
                                  <p:stCondLst>
                                    <p:cond delay="210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fltVal val="0"/>
                                          </p:val>
                                        </p:tav>
                                        <p:tav tm="100000">
                                          <p:val>
                                            <p:strVal val="#ppt_w"/>
                                          </p:val>
                                        </p:tav>
                                      </p:tavLst>
                                    </p:anim>
                                    <p:anim calcmode="lin" valueType="num">
                                      <p:cBhvr>
                                        <p:cTn id="44" dur="500" fill="hold"/>
                                        <p:tgtEl>
                                          <p:spTgt spid="57"/>
                                        </p:tgtEl>
                                        <p:attrNameLst>
                                          <p:attrName>ppt_h</p:attrName>
                                        </p:attrNameLst>
                                      </p:cBhvr>
                                      <p:tavLst>
                                        <p:tav tm="0">
                                          <p:val>
                                            <p:fltVal val="0"/>
                                          </p:val>
                                        </p:tav>
                                        <p:tav tm="100000">
                                          <p:val>
                                            <p:strVal val="#ppt_h"/>
                                          </p:val>
                                        </p:tav>
                                      </p:tavLst>
                                    </p:anim>
                                  </p:childTnLst>
                                </p:cTn>
                              </p:par>
                              <p:par>
                                <p:cTn id="45" presetID="42" presetClass="entr" presetSubtype="0" fill="hold" grpId="0" nodeType="withEffect">
                                  <p:stCondLst>
                                    <p:cond delay="220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anim calcmode="lin" valueType="num">
                                      <p:cBhvr>
                                        <p:cTn id="48" dur="500" fill="hold"/>
                                        <p:tgtEl>
                                          <p:spTgt spid="40"/>
                                        </p:tgtEl>
                                        <p:attrNameLst>
                                          <p:attrName>ppt_x</p:attrName>
                                        </p:attrNameLst>
                                      </p:cBhvr>
                                      <p:tavLst>
                                        <p:tav tm="0">
                                          <p:val>
                                            <p:strVal val="#ppt_x"/>
                                          </p:val>
                                        </p:tav>
                                        <p:tav tm="100000">
                                          <p:val>
                                            <p:strVal val="#ppt_x"/>
                                          </p:val>
                                        </p:tav>
                                      </p:tavLst>
                                    </p:anim>
                                    <p:anim calcmode="lin" valueType="num">
                                      <p:cBhvr>
                                        <p:cTn id="49" dur="500" fill="hold"/>
                                        <p:tgtEl>
                                          <p:spTgt spid="4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30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anim calcmode="lin" valueType="num">
                                      <p:cBhvr>
                                        <p:cTn id="53" dur="500" fill="hold"/>
                                        <p:tgtEl>
                                          <p:spTgt spid="41"/>
                                        </p:tgtEl>
                                        <p:attrNameLst>
                                          <p:attrName>ppt_x</p:attrName>
                                        </p:attrNameLst>
                                      </p:cBhvr>
                                      <p:tavLst>
                                        <p:tav tm="0">
                                          <p:val>
                                            <p:strVal val="#ppt_x"/>
                                          </p:val>
                                        </p:tav>
                                        <p:tav tm="100000">
                                          <p:val>
                                            <p:strVal val="#ppt_x"/>
                                          </p:val>
                                        </p:tav>
                                      </p:tavLst>
                                    </p:anim>
                                    <p:anim calcmode="lin" valueType="num">
                                      <p:cBhvr>
                                        <p:cTn id="54" dur="500" fill="hold"/>
                                        <p:tgtEl>
                                          <p:spTgt spid="41"/>
                                        </p:tgtEl>
                                        <p:attrNameLst>
                                          <p:attrName>ppt_y</p:attrName>
                                        </p:attrNameLst>
                                      </p:cBhvr>
                                      <p:tavLst>
                                        <p:tav tm="0">
                                          <p:val>
                                            <p:strVal val="#ppt_y+.1"/>
                                          </p:val>
                                        </p:tav>
                                        <p:tav tm="100000">
                                          <p:val>
                                            <p:strVal val="#ppt_y"/>
                                          </p:val>
                                        </p:tav>
                                      </p:tavLst>
                                    </p:anim>
                                  </p:childTnLst>
                                </p:cTn>
                              </p:par>
                              <p:par>
                                <p:cTn id="55" presetID="23" presetClass="entr" presetSubtype="16" fill="hold" grpId="0" nodeType="withEffect">
                                  <p:stCondLst>
                                    <p:cond delay="2950"/>
                                  </p:stCondLst>
                                  <p:childTnLst>
                                    <p:set>
                                      <p:cBhvr>
                                        <p:cTn id="56" dur="1" fill="hold">
                                          <p:stCondLst>
                                            <p:cond delay="0"/>
                                          </p:stCondLst>
                                        </p:cTn>
                                        <p:tgtEl>
                                          <p:spTgt spid="72"/>
                                        </p:tgtEl>
                                        <p:attrNameLst>
                                          <p:attrName>style.visibility</p:attrName>
                                        </p:attrNameLst>
                                      </p:cBhvr>
                                      <p:to>
                                        <p:strVal val="visible"/>
                                      </p:to>
                                    </p:set>
                                    <p:anim calcmode="lin" valueType="num">
                                      <p:cBhvr>
                                        <p:cTn id="57" dur="500" fill="hold"/>
                                        <p:tgtEl>
                                          <p:spTgt spid="72"/>
                                        </p:tgtEl>
                                        <p:attrNameLst>
                                          <p:attrName>ppt_w</p:attrName>
                                        </p:attrNameLst>
                                      </p:cBhvr>
                                      <p:tavLst>
                                        <p:tav tm="0">
                                          <p:val>
                                            <p:fltVal val="0"/>
                                          </p:val>
                                        </p:tav>
                                        <p:tav tm="100000">
                                          <p:val>
                                            <p:strVal val="#ppt_w"/>
                                          </p:val>
                                        </p:tav>
                                      </p:tavLst>
                                    </p:anim>
                                    <p:anim calcmode="lin" valueType="num">
                                      <p:cBhvr>
                                        <p:cTn id="58" dur="500" fill="hold"/>
                                        <p:tgtEl>
                                          <p:spTgt spid="72"/>
                                        </p:tgtEl>
                                        <p:attrNameLst>
                                          <p:attrName>ppt_h</p:attrName>
                                        </p:attrNameLst>
                                      </p:cBhvr>
                                      <p:tavLst>
                                        <p:tav tm="0">
                                          <p:val>
                                            <p:fltVal val="0"/>
                                          </p:val>
                                        </p:tav>
                                        <p:tav tm="100000">
                                          <p:val>
                                            <p:strVal val="#ppt_h"/>
                                          </p:val>
                                        </p:tav>
                                      </p:tavLst>
                                    </p:anim>
                                  </p:childTnLst>
                                </p:cTn>
                              </p:par>
                              <p:par>
                                <p:cTn id="59" presetID="10" presetClass="entr" presetSubtype="0" fill="hold" grpId="0" nodeType="withEffect">
                                  <p:stCondLst>
                                    <p:cond delay="320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par>
                                <p:cTn id="62" presetID="23" presetClass="entr" presetSubtype="16" fill="hold" grpId="0" nodeType="withEffect">
                                  <p:stCondLst>
                                    <p:cond delay="3200"/>
                                  </p:stCondLst>
                                  <p:childTnLst>
                                    <p:set>
                                      <p:cBhvr>
                                        <p:cTn id="63" dur="1" fill="hold">
                                          <p:stCondLst>
                                            <p:cond delay="0"/>
                                          </p:stCondLst>
                                        </p:cTn>
                                        <p:tgtEl>
                                          <p:spTgt spid="58"/>
                                        </p:tgtEl>
                                        <p:attrNameLst>
                                          <p:attrName>style.visibility</p:attrName>
                                        </p:attrNameLst>
                                      </p:cBhvr>
                                      <p:to>
                                        <p:strVal val="visible"/>
                                      </p:to>
                                    </p:set>
                                    <p:anim calcmode="lin" valueType="num">
                                      <p:cBhvr>
                                        <p:cTn id="64" dur="500" fill="hold"/>
                                        <p:tgtEl>
                                          <p:spTgt spid="58"/>
                                        </p:tgtEl>
                                        <p:attrNameLst>
                                          <p:attrName>ppt_w</p:attrName>
                                        </p:attrNameLst>
                                      </p:cBhvr>
                                      <p:tavLst>
                                        <p:tav tm="0">
                                          <p:val>
                                            <p:fltVal val="0"/>
                                          </p:val>
                                        </p:tav>
                                        <p:tav tm="100000">
                                          <p:val>
                                            <p:strVal val="#ppt_w"/>
                                          </p:val>
                                        </p:tav>
                                      </p:tavLst>
                                    </p:anim>
                                    <p:anim calcmode="lin" valueType="num">
                                      <p:cBhvr>
                                        <p:cTn id="65" dur="500" fill="hold"/>
                                        <p:tgtEl>
                                          <p:spTgt spid="58"/>
                                        </p:tgtEl>
                                        <p:attrNameLst>
                                          <p:attrName>ppt_h</p:attrName>
                                        </p:attrNameLst>
                                      </p:cBhvr>
                                      <p:tavLst>
                                        <p:tav tm="0">
                                          <p:val>
                                            <p:fltVal val="0"/>
                                          </p:val>
                                        </p:tav>
                                        <p:tav tm="100000">
                                          <p:val>
                                            <p:strVal val="#ppt_h"/>
                                          </p:val>
                                        </p:tav>
                                      </p:tavLst>
                                    </p:anim>
                                  </p:childTnLst>
                                </p:cTn>
                              </p:par>
                              <p:par>
                                <p:cTn id="66" presetID="42" presetClass="entr" presetSubtype="0" fill="hold" grpId="0" nodeType="withEffect">
                                  <p:stCondLst>
                                    <p:cond delay="330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anim calcmode="lin" valueType="num">
                                      <p:cBhvr>
                                        <p:cTn id="69" dur="500" fill="hold"/>
                                        <p:tgtEl>
                                          <p:spTgt spid="48"/>
                                        </p:tgtEl>
                                        <p:attrNameLst>
                                          <p:attrName>ppt_x</p:attrName>
                                        </p:attrNameLst>
                                      </p:cBhvr>
                                      <p:tavLst>
                                        <p:tav tm="0">
                                          <p:val>
                                            <p:strVal val="#ppt_x"/>
                                          </p:val>
                                        </p:tav>
                                        <p:tav tm="100000">
                                          <p:val>
                                            <p:strVal val="#ppt_x"/>
                                          </p:val>
                                        </p:tav>
                                      </p:tavLst>
                                    </p:anim>
                                    <p:anim calcmode="lin" valueType="num">
                                      <p:cBhvr>
                                        <p:cTn id="70" dur="500" fill="hold"/>
                                        <p:tgtEl>
                                          <p:spTgt spid="4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340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anim calcmode="lin" valueType="num">
                                      <p:cBhvr>
                                        <p:cTn id="74" dur="500" fill="hold"/>
                                        <p:tgtEl>
                                          <p:spTgt spid="49"/>
                                        </p:tgtEl>
                                        <p:attrNameLst>
                                          <p:attrName>ppt_x</p:attrName>
                                        </p:attrNameLst>
                                      </p:cBhvr>
                                      <p:tavLst>
                                        <p:tav tm="0">
                                          <p:val>
                                            <p:strVal val="#ppt_x"/>
                                          </p:val>
                                        </p:tav>
                                        <p:tav tm="100000">
                                          <p:val>
                                            <p:strVal val="#ppt_x"/>
                                          </p:val>
                                        </p:tav>
                                      </p:tavLst>
                                    </p:anim>
                                    <p:anim calcmode="lin" valueType="num">
                                      <p:cBhvr>
                                        <p:cTn id="75" dur="500" fill="hold"/>
                                        <p:tgtEl>
                                          <p:spTgt spid="49"/>
                                        </p:tgtEl>
                                        <p:attrNameLst>
                                          <p:attrName>ppt_y</p:attrName>
                                        </p:attrNameLst>
                                      </p:cBhvr>
                                      <p:tavLst>
                                        <p:tav tm="0">
                                          <p:val>
                                            <p:strVal val="#ppt_y+.1"/>
                                          </p:val>
                                        </p:tav>
                                        <p:tav tm="100000">
                                          <p:val>
                                            <p:strVal val="#ppt_y"/>
                                          </p:val>
                                        </p:tav>
                                      </p:tavLst>
                                    </p:anim>
                                  </p:childTnLst>
                                </p:cTn>
                              </p:par>
                              <p:par>
                                <p:cTn id="76" presetID="23" presetClass="entr" presetSubtype="16" fill="hold" grpId="0" nodeType="withEffect">
                                  <p:stCondLst>
                                    <p:cond delay="4050"/>
                                  </p:stCondLst>
                                  <p:childTnLst>
                                    <p:set>
                                      <p:cBhvr>
                                        <p:cTn id="77" dur="1" fill="hold">
                                          <p:stCondLst>
                                            <p:cond delay="0"/>
                                          </p:stCondLst>
                                        </p:cTn>
                                        <p:tgtEl>
                                          <p:spTgt spid="77"/>
                                        </p:tgtEl>
                                        <p:attrNameLst>
                                          <p:attrName>style.visibility</p:attrName>
                                        </p:attrNameLst>
                                      </p:cBhvr>
                                      <p:to>
                                        <p:strVal val="visible"/>
                                      </p:to>
                                    </p:set>
                                    <p:anim calcmode="lin" valueType="num">
                                      <p:cBhvr>
                                        <p:cTn id="78" dur="500" fill="hold"/>
                                        <p:tgtEl>
                                          <p:spTgt spid="77"/>
                                        </p:tgtEl>
                                        <p:attrNameLst>
                                          <p:attrName>ppt_w</p:attrName>
                                        </p:attrNameLst>
                                      </p:cBhvr>
                                      <p:tavLst>
                                        <p:tav tm="0">
                                          <p:val>
                                            <p:fltVal val="0"/>
                                          </p:val>
                                        </p:tav>
                                        <p:tav tm="100000">
                                          <p:val>
                                            <p:strVal val="#ppt_w"/>
                                          </p:val>
                                        </p:tav>
                                      </p:tavLst>
                                    </p:anim>
                                    <p:anim calcmode="lin" valueType="num">
                                      <p:cBhvr>
                                        <p:cTn id="79" dur="500" fill="hold"/>
                                        <p:tgtEl>
                                          <p:spTgt spid="77"/>
                                        </p:tgtEl>
                                        <p:attrNameLst>
                                          <p:attrName>ppt_h</p:attrName>
                                        </p:attrNameLst>
                                      </p:cBhvr>
                                      <p:tavLst>
                                        <p:tav tm="0">
                                          <p:val>
                                            <p:fltVal val="0"/>
                                          </p:val>
                                        </p:tav>
                                        <p:tav tm="100000">
                                          <p:val>
                                            <p:strVal val="#ppt_h"/>
                                          </p:val>
                                        </p:tav>
                                      </p:tavLst>
                                    </p:anim>
                                  </p:childTnLst>
                                </p:cTn>
                              </p:par>
                              <p:par>
                                <p:cTn id="80" presetID="10" presetClass="entr" presetSubtype="0" fill="hold" grpId="0" nodeType="withEffect">
                                  <p:stCondLst>
                                    <p:cond delay="430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500"/>
                                        <p:tgtEl>
                                          <p:spTgt spid="78"/>
                                        </p:tgtEl>
                                      </p:cBhvr>
                                    </p:animEffect>
                                  </p:childTnLst>
                                </p:cTn>
                              </p:par>
                              <p:par>
                                <p:cTn id="83" presetID="23" presetClass="entr" presetSubtype="16" fill="hold" grpId="0" nodeType="withEffect">
                                  <p:stCondLst>
                                    <p:cond delay="4300"/>
                                  </p:stCondLst>
                                  <p:childTnLst>
                                    <p:set>
                                      <p:cBhvr>
                                        <p:cTn id="84" dur="1" fill="hold">
                                          <p:stCondLst>
                                            <p:cond delay="0"/>
                                          </p:stCondLst>
                                        </p:cTn>
                                        <p:tgtEl>
                                          <p:spTgt spid="59"/>
                                        </p:tgtEl>
                                        <p:attrNameLst>
                                          <p:attrName>style.visibility</p:attrName>
                                        </p:attrNameLst>
                                      </p:cBhvr>
                                      <p:to>
                                        <p:strVal val="visible"/>
                                      </p:to>
                                    </p:set>
                                    <p:anim calcmode="lin" valueType="num">
                                      <p:cBhvr>
                                        <p:cTn id="85" dur="500" fill="hold"/>
                                        <p:tgtEl>
                                          <p:spTgt spid="59"/>
                                        </p:tgtEl>
                                        <p:attrNameLst>
                                          <p:attrName>ppt_w</p:attrName>
                                        </p:attrNameLst>
                                      </p:cBhvr>
                                      <p:tavLst>
                                        <p:tav tm="0">
                                          <p:val>
                                            <p:fltVal val="0"/>
                                          </p:val>
                                        </p:tav>
                                        <p:tav tm="100000">
                                          <p:val>
                                            <p:strVal val="#ppt_w"/>
                                          </p:val>
                                        </p:tav>
                                      </p:tavLst>
                                    </p:anim>
                                    <p:anim calcmode="lin" valueType="num">
                                      <p:cBhvr>
                                        <p:cTn id="86" dur="500" fill="hold"/>
                                        <p:tgtEl>
                                          <p:spTgt spid="59"/>
                                        </p:tgtEl>
                                        <p:attrNameLst>
                                          <p:attrName>ppt_h</p:attrName>
                                        </p:attrNameLst>
                                      </p:cBhvr>
                                      <p:tavLst>
                                        <p:tav tm="0">
                                          <p:val>
                                            <p:fltVal val="0"/>
                                          </p:val>
                                        </p:tav>
                                        <p:tav tm="100000">
                                          <p:val>
                                            <p:strVal val="#ppt_h"/>
                                          </p:val>
                                        </p:tav>
                                      </p:tavLst>
                                    </p:anim>
                                  </p:childTnLst>
                                </p:cTn>
                              </p:par>
                              <p:par>
                                <p:cTn id="87" presetID="42" presetClass="entr" presetSubtype="0" fill="hold" grpId="0" nodeType="withEffect">
                                  <p:stCondLst>
                                    <p:cond delay="4400"/>
                                  </p:stCondLst>
                                  <p:childTnLst>
                                    <p:set>
                                      <p:cBhvr>
                                        <p:cTn id="88" dur="1" fill="hold">
                                          <p:stCondLst>
                                            <p:cond delay="0"/>
                                          </p:stCondLst>
                                        </p:cTn>
                                        <p:tgtEl>
                                          <p:spTgt spid="52"/>
                                        </p:tgtEl>
                                        <p:attrNameLst>
                                          <p:attrName>style.visibility</p:attrName>
                                        </p:attrNameLst>
                                      </p:cBhvr>
                                      <p:to>
                                        <p:strVal val="visible"/>
                                      </p:to>
                                    </p:set>
                                    <p:animEffect transition="in" filter="fade">
                                      <p:cBhvr>
                                        <p:cTn id="89" dur="500"/>
                                        <p:tgtEl>
                                          <p:spTgt spid="52"/>
                                        </p:tgtEl>
                                      </p:cBhvr>
                                    </p:animEffect>
                                    <p:anim calcmode="lin" valueType="num">
                                      <p:cBhvr>
                                        <p:cTn id="90" dur="500" fill="hold"/>
                                        <p:tgtEl>
                                          <p:spTgt spid="52"/>
                                        </p:tgtEl>
                                        <p:attrNameLst>
                                          <p:attrName>ppt_x</p:attrName>
                                        </p:attrNameLst>
                                      </p:cBhvr>
                                      <p:tavLst>
                                        <p:tav tm="0">
                                          <p:val>
                                            <p:strVal val="#ppt_x"/>
                                          </p:val>
                                        </p:tav>
                                        <p:tav tm="100000">
                                          <p:val>
                                            <p:strVal val="#ppt_x"/>
                                          </p:val>
                                        </p:tav>
                                      </p:tavLst>
                                    </p:anim>
                                    <p:anim calcmode="lin" valueType="num">
                                      <p:cBhvr>
                                        <p:cTn id="91" dur="500" fill="hold"/>
                                        <p:tgtEl>
                                          <p:spTgt spid="5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230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anim calcmode="lin" valueType="num">
                                      <p:cBhvr>
                                        <p:cTn id="95" dur="500" fill="hold"/>
                                        <p:tgtEl>
                                          <p:spTgt spid="21"/>
                                        </p:tgtEl>
                                        <p:attrNameLst>
                                          <p:attrName>ppt_x</p:attrName>
                                        </p:attrNameLst>
                                      </p:cBhvr>
                                      <p:tavLst>
                                        <p:tav tm="0">
                                          <p:val>
                                            <p:strVal val="#ppt_x"/>
                                          </p:val>
                                        </p:tav>
                                        <p:tav tm="100000">
                                          <p:val>
                                            <p:strVal val="#ppt_x"/>
                                          </p:val>
                                        </p:tav>
                                      </p:tavLst>
                                    </p:anim>
                                    <p:anim calcmode="lin" valueType="num">
                                      <p:cBhvr>
                                        <p:cTn id="9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p:bldP spid="61" grpId="0"/>
      <p:bldP spid="65" grpId="0"/>
      <p:bldP spid="66" grpId="0"/>
      <p:bldP spid="67" grpId="0" animBg="1"/>
      <p:bldP spid="68" grpId="0"/>
      <p:bldP spid="72" grpId="0" animBg="1"/>
      <p:bldP spid="73" grpId="0"/>
      <p:bldP spid="77" grpId="0" animBg="1"/>
      <p:bldP spid="78" grpId="0"/>
      <p:bldP spid="40" grpId="0"/>
      <p:bldP spid="41" grpId="0"/>
      <p:bldP spid="48" grpId="0"/>
      <p:bldP spid="49" grpId="0"/>
      <p:bldP spid="52" grpId="0"/>
      <p:bldP spid="21" grpId="0"/>
      <p:bldP spid="62" grpId="0" animBg="1"/>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64A1-E812-4E59-6974-9D84FF697701}"/>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590748C3-3796-C1AD-F6DD-4FC5F30BDC77}"/>
              </a:ext>
            </a:extLst>
          </p:cNvPr>
          <p:cNvSpPr>
            <a:spLocks noGrp="1"/>
          </p:cNvSpPr>
          <p:nvPr>
            <p:ph idx="1"/>
          </p:nvPr>
        </p:nvSpPr>
        <p:spPr/>
        <p:txBody>
          <a:bodyPr vert="horz" lIns="0" tIns="45720" rIns="0" bIns="45720" rtlCol="0" anchor="t">
            <a:normAutofit fontScale="92500" lnSpcReduction="20000"/>
          </a:bodyPr>
          <a:lstStyle/>
          <a:p>
            <a:pPr marL="457200" indent="-457200">
              <a:buAutoNum type="arabicPeriod"/>
            </a:pPr>
            <a:r>
              <a:rPr lang="en-CA">
                <a:solidFill>
                  <a:schemeClr val="tx1"/>
                </a:solidFill>
              </a:rPr>
              <a:t>Overview of Pason Systems Inc.</a:t>
            </a:r>
            <a:endParaRPr lang="en-US">
              <a:solidFill>
                <a:schemeClr val="tx1"/>
              </a:solidFill>
            </a:endParaRPr>
          </a:p>
          <a:p>
            <a:pPr marL="457200" indent="-457200">
              <a:buAutoNum type="arabicPeriod"/>
            </a:pPr>
            <a:r>
              <a:rPr lang="en-CA">
                <a:solidFill>
                  <a:schemeClr val="tx1"/>
                </a:solidFill>
              </a:rPr>
              <a:t>Environmental Analysis: PESTLE and Porter’s Five Forces</a:t>
            </a:r>
            <a:endParaRPr lang="en-US">
              <a:solidFill>
                <a:schemeClr val="tx1"/>
              </a:solidFill>
            </a:endParaRPr>
          </a:p>
          <a:p>
            <a:pPr marL="457200" indent="-457200">
              <a:buAutoNum type="arabicPeriod"/>
            </a:pPr>
            <a:r>
              <a:rPr lang="en-CA">
                <a:solidFill>
                  <a:schemeClr val="tx1"/>
                </a:solidFill>
              </a:rPr>
              <a:t>SWOT Analysis</a:t>
            </a:r>
            <a:endParaRPr lang="en-US">
              <a:solidFill>
                <a:schemeClr val="tx1"/>
              </a:solidFill>
            </a:endParaRPr>
          </a:p>
          <a:p>
            <a:pPr marL="457200" indent="-457200">
              <a:buAutoNum type="arabicPeriod"/>
            </a:pPr>
            <a:r>
              <a:rPr lang="en-CA">
                <a:solidFill>
                  <a:schemeClr val="tx1"/>
                </a:solidFill>
              </a:rPr>
              <a:t>Identified Problems and Opportunities</a:t>
            </a:r>
            <a:endParaRPr lang="en-US">
              <a:solidFill>
                <a:schemeClr val="tx1"/>
              </a:solidFill>
            </a:endParaRPr>
          </a:p>
          <a:p>
            <a:pPr marL="457200" indent="-457200">
              <a:buAutoNum type="arabicPeriod"/>
            </a:pPr>
            <a:r>
              <a:rPr lang="en-CA">
                <a:solidFill>
                  <a:schemeClr val="tx1"/>
                </a:solidFill>
              </a:rPr>
              <a:t>Value Chain and Resources and Capabilities</a:t>
            </a:r>
          </a:p>
          <a:p>
            <a:pPr marL="457200" indent="-457200">
              <a:buAutoNum type="arabicPeriod"/>
            </a:pPr>
            <a:r>
              <a:rPr lang="en-CA">
                <a:solidFill>
                  <a:schemeClr val="tx1"/>
                </a:solidFill>
              </a:rPr>
              <a:t>Recommendations</a:t>
            </a:r>
          </a:p>
          <a:p>
            <a:pPr marL="457200" indent="-457200">
              <a:buAutoNum type="arabicPeriod"/>
            </a:pPr>
            <a:r>
              <a:rPr lang="en-CA">
                <a:solidFill>
                  <a:schemeClr val="tx1"/>
                </a:solidFill>
              </a:rPr>
              <a:t>Control Mechanisms for Implementation</a:t>
            </a:r>
            <a:endParaRPr lang="en-US">
              <a:solidFill>
                <a:schemeClr val="tx1"/>
              </a:solidFill>
            </a:endParaRPr>
          </a:p>
          <a:p>
            <a:pPr marL="457200" indent="-457200">
              <a:buAutoNum type="arabicPeriod"/>
            </a:pPr>
            <a:r>
              <a:rPr lang="en-CA">
                <a:solidFill>
                  <a:schemeClr val="tx1"/>
                </a:solidFill>
              </a:rPr>
              <a:t>Conclusion</a:t>
            </a:r>
            <a:endParaRPr lang="en-US">
              <a:solidFill>
                <a:schemeClr val="tx1"/>
              </a:solidFill>
            </a:endParaRPr>
          </a:p>
        </p:txBody>
      </p:sp>
    </p:spTree>
    <p:custDataLst>
      <p:tags r:id="rId1"/>
    </p:custDataLst>
    <p:extLst>
      <p:ext uri="{BB962C8B-B14F-4D97-AF65-F5344CB8AC3E}">
        <p14:creationId xmlns:p14="http://schemas.microsoft.com/office/powerpoint/2010/main" val="181145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FCC0-A8B9-9277-B925-0289CC6A4DF0}"/>
              </a:ext>
            </a:extLst>
          </p:cNvPr>
          <p:cNvSpPr>
            <a:spLocks noGrp="1"/>
          </p:cNvSpPr>
          <p:nvPr>
            <p:ph type="title"/>
          </p:nvPr>
        </p:nvSpPr>
        <p:spPr/>
        <p:txBody>
          <a:bodyPr/>
          <a:lstStyle/>
          <a:p>
            <a:r>
              <a:rPr lang="en-CA"/>
              <a:t>Overview</a:t>
            </a:r>
            <a:endParaRPr lang="en-US"/>
          </a:p>
        </p:txBody>
      </p:sp>
      <p:sp>
        <p:nvSpPr>
          <p:cNvPr id="3" name="Content Placeholder 2">
            <a:extLst>
              <a:ext uri="{FF2B5EF4-FFF2-40B4-BE49-F238E27FC236}">
                <a16:creationId xmlns:a16="http://schemas.microsoft.com/office/drawing/2014/main" id="{55B13642-C84B-043F-A410-1A032317FE82}"/>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CA">
                <a:solidFill>
                  <a:schemeClr val="tx1"/>
                </a:solidFill>
              </a:rPr>
              <a:t> </a:t>
            </a:r>
            <a:r>
              <a:rPr lang="en-CA" err="1">
                <a:solidFill>
                  <a:schemeClr val="tx1"/>
                </a:solidFill>
              </a:rPr>
              <a:t>Pason</a:t>
            </a:r>
            <a:r>
              <a:rPr lang="en-CA">
                <a:solidFill>
                  <a:schemeClr val="tx1"/>
                </a:solidFill>
              </a:rPr>
              <a:t> Systems Inc. </a:t>
            </a:r>
            <a:r>
              <a:rPr lang="en-CA">
                <a:solidFill>
                  <a:schemeClr val="tx1"/>
                </a:solidFill>
                <a:latin typeface="Tw Cen MT"/>
                <a:cs typeface="Times New Roman"/>
              </a:rPr>
              <a:t>specializes in data management systems for oil and gas drilling.</a:t>
            </a:r>
            <a:endParaRPr lang="en-CA" sz="1100">
              <a:solidFill>
                <a:schemeClr val="tx1"/>
              </a:solidFill>
              <a:latin typeface="Times New Roman"/>
              <a:cs typeface="Times New Roman"/>
            </a:endParaRPr>
          </a:p>
          <a:p>
            <a:pPr>
              <a:buFont typeface="Arial" panose="020B0604020202020204" pitchFamily="34" charset="0"/>
              <a:buChar char="•"/>
            </a:pPr>
            <a:r>
              <a:rPr lang="en-CA">
                <a:solidFill>
                  <a:schemeClr val="tx1"/>
                </a:solidFill>
              </a:rPr>
              <a:t> Solutions include data acquisition, wellsite reporting, automation, and analytics.</a:t>
            </a:r>
          </a:p>
          <a:p>
            <a:pPr>
              <a:buFont typeface="Arial" panose="020B0604020202020204" pitchFamily="34" charset="0"/>
              <a:buChar char="•"/>
            </a:pPr>
            <a:r>
              <a:rPr lang="en-CA">
                <a:solidFill>
                  <a:schemeClr val="tx1"/>
                </a:solidFill>
              </a:rPr>
              <a:t> Global presence in key oil and gas regions.</a:t>
            </a:r>
          </a:p>
          <a:p>
            <a:pPr>
              <a:buFont typeface="Arial" panose="020B0604020202020204" pitchFamily="34" charset="0"/>
              <a:buChar char="•"/>
            </a:pPr>
            <a:r>
              <a:rPr lang="en-CA">
                <a:solidFill>
                  <a:schemeClr val="tx1"/>
                </a:solidFill>
              </a:rPr>
              <a:t> Over 40 years of industry-leading innovation and service.</a:t>
            </a:r>
            <a:endParaRPr lang="en-US">
              <a:solidFill>
                <a:schemeClr val="tx1"/>
              </a:solidFill>
            </a:endParaRPr>
          </a:p>
        </p:txBody>
      </p:sp>
      <p:sp>
        <p:nvSpPr>
          <p:cNvPr id="5" name="TextBox 4">
            <a:extLst>
              <a:ext uri="{FF2B5EF4-FFF2-40B4-BE49-F238E27FC236}">
                <a16:creationId xmlns:a16="http://schemas.microsoft.com/office/drawing/2014/main" id="{171B757E-619A-4BAF-8F4A-71A99DD71137}"/>
              </a:ext>
            </a:extLst>
          </p:cNvPr>
          <p:cNvSpPr txBox="1"/>
          <p:nvPr/>
        </p:nvSpPr>
        <p:spPr>
          <a:xfrm>
            <a:off x="1097280" y="5869092"/>
            <a:ext cx="6573572" cy="224998"/>
          </a:xfrm>
          <a:prstGeom prst="rect">
            <a:avLst/>
          </a:prstGeom>
          <a:noFill/>
        </p:spPr>
        <p:txBody>
          <a:bodyPr wrap="square" rtlCol="0">
            <a:spAutoFit/>
          </a:bodyPr>
          <a:lstStyle/>
          <a:p>
            <a:pPr algn="l" rtl="0" fontAlgn="base">
              <a:lnSpc>
                <a:spcPts val="1050"/>
              </a:lnSpc>
              <a:spcBef>
                <a:spcPts val="300"/>
              </a:spcBef>
              <a:spcAft>
                <a:spcPts val="300"/>
              </a:spcAft>
            </a:pPr>
            <a:r>
              <a:rPr lang="en-US" sz="900" b="0" i="1">
                <a:solidFill>
                  <a:srgbClr val="000000"/>
                </a:solidFill>
                <a:effectLst/>
                <a:latin typeface="Times New Roman" panose="02020603050405020304" pitchFamily="18" charset="0"/>
              </a:rPr>
              <a:t>Source: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System Inc. Official Website and Annual Reports </a:t>
            </a:r>
            <a:endParaRPr lang="en-US" sz="900" b="0" i="0">
              <a:solidFill>
                <a:srgbClr val="000000"/>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414682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6856D-2439-E850-60DF-3BD655D82096}"/>
              </a:ext>
            </a:extLst>
          </p:cNvPr>
          <p:cNvSpPr>
            <a:spLocks noGrp="1"/>
          </p:cNvSpPr>
          <p:nvPr>
            <p:ph type="title"/>
          </p:nvPr>
        </p:nvSpPr>
        <p:spPr>
          <a:xfrm>
            <a:off x="1024709" y="217370"/>
            <a:ext cx="10058400" cy="833900"/>
          </a:xfrm>
        </p:spPr>
        <p:txBody>
          <a:bodyPr>
            <a:normAutofit/>
          </a:bodyPr>
          <a:lstStyle/>
          <a:p>
            <a:r>
              <a:rPr lang="en-CA"/>
              <a:t>PESTLE Analysis</a:t>
            </a:r>
            <a:endParaRPr lang="en-US"/>
          </a:p>
        </p:txBody>
      </p:sp>
      <p:cxnSp>
        <p:nvCxnSpPr>
          <p:cNvPr id="27" name="Straight Connector 26">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3528AD02-2C77-F747-16A1-5A8EE491163B}"/>
              </a:ext>
            </a:extLst>
          </p:cNvPr>
          <p:cNvGraphicFramePr>
            <a:graphicFrameLocks noGrp="1"/>
          </p:cNvGraphicFramePr>
          <p:nvPr>
            <p:ph idx="1"/>
            <p:extLst>
              <p:ext uri="{D42A27DB-BD31-4B8C-83A1-F6EECF244321}">
                <p14:modId xmlns:p14="http://schemas.microsoft.com/office/powerpoint/2010/main" val="379632134"/>
              </p:ext>
            </p:extLst>
          </p:nvPr>
        </p:nvGraphicFramePr>
        <p:xfrm>
          <a:off x="1142637" y="938429"/>
          <a:ext cx="10058401" cy="3783520"/>
        </p:xfrm>
        <a:graphic>
          <a:graphicData uri="http://schemas.openxmlformats.org/drawingml/2006/table">
            <a:tbl>
              <a:tblPr firstRow="1" firstCol="1" bandRow="1">
                <a:tableStyleId>{9D7B26C5-4107-4FEC-AEDC-1716B250A1EF}</a:tableStyleId>
              </a:tblPr>
              <a:tblGrid>
                <a:gridCol w="1152252">
                  <a:extLst>
                    <a:ext uri="{9D8B030D-6E8A-4147-A177-3AD203B41FA5}">
                      <a16:colId xmlns:a16="http://schemas.microsoft.com/office/drawing/2014/main" val="2759846462"/>
                    </a:ext>
                  </a:extLst>
                </a:gridCol>
                <a:gridCol w="8906149">
                  <a:extLst>
                    <a:ext uri="{9D8B030D-6E8A-4147-A177-3AD203B41FA5}">
                      <a16:colId xmlns:a16="http://schemas.microsoft.com/office/drawing/2014/main" val="3095762190"/>
                    </a:ext>
                  </a:extLst>
                </a:gridCol>
              </a:tblGrid>
              <a:tr h="359157">
                <a:tc>
                  <a:txBody>
                    <a:bodyPr/>
                    <a:lstStyle/>
                    <a:p>
                      <a:pPr algn="ctr">
                        <a:lnSpc>
                          <a:spcPct val="115000"/>
                        </a:lnSpc>
                        <a:spcBef>
                          <a:spcPts val="300"/>
                        </a:spcBef>
                        <a:spcAft>
                          <a:spcPts val="300"/>
                        </a:spcAft>
                      </a:pPr>
                      <a:r>
                        <a:rPr lang="en-US" sz="1300" u="sng" dirty="0">
                          <a:effectLst/>
                          <a:latin typeface="Times New Roman" panose="02020603050405020304" pitchFamily="18" charset="0"/>
                          <a:cs typeface="Times New Roman" panose="02020603050405020304" pitchFamily="18" charset="0"/>
                        </a:rPr>
                        <a:t>P</a:t>
                      </a:r>
                      <a:r>
                        <a:rPr lang="en-US" sz="1300" dirty="0">
                          <a:effectLst/>
                          <a:latin typeface="Times New Roman" panose="02020603050405020304" pitchFamily="18" charset="0"/>
                          <a:cs typeface="Times New Roman" panose="02020603050405020304" pitchFamily="18" charset="0"/>
                        </a:rPr>
                        <a:t>olitical</a:t>
                      </a:r>
                      <a:endParaRPr lang="en-CA" sz="1300" dirty="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nSpc>
                          <a:spcPct val="115000"/>
                        </a:lnSpc>
                        <a:spcBef>
                          <a:spcPts val="300"/>
                        </a:spcBef>
                        <a:spcAft>
                          <a:spcPts val="300"/>
                        </a:spcAft>
                        <a:buFont typeface="Symbol" pitchFamily="2" charset="2"/>
                        <a:buNone/>
                      </a:pPr>
                      <a:r>
                        <a:rPr lang="en-US" sz="1300" b="0">
                          <a:effectLst/>
                          <a:latin typeface="Times New Roman" panose="02020603050405020304" pitchFamily="18" charset="0"/>
                          <a:cs typeface="Times New Roman" panose="02020603050405020304" pitchFamily="18" charset="0"/>
                        </a:rPr>
                        <a:t>Global political issues  |  Government Regulation.  |   Political Stability in the Middle East and elsewhere</a:t>
                      </a:r>
                      <a:endParaRPr lang="en-CA" sz="1300" b="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1500082"/>
                  </a:ext>
                </a:extLst>
              </a:tr>
              <a:tr h="662152">
                <a:tc>
                  <a:txBody>
                    <a:bodyPr/>
                    <a:lstStyle/>
                    <a:p>
                      <a:pPr algn="ctr">
                        <a:lnSpc>
                          <a:spcPct val="115000"/>
                        </a:lnSpc>
                        <a:spcBef>
                          <a:spcPts val="300"/>
                        </a:spcBef>
                        <a:spcAft>
                          <a:spcPts val="300"/>
                        </a:spcAft>
                      </a:pPr>
                      <a:r>
                        <a:rPr lang="en-US" sz="1300" u="sng" dirty="0">
                          <a:effectLst/>
                          <a:latin typeface="Times New Roman" panose="02020603050405020304" pitchFamily="18" charset="0"/>
                          <a:cs typeface="Times New Roman" panose="02020603050405020304" pitchFamily="18" charset="0"/>
                        </a:rPr>
                        <a:t>E</a:t>
                      </a:r>
                      <a:r>
                        <a:rPr lang="en-US" sz="1300" dirty="0">
                          <a:effectLst/>
                          <a:latin typeface="Times New Roman" panose="02020603050405020304" pitchFamily="18" charset="0"/>
                          <a:cs typeface="Times New Roman" panose="02020603050405020304" pitchFamily="18" charset="0"/>
                        </a:rPr>
                        <a:t>conomic</a:t>
                      </a:r>
                      <a:endParaRPr lang="en-CA" sz="1300" dirty="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nSpc>
                          <a:spcPct val="115000"/>
                        </a:lnSpc>
                        <a:spcBef>
                          <a:spcPts val="300"/>
                        </a:spcBef>
                        <a:spcAft>
                          <a:spcPts val="300"/>
                        </a:spcAft>
                        <a:buFont typeface="Symbol" pitchFamily="2" charset="2"/>
                        <a:buNone/>
                      </a:pPr>
                      <a:r>
                        <a:rPr lang="en-US" sz="1300">
                          <a:effectLst/>
                          <a:latin typeface="Times New Roman" panose="02020603050405020304" pitchFamily="18" charset="0"/>
                          <a:cs typeface="Times New Roman" panose="02020603050405020304" pitchFamily="18" charset="0"/>
                        </a:rPr>
                        <a:t>Inflation. |  Volatile commodity prices. | Global supply chain challenges. | Supply and Demand for Crude Oil and Natural Gas</a:t>
                      </a:r>
                      <a:endParaRPr lang="en-CA" sz="1300">
                        <a:effectLst/>
                        <a:latin typeface="Times New Roman" panose="02020603050405020304" pitchFamily="18" charset="0"/>
                        <a:cs typeface="Times New Roman" panose="02020603050405020304" pitchFamily="18" charset="0"/>
                      </a:endParaRPr>
                    </a:p>
                    <a:p>
                      <a:pPr marL="0" lvl="0" indent="0">
                        <a:lnSpc>
                          <a:spcPct val="115000"/>
                        </a:lnSpc>
                        <a:spcBef>
                          <a:spcPts val="300"/>
                        </a:spcBef>
                        <a:spcAft>
                          <a:spcPts val="300"/>
                        </a:spcAft>
                        <a:buFont typeface="Symbol" pitchFamily="2" charset="2"/>
                        <a:buNone/>
                      </a:pPr>
                      <a:r>
                        <a:rPr lang="en-US" sz="1300">
                          <a:effectLst/>
                          <a:latin typeface="Times New Roman" panose="02020603050405020304" pitchFamily="18" charset="0"/>
                          <a:cs typeface="Times New Roman" panose="02020603050405020304" pitchFamily="18" charset="0"/>
                        </a:rPr>
                        <a:t>Low-carbon economy. |   Pipeline Availability. |  Import and Export.   |  Foreign Exchange.  |  Availability of Alternate Fuel Sources</a:t>
                      </a:r>
                      <a:endParaRPr lang="en-CA" sz="130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6286081"/>
                  </a:ext>
                </a:extLst>
              </a:tr>
              <a:tr h="683173">
                <a:tc>
                  <a:txBody>
                    <a:bodyPr/>
                    <a:lstStyle/>
                    <a:p>
                      <a:pPr algn="ctr">
                        <a:lnSpc>
                          <a:spcPct val="115000"/>
                        </a:lnSpc>
                        <a:spcBef>
                          <a:spcPts val="300"/>
                        </a:spcBef>
                        <a:spcAft>
                          <a:spcPts val="300"/>
                        </a:spcAft>
                      </a:pPr>
                      <a:r>
                        <a:rPr lang="en-US" sz="1300" u="sng">
                          <a:effectLst/>
                          <a:latin typeface="Times New Roman" panose="02020603050405020304" pitchFamily="18" charset="0"/>
                          <a:cs typeface="Times New Roman" panose="02020603050405020304" pitchFamily="18" charset="0"/>
                        </a:rPr>
                        <a:t>S</a:t>
                      </a:r>
                      <a:r>
                        <a:rPr lang="en-US" sz="1300">
                          <a:effectLst/>
                          <a:latin typeface="Times New Roman" panose="02020603050405020304" pitchFamily="18" charset="0"/>
                          <a:cs typeface="Times New Roman" panose="02020603050405020304" pitchFamily="18" charset="0"/>
                        </a:rPr>
                        <a:t>ocial</a:t>
                      </a:r>
                      <a:endParaRPr lang="en-CA" sz="130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nSpc>
                          <a:spcPct val="115000"/>
                        </a:lnSpc>
                        <a:spcBef>
                          <a:spcPts val="300"/>
                        </a:spcBef>
                        <a:spcAft>
                          <a:spcPts val="300"/>
                        </a:spcAft>
                        <a:buFont typeface="Symbol" pitchFamily="2" charset="2"/>
                        <a:buNone/>
                      </a:pPr>
                      <a:r>
                        <a:rPr lang="en-US" sz="1300">
                          <a:effectLst/>
                          <a:latin typeface="Times New Roman" panose="02020603050405020304" pitchFamily="18" charset="0"/>
                          <a:cs typeface="Times New Roman" panose="02020603050405020304" pitchFamily="18" charset="0"/>
                        </a:rPr>
                        <a:t>Consumer demand for low-carbon fuels.  |  Employee Diversity.    |   Customer Financial Constraints    | </a:t>
                      </a:r>
                      <a:endParaRPr lang="en-CA" sz="1300">
                        <a:effectLst/>
                        <a:latin typeface="Times New Roman" panose="02020603050405020304" pitchFamily="18" charset="0"/>
                        <a:cs typeface="Times New Roman" panose="02020603050405020304" pitchFamily="18" charset="0"/>
                      </a:endParaRPr>
                    </a:p>
                    <a:p>
                      <a:pPr marL="0" lvl="0" indent="0">
                        <a:lnSpc>
                          <a:spcPct val="115000"/>
                        </a:lnSpc>
                        <a:spcBef>
                          <a:spcPts val="300"/>
                        </a:spcBef>
                        <a:spcAft>
                          <a:spcPts val="300"/>
                        </a:spcAft>
                        <a:buFont typeface="Symbol" pitchFamily="2" charset="2"/>
                        <a:buNone/>
                      </a:pPr>
                      <a:r>
                        <a:rPr lang="en-US" sz="1300">
                          <a:effectLst/>
                          <a:latin typeface="Times New Roman" panose="02020603050405020304" pitchFamily="18" charset="0"/>
                          <a:cs typeface="Times New Roman" panose="02020603050405020304" pitchFamily="18" charset="0"/>
                        </a:rPr>
                        <a:t>Pressure from the Investment Community</a:t>
                      </a:r>
                      <a:endParaRPr lang="en-CA" sz="130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0703386"/>
                  </a:ext>
                </a:extLst>
              </a:tr>
              <a:tr h="346841">
                <a:tc>
                  <a:txBody>
                    <a:bodyPr/>
                    <a:lstStyle/>
                    <a:p>
                      <a:pPr algn="ctr">
                        <a:lnSpc>
                          <a:spcPct val="115000"/>
                        </a:lnSpc>
                        <a:spcBef>
                          <a:spcPts val="300"/>
                        </a:spcBef>
                        <a:spcAft>
                          <a:spcPts val="300"/>
                        </a:spcAft>
                      </a:pPr>
                      <a:r>
                        <a:rPr lang="en-US" sz="1300" u="sng">
                          <a:effectLst/>
                          <a:latin typeface="Times New Roman" panose="02020603050405020304" pitchFamily="18" charset="0"/>
                          <a:cs typeface="Times New Roman" panose="02020603050405020304" pitchFamily="18" charset="0"/>
                        </a:rPr>
                        <a:t>T</a:t>
                      </a:r>
                      <a:r>
                        <a:rPr lang="en-US" sz="1300">
                          <a:effectLst/>
                          <a:latin typeface="Times New Roman" panose="02020603050405020304" pitchFamily="18" charset="0"/>
                          <a:cs typeface="Times New Roman" panose="02020603050405020304" pitchFamily="18" charset="0"/>
                        </a:rPr>
                        <a:t>echnology</a:t>
                      </a:r>
                      <a:endParaRPr lang="en-CA" sz="130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nSpc>
                          <a:spcPct val="115000"/>
                        </a:lnSpc>
                        <a:spcBef>
                          <a:spcPts val="300"/>
                        </a:spcBef>
                        <a:spcAft>
                          <a:spcPts val="300"/>
                        </a:spcAft>
                        <a:buFont typeface="Symbol" pitchFamily="2" charset="2"/>
                        <a:buNone/>
                      </a:pPr>
                      <a:r>
                        <a:rPr lang="en-US" sz="1300">
                          <a:effectLst/>
                          <a:latin typeface="Times New Roman" panose="02020603050405020304" pitchFamily="18" charset="0"/>
                          <a:cs typeface="Times New Roman" panose="02020603050405020304" pitchFamily="18" charset="0"/>
                        </a:rPr>
                        <a:t>Intellectual technology.  |.   Data usage for automation and analytics.  |.   Data privacy and security. </a:t>
                      </a:r>
                      <a:endParaRPr lang="en-CA" sz="13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6166504"/>
                  </a:ext>
                </a:extLst>
              </a:tr>
              <a:tr h="840827">
                <a:tc>
                  <a:txBody>
                    <a:bodyPr/>
                    <a:lstStyle/>
                    <a:p>
                      <a:pPr algn="ctr">
                        <a:lnSpc>
                          <a:spcPct val="115000"/>
                        </a:lnSpc>
                        <a:spcBef>
                          <a:spcPts val="300"/>
                        </a:spcBef>
                        <a:spcAft>
                          <a:spcPts val="300"/>
                        </a:spcAft>
                      </a:pPr>
                      <a:r>
                        <a:rPr lang="en-US" sz="1300" u="sng">
                          <a:effectLst/>
                          <a:latin typeface="Times New Roman" panose="02020603050405020304" pitchFamily="18" charset="0"/>
                          <a:cs typeface="Times New Roman" panose="02020603050405020304" pitchFamily="18" charset="0"/>
                        </a:rPr>
                        <a:t>L</a:t>
                      </a:r>
                      <a:r>
                        <a:rPr lang="en-US" sz="1300">
                          <a:effectLst/>
                          <a:latin typeface="Times New Roman" panose="02020603050405020304" pitchFamily="18" charset="0"/>
                          <a:cs typeface="Times New Roman" panose="02020603050405020304" pitchFamily="18" charset="0"/>
                        </a:rPr>
                        <a:t>egal</a:t>
                      </a:r>
                      <a:endParaRPr lang="en-CA" sz="130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15000"/>
                        </a:lnSpc>
                        <a:spcBef>
                          <a:spcPts val="300"/>
                        </a:spcBef>
                        <a:spcAft>
                          <a:spcPts val="300"/>
                        </a:spcAft>
                        <a:buClrTx/>
                        <a:buSzTx/>
                        <a:buFont typeface="Symbol" pitchFamily="2" charset="2"/>
                        <a:buNone/>
                        <a:tabLst/>
                        <a:defRPr/>
                      </a:pPr>
                      <a:r>
                        <a:rPr lang="en-US" sz="1300">
                          <a:effectLst/>
                          <a:latin typeface="Times New Roman" panose="02020603050405020304" pitchFamily="18" charset="0"/>
                          <a:cs typeface="Times New Roman" panose="02020603050405020304" pitchFamily="18" charset="0"/>
                        </a:rPr>
                        <a:t>Business Corporation Act (Alberta).   |   </a:t>
                      </a:r>
                      <a:r>
                        <a:rPr lang="en-US" sz="1300" err="1">
                          <a:effectLst/>
                          <a:latin typeface="Times New Roman" panose="02020603050405020304" pitchFamily="18" charset="0"/>
                          <a:cs typeface="Times New Roman" panose="02020603050405020304" pitchFamily="18" charset="0"/>
                        </a:rPr>
                        <a:t>Pason</a:t>
                      </a:r>
                      <a:r>
                        <a:rPr lang="en-US" sz="1300">
                          <a:effectLst/>
                          <a:latin typeface="Times New Roman" panose="02020603050405020304" pitchFamily="18" charset="0"/>
                          <a:cs typeface="Times New Roman" panose="02020603050405020304" pitchFamily="18" charset="0"/>
                        </a:rPr>
                        <a:t> Systems Inc. By-Law</a:t>
                      </a:r>
                      <a:r>
                        <a:rPr lang="en-CA" sz="1300">
                          <a:effectLst/>
                          <a:latin typeface="Times New Roman" panose="02020603050405020304" pitchFamily="18" charset="0"/>
                          <a:cs typeface="Times New Roman" panose="02020603050405020304" pitchFamily="18" charset="0"/>
                        </a:rPr>
                        <a:t>.   |   </a:t>
                      </a:r>
                      <a:r>
                        <a:rPr lang="en-US" sz="1300">
                          <a:effectLst/>
                          <a:latin typeface="Times New Roman" panose="02020603050405020304" pitchFamily="18" charset="0"/>
                          <a:cs typeface="Times New Roman" panose="02020603050405020304" pitchFamily="18" charset="0"/>
                        </a:rPr>
                        <a:t>HSE policies and reviews. | </a:t>
                      </a:r>
                      <a:br>
                        <a:rPr lang="en-US" sz="1300">
                          <a:effectLst/>
                          <a:latin typeface="Times New Roman" panose="02020603050405020304" pitchFamily="18" charset="0"/>
                          <a:cs typeface="Times New Roman" panose="02020603050405020304" pitchFamily="18" charset="0"/>
                        </a:rPr>
                      </a:br>
                      <a:r>
                        <a:rPr lang="en-US" sz="1300">
                          <a:effectLst/>
                          <a:latin typeface="Times New Roman" panose="02020603050405020304" pitchFamily="18" charset="0"/>
                          <a:cs typeface="Times New Roman" panose="02020603050405020304" pitchFamily="18" charset="0"/>
                        </a:rPr>
                        <a:t>Compliance with laws and regulations.   |  Taxes and penalties    |   Alternative energy incentives and mandates</a:t>
                      </a:r>
                      <a:br>
                        <a:rPr lang="en-US" sz="1300">
                          <a:effectLst/>
                          <a:latin typeface="Times New Roman" panose="02020603050405020304" pitchFamily="18" charset="0"/>
                          <a:cs typeface="Times New Roman" panose="02020603050405020304" pitchFamily="18" charset="0"/>
                        </a:rPr>
                      </a:br>
                      <a:r>
                        <a:rPr lang="en-US" sz="1300">
                          <a:effectLst/>
                          <a:latin typeface="Times New Roman" panose="02020603050405020304" pitchFamily="18" charset="0"/>
                          <a:cs typeface="Times New Roman" panose="02020603050405020304" pitchFamily="18" charset="0"/>
                        </a:rPr>
                        <a:t>Emergency Response Procedure.   |   Investment and Dividends Policies </a:t>
                      </a:r>
                      <a:endParaRPr lang="en-CA" sz="130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7189486"/>
                  </a:ext>
                </a:extLst>
              </a:tr>
              <a:tr h="891370">
                <a:tc>
                  <a:txBody>
                    <a:bodyPr/>
                    <a:lstStyle/>
                    <a:p>
                      <a:pPr algn="ctr">
                        <a:lnSpc>
                          <a:spcPct val="115000"/>
                        </a:lnSpc>
                        <a:spcBef>
                          <a:spcPts val="300"/>
                        </a:spcBef>
                        <a:spcAft>
                          <a:spcPts val="300"/>
                        </a:spcAft>
                      </a:pPr>
                      <a:r>
                        <a:rPr lang="en-US" sz="1300" u="sng">
                          <a:effectLst/>
                          <a:latin typeface="Times New Roman" panose="02020603050405020304" pitchFamily="18" charset="0"/>
                          <a:cs typeface="Times New Roman" panose="02020603050405020304" pitchFamily="18" charset="0"/>
                        </a:rPr>
                        <a:t>E</a:t>
                      </a:r>
                      <a:r>
                        <a:rPr lang="en-US" sz="1300">
                          <a:effectLst/>
                          <a:latin typeface="Times New Roman" panose="02020603050405020304" pitchFamily="18" charset="0"/>
                          <a:cs typeface="Times New Roman" panose="02020603050405020304" pitchFamily="18" charset="0"/>
                        </a:rPr>
                        <a:t>nvironment</a:t>
                      </a:r>
                      <a:endParaRPr lang="en-CA" sz="130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nSpc>
                          <a:spcPct val="115000"/>
                        </a:lnSpc>
                        <a:spcBef>
                          <a:spcPts val="300"/>
                        </a:spcBef>
                        <a:spcAft>
                          <a:spcPts val="300"/>
                        </a:spcAft>
                        <a:buFont typeface="Symbol" pitchFamily="2" charset="2"/>
                        <a:buNone/>
                      </a:pPr>
                      <a:r>
                        <a:rPr lang="en-US" sz="1300" dirty="0">
                          <a:effectLst/>
                          <a:latin typeface="Times New Roman" panose="02020603050405020304" pitchFamily="18" charset="0"/>
                          <a:cs typeface="Times New Roman" panose="02020603050405020304" pitchFamily="18" charset="0"/>
                        </a:rPr>
                        <a:t>Greenhouse gas (GHG) emissions.   |   Pollution and environmental waste.  |  Prevailing Weather Conditions</a:t>
                      </a:r>
                      <a:endParaRPr lang="en-CA" sz="1300" dirty="0">
                        <a:effectLst/>
                        <a:latin typeface="Times New Roman" panose="02020603050405020304" pitchFamily="18" charset="0"/>
                        <a:cs typeface="Times New Roman" panose="02020603050405020304" pitchFamily="18" charset="0"/>
                      </a:endParaRPr>
                    </a:p>
                    <a:p>
                      <a:pPr marL="0" lvl="0" indent="0">
                        <a:lnSpc>
                          <a:spcPct val="115000"/>
                        </a:lnSpc>
                        <a:spcBef>
                          <a:spcPts val="300"/>
                        </a:spcBef>
                        <a:spcAft>
                          <a:spcPts val="300"/>
                        </a:spcAft>
                        <a:buFont typeface="Symbol" pitchFamily="2" charset="2"/>
                        <a:buNone/>
                      </a:pPr>
                      <a:r>
                        <a:rPr lang="en-US" sz="1300" dirty="0">
                          <a:effectLst/>
                          <a:latin typeface="Times New Roman" panose="02020603050405020304" pitchFamily="18" charset="0"/>
                          <a:cs typeface="Times New Roman" panose="02020603050405020304" pitchFamily="18" charset="0"/>
                        </a:rPr>
                        <a:t>Accessibility of ground conditions.  |    Environment and Social Responsibility.   |   Climate Change initiatives</a:t>
                      </a:r>
                      <a:endParaRPr lang="en-CA" sz="1300" dirty="0">
                        <a:effectLst/>
                        <a:latin typeface="Times New Roman" panose="02020603050405020304" pitchFamily="18" charset="0"/>
                        <a:cs typeface="Times New Roman" panose="02020603050405020304" pitchFamily="18" charset="0"/>
                      </a:endParaRPr>
                    </a:p>
                    <a:p>
                      <a:pPr marL="0" lvl="0" indent="0">
                        <a:lnSpc>
                          <a:spcPct val="115000"/>
                        </a:lnSpc>
                        <a:spcBef>
                          <a:spcPts val="300"/>
                        </a:spcBef>
                        <a:spcAft>
                          <a:spcPts val="300"/>
                        </a:spcAft>
                        <a:buFont typeface="Symbol" pitchFamily="2" charset="2"/>
                        <a:buNone/>
                      </a:pPr>
                      <a:r>
                        <a:rPr lang="en-US" sz="1300" dirty="0">
                          <a:effectLst/>
                          <a:latin typeface="Times New Roman" panose="02020603050405020304" pitchFamily="18" charset="0"/>
                          <a:cs typeface="Times New Roman" panose="02020603050405020304" pitchFamily="18" charset="0"/>
                        </a:rPr>
                        <a:t>Environmental accidents and disruptions.   |   Environmental regulations </a:t>
                      </a:r>
                      <a:endParaRPr lang="en-CA" sz="1300" dirty="0">
                        <a:effectLst/>
                        <a:latin typeface="Times New Roman" panose="02020603050405020304" pitchFamily="18" charset="0"/>
                        <a:ea typeface="Carlito"/>
                        <a:cs typeface="Times New Roman" panose="02020603050405020304" pitchFamily="18" charset="0"/>
                      </a:endParaRPr>
                    </a:p>
                  </a:txBody>
                  <a:tcPr marL="20226" marR="202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0387485"/>
                  </a:ext>
                </a:extLst>
              </a:tr>
            </a:tbl>
          </a:graphicData>
        </a:graphic>
      </p:graphicFrame>
      <p:sp>
        <p:nvSpPr>
          <p:cNvPr id="8" name="TextBox 7">
            <a:extLst>
              <a:ext uri="{FF2B5EF4-FFF2-40B4-BE49-F238E27FC236}">
                <a16:creationId xmlns:a16="http://schemas.microsoft.com/office/drawing/2014/main" id="{33CF1DA4-40DA-4DE1-8156-8F788FBAE093}"/>
              </a:ext>
            </a:extLst>
          </p:cNvPr>
          <p:cNvSpPr txBox="1"/>
          <p:nvPr/>
        </p:nvSpPr>
        <p:spPr>
          <a:xfrm>
            <a:off x="1142637" y="4840222"/>
            <a:ext cx="8631937" cy="830997"/>
          </a:xfrm>
          <a:prstGeom prst="rect">
            <a:avLst/>
          </a:prstGeom>
          <a:noFill/>
        </p:spPr>
        <p:txBody>
          <a:bodyPr wrap="square" rtlCol="0">
            <a:spAutoFit/>
          </a:bodyPr>
          <a:lstStyle/>
          <a:p>
            <a:r>
              <a:rPr lang="en-CA" sz="1600" dirty="0"/>
              <a:t>Rising demand for low-carbon energy and alternative energy mandates threaten </a:t>
            </a:r>
            <a:r>
              <a:rPr lang="en-CA" sz="1600" dirty="0" err="1"/>
              <a:t>Pason's</a:t>
            </a:r>
            <a:r>
              <a:rPr lang="en-CA" sz="1600" dirty="0"/>
              <a:t> hydrocarbon market, while vulnerabilities in IT infrastructure expose it to cybersecurity risks, reputational damage, and higher operational costs.</a:t>
            </a:r>
          </a:p>
        </p:txBody>
      </p:sp>
      <p:sp>
        <p:nvSpPr>
          <p:cNvPr id="6" name="TextBox 5">
            <a:extLst>
              <a:ext uri="{FF2B5EF4-FFF2-40B4-BE49-F238E27FC236}">
                <a16:creationId xmlns:a16="http://schemas.microsoft.com/office/drawing/2014/main" id="{B20D88CD-65BE-B168-0E96-49CF62592476}"/>
              </a:ext>
            </a:extLst>
          </p:cNvPr>
          <p:cNvSpPr txBox="1"/>
          <p:nvPr/>
        </p:nvSpPr>
        <p:spPr>
          <a:xfrm>
            <a:off x="2158990" y="6031468"/>
            <a:ext cx="7754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i="1" dirty="0">
                <a:latin typeface="TW Cen MT"/>
                <a:cs typeface="Times New Roman"/>
              </a:rPr>
              <a:t>Sources:  </a:t>
            </a:r>
            <a:r>
              <a:rPr lang="en-US" sz="900" i="1" dirty="0" err="1">
                <a:latin typeface="TW Cen MT"/>
                <a:cs typeface="Times New Roman"/>
              </a:rPr>
              <a:t>Pason</a:t>
            </a:r>
            <a:r>
              <a:rPr lang="en-US" sz="900" i="1" dirty="0">
                <a:latin typeface="TW Cen MT"/>
                <a:cs typeface="Times New Roman"/>
              </a:rPr>
              <a:t> Annual Information, 2023; </a:t>
            </a:r>
            <a:r>
              <a:rPr lang="en-US" sz="900" i="1" dirty="0" err="1">
                <a:latin typeface="TW Cen MT"/>
                <a:cs typeface="Times New Roman"/>
              </a:rPr>
              <a:t>Pason</a:t>
            </a:r>
            <a:r>
              <a:rPr lang="en-US" sz="900" i="1" dirty="0">
                <a:latin typeface="TW Cen MT"/>
                <a:cs typeface="Times New Roman"/>
              </a:rPr>
              <a:t> Annual Report, 2023; </a:t>
            </a:r>
            <a:r>
              <a:rPr lang="en-US" sz="900" i="1" dirty="0" err="1">
                <a:latin typeface="TW Cen MT"/>
                <a:cs typeface="Times New Roman"/>
              </a:rPr>
              <a:t>Pason</a:t>
            </a:r>
            <a:r>
              <a:rPr lang="en-US" sz="900" i="1" dirty="0">
                <a:latin typeface="TW Cen MT"/>
                <a:cs typeface="Times New Roman"/>
              </a:rPr>
              <a:t> Information Circular, 2023;  </a:t>
            </a:r>
            <a:r>
              <a:rPr lang="en-US" sz="900" i="1" dirty="0" err="1">
                <a:latin typeface="TW Cen MT"/>
                <a:cs typeface="Times New Roman"/>
              </a:rPr>
              <a:t>Pason</a:t>
            </a:r>
            <a:r>
              <a:rPr lang="en-US" sz="900" i="1" dirty="0">
                <a:latin typeface="TW Cen MT"/>
                <a:cs typeface="Times New Roman"/>
              </a:rPr>
              <a:t> Sustainability Report, 2023; PSI Amended and Restated Bylaws; Investor Presentation, Q3 2024;  Management’s Discussion and Analysis </a:t>
            </a:r>
            <a:r>
              <a:rPr lang="en-US" sz="900" i="1" dirty="0" err="1">
                <a:latin typeface="TW Cen MT"/>
                <a:cs typeface="Times New Roman"/>
              </a:rPr>
              <a:t>Pason</a:t>
            </a:r>
            <a:r>
              <a:rPr lang="en-US" sz="900" i="1" dirty="0">
                <a:latin typeface="TW Cen MT"/>
                <a:cs typeface="Times New Roman"/>
              </a:rPr>
              <a:t>, Q3 2024; Annual Special Meeting of Shareholders, 2024;</a:t>
            </a:r>
            <a:endParaRPr lang="en-US" sz="900" dirty="0">
              <a:latin typeface="TW Cen MT"/>
            </a:endParaRPr>
          </a:p>
        </p:txBody>
      </p:sp>
    </p:spTree>
    <p:custDataLst>
      <p:tags r:id="rId1"/>
    </p:custDataLst>
    <p:extLst>
      <p:ext uri="{BB962C8B-B14F-4D97-AF65-F5344CB8AC3E}">
        <p14:creationId xmlns:p14="http://schemas.microsoft.com/office/powerpoint/2010/main" val="242772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F4CBD-CB04-A4B5-C764-A74AC12A5B6B}"/>
              </a:ext>
            </a:extLst>
          </p:cNvPr>
          <p:cNvSpPr>
            <a:spLocks noGrp="1"/>
          </p:cNvSpPr>
          <p:nvPr>
            <p:ph type="title"/>
          </p:nvPr>
        </p:nvSpPr>
        <p:spPr>
          <a:xfrm>
            <a:off x="878911" y="643468"/>
            <a:ext cx="3177847" cy="1674180"/>
          </a:xfrm>
        </p:spPr>
        <p:txBody>
          <a:bodyPr vert="horz" lIns="91440" tIns="45720" rIns="91440" bIns="45720" rtlCol="0" anchor="b">
            <a:normAutofit/>
          </a:bodyPr>
          <a:lstStyle/>
          <a:p>
            <a:pPr>
              <a:lnSpc>
                <a:spcPct val="90000"/>
              </a:lnSpc>
            </a:pPr>
            <a:r>
              <a:rPr lang="en-US" sz="4000"/>
              <a:t>Porter’s </a:t>
            </a:r>
            <a:br>
              <a:rPr lang="en-US" sz="4000"/>
            </a:br>
            <a:r>
              <a:rPr lang="en-US" sz="4000"/>
              <a:t>Five Forces</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33B388A-06EC-F0E8-3EBA-DBDC87D93EAF}"/>
              </a:ext>
            </a:extLst>
          </p:cNvPr>
          <p:cNvSpPr txBox="1"/>
          <p:nvPr/>
        </p:nvSpPr>
        <p:spPr>
          <a:xfrm>
            <a:off x="858064" y="2639380"/>
            <a:ext cx="3205049" cy="3229714"/>
          </a:xfrm>
          <a:prstGeom prst="rect">
            <a:avLst/>
          </a:prstGeom>
        </p:spPr>
        <p:txBody>
          <a:bodyPr vert="horz" lIns="0" tIns="45720" rIns="0" bIns="45720" rtlCol="0" anchor="t">
            <a:normAutofit/>
          </a:bodyPr>
          <a:lstStyle/>
          <a:p>
            <a:pPr algn="just">
              <a:spcAft>
                <a:spcPts val="600"/>
              </a:spcAft>
              <a:buFont typeface="Calibri" panose="020F0502020204030204" pitchFamily="34" charset="0"/>
            </a:pPr>
            <a:r>
              <a:rPr lang="en-US">
                <a:solidFill>
                  <a:schemeClr val="tx1">
                    <a:lumMod val="75000"/>
                    <a:lumOff val="25000"/>
                  </a:schemeClr>
                </a:solidFill>
              </a:rPr>
              <a:t>High substitute threats and intense industry rivalry pose risks to </a:t>
            </a:r>
            <a:r>
              <a:rPr lang="en-US" err="1">
                <a:solidFill>
                  <a:schemeClr val="tx1">
                    <a:lumMod val="75000"/>
                    <a:lumOff val="25000"/>
                  </a:schemeClr>
                </a:solidFill>
              </a:rPr>
              <a:t>Pason’s</a:t>
            </a:r>
            <a:r>
              <a:rPr lang="en-US">
                <a:solidFill>
                  <a:schemeClr val="tx1">
                    <a:lumMod val="75000"/>
                    <a:lumOff val="25000"/>
                  </a:schemeClr>
                </a:solidFill>
              </a:rPr>
              <a:t> financial performance, cybersecurity reputation, and operational costs.</a:t>
            </a:r>
          </a:p>
        </p:txBody>
      </p:sp>
      <p:pic>
        <p:nvPicPr>
          <p:cNvPr id="4" name="Content Placeholder 3">
            <a:extLst>
              <a:ext uri="{FF2B5EF4-FFF2-40B4-BE49-F238E27FC236}">
                <a16:creationId xmlns:a16="http://schemas.microsoft.com/office/drawing/2014/main" id="{5C94E076-BA7F-82A4-900B-F1086E210543}"/>
              </a:ext>
            </a:extLst>
          </p:cNvPr>
          <p:cNvPicPr>
            <a:picLocks noGrp="1" noChangeAspect="1"/>
          </p:cNvPicPr>
          <p:nvPr>
            <p:ph idx="1"/>
          </p:nvPr>
        </p:nvPicPr>
        <p:blipFill>
          <a:blip r:embed="rId4"/>
          <a:srcRect/>
          <a:stretch/>
        </p:blipFill>
        <p:spPr>
          <a:xfrm>
            <a:off x="4293208" y="1191241"/>
            <a:ext cx="7530735" cy="4085423"/>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86117426-44C7-1C28-0ED1-2C0FE45AF903}"/>
              </a:ext>
            </a:extLst>
          </p:cNvPr>
          <p:cNvSpPr txBox="1"/>
          <p:nvPr/>
        </p:nvSpPr>
        <p:spPr>
          <a:xfrm>
            <a:off x="3479124" y="5865019"/>
            <a:ext cx="6573572" cy="628377"/>
          </a:xfrm>
          <a:prstGeom prst="rect">
            <a:avLst/>
          </a:prstGeom>
          <a:noFill/>
        </p:spPr>
        <p:txBody>
          <a:bodyPr wrap="square" rtlCol="0">
            <a:spAutoFit/>
          </a:bodyPr>
          <a:lstStyle/>
          <a:p>
            <a:pPr algn="l" rtl="0" fontAlgn="base">
              <a:lnSpc>
                <a:spcPts val="1050"/>
              </a:lnSpc>
              <a:spcBef>
                <a:spcPts val="300"/>
              </a:spcBef>
              <a:spcAft>
                <a:spcPts val="300"/>
              </a:spcAft>
            </a:pPr>
            <a:r>
              <a:rPr lang="en-US" sz="900" b="0" i="1">
                <a:solidFill>
                  <a:srgbClr val="000000"/>
                </a:solidFill>
                <a:effectLst/>
                <a:latin typeface="Times New Roman" panose="02020603050405020304" pitchFamily="18" charset="0"/>
              </a:rPr>
              <a:t>Sources: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Annual Information, 2023; </a:t>
            </a:r>
            <a:r>
              <a:rPr lang="en-US" sz="900" b="0" i="0">
                <a:solidFill>
                  <a:srgbClr val="000000"/>
                </a:solidFill>
                <a:effectLst/>
                <a:latin typeface="Times New Roman" panose="02020603050405020304" pitchFamily="18" charset="0"/>
              </a:rPr>
              <a:t>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Annual Report, 2023;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Information Circular, 2023;</a:t>
            </a:r>
            <a:r>
              <a:rPr lang="en-US" sz="900" b="0" i="0">
                <a:solidFill>
                  <a:srgbClr val="000000"/>
                </a:solidFill>
                <a:effectLst/>
                <a:latin typeface="Times New Roman" panose="02020603050405020304" pitchFamily="18" charset="0"/>
              </a:rPr>
              <a:t> </a:t>
            </a:r>
            <a:endParaRPr lang="en-US" sz="900" b="0" i="0">
              <a:solidFill>
                <a:srgbClr val="000000"/>
              </a:solidFill>
              <a:effectLst/>
              <a:latin typeface="Segoe UI" panose="020B0502040204020203" pitchFamily="34" charset="0"/>
            </a:endParaRPr>
          </a:p>
          <a:p>
            <a:pPr algn="l" rtl="0" fontAlgn="base">
              <a:lnSpc>
                <a:spcPts val="1050"/>
              </a:lnSpc>
              <a:spcBef>
                <a:spcPts val="300"/>
              </a:spcBef>
              <a:spcAft>
                <a:spcPts val="300"/>
              </a:spcAft>
            </a:pPr>
            <a:r>
              <a:rPr lang="en-US" sz="900" b="0" i="1">
                <a:solidFill>
                  <a:srgbClr val="000000"/>
                </a:solidFill>
                <a:effectLst/>
                <a:latin typeface="Times New Roman" panose="02020603050405020304" pitchFamily="18" charset="0"/>
              </a:rPr>
              <a:t>Management’s Discussion and Analysis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Q3 2024;</a:t>
            </a:r>
            <a:r>
              <a:rPr lang="en-US" sz="900" b="0" i="0">
                <a:solidFill>
                  <a:srgbClr val="000000"/>
                </a:solidFill>
                <a:effectLst/>
                <a:latin typeface="Times New Roman" panose="02020603050405020304" pitchFamily="18" charset="0"/>
              </a:rPr>
              <a:t> </a:t>
            </a:r>
            <a:r>
              <a:rPr lang="en-US" sz="900" b="0" i="1">
                <a:solidFill>
                  <a:srgbClr val="000000"/>
                </a:solidFill>
                <a:effectLst/>
                <a:latin typeface="Times New Roman" panose="02020603050405020304" pitchFamily="18" charset="0"/>
              </a:rPr>
              <a:t>Investor Presentation, Q3 2024;</a:t>
            </a:r>
            <a:r>
              <a:rPr lang="en-US" sz="900" b="0" i="0">
                <a:solidFill>
                  <a:srgbClr val="000000"/>
                </a:solidFill>
                <a:effectLst/>
                <a:latin typeface="Times New Roman" panose="02020603050405020304" pitchFamily="18" charset="0"/>
              </a:rPr>
              <a:t> </a:t>
            </a:r>
            <a:r>
              <a:rPr lang="en-US" sz="900" b="0" i="1">
                <a:solidFill>
                  <a:srgbClr val="000000"/>
                </a:solidFill>
                <a:effectLst/>
                <a:latin typeface="Times New Roman" panose="02020603050405020304" pitchFamily="18" charset="0"/>
              </a:rPr>
              <a:t>Annual Special Meeting of Shareholders, 2024;</a:t>
            </a:r>
            <a:r>
              <a:rPr lang="en-US" sz="900" b="0" i="0">
                <a:solidFill>
                  <a:srgbClr val="000000"/>
                </a:solidFill>
                <a:effectLst/>
                <a:latin typeface="Times New Roman" panose="02020603050405020304" pitchFamily="18" charset="0"/>
              </a:rPr>
              <a:t> </a:t>
            </a:r>
            <a:endParaRPr lang="en-US" sz="900" b="0" i="0">
              <a:solidFill>
                <a:srgbClr val="000000"/>
              </a:solidFill>
              <a:effectLst/>
              <a:latin typeface="Segoe UI" panose="020B0502040204020203" pitchFamily="34" charset="0"/>
            </a:endParaRPr>
          </a:p>
          <a:p>
            <a:endParaRPr lang="en-US" sz="900"/>
          </a:p>
        </p:txBody>
      </p:sp>
    </p:spTree>
    <p:custDataLst>
      <p:tags r:id="rId1"/>
    </p:custDataLst>
    <p:extLst>
      <p:ext uri="{BB962C8B-B14F-4D97-AF65-F5344CB8AC3E}">
        <p14:creationId xmlns:p14="http://schemas.microsoft.com/office/powerpoint/2010/main" val="233682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5B01D-6502-6B1E-CD3F-2FE31D09C3B9}"/>
              </a:ext>
            </a:extLst>
          </p:cNvPr>
          <p:cNvSpPr>
            <a:spLocks noGrp="1"/>
          </p:cNvSpPr>
          <p:nvPr>
            <p:ph type="title"/>
          </p:nvPr>
        </p:nvSpPr>
        <p:spPr>
          <a:xfrm>
            <a:off x="878911" y="643468"/>
            <a:ext cx="3177847" cy="1674180"/>
          </a:xfrm>
        </p:spPr>
        <p:txBody>
          <a:bodyPr vert="horz" lIns="91440" tIns="45720" rIns="91440" bIns="45720" rtlCol="0" anchor="b">
            <a:normAutofit/>
          </a:bodyPr>
          <a:lstStyle/>
          <a:p>
            <a:pPr>
              <a:lnSpc>
                <a:spcPct val="90000"/>
              </a:lnSpc>
            </a:pPr>
            <a:r>
              <a:rPr lang="en-US" sz="4000"/>
              <a:t>SWOT Analysis</a:t>
            </a:r>
          </a:p>
        </p:txBody>
      </p:sp>
      <p:cxnSp>
        <p:nvCxnSpPr>
          <p:cNvPr id="29" name="Straight Connector 28">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ED8129D-E29C-CE9F-1A28-ED135F47472E}"/>
              </a:ext>
            </a:extLst>
          </p:cNvPr>
          <p:cNvSpPr txBox="1"/>
          <p:nvPr/>
        </p:nvSpPr>
        <p:spPr>
          <a:xfrm>
            <a:off x="695228" y="2639379"/>
            <a:ext cx="3249690" cy="2406609"/>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err="1">
                <a:solidFill>
                  <a:schemeClr val="tx1">
                    <a:lumMod val="75000"/>
                    <a:lumOff val="25000"/>
                  </a:schemeClr>
                </a:solidFill>
              </a:rPr>
              <a:t>Pason's</a:t>
            </a:r>
            <a:r>
              <a:rPr lang="en-US">
                <a:solidFill>
                  <a:schemeClr val="tx1">
                    <a:lumMod val="75000"/>
                    <a:lumOff val="25000"/>
                  </a:schemeClr>
                </a:solidFill>
              </a:rPr>
              <a:t> acquisitions of IWS and ETB offer opportunities to address alternative energy risks but pose integration challenges, while rising demand for data-driven automation necessitates maintaining advanced cybersecurity standards.</a:t>
            </a:r>
          </a:p>
        </p:txBody>
      </p:sp>
      <p:sp>
        <p:nvSpPr>
          <p:cNvPr id="31" name="Rectangle 30">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B257822A-5D0E-DD79-0BBB-634D5C24BFD9}"/>
              </a:ext>
            </a:extLst>
          </p:cNvPr>
          <p:cNvGraphicFramePr>
            <a:graphicFrameLocks noGrp="1"/>
          </p:cNvGraphicFramePr>
          <p:nvPr>
            <p:ph idx="1"/>
            <p:extLst>
              <p:ext uri="{D42A27DB-BD31-4B8C-83A1-F6EECF244321}">
                <p14:modId xmlns:p14="http://schemas.microsoft.com/office/powerpoint/2010/main" val="3601672294"/>
              </p:ext>
            </p:extLst>
          </p:nvPr>
        </p:nvGraphicFramePr>
        <p:xfrm>
          <a:off x="4123017" y="146576"/>
          <a:ext cx="6861763" cy="5555070"/>
        </p:xfrm>
        <a:graphic>
          <a:graphicData uri="http://schemas.openxmlformats.org/drawingml/2006/table">
            <a:tbl>
              <a:tblPr firstRow="1" firstCol="1" bandRow="1">
                <a:tableStyleId>{7E9639D4-E3E2-4D34-9284-5A2195B3D0D7}</a:tableStyleId>
              </a:tblPr>
              <a:tblGrid>
                <a:gridCol w="3301868">
                  <a:extLst>
                    <a:ext uri="{9D8B030D-6E8A-4147-A177-3AD203B41FA5}">
                      <a16:colId xmlns:a16="http://schemas.microsoft.com/office/drawing/2014/main" val="128261190"/>
                    </a:ext>
                  </a:extLst>
                </a:gridCol>
                <a:gridCol w="3559895">
                  <a:extLst>
                    <a:ext uri="{9D8B030D-6E8A-4147-A177-3AD203B41FA5}">
                      <a16:colId xmlns:a16="http://schemas.microsoft.com/office/drawing/2014/main" val="1665227564"/>
                    </a:ext>
                  </a:extLst>
                </a:gridCol>
              </a:tblGrid>
              <a:tr h="356471">
                <a:tc>
                  <a:txBody>
                    <a:bodyPr/>
                    <a:lstStyle/>
                    <a:p>
                      <a:pPr algn="ctr">
                        <a:spcBef>
                          <a:spcPts val="300"/>
                        </a:spcBef>
                        <a:spcAft>
                          <a:spcPts val="300"/>
                        </a:spcAft>
                      </a:pPr>
                      <a:r>
                        <a:rPr lang="en-US" sz="1100" b="1" cap="all" spc="60">
                          <a:solidFill>
                            <a:schemeClr val="bg1"/>
                          </a:solidFill>
                          <a:effectLst/>
                          <a:latin typeface="TW Cen MT"/>
                          <a:cs typeface="Times New Roman"/>
                        </a:rPr>
                        <a:t>Strengths</a:t>
                      </a:r>
                      <a:endParaRPr lang="en-CA" sz="1100" b="1" cap="all" spc="60">
                        <a:solidFill>
                          <a:schemeClr val="bg1"/>
                        </a:solidFill>
                        <a:effectLst/>
                        <a:latin typeface="TW Cen MT"/>
                        <a:ea typeface="Carlito"/>
                        <a:cs typeface="Times New Roman"/>
                      </a:endParaRPr>
                    </a:p>
                  </a:txBody>
                  <a:tcPr marL="100150" marR="100150" marT="100150" marB="100150"/>
                </a:tc>
                <a:tc>
                  <a:txBody>
                    <a:bodyPr/>
                    <a:lstStyle/>
                    <a:p>
                      <a:pPr algn="ctr">
                        <a:spcBef>
                          <a:spcPts val="300"/>
                        </a:spcBef>
                        <a:spcAft>
                          <a:spcPts val="300"/>
                        </a:spcAft>
                      </a:pPr>
                      <a:r>
                        <a:rPr lang="en-US" sz="1100" b="1" cap="all" spc="60">
                          <a:solidFill>
                            <a:schemeClr val="bg1"/>
                          </a:solidFill>
                          <a:effectLst/>
                          <a:latin typeface="TW Cen MT"/>
                          <a:cs typeface="Times New Roman"/>
                        </a:rPr>
                        <a:t>Weaknesses</a:t>
                      </a:r>
                      <a:endParaRPr lang="en-CA" sz="1100" b="1" cap="all" spc="60">
                        <a:solidFill>
                          <a:schemeClr val="bg1"/>
                        </a:solidFill>
                        <a:effectLst/>
                        <a:latin typeface="TW Cen MT"/>
                        <a:ea typeface="Carlito"/>
                        <a:cs typeface="Times New Roman"/>
                      </a:endParaRPr>
                    </a:p>
                  </a:txBody>
                  <a:tcPr marL="100150" marR="100150" marT="100150" marB="100150"/>
                </a:tc>
                <a:extLst>
                  <a:ext uri="{0D108BD9-81ED-4DB2-BD59-A6C34878D82A}">
                    <a16:rowId xmlns:a16="http://schemas.microsoft.com/office/drawing/2014/main" val="3357602844"/>
                  </a:ext>
                </a:extLst>
              </a:tr>
              <a:tr h="2176074">
                <a:tc>
                  <a:txBody>
                    <a:bodyPr/>
                    <a:lstStyle/>
                    <a:p>
                      <a:pPr marL="342900" lvl="0" indent="-342900">
                        <a:buFont typeface="Symbol" pitchFamily="2" charset="2"/>
                        <a:buChar char=""/>
                      </a:pPr>
                      <a:r>
                        <a:rPr lang="en-US" sz="1100" b="0" cap="none" spc="0">
                          <a:solidFill>
                            <a:schemeClr val="tx1"/>
                          </a:solidFill>
                          <a:effectLst/>
                          <a:latin typeface="TW Cen MT"/>
                          <a:cs typeface="Times New Roman"/>
                        </a:rPr>
                        <a:t>Global presence </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More than 40 years of operation</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Outstanding financial profile</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Acquisition of IWS and Energy Tool base</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Drilling &amp; completion activity </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Distinctive technology and service offerings</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New technology development</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Leading economic modeling software tool</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Growing control system sales pipeline</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Strong Safety Culture</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Environmental Responsibility</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Advanced cyber security rating (BitSight score of 790)</a:t>
                      </a:r>
                      <a:endParaRPr lang="en-CA" sz="1100" b="0" cap="none" spc="0">
                        <a:solidFill>
                          <a:schemeClr val="tx1"/>
                        </a:solidFill>
                        <a:effectLst/>
                        <a:latin typeface="TW Cen MT"/>
                        <a:cs typeface="Times New Roman"/>
                      </a:endParaRPr>
                    </a:p>
                  </a:txBody>
                  <a:tcPr marL="31976" marR="31976" marT="0" marB="66767"/>
                </a:tc>
                <a:tc>
                  <a:txBody>
                    <a:bodyPr/>
                    <a:lstStyle/>
                    <a:p>
                      <a:pPr marL="342900" lvl="0" indent="-342900">
                        <a:buFont typeface="Symbol" pitchFamily="2" charset="2"/>
                        <a:buChar char=""/>
                      </a:pPr>
                      <a:r>
                        <a:rPr lang="en-US" sz="1100" cap="none" spc="0">
                          <a:solidFill>
                            <a:schemeClr val="tx1"/>
                          </a:solidFill>
                          <a:effectLst/>
                          <a:latin typeface="TW Cen MT"/>
                          <a:cs typeface="Times New Roman"/>
                        </a:rPr>
                        <a:t>Difficulties in integrating administration due to the acquisition of IWS and Energy Toolbase</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Total Recordable Injury Rate (“TRIR”) of 95%</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Highly dependent on attracting and retaining qualified workforce</a:t>
                      </a:r>
                      <a:endParaRPr lang="en-CA" sz="1100" cap="none" spc="0">
                        <a:solidFill>
                          <a:schemeClr val="tx1"/>
                        </a:solidFill>
                        <a:effectLst/>
                        <a:latin typeface="TW Cen MT"/>
                        <a:ea typeface="Calibri"/>
                        <a:cs typeface="Times New Roman"/>
                      </a:endParaRPr>
                    </a:p>
                  </a:txBody>
                  <a:tcPr marL="31976" marR="31976" marT="0" marB="66767"/>
                </a:tc>
                <a:extLst>
                  <a:ext uri="{0D108BD9-81ED-4DB2-BD59-A6C34878D82A}">
                    <a16:rowId xmlns:a16="http://schemas.microsoft.com/office/drawing/2014/main" val="1041482686"/>
                  </a:ext>
                </a:extLst>
              </a:tr>
              <a:tr h="263055">
                <a:tc>
                  <a:txBody>
                    <a:bodyPr/>
                    <a:lstStyle/>
                    <a:p>
                      <a:pPr algn="ctr">
                        <a:spcBef>
                          <a:spcPts val="300"/>
                        </a:spcBef>
                        <a:spcAft>
                          <a:spcPts val="300"/>
                        </a:spcAft>
                      </a:pPr>
                      <a:r>
                        <a:rPr lang="en-US" sz="1100" b="1" cap="none" spc="0">
                          <a:solidFill>
                            <a:schemeClr val="bg1"/>
                          </a:solidFill>
                          <a:effectLst/>
                          <a:latin typeface="TW Cen MT"/>
                          <a:cs typeface="Times New Roman"/>
                        </a:rPr>
                        <a:t>OPPORTUNITIES</a:t>
                      </a:r>
                      <a:endParaRPr lang="en-CA" sz="1100" b="1" cap="none" spc="0">
                        <a:solidFill>
                          <a:schemeClr val="bg1"/>
                        </a:solidFill>
                        <a:effectLst/>
                        <a:latin typeface="TW Cen MT"/>
                        <a:ea typeface="Carlito"/>
                        <a:cs typeface="Times New Roman"/>
                      </a:endParaRPr>
                    </a:p>
                  </a:txBody>
                  <a:tcPr marL="31976" marR="31976" marT="0" marB="66767">
                    <a:solidFill>
                      <a:schemeClr val="tx1"/>
                    </a:solidFill>
                  </a:tcPr>
                </a:tc>
                <a:tc>
                  <a:txBody>
                    <a:bodyPr/>
                    <a:lstStyle/>
                    <a:p>
                      <a:pPr algn="ctr">
                        <a:spcBef>
                          <a:spcPts val="300"/>
                        </a:spcBef>
                        <a:spcAft>
                          <a:spcPts val="300"/>
                        </a:spcAft>
                      </a:pPr>
                      <a:r>
                        <a:rPr lang="en-US" sz="1100" b="1" cap="none" spc="0">
                          <a:solidFill>
                            <a:schemeClr val="bg1"/>
                          </a:solidFill>
                          <a:effectLst/>
                          <a:latin typeface="TW Cen MT"/>
                          <a:cs typeface="Times New Roman"/>
                        </a:rPr>
                        <a:t>THREATS</a:t>
                      </a:r>
                      <a:endParaRPr lang="en-CA" sz="1100" b="1" cap="none" spc="0">
                        <a:solidFill>
                          <a:schemeClr val="bg1"/>
                        </a:solidFill>
                        <a:effectLst/>
                        <a:latin typeface="TW Cen MT"/>
                        <a:ea typeface="Carlito"/>
                        <a:cs typeface="Times New Roman"/>
                      </a:endParaRPr>
                    </a:p>
                  </a:txBody>
                  <a:tcPr marL="31976" marR="31976" marT="0" marB="66767">
                    <a:solidFill>
                      <a:schemeClr val="tx1"/>
                    </a:solidFill>
                  </a:tcPr>
                </a:tc>
                <a:extLst>
                  <a:ext uri="{0D108BD9-81ED-4DB2-BD59-A6C34878D82A}">
                    <a16:rowId xmlns:a16="http://schemas.microsoft.com/office/drawing/2014/main" val="3108533439"/>
                  </a:ext>
                </a:extLst>
              </a:tr>
              <a:tr h="2677988">
                <a:tc>
                  <a:txBody>
                    <a:bodyPr/>
                    <a:lstStyle/>
                    <a:p>
                      <a:pPr marL="342900" lvl="0" indent="-342900">
                        <a:buFont typeface="Symbol" pitchFamily="2" charset="2"/>
                        <a:buChar char=""/>
                      </a:pPr>
                      <a:r>
                        <a:rPr lang="en-US" sz="1100" b="0" cap="none" spc="0">
                          <a:solidFill>
                            <a:schemeClr val="tx1"/>
                          </a:solidFill>
                          <a:effectLst/>
                          <a:latin typeface="TW Cen MT"/>
                          <a:cs typeface="Times New Roman"/>
                        </a:rPr>
                        <a:t>Government policies incentivize additional energy storage</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Demand for renewable energy</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Global demand for oil and gas</a:t>
                      </a:r>
                      <a:endParaRPr lang="en-CA" sz="1100" b="0" cap="none" spc="0">
                        <a:solidFill>
                          <a:schemeClr val="tx1"/>
                        </a:solidFill>
                        <a:effectLst/>
                        <a:latin typeface="TW Cen MT"/>
                        <a:cs typeface="Times New Roman"/>
                      </a:endParaRPr>
                    </a:p>
                    <a:p>
                      <a:pPr marL="342900" lvl="0" indent="-342900">
                        <a:buFont typeface="Symbol" pitchFamily="2" charset="2"/>
                        <a:buChar char=""/>
                      </a:pPr>
                      <a:r>
                        <a:rPr lang="en-US" sz="1100" b="0" cap="none" spc="0">
                          <a:solidFill>
                            <a:schemeClr val="tx1"/>
                          </a:solidFill>
                          <a:effectLst/>
                          <a:latin typeface="TW Cen MT"/>
                          <a:cs typeface="Times New Roman"/>
                        </a:rPr>
                        <a:t>Customers’ demand for deploying data-driven automation and analytics technologies in their operations</a:t>
                      </a:r>
                      <a:endParaRPr lang="en-CA" sz="1100" b="0" cap="none" spc="0">
                        <a:solidFill>
                          <a:schemeClr val="tx1"/>
                        </a:solidFill>
                        <a:effectLst/>
                        <a:latin typeface="TW Cen MT"/>
                        <a:ea typeface="Calibri"/>
                        <a:cs typeface="Times New Roman"/>
                      </a:endParaRPr>
                    </a:p>
                  </a:txBody>
                  <a:tcPr marL="31976" marR="31976" marT="0" marB="66767"/>
                </a:tc>
                <a:tc>
                  <a:txBody>
                    <a:bodyPr/>
                    <a:lstStyle/>
                    <a:p>
                      <a:pPr marL="342900" lvl="0" indent="-342900">
                        <a:buFont typeface="Symbol" pitchFamily="2" charset="2"/>
                        <a:buChar char=""/>
                      </a:pPr>
                      <a:r>
                        <a:rPr lang="en-US" sz="1100" cap="none" spc="0">
                          <a:solidFill>
                            <a:schemeClr val="tx1"/>
                          </a:solidFill>
                          <a:effectLst/>
                          <a:latin typeface="TW Cen MT"/>
                          <a:cs typeface="Times New Roman"/>
                        </a:rPr>
                        <a:t>Volatility in commodity prices</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Global geopolitical instability and recession risk</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Potential security breaches, viruses or malware, cyber security attacks</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Computer or telecommunication errors</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Credit and liquidity risk </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Availability of Raw materials</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Regulatory and Policy Risks</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Alternative Energies Risk</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Natural disasters, energy blackouts, operating malfunctions, </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Human error, internal or external misconduct</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Supplier relationships</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Global supply chain disruptions</a:t>
                      </a:r>
                      <a:endParaRPr lang="en-CA" sz="1100" cap="none" spc="0">
                        <a:solidFill>
                          <a:schemeClr val="tx1"/>
                        </a:solidFill>
                        <a:effectLst/>
                        <a:latin typeface="TW Cen MT"/>
                        <a:cs typeface="Times New Roman"/>
                      </a:endParaRPr>
                    </a:p>
                    <a:p>
                      <a:pPr marL="342900" lvl="0" indent="-342900">
                        <a:buFont typeface="Symbol" pitchFamily="2" charset="2"/>
                        <a:buChar char=""/>
                      </a:pPr>
                      <a:r>
                        <a:rPr lang="en-US" sz="1100" cap="none" spc="0">
                          <a:solidFill>
                            <a:schemeClr val="tx1"/>
                          </a:solidFill>
                          <a:effectLst/>
                          <a:latin typeface="TW Cen MT"/>
                          <a:cs typeface="Times New Roman"/>
                        </a:rPr>
                        <a:t>Patent infringement lawsuit</a:t>
                      </a:r>
                      <a:endParaRPr lang="en-CA" sz="1100" cap="none" spc="0">
                        <a:solidFill>
                          <a:schemeClr val="tx1"/>
                        </a:solidFill>
                        <a:effectLst/>
                        <a:latin typeface="TW Cen MT"/>
                        <a:ea typeface="Calibri"/>
                        <a:cs typeface="Times New Roman"/>
                      </a:endParaRPr>
                    </a:p>
                  </a:txBody>
                  <a:tcPr marL="31976" marR="31976" marT="0" marB="66767"/>
                </a:tc>
                <a:extLst>
                  <a:ext uri="{0D108BD9-81ED-4DB2-BD59-A6C34878D82A}">
                    <a16:rowId xmlns:a16="http://schemas.microsoft.com/office/drawing/2014/main" val="1641132157"/>
                  </a:ext>
                </a:extLst>
              </a:tr>
            </a:tbl>
          </a:graphicData>
        </a:graphic>
      </p:graphicFrame>
      <p:sp>
        <p:nvSpPr>
          <p:cNvPr id="3" name="TextBox 2">
            <a:extLst>
              <a:ext uri="{FF2B5EF4-FFF2-40B4-BE49-F238E27FC236}">
                <a16:creationId xmlns:a16="http://schemas.microsoft.com/office/drawing/2014/main" id="{1E3D3CCF-7908-F037-85FE-A64C1B5722E7}"/>
              </a:ext>
            </a:extLst>
          </p:cNvPr>
          <p:cNvSpPr txBox="1"/>
          <p:nvPr/>
        </p:nvSpPr>
        <p:spPr>
          <a:xfrm>
            <a:off x="2320073" y="6028419"/>
            <a:ext cx="7801896" cy="368306"/>
          </a:xfrm>
          <a:prstGeom prst="rect">
            <a:avLst/>
          </a:prstGeom>
          <a:noFill/>
        </p:spPr>
        <p:txBody>
          <a:bodyPr wrap="square" rtlCol="0">
            <a:spAutoFit/>
          </a:bodyPr>
          <a:lstStyle/>
          <a:p>
            <a:pPr algn="l" rtl="0" fontAlgn="base">
              <a:lnSpc>
                <a:spcPts val="1050"/>
              </a:lnSpc>
              <a:spcBef>
                <a:spcPts val="300"/>
              </a:spcBef>
              <a:spcAft>
                <a:spcPts val="300"/>
              </a:spcAft>
            </a:pPr>
            <a:r>
              <a:rPr lang="en-US" sz="900" b="0" i="1">
                <a:solidFill>
                  <a:srgbClr val="000000"/>
                </a:solidFill>
                <a:effectLst/>
                <a:latin typeface="Times New Roman" panose="02020603050405020304" pitchFamily="18" charset="0"/>
              </a:rPr>
              <a:t>Sources: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Annual Information, 2023; </a:t>
            </a:r>
            <a:r>
              <a:rPr lang="en-US" sz="900" b="0" i="0">
                <a:solidFill>
                  <a:srgbClr val="000000"/>
                </a:solidFill>
                <a:effectLst/>
                <a:latin typeface="Times New Roman" panose="02020603050405020304" pitchFamily="18" charset="0"/>
              </a:rPr>
              <a:t>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Annual Report, 2023;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Information Circular, 2023;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Sustainability Report, 2023;</a:t>
            </a:r>
            <a:r>
              <a:rPr lang="en-US" sz="900" b="0" i="0">
                <a:solidFill>
                  <a:srgbClr val="000000"/>
                </a:solidFill>
                <a:effectLst/>
                <a:latin typeface="Times New Roman" panose="02020603050405020304" pitchFamily="18" charset="0"/>
              </a:rPr>
              <a:t> </a:t>
            </a:r>
            <a:r>
              <a:rPr lang="en-US" sz="900" b="0" i="1">
                <a:solidFill>
                  <a:srgbClr val="000000"/>
                </a:solidFill>
                <a:effectLst/>
                <a:latin typeface="Times New Roman" panose="02020603050405020304" pitchFamily="18" charset="0"/>
              </a:rPr>
              <a:t>PSI Amended and Restated Bylaws;</a:t>
            </a:r>
            <a:r>
              <a:rPr lang="en-US" sz="900" b="0" i="0">
                <a:solidFill>
                  <a:srgbClr val="000000"/>
                </a:solidFill>
                <a:effectLst/>
                <a:latin typeface="Times New Roman" panose="02020603050405020304" pitchFamily="18" charset="0"/>
              </a:rPr>
              <a:t>  </a:t>
            </a:r>
            <a:r>
              <a:rPr lang="en-US" sz="900" b="0" i="1">
                <a:solidFill>
                  <a:srgbClr val="000000"/>
                </a:solidFill>
                <a:effectLst/>
                <a:latin typeface="Times New Roman" panose="02020603050405020304" pitchFamily="18" charset="0"/>
              </a:rPr>
              <a:t>Investor Presentation, Q3 2024;</a:t>
            </a:r>
            <a:r>
              <a:rPr lang="en-US" sz="900" b="0" i="0">
                <a:solidFill>
                  <a:srgbClr val="000000"/>
                </a:solidFill>
                <a:effectLst/>
                <a:latin typeface="Times New Roman" panose="02020603050405020304" pitchFamily="18" charset="0"/>
              </a:rPr>
              <a:t>   </a:t>
            </a:r>
            <a:r>
              <a:rPr lang="en-US" sz="900" b="0" i="1">
                <a:solidFill>
                  <a:srgbClr val="000000"/>
                </a:solidFill>
                <a:effectLst/>
                <a:latin typeface="Times New Roman" panose="02020603050405020304" pitchFamily="18" charset="0"/>
              </a:rPr>
              <a:t>Management’s Discussion and Analysis </a:t>
            </a:r>
            <a:r>
              <a:rPr lang="en-US" sz="900" b="0" i="1" err="1">
                <a:solidFill>
                  <a:srgbClr val="000000"/>
                </a:solidFill>
                <a:effectLst/>
                <a:latin typeface="Times New Roman" panose="02020603050405020304" pitchFamily="18" charset="0"/>
              </a:rPr>
              <a:t>Pason</a:t>
            </a:r>
            <a:r>
              <a:rPr lang="en-US" sz="900" b="0" i="1">
                <a:solidFill>
                  <a:srgbClr val="000000"/>
                </a:solidFill>
                <a:effectLst/>
                <a:latin typeface="Times New Roman" panose="02020603050405020304" pitchFamily="18" charset="0"/>
              </a:rPr>
              <a:t>, Q3 2024;</a:t>
            </a:r>
            <a:r>
              <a:rPr lang="en-US" sz="900" b="0" i="0">
                <a:solidFill>
                  <a:srgbClr val="000000"/>
                </a:solidFill>
                <a:effectLst/>
                <a:latin typeface="Times New Roman" panose="02020603050405020304" pitchFamily="18" charset="0"/>
              </a:rPr>
              <a:t> </a:t>
            </a:r>
            <a:r>
              <a:rPr lang="en-US" sz="900" b="0" i="1">
                <a:solidFill>
                  <a:srgbClr val="000000"/>
                </a:solidFill>
                <a:effectLst/>
                <a:latin typeface="Times New Roman" panose="02020603050405020304" pitchFamily="18" charset="0"/>
              </a:rPr>
              <a:t>Annual Special Meeting of Shareholders, 2024;</a:t>
            </a:r>
            <a:r>
              <a:rPr lang="en-US" sz="900" b="0" i="0">
                <a:solidFill>
                  <a:srgbClr val="000000"/>
                </a:solidFill>
                <a:effectLst/>
                <a:latin typeface="Times New Roman" panose="02020603050405020304" pitchFamily="18" charset="0"/>
              </a:rPr>
              <a:t> </a:t>
            </a:r>
            <a:endParaRPr lang="en-US" sz="900"/>
          </a:p>
        </p:txBody>
      </p:sp>
    </p:spTree>
    <p:custDataLst>
      <p:tags r:id="rId1"/>
    </p:custDataLst>
    <p:extLst>
      <p:ext uri="{BB962C8B-B14F-4D97-AF65-F5344CB8AC3E}">
        <p14:creationId xmlns:p14="http://schemas.microsoft.com/office/powerpoint/2010/main" val="141024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DE299-487A-1314-0BAC-DEC3C0C2D431}"/>
              </a:ext>
            </a:extLst>
          </p:cNvPr>
          <p:cNvSpPr>
            <a:spLocks noGrp="1"/>
          </p:cNvSpPr>
          <p:nvPr>
            <p:ph type="title"/>
          </p:nvPr>
        </p:nvSpPr>
        <p:spPr>
          <a:xfrm>
            <a:off x="1097280" y="286603"/>
            <a:ext cx="10058400" cy="1450757"/>
          </a:xfrm>
        </p:spPr>
        <p:txBody>
          <a:bodyPr>
            <a:normAutofit/>
          </a:bodyPr>
          <a:lstStyle/>
          <a:p>
            <a:r>
              <a:rPr lang="en-CA"/>
              <a:t>Identified Problems/Opportunities</a:t>
            </a:r>
            <a:endParaRPr lang="en-US"/>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F1AFD26-5F04-1D81-05E5-68940AA94E42}"/>
              </a:ext>
            </a:extLst>
          </p:cNvPr>
          <p:cNvGraphicFramePr>
            <a:graphicFrameLocks noGrp="1"/>
          </p:cNvGraphicFramePr>
          <p:nvPr>
            <p:ph idx="1"/>
            <p:extLst>
              <p:ext uri="{D42A27DB-BD31-4B8C-83A1-F6EECF244321}">
                <p14:modId xmlns:p14="http://schemas.microsoft.com/office/powerpoint/2010/main" val="3300215072"/>
              </p:ext>
            </p:extLst>
          </p:nvPr>
        </p:nvGraphicFramePr>
        <p:xfrm>
          <a:off x="819872" y="1959970"/>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01117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D9B3F321-B9AD-DCB5-7EA5-EFDCF8725622}"/>
              </a:ext>
            </a:extLst>
          </p:cNvPr>
          <p:cNvPicPr>
            <a:picLocks noChangeAspect="1"/>
          </p:cNvPicPr>
          <p:nvPr/>
        </p:nvPicPr>
        <p:blipFill>
          <a:blip r:embed="rId3"/>
          <a:stretch>
            <a:fillRect/>
          </a:stretch>
        </p:blipFill>
        <p:spPr>
          <a:xfrm>
            <a:off x="433154" y="956436"/>
            <a:ext cx="6995999" cy="5101745"/>
          </a:xfrm>
          <a:prstGeom prst="rect">
            <a:avLst/>
          </a:prstGeom>
        </p:spPr>
      </p:pic>
      <p:pic>
        <p:nvPicPr>
          <p:cNvPr id="38" name="Picture 37">
            <a:extLst>
              <a:ext uri="{FF2B5EF4-FFF2-40B4-BE49-F238E27FC236}">
                <a16:creationId xmlns:a16="http://schemas.microsoft.com/office/drawing/2014/main" id="{F4F30D51-8234-40F0-9C23-6D59B6677B93}"/>
              </a:ext>
            </a:extLst>
          </p:cNvPr>
          <p:cNvPicPr>
            <a:picLocks noChangeAspect="1"/>
          </p:cNvPicPr>
          <p:nvPr/>
        </p:nvPicPr>
        <p:blipFill>
          <a:blip r:embed="rId4"/>
          <a:stretch>
            <a:fillRect/>
          </a:stretch>
        </p:blipFill>
        <p:spPr>
          <a:xfrm>
            <a:off x="8033747" y="2440286"/>
            <a:ext cx="3729174" cy="2278104"/>
          </a:xfrm>
          <a:prstGeom prst="rect">
            <a:avLst/>
          </a:prstGeom>
        </p:spPr>
      </p:pic>
      <p:pic>
        <p:nvPicPr>
          <p:cNvPr id="39" name="Picture 38">
            <a:extLst>
              <a:ext uri="{FF2B5EF4-FFF2-40B4-BE49-F238E27FC236}">
                <a16:creationId xmlns:a16="http://schemas.microsoft.com/office/drawing/2014/main" id="{21234D49-44D3-4B08-01B4-A57AFF4CE561}"/>
              </a:ext>
            </a:extLst>
          </p:cNvPr>
          <p:cNvPicPr>
            <a:picLocks noChangeAspect="1"/>
          </p:cNvPicPr>
          <p:nvPr/>
        </p:nvPicPr>
        <p:blipFill>
          <a:blip r:embed="rId5"/>
          <a:stretch>
            <a:fillRect/>
          </a:stretch>
        </p:blipFill>
        <p:spPr>
          <a:xfrm>
            <a:off x="8033746" y="126171"/>
            <a:ext cx="3729174" cy="2313402"/>
          </a:xfrm>
          <a:prstGeom prst="rect">
            <a:avLst/>
          </a:prstGeom>
        </p:spPr>
      </p:pic>
      <p:sp>
        <p:nvSpPr>
          <p:cNvPr id="41" name="Title 1">
            <a:extLst>
              <a:ext uri="{FF2B5EF4-FFF2-40B4-BE49-F238E27FC236}">
                <a16:creationId xmlns:a16="http://schemas.microsoft.com/office/drawing/2014/main" id="{2AB3FE55-3383-764C-5983-7C5B1010C827}"/>
              </a:ext>
            </a:extLst>
          </p:cNvPr>
          <p:cNvSpPr txBox="1">
            <a:spLocks/>
          </p:cNvSpPr>
          <p:nvPr/>
        </p:nvSpPr>
        <p:spPr>
          <a:xfrm>
            <a:off x="278235" y="125506"/>
            <a:ext cx="7751436" cy="830930"/>
          </a:xfrm>
          <a:prstGeom prst="rect">
            <a:avLst/>
          </a:prstGeom>
        </p:spPr>
        <p:txBody>
          <a:bodyP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r>
              <a:rPr lang="en-CA" sz="4000" u="sng"/>
              <a:t>The Value Chain of </a:t>
            </a:r>
            <a:r>
              <a:rPr lang="en-CA" sz="4000" u="sng" err="1"/>
              <a:t>Pason</a:t>
            </a:r>
            <a:r>
              <a:rPr lang="en-CA" sz="4000" u="sng"/>
              <a:t> Systems Inc.</a:t>
            </a:r>
          </a:p>
        </p:txBody>
      </p:sp>
    </p:spTree>
    <p:custDataLst>
      <p:tags r:id="rId1"/>
    </p:custDataLst>
    <p:extLst>
      <p:ext uri="{BB962C8B-B14F-4D97-AF65-F5344CB8AC3E}">
        <p14:creationId xmlns:p14="http://schemas.microsoft.com/office/powerpoint/2010/main" val="28998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1|2"/>
</p:tagLst>
</file>

<file path=ppt/tags/tag10.xml><?xml version="1.0" encoding="utf-8"?>
<p:tagLst xmlns:a="http://schemas.openxmlformats.org/drawingml/2006/main" xmlns:r="http://schemas.openxmlformats.org/officeDocument/2006/relationships" xmlns:p="http://schemas.openxmlformats.org/presentationml/2006/main">
  <p:tag name="TIMING" val="|1.4"/>
</p:tagLst>
</file>

<file path=ppt/tags/tag11.xml><?xml version="1.0" encoding="utf-8"?>
<p:tagLst xmlns:a="http://schemas.openxmlformats.org/drawingml/2006/main" xmlns:r="http://schemas.openxmlformats.org/officeDocument/2006/relationships" xmlns:p="http://schemas.openxmlformats.org/presentationml/2006/main">
  <p:tag name="TIMING" val="|1.7"/>
</p:tagLst>
</file>

<file path=ppt/tags/tag12.xml><?xml version="1.0" encoding="utf-8"?>
<p:tagLst xmlns:a="http://schemas.openxmlformats.org/drawingml/2006/main" xmlns:r="http://schemas.openxmlformats.org/officeDocument/2006/relationships" xmlns:p="http://schemas.openxmlformats.org/presentationml/2006/main">
  <p:tag name="TIMING" val="|1.3"/>
</p:tagLst>
</file>

<file path=ppt/tags/tag13.xml><?xml version="1.0" encoding="utf-8"?>
<p:tagLst xmlns:a="http://schemas.openxmlformats.org/drawingml/2006/main" xmlns:r="http://schemas.openxmlformats.org/officeDocument/2006/relationships" xmlns:p="http://schemas.openxmlformats.org/presentationml/2006/main">
  <p:tag name="TIMING" val="|1.5"/>
</p:tagLst>
</file>

<file path=ppt/tags/tag14.xml><?xml version="1.0" encoding="utf-8"?>
<p:tagLst xmlns:a="http://schemas.openxmlformats.org/drawingml/2006/main" xmlns:r="http://schemas.openxmlformats.org/officeDocument/2006/relationships" xmlns:p="http://schemas.openxmlformats.org/presentationml/2006/main">
  <p:tag name="TIMING" val="|8.1"/>
</p:tagLst>
</file>

<file path=ppt/tags/tag15.xml><?xml version="1.0" encoding="utf-8"?>
<p:tagLst xmlns:a="http://schemas.openxmlformats.org/drawingml/2006/main" xmlns:r="http://schemas.openxmlformats.org/officeDocument/2006/relationships" xmlns:p="http://schemas.openxmlformats.org/presentationml/2006/main">
  <p:tag name="TIMING" val="|1.2"/>
</p:tagLst>
</file>

<file path=ppt/tags/tag16.xml><?xml version="1.0" encoding="utf-8"?>
<p:tagLst xmlns:a="http://schemas.openxmlformats.org/drawingml/2006/main" xmlns:r="http://schemas.openxmlformats.org/officeDocument/2006/relationships" xmlns:p="http://schemas.openxmlformats.org/presentationml/2006/main">
  <p:tag name="TIMING" val="|3.3"/>
</p:tagLst>
</file>

<file path=ppt/tags/tag17.xml><?xml version="1.0" encoding="utf-8"?>
<p:tagLst xmlns:a="http://schemas.openxmlformats.org/drawingml/2006/main" xmlns:r="http://schemas.openxmlformats.org/officeDocument/2006/relationships" xmlns:p="http://schemas.openxmlformats.org/presentationml/2006/main">
  <p:tag name="TIMING" val="|1.8|0.6|0.8"/>
</p:tagLst>
</file>

<file path=ppt/tags/tag18.xml><?xml version="1.0" encoding="utf-8"?>
<p:tagLst xmlns:a="http://schemas.openxmlformats.org/drawingml/2006/main" xmlns:r="http://schemas.openxmlformats.org/officeDocument/2006/relationships" xmlns:p="http://schemas.openxmlformats.org/presentationml/2006/main">
  <p:tag name="TIMING" val="|0.6|0.4|0.4|0.7|0.2|0.1|0.3|0.2|0.3|0.2|0.5|0.2|0.2|0.2|0.2|0.2|0.2"/>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ags/tag3.xml><?xml version="1.0" encoding="utf-8"?>
<p:tagLst xmlns:a="http://schemas.openxmlformats.org/drawingml/2006/main" xmlns:r="http://schemas.openxmlformats.org/officeDocument/2006/relationships" xmlns:p="http://schemas.openxmlformats.org/presentationml/2006/main">
  <p:tag name="TIMING" val="|7.6|1.1|5|9.6|3.5|9.1|1.2|1"/>
</p:tagLst>
</file>

<file path=ppt/tags/tag4.xml><?xml version="1.0" encoding="utf-8"?>
<p:tagLst xmlns:a="http://schemas.openxmlformats.org/drawingml/2006/main" xmlns:r="http://schemas.openxmlformats.org/officeDocument/2006/relationships" xmlns:p="http://schemas.openxmlformats.org/presentationml/2006/main">
  <p:tag name="TIMING" val="|5.8|8.8|4.5|3.2"/>
</p:tagLst>
</file>

<file path=ppt/tags/tag5.xml><?xml version="1.0" encoding="utf-8"?>
<p:tagLst xmlns:a="http://schemas.openxmlformats.org/drawingml/2006/main" xmlns:r="http://schemas.openxmlformats.org/officeDocument/2006/relationships" xmlns:p="http://schemas.openxmlformats.org/presentationml/2006/main">
  <p:tag name="TIMING" val="|5.6|31.8"/>
</p:tagLst>
</file>

<file path=ppt/tags/tag6.xml><?xml version="1.0" encoding="utf-8"?>
<p:tagLst xmlns:a="http://schemas.openxmlformats.org/drawingml/2006/main" xmlns:r="http://schemas.openxmlformats.org/officeDocument/2006/relationships" xmlns:p="http://schemas.openxmlformats.org/presentationml/2006/main">
  <p:tag name="TIMING" val="|0.5|0.5"/>
</p:tagLst>
</file>

<file path=ppt/tags/tag7.xml><?xml version="1.0" encoding="utf-8"?>
<p:tagLst xmlns:a="http://schemas.openxmlformats.org/drawingml/2006/main" xmlns:r="http://schemas.openxmlformats.org/officeDocument/2006/relationships" xmlns:p="http://schemas.openxmlformats.org/presentationml/2006/main">
  <p:tag name="TIMING" val="|1|0.4"/>
</p:tagLst>
</file>

<file path=ppt/tags/tag8.xml><?xml version="1.0" encoding="utf-8"?>
<p:tagLst xmlns:a="http://schemas.openxmlformats.org/drawingml/2006/main" xmlns:r="http://schemas.openxmlformats.org/officeDocument/2006/relationships" xmlns:p="http://schemas.openxmlformats.org/presentationml/2006/main">
  <p:tag name="TIMING" val="|0.6"/>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theme1.xml><?xml version="1.0" encoding="utf-8"?>
<a:theme xmlns:a="http://schemas.openxmlformats.org/drawingml/2006/main" name="RetrospectVTI">
  <a:themeElements>
    <a:clrScheme name="AnalogousFromDarkSeedLeftStep">
      <a:dk1>
        <a:srgbClr val="000000"/>
      </a:dk1>
      <a:lt1>
        <a:srgbClr val="FFFFFF"/>
      </a:lt1>
      <a:dk2>
        <a:srgbClr val="311B25"/>
      </a:dk2>
      <a:lt2>
        <a:srgbClr val="F0F3F2"/>
      </a:lt2>
      <a:accent1>
        <a:srgbClr val="C34D7F"/>
      </a:accent1>
      <a:accent2>
        <a:srgbClr val="B13B9F"/>
      </a:accent2>
      <a:accent3>
        <a:srgbClr val="A44DC3"/>
      </a:accent3>
      <a:accent4>
        <a:srgbClr val="613BB1"/>
      </a:accent4>
      <a:accent5>
        <a:srgbClr val="4D58C3"/>
      </a:accent5>
      <a:accent6>
        <a:srgbClr val="3B77B1"/>
      </a:accent6>
      <a:hlink>
        <a:srgbClr val="665FC9"/>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FD628445A0DA4998F0A1D2553B1ACD" ma:contentTypeVersion="4" ma:contentTypeDescription="Create a new document." ma:contentTypeScope="" ma:versionID="2b6ed8004e5f026396d75625905e9086">
  <xsd:schema xmlns:xsd="http://www.w3.org/2001/XMLSchema" xmlns:xs="http://www.w3.org/2001/XMLSchema" xmlns:p="http://schemas.microsoft.com/office/2006/metadata/properties" xmlns:ns2="04a8aeb6-8c68-411b-802f-6ddf14c3a43e" targetNamespace="http://schemas.microsoft.com/office/2006/metadata/properties" ma:root="true" ma:fieldsID="2d868972e3dde5570eb85fff67537801" ns2:_="">
    <xsd:import namespace="04a8aeb6-8c68-411b-802f-6ddf14c3a4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a8aeb6-8c68-411b-802f-6ddf14c3a4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28855C-F762-4B40-8A01-5A1AAE678937}">
  <ds:schemaRefs>
    <ds:schemaRef ds:uri="04a8aeb6-8c68-411b-802f-6ddf14c3a4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9670FA-CAC1-47F3-B532-7FE349869513}">
  <ds:schemaRefs>
    <ds:schemaRef ds:uri="http://schemas.microsoft.com/sharepoint/v3/contenttype/forms"/>
  </ds:schemaRefs>
</ds:datastoreItem>
</file>

<file path=customXml/itemProps3.xml><?xml version="1.0" encoding="utf-8"?>
<ds:datastoreItem xmlns:ds="http://schemas.openxmlformats.org/officeDocument/2006/customXml" ds:itemID="{187C4CFF-4218-495F-B9EC-AAD1D1E749DE}">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04a8aeb6-8c68-411b-802f-6ddf14c3a43e"/>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28</TotalTime>
  <Words>2375</Words>
  <Application>Microsoft Macintosh PowerPoint</Application>
  <PresentationFormat>Widescreen</PresentationFormat>
  <Paragraphs>310</Paragraphs>
  <Slides>19</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Aptos</vt:lpstr>
      <vt:lpstr>Arial</vt:lpstr>
      <vt:lpstr>Calibri</vt:lpstr>
      <vt:lpstr>Carlito</vt:lpstr>
      <vt:lpstr>Montserrat</vt:lpstr>
      <vt:lpstr>Montserrat ExtraBold</vt:lpstr>
      <vt:lpstr>Segoe UI</vt:lpstr>
      <vt:lpstr>Symbol</vt:lpstr>
      <vt:lpstr>Times New Roman</vt:lpstr>
      <vt:lpstr>TW Cen MT</vt:lpstr>
      <vt:lpstr>TW Cen MT</vt:lpstr>
      <vt:lpstr>RetrospectVTI</vt:lpstr>
      <vt:lpstr>Business Case Analysis</vt:lpstr>
      <vt:lpstr>PowerPoint Presentation</vt:lpstr>
      <vt:lpstr>Agenda</vt:lpstr>
      <vt:lpstr>Overview</vt:lpstr>
      <vt:lpstr>PESTLE Analysis</vt:lpstr>
      <vt:lpstr>Porter’s  Five Forces</vt:lpstr>
      <vt:lpstr>SWOT Analysis</vt:lpstr>
      <vt:lpstr>Identified Problems/Opportunities</vt:lpstr>
      <vt:lpstr>PowerPoint Presentation</vt:lpstr>
      <vt:lpstr>Resources and Capabilities</vt:lpstr>
      <vt:lpstr>Evaluating Pason Systems Inc.’s VRIO</vt:lpstr>
      <vt:lpstr>Recommendation 1: Establish integration procedures for new Acquisitions (IWS and ETB)</vt:lpstr>
      <vt:lpstr>Control for Recommendation 1: Balanced Scorecard Approach</vt:lpstr>
      <vt:lpstr>Recommendation 2:  Enhance Cybersecurity Measures</vt:lpstr>
      <vt:lpstr>Control for Recommendation 2:  Cybersecurity Control Model</vt:lpstr>
      <vt:lpstr>Proposed Control Model</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Analysis</dc:title>
  <dc:creator>Prajwal Nagaraj</dc:creator>
  <cp:lastModifiedBy>Prajwal Nagaraj</cp:lastModifiedBy>
  <cp:revision>6</cp:revision>
  <dcterms:created xsi:type="dcterms:W3CDTF">2024-12-08T05:19:07Z</dcterms:created>
  <dcterms:modified xsi:type="dcterms:W3CDTF">2024-12-10T19:40:59Z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0x010100CCFD628445A0DA4998F0A1D2553B1ACD</vt:lpwstr>
  </property>
</Properties>
</file>