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5" r:id="rId3"/>
    <p:sldId id="264" r:id="rId4"/>
    <p:sldId id="273" r:id="rId5"/>
    <p:sldId id="274" r:id="rId6"/>
    <p:sldId id="289" r:id="rId7"/>
    <p:sldId id="276" r:id="rId8"/>
    <p:sldId id="262" r:id="rId9"/>
    <p:sldId id="267" r:id="rId11"/>
    <p:sldId id="279" r:id="rId12"/>
    <p:sldId id="277" r:id="rId13"/>
    <p:sldId id="271" r:id="rId14"/>
    <p:sldId id="278" r:id="rId15"/>
    <p:sldId id="272" r:id="rId16"/>
    <p:sldId id="290" r:id="rId17"/>
    <p:sldId id="291" r:id="rId18"/>
    <p:sldId id="292" r:id="rId19"/>
    <p:sldId id="280" r:id="rId20"/>
    <p:sldId id="281"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p:nvPr/>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119" name="Freeform 263"/>
          <p:cNvSpPr/>
          <p:nvPr/>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5"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30" name="Freeform 262"/>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63"/>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64"/>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433" name="Freeform 265"/>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66"/>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副标题 2"/>
          <p:cNvSpPr>
            <a:spLocks noGrp="1"/>
          </p:cNvSpPr>
          <p:nvPr>
            <p:ph type="subTitle" idx="1" hasCustomPrompt="1"/>
          </p:nvPr>
        </p:nvSpPr>
        <p:spPr>
          <a:xfrm>
            <a:off x="3521075" y="3667125"/>
            <a:ext cx="5149850" cy="558799"/>
          </a:xfrm>
        </p:spPr>
        <p:txBody>
          <a:bodyPr anchor="ctr">
            <a:normAutofit/>
          </a:bodyPr>
          <a:lstStyle>
            <a:lvl1pPr marL="0" indent="0" algn="ctr">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3521075" y="2854326"/>
            <a:ext cx="5149850" cy="698591"/>
          </a:xfrm>
        </p:spPr>
        <p:txBody>
          <a:bodyPr anchor="b">
            <a:normAutofit/>
          </a:bodyPr>
          <a:lstStyle>
            <a:lvl1pPr algn="ctr">
              <a:defRPr sz="3200">
                <a:solidFill>
                  <a:sysClr val="windowText" lastClr="000000"/>
                </a:solidFill>
              </a:defRPr>
            </a:lvl1pPr>
          </a:lstStyle>
          <a:p>
            <a:r>
              <a:rPr lang="zh-CN" altLang="en-US"/>
              <a:t>毕业论文答辩</a:t>
            </a:r>
            <a:r>
              <a:rPr lang="en-US" altLang="zh-CN"/>
              <a:t>PPT</a:t>
            </a:r>
            <a:r>
              <a:rPr lang="zh-CN" altLang="en-US"/>
              <a:t>模板</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solidFill>
                <a:schemeClr val="tx1"/>
              </a:solidFill>
            </a:endParaRPr>
          </a:p>
        </p:txBody>
      </p:sp>
      <p:sp>
        <p:nvSpPr>
          <p:cNvPr id="13" name="日期占位符 12"/>
          <p:cNvSpPr>
            <a:spLocks noGrp="1"/>
          </p:cNvSpPr>
          <p:nvPr>
            <p:ph type="dt" sz="half" idx="14"/>
          </p:nvPr>
        </p:nvSpPr>
        <p:spPr/>
        <p:txBody>
          <a:bodyPr/>
          <a:lstStyle/>
          <a:p>
            <a:fld id="{6489D9C7-5DC6-4263-87FF-7C99F6FB63C3}" type="datetime1">
              <a:rPr lang="zh-CN" altLang="en-US" smtClean="0"/>
            </a:fld>
            <a:endParaRPr lang="zh-CN" altLang="en-US"/>
          </a:p>
        </p:txBody>
      </p:sp>
      <p:sp>
        <p:nvSpPr>
          <p:cNvPr id="14" name="页脚占位符 13"/>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15" name="灯片编号占位符 14"/>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hasCustomPrompt="1"/>
          </p:nvPr>
        </p:nvSpPr>
        <p:spPr>
          <a:xfrm>
            <a:off x="3636349" y="2511804"/>
            <a:ext cx="7860325" cy="785869"/>
          </a:xfrm>
        </p:spPr>
        <p:txBody>
          <a:bodyPr anchor="ctr">
            <a:normAutofit/>
          </a:bodyPr>
          <a:lstStyle>
            <a:lvl1pPr>
              <a:defRPr sz="2400" b="0">
                <a:solidFill>
                  <a:schemeClr val="tx1"/>
                </a:solidFill>
              </a:defRPr>
            </a:lvl1pPr>
          </a:lstStyle>
          <a:p>
            <a:r>
              <a:rPr lang="zh-CN" altLang="en-US" dirty="0"/>
              <a:t>单击此处添加幻灯片章节标题</a:t>
            </a:r>
            <a:endParaRPr lang="zh-CN" altLang="en-US" dirty="0"/>
          </a:p>
        </p:txBody>
      </p:sp>
      <p:sp>
        <p:nvSpPr>
          <p:cNvPr id="3" name="文本占位符 2"/>
          <p:cNvSpPr>
            <a:spLocks noGrp="1"/>
          </p:cNvSpPr>
          <p:nvPr>
            <p:ph type="body" idx="1"/>
          </p:nvPr>
        </p:nvSpPr>
        <p:spPr>
          <a:xfrm>
            <a:off x="3636349" y="3326860"/>
            <a:ext cx="7860325" cy="910812"/>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32" name="直接连接符 31"/>
          <p:cNvCxnSpPr/>
          <p:nvPr/>
        </p:nvCxnSpPr>
        <p:spPr>
          <a:xfrm>
            <a:off x="3636349" y="2463164"/>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9" name="직사각형 45"/>
          <p:cNvSpPr/>
          <p:nvPr/>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579F2D-DE5C-4B51-A79D-BF2630D2A60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299589" y="797983"/>
            <a:ext cx="3632510" cy="5200122"/>
            <a:chOff x="4022725" y="306388"/>
            <a:chExt cx="4186238" cy="5992812"/>
          </a:xfrm>
        </p:grpSpPr>
        <p:sp>
          <p:nvSpPr>
            <p:cNvPr id="194"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fld>
            <a:endParaRPr lang="zh-CN" altLang="en-US"/>
          </a:p>
        </p:txBody>
      </p:sp>
      <p:sp>
        <p:nvSpPr>
          <p:cNvPr id="3" name="标题 2"/>
          <p:cNvSpPr>
            <a:spLocks noGrp="1"/>
          </p:cNvSpPr>
          <p:nvPr>
            <p:ph type="title" hasCustomPrompt="1"/>
          </p:nvPr>
        </p:nvSpPr>
        <p:spPr>
          <a:xfrm>
            <a:off x="695325" y="2759564"/>
            <a:ext cx="10801350" cy="697410"/>
          </a:xfrm>
        </p:spPr>
        <p:txBody>
          <a:bodyPr>
            <a:normAutofit/>
          </a:bodyPr>
          <a:lstStyle>
            <a:lvl1pPr algn="ctr">
              <a:defRPr sz="2000"/>
            </a:lvl1pPr>
          </a:lstStyle>
          <a:p>
            <a:r>
              <a:rPr lang="zh-CN" altLang="en-US" dirty="0"/>
              <a:t>单击此处编辑标题</a:t>
            </a:r>
            <a:endParaRPr lang="zh-CN" altLang="en-US" dirty="0"/>
          </a:p>
        </p:txBody>
      </p:sp>
      <p:sp>
        <p:nvSpPr>
          <p:cNvPr id="8" name="文本占位符 7"/>
          <p:cNvSpPr>
            <a:spLocks noGrp="1"/>
          </p:cNvSpPr>
          <p:nvPr>
            <p:ph type="body" sz="quarter" idx="19"/>
          </p:nvPr>
        </p:nvSpPr>
        <p:spPr>
          <a:xfrm>
            <a:off x="695325" y="3535399"/>
            <a:ext cx="10801350" cy="384175"/>
          </a:xfrm>
        </p:spPr>
        <p:txBody>
          <a:bodyPr/>
          <a:lstStyle>
            <a:lvl1pPr marL="0" indent="0" algn="ctr">
              <a:buNone/>
              <a:defRPr/>
            </a:lvl1pPr>
          </a:lstStyle>
          <a:p>
            <a:pPr lvl="0"/>
            <a:endParaRPr lang="zh-CN" altLang="en-US" dirty="0"/>
          </a:p>
        </p:txBody>
      </p:sp>
      <p:sp>
        <p:nvSpPr>
          <p:cNvPr id="10" name="文本占位符 9"/>
          <p:cNvSpPr>
            <a:spLocks noGrp="1"/>
          </p:cNvSpPr>
          <p:nvPr>
            <p:ph type="body" sz="quarter" idx="20"/>
          </p:nvPr>
        </p:nvSpPr>
        <p:spPr>
          <a:xfrm>
            <a:off x="695325" y="3952409"/>
            <a:ext cx="10801350" cy="367540"/>
          </a:xfrm>
        </p:spPr>
        <p:txBody>
          <a:bodyPr/>
          <a:lstStyle>
            <a:lvl1pPr marL="0" indent="0" algn="ctr">
              <a:buNone/>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 name="标题占位符 1"/>
          <p:cNvSpPr>
            <a:spLocks noGrp="1"/>
          </p:cNvSpPr>
          <p:nvPr>
            <p:ph type="title"/>
            <p:custDataLst>
              <p:tags r:id="rId7"/>
            </p:custDataLst>
          </p:nvPr>
        </p:nvSpPr>
        <p:spPr>
          <a:xfrm>
            <a:off x="695325" y="1"/>
            <a:ext cx="10801350" cy="10159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r>
              <a:rPr lang="zh-CN" altLang="en-US"/>
              <a:t>「 让</a:t>
            </a:r>
            <a:r>
              <a:rPr lang="en-US" altLang="zh-CN"/>
              <a:t>PPT</a:t>
            </a:r>
            <a:r>
              <a:rPr lang="zh-CN" altLang="en-US"/>
              <a:t>设计简单起来！」</a:t>
            </a:r>
            <a:endParaRPr lang="zh-CN" altLang="en-US"/>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3.xml"/><Relationship Id="rId4" Type="http://schemas.openxmlformats.org/officeDocument/2006/relationships/tags" Target="../tags/tag16.xml"/><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vml"/><Relationship Id="rId6" Type="http://schemas.openxmlformats.org/officeDocument/2006/relationships/slideLayout" Target="../slideLayouts/slideLayout3.xml"/><Relationship Id="rId5" Type="http://schemas.openxmlformats.org/officeDocument/2006/relationships/tags" Target="../tags/tag1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3.xml"/><Relationship Id="rId5" Type="http://schemas.openxmlformats.org/officeDocument/2006/relationships/tags" Target="../tags/tag14.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p:txBody>
          <a:bodyPr>
            <a:normAutofit fontScale="90000"/>
          </a:bodyPr>
          <a:p>
            <a:r>
              <a:rPr lang="zh-CN" altLang="en-US">
                <a:sym typeface="+mn-ea"/>
              </a:rPr>
              <a:t>朴素贝叶斯垃圾邮件过滤总结</a:t>
            </a:r>
            <a:br>
              <a:rPr lang="zh-CN" altLang="en-US"/>
            </a:br>
            <a:endParaRPr lang="zh-CN" altLang="en-US"/>
          </a:p>
        </p:txBody>
      </p:sp>
      <p:sp>
        <p:nvSpPr>
          <p:cNvPr id="2" name="页脚占位符 1"/>
          <p:cNvSpPr>
            <a:spLocks noGrp="1"/>
          </p:cNvSpPr>
          <p:nvPr>
            <p:ph type="ftr" sz="quarter" idx="4294967295"/>
          </p:nvPr>
        </p:nvSpPr>
        <p:spPr>
          <a:xfrm>
            <a:off x="0" y="6515100"/>
            <a:ext cx="4114800" cy="206375"/>
          </a:xfrm>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4294967295"/>
          </p:nvPr>
        </p:nvSpPr>
        <p:spPr>
          <a:xfrm>
            <a:off x="9305925" y="6515100"/>
            <a:ext cx="2886075" cy="206375"/>
          </a:xfrm>
        </p:spPr>
        <p:txBody>
          <a:bodyPr/>
          <a:p>
            <a:fld id="{5DD3DB80-B894-403A-B48E-6FDC1A72010E}" type="slidenum">
              <a:rPr lang="zh-CN" altLang="en-US" smtClean="0"/>
            </a:fld>
            <a:endParaRPr lang="zh-CN" altLang="en-US"/>
          </a:p>
        </p:txBody>
      </p:sp>
      <p:sp>
        <p:nvSpPr>
          <p:cNvPr id="4" name="文本框 3"/>
          <p:cNvSpPr txBox="1"/>
          <p:nvPr/>
        </p:nvSpPr>
        <p:spPr>
          <a:xfrm>
            <a:off x="5542280" y="3552825"/>
            <a:ext cx="2062480" cy="368300"/>
          </a:xfrm>
          <a:prstGeom prst="rect">
            <a:avLst/>
          </a:prstGeom>
          <a:noFill/>
        </p:spPr>
        <p:txBody>
          <a:bodyPr wrap="square" rtlCol="0">
            <a:spAutoFit/>
          </a:bodyPr>
          <a:p>
            <a:r>
              <a:rPr lang="zh-CN" altLang="en-US"/>
              <a:t>裴泉钧</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636645" y="1685925"/>
            <a:ext cx="7860030" cy="1612265"/>
          </a:xfrm>
        </p:spPr>
        <p:txBody>
          <a:bodyPr/>
          <a:p>
            <a:r>
              <a:rPr lang="zh-CN" altLang="en-US"/>
              <a:t>阈值的选择</a:t>
            </a:r>
            <a:br>
              <a:rPr lang="zh-CN" altLang="en-US"/>
            </a:br>
            <a:r>
              <a:rPr lang="zh-CN" altLang="en-US">
                <a:sym typeface="+mn-ea"/>
              </a:rPr>
              <a:t>摘自某篇</a:t>
            </a:r>
            <a:r>
              <a:rPr lang="en-US" altLang="zh-CN">
                <a:sym typeface="+mn-ea"/>
              </a:rPr>
              <a:t>CSDN</a:t>
            </a:r>
            <a:r>
              <a:rPr lang="zh-CN" altLang="en-US">
                <a:sym typeface="+mn-ea"/>
              </a:rPr>
              <a:t>博客：</a:t>
            </a:r>
            <a:endParaRPr lang="zh-CN" altLang="en-US"/>
          </a:p>
        </p:txBody>
      </p:sp>
      <p:sp>
        <p:nvSpPr>
          <p:cNvPr id="5" name="文本占位符 4"/>
          <p:cNvSpPr>
            <a:spLocks noGrp="1"/>
          </p:cNvSpPr>
          <p:nvPr>
            <p:ph type="body" idx="1"/>
          </p:nvPr>
        </p:nvSpPr>
        <p:spPr>
          <a:xfrm>
            <a:off x="3636645" y="2836545"/>
            <a:ext cx="7860030" cy="3884295"/>
          </a:xfrm>
        </p:spPr>
        <p:txBody>
          <a:bodyPr>
            <a:normAutofit lnSpcReduction="20000"/>
          </a:bodyPr>
          <a:p>
            <a:r>
              <a:rPr lang="zh-CN" altLang="en-US" sz="2000"/>
              <a:t>对得到的每封邮件中重要的15个词利用式2计算概率，若概率&gt;阈值α(一般设为0.9)，则判为垃圾邮件，否则判为正常邮件。</a:t>
            </a:r>
            <a:endParaRPr lang="zh-CN" altLang="en-US" sz="2000"/>
          </a:p>
          <a:p>
            <a:endParaRPr lang="zh-CN" altLang="en-US" sz="2000"/>
          </a:p>
          <a:p>
            <a:r>
              <a:rPr lang="zh-CN" altLang="en-US" sz="2000"/>
              <a:t>思考：为什么是</a:t>
            </a:r>
            <a:r>
              <a:rPr lang="en-US" altLang="zh-CN" sz="2000"/>
              <a:t>15</a:t>
            </a:r>
            <a:r>
              <a:rPr lang="zh-CN" altLang="en-US" sz="2000"/>
              <a:t>个词？什么样的词叫重要的？</a:t>
            </a:r>
            <a:endParaRPr lang="zh-CN" altLang="en-US" sz="2000"/>
          </a:p>
          <a:p>
            <a:r>
              <a:rPr lang="zh-CN" altLang="en-US" sz="2000"/>
              <a:t>为什么阈值取</a:t>
            </a:r>
            <a:r>
              <a:rPr lang="en-US" altLang="zh-CN" sz="2000"/>
              <a:t>0.9</a:t>
            </a:r>
            <a:r>
              <a:rPr lang="zh-CN" altLang="en-US" sz="2000"/>
              <a:t>？</a:t>
            </a:r>
            <a:endParaRPr lang="zh-CN" altLang="en-US" sz="2000"/>
          </a:p>
          <a:p>
            <a:r>
              <a:rPr lang="zh-CN" altLang="en-US" sz="2000"/>
              <a:t>能不能取</a:t>
            </a:r>
            <a:r>
              <a:rPr lang="en-US" altLang="zh-CN" sz="2000"/>
              <a:t>0.95</a:t>
            </a:r>
            <a:r>
              <a:rPr lang="zh-CN" altLang="en-US" sz="2000"/>
              <a:t>？</a:t>
            </a:r>
            <a:endParaRPr lang="zh-CN" altLang="en-US" sz="2000"/>
          </a:p>
          <a:p>
            <a:endParaRPr lang="zh-CN" altLang="en-US" sz="2000"/>
          </a:p>
          <a:p>
            <a:r>
              <a:rPr lang="zh-CN" altLang="en-US" sz="2000"/>
              <a:t>给定一个</a:t>
            </a:r>
            <a:r>
              <a:rPr lang="zh-CN" altLang="en-US" sz="2000">
                <a:sym typeface="+mn-ea"/>
              </a:rPr>
              <a:t>α的取值区间（如</a:t>
            </a:r>
            <a:r>
              <a:rPr lang="en-US" altLang="zh-CN" sz="2000">
                <a:sym typeface="+mn-ea"/>
              </a:rPr>
              <a:t>0.901-0.999</a:t>
            </a:r>
            <a:r>
              <a:rPr lang="zh-CN" altLang="en-US" sz="2000">
                <a:sym typeface="+mn-ea"/>
              </a:rPr>
              <a:t>）</a:t>
            </a:r>
            <a:endParaRPr lang="zh-CN" altLang="en-US" sz="2000">
              <a:sym typeface="+mn-ea"/>
            </a:endParaRPr>
          </a:p>
          <a:p>
            <a:r>
              <a:rPr lang="zh-CN" altLang="en-US" sz="2000"/>
              <a:t>看看对于特定的样品集，哪个值的效果最好</a:t>
            </a:r>
            <a:endParaRPr lang="zh-CN" altLang="en-US" sz="2000"/>
          </a:p>
          <a:p>
            <a:r>
              <a:rPr lang="zh-CN" altLang="en-US" sz="2000"/>
              <a:t>同理，词的选取也可以用这种方法。</a:t>
            </a:r>
            <a:endParaRPr lang="zh-CN" altLang="en-US" sz="2000"/>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pic>
        <p:nvPicPr>
          <p:cNvPr id="6" name="图片 5" descr="u=151487113,2632548500&amp;fm=200&amp;gp=0"/>
          <p:cNvPicPr>
            <a:picLocks noChangeAspect="1"/>
          </p:cNvPicPr>
          <p:nvPr/>
        </p:nvPicPr>
        <p:blipFill>
          <a:blip r:embed="rId1"/>
          <a:stretch>
            <a:fillRect/>
          </a:stretch>
        </p:blipFill>
        <p:spPr>
          <a:xfrm>
            <a:off x="9088120" y="3636010"/>
            <a:ext cx="2165985" cy="1637665"/>
          </a:xfrm>
          <a:prstGeom prst="rect">
            <a:avLst/>
          </a:prstGeom>
        </p:spPr>
      </p:pic>
      <p:sp>
        <p:nvSpPr>
          <p:cNvPr id="7" name="文本框 6"/>
          <p:cNvSpPr txBox="1"/>
          <p:nvPr/>
        </p:nvSpPr>
        <p:spPr>
          <a:xfrm>
            <a:off x="8393430" y="5406390"/>
            <a:ext cx="2246630" cy="368300"/>
          </a:xfrm>
          <a:prstGeom prst="rect">
            <a:avLst/>
          </a:prstGeom>
          <a:noFill/>
        </p:spPr>
        <p:txBody>
          <a:bodyPr wrap="square" rtlCol="0">
            <a:spAutoFit/>
          </a:bodyPr>
          <a:p>
            <a:r>
              <a:rPr lang="zh-CN" altLang="en-US" b="1">
                <a:solidFill>
                  <a:srgbClr val="FF0000"/>
                </a:solidFill>
              </a:rPr>
              <a:t>（损失函数最小</a:t>
            </a:r>
            <a:r>
              <a:rPr lang="zh-CN" altLang="en-US"/>
              <a:t>）</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blinds(horizontal)">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阈值的选择</a:t>
            </a:r>
            <a:endParaRPr lang="zh-CN" altLang="en-US"/>
          </a:p>
        </p:txBody>
      </p:sp>
      <p:sp>
        <p:nvSpPr>
          <p:cNvPr id="5" name="内容占位符 4"/>
          <p:cNvSpPr>
            <a:spLocks noGrp="1"/>
          </p:cNvSpPr>
          <p:nvPr>
            <p:ph idx="1"/>
          </p:nvPr>
        </p:nvSpPr>
        <p:spPr>
          <a:xfrm>
            <a:off x="695325" y="1115060"/>
            <a:ext cx="10801350" cy="5300980"/>
          </a:xfrm>
        </p:spPr>
        <p:txBody>
          <a:bodyPr>
            <a:normAutofit lnSpcReduction="20000"/>
          </a:bodyPr>
          <a:p>
            <a:r>
              <a:rPr lang="zh-CN" altLang="en-US" sz="2400"/>
              <a:t>当联合概率P&gt;k时 ,将邮件判为垃圾邮件 。</a:t>
            </a:r>
            <a:endParaRPr lang="zh-CN" altLang="en-US" sz="2400"/>
          </a:p>
          <a:p>
            <a:r>
              <a:rPr lang="zh-CN" altLang="en-US" sz="2400"/>
              <a:t>根据提供 k值的不同产生不同的结果。在此, 只列出所做的多组实验中当 k分别取</a:t>
            </a:r>
            <a:r>
              <a:rPr lang="en-US" altLang="zh-CN" sz="2400"/>
              <a:t>0.901~0.999</a:t>
            </a:r>
            <a:r>
              <a:rPr lang="zh-CN" altLang="en-US" sz="2400"/>
              <a:t>时的情况。</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纵坐标：损失函数</a:t>
            </a:r>
            <a:r>
              <a:rPr lang="en-US" altLang="zh-CN" sz="2400"/>
              <a:t>=</a:t>
            </a:r>
            <a:endParaRPr lang="en-US" altLang="zh-CN" sz="2400"/>
          </a:p>
          <a:p>
            <a:endParaRPr lang="en-US" altLang="zh-CN" sz="24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11" name="图片 10"/>
          <p:cNvPicPr>
            <a:picLocks noChangeAspect="1"/>
          </p:cNvPicPr>
          <p:nvPr/>
        </p:nvPicPr>
        <p:blipFill>
          <a:blip r:embed="rId1"/>
          <a:stretch>
            <a:fillRect/>
          </a:stretch>
        </p:blipFill>
        <p:spPr>
          <a:xfrm>
            <a:off x="2037080" y="2610485"/>
            <a:ext cx="7291705" cy="3028950"/>
          </a:xfrm>
          <a:prstGeom prst="rect">
            <a:avLst/>
          </a:prstGeom>
        </p:spPr>
      </p:pic>
      <p:graphicFrame>
        <p:nvGraphicFramePr>
          <p:cNvPr id="6" name="对象 5">
            <a:hlinkClick r:id="" action="ppaction://ole?verb="/>
          </p:cNvPr>
          <p:cNvGraphicFramePr>
            <a:graphicFrameLocks noChangeAspect="1"/>
          </p:cNvGraphicFramePr>
          <p:nvPr/>
        </p:nvGraphicFramePr>
        <p:xfrm>
          <a:off x="3606483" y="5940425"/>
          <a:ext cx="4978400" cy="353060"/>
        </p:xfrm>
        <a:graphic>
          <a:graphicData uri="http://schemas.openxmlformats.org/presentationml/2006/ole">
            <mc:AlternateContent xmlns:mc="http://schemas.openxmlformats.org/markup-compatibility/2006">
              <mc:Choice xmlns:v="urn:schemas-microsoft-com:vml" Requires="v">
                <p:oleObj spid="_x0000_s7" name="" r:id="rId2" imgW="2794000" imgH="215900" progId="Equation.KSEE3">
                  <p:embed/>
                </p:oleObj>
              </mc:Choice>
              <mc:Fallback>
                <p:oleObj name="" r:id="rId2" imgW="2794000" imgH="215900" progId="Equation.KSEE3">
                  <p:embed/>
                  <p:pic>
                    <p:nvPicPr>
                      <p:cNvPr id="0" name="图片 1026"/>
                      <p:cNvPicPr/>
                      <p:nvPr/>
                    </p:nvPicPr>
                    <p:blipFill>
                      <a:blip r:embed="rId3"/>
                      <a:stretch>
                        <a:fillRect/>
                      </a:stretch>
                    </p:blipFill>
                    <p:spPr>
                      <a:xfrm>
                        <a:off x="3606483" y="5940425"/>
                        <a:ext cx="4978400" cy="353060"/>
                      </a:xfrm>
                      <a:prstGeom prst="rect">
                        <a:avLst/>
                      </a:prstGeom>
                    </p:spPr>
                  </p:pic>
                </p:oleObj>
              </mc:Fallback>
            </mc:AlternateContent>
          </a:graphicData>
        </a:graphic>
      </p:graphicFrame>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2" end="12"/>
                                            </p:txEl>
                                          </p:spTgt>
                                        </p:tgtEl>
                                        <p:attrNameLst>
                                          <p:attrName>style.visibility</p:attrName>
                                        </p:attrNameLst>
                                      </p:cBhvr>
                                      <p:to>
                                        <p:strVal val="visible"/>
                                      </p:to>
                                    </p:set>
                                    <p:animEffect transition="in" filter="blinds(horizontal)">
                                      <p:cBhvr>
                                        <p:cTn id="20" dur="500"/>
                                        <p:tgtEl>
                                          <p:spTgt spid="5">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其他一些改进的建议</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其他的一些改进的建议</a:t>
            </a:r>
            <a:endParaRPr lang="zh-CN" altLang="en-US"/>
          </a:p>
        </p:txBody>
      </p:sp>
      <p:sp>
        <p:nvSpPr>
          <p:cNvPr id="5" name="内容占位符 4"/>
          <p:cNvSpPr>
            <a:spLocks noGrp="1"/>
          </p:cNvSpPr>
          <p:nvPr>
            <p:ph idx="1"/>
          </p:nvPr>
        </p:nvSpPr>
        <p:spPr/>
        <p:txBody>
          <a:bodyPr>
            <a:normAutofit/>
          </a:bodyPr>
          <a:p>
            <a:r>
              <a:rPr lang="zh-CN" altLang="en-US"/>
              <a:t>在使用过程中, 贝叶斯反垃圾邮件过滤系统一般不采取直接阻断垃圾邮件的方式, 而是在判定为垃圾的邮件上做上标识,让用户看到所有的邮件。并且用户可以人为地更正过滤系统的判断结果, 系统记录修正的情况, 调整新收到的邮件中TOKEN串在不同表中的位置, 作为以后过滤 的依据。这也是贝叶斯过滤法进行学习, 以更准确的根据使用者自身的标准进行垃圾邮件判断和过滤的原理。</a:t>
            </a:r>
            <a:endParaRPr lang="zh-CN" altLang="en-US"/>
          </a:p>
          <a:p>
            <a:r>
              <a:rPr lang="zh-CN" altLang="en-US"/>
              <a:t>在实现过程中, 对于某些环 节可以做出调整和改进, 比如人为增加代表垃圾邮件的 T</a:t>
            </a:r>
            <a:r>
              <a:rPr lang="en-US" altLang="zh-CN"/>
              <a:t>O</a:t>
            </a:r>
            <a:r>
              <a:rPr lang="zh-CN" altLang="en-US"/>
              <a:t>KEN 串在概率表的权值, 以提高过滤算法的效率和准确性等等。</a:t>
            </a:r>
            <a:endParaRPr lang="zh-CN" altLang="en-US"/>
          </a:p>
          <a:p>
            <a:endParaRPr lang="zh-CN" altLang="en-US"/>
          </a:p>
          <a:p>
            <a:endParaRPr lang="zh-CN" altLang="en-US"/>
          </a:p>
          <a:p>
            <a:r>
              <a:rPr lang="zh-CN" altLang="en-US"/>
              <a:t>使用对数概率以防止下溢（适用于概率很小的模型）</a:t>
            </a:r>
            <a:endParaRPr lang="zh-CN" altLang="en-US"/>
          </a:p>
          <a:p>
            <a:r>
              <a:rPr lang="zh-CN" altLang="en-US"/>
              <a:t>半朴素贝叶斯与贝叶斯网络（代价是计算量与复杂度大大增加）</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朴素贝叶斯的优缺点</a:t>
            </a:r>
            <a:endParaRPr lang="zh-CN" altLang="en-US"/>
          </a:p>
        </p:txBody>
      </p:sp>
      <p:sp>
        <p:nvSpPr>
          <p:cNvPr id="5" name="内容占位符 4"/>
          <p:cNvSpPr>
            <a:spLocks noGrp="1"/>
          </p:cNvSpPr>
          <p:nvPr>
            <p:ph idx="1"/>
          </p:nvPr>
        </p:nvSpPr>
        <p:spPr/>
        <p:txBody>
          <a:bodyPr>
            <a:normAutofit lnSpcReduction="10000"/>
          </a:bodyPr>
          <a:p>
            <a:r>
              <a:rPr lang="zh-CN" altLang="en-US" b="1"/>
              <a:t>朴素贝叶斯的主要优点有：</a:t>
            </a:r>
            <a:endParaRPr lang="zh-CN" altLang="en-US" b="1"/>
          </a:p>
          <a:p>
            <a:r>
              <a:rPr lang="zh-CN" altLang="en-US"/>
              <a:t>1）朴素贝叶斯模型发源于古典数学理论，有稳定的分类效率。</a:t>
            </a:r>
            <a:endParaRPr lang="zh-CN" altLang="en-US"/>
          </a:p>
          <a:p>
            <a:r>
              <a:rPr lang="zh-CN" altLang="en-US"/>
              <a:t>2）对小规模的数据表现很好，能个处理多分类任务，适合增量式训练，尤其是数据量超出内存时，我们可以一批批的去增量训练。</a:t>
            </a:r>
            <a:endParaRPr lang="zh-CN" altLang="en-US"/>
          </a:p>
          <a:p>
            <a:r>
              <a:rPr lang="zh-CN" altLang="en-US"/>
              <a:t>3）对缺失数据不太敏感，算法也比较简单，常用于文本分类。</a:t>
            </a:r>
            <a:endParaRPr lang="zh-CN" altLang="en-US"/>
          </a:p>
          <a:p>
            <a:r>
              <a:rPr lang="zh-CN" altLang="en-US" b="1"/>
              <a:t>朴素贝叶斯的主要缺点有：</a:t>
            </a:r>
            <a:r>
              <a:rPr lang="zh-CN" altLang="en-US"/>
              <a:t> </a:t>
            </a:r>
            <a:endParaRPr lang="zh-CN" altLang="en-US"/>
          </a:p>
          <a:p>
            <a:r>
              <a:rPr lang="zh-CN" altLang="en-US">
                <a:sym typeface="+mn-ea"/>
              </a:rPr>
              <a:t>1）朴素贝叶斯模型假设特征量之间独立，当其相关性很强时效果变差</a:t>
            </a:r>
            <a:endParaRPr lang="zh-CN" altLang="en-US">
              <a:sym typeface="+mn-ea"/>
            </a:endParaRPr>
          </a:p>
          <a:p>
            <a:r>
              <a:rPr lang="zh-CN" altLang="en-US"/>
              <a:t>2）需要知道先验概率，且先验概率很多时候取决于假设，假设的模型可以有很多种，因此在某些时候会由于假设的先验模型的原因导致预测效果不佳。</a:t>
            </a:r>
            <a:endParaRPr lang="zh-CN" altLang="en-US"/>
          </a:p>
          <a:p>
            <a:r>
              <a:rPr lang="zh-CN" altLang="en-US"/>
              <a:t>3）由于我们是通过先验和数据来决定后验的概率从而决定分类，所以分类决策存在一定的错误率。</a:t>
            </a:r>
            <a:endParaRPr lang="zh-CN" altLang="en-US"/>
          </a:p>
          <a:p>
            <a:r>
              <a:rPr lang="zh-CN" altLang="en-US"/>
              <a:t>4）对输入数据的表达形式很敏感。</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我的代码实现及测试结果</a:t>
            </a:r>
            <a:endParaRPr lang="zh-CN" altLang="en-US"/>
          </a:p>
        </p:txBody>
      </p:sp>
      <p:sp>
        <p:nvSpPr>
          <p:cNvPr id="5" name="内容占位符 4"/>
          <p:cNvSpPr>
            <a:spLocks noGrp="1"/>
          </p:cNvSpPr>
          <p:nvPr>
            <p:ph idx="1"/>
          </p:nvPr>
        </p:nvSpPr>
        <p:spPr/>
        <p:txBody>
          <a:bodyPr>
            <a:normAutofit lnSpcReduction="10000"/>
          </a:bodyPr>
          <a:p>
            <a:r>
              <a:rPr lang="zh-CN" altLang="en-US"/>
              <a:t>代码运用了拉普拉斯平滑的计算公式以及重新选定阈值</a:t>
            </a:r>
            <a:r>
              <a:rPr lang="en-US" altLang="zh-CN"/>
              <a:t>α</a:t>
            </a:r>
            <a:r>
              <a:rPr lang="zh-CN" altLang="en-US"/>
              <a:t>为</a:t>
            </a:r>
            <a:r>
              <a:rPr lang="en-US" altLang="zh-CN"/>
              <a:t>0.998</a:t>
            </a:r>
            <a:r>
              <a:rPr lang="zh-CN" altLang="en-US"/>
              <a:t>并加入学习功能</a:t>
            </a:r>
            <a:endParaRPr lang="zh-CN" altLang="en-US"/>
          </a:p>
          <a:p>
            <a:r>
              <a:rPr lang="zh-CN" altLang="en-US"/>
              <a:t>测试结果：</a:t>
            </a:r>
            <a:endParaRPr lang="zh-CN" altLang="en-US"/>
          </a:p>
          <a:p>
            <a:r>
              <a:rPr lang="zh-CN" altLang="en-US">
                <a:sym typeface="+mn-ea"/>
              </a:rPr>
              <a:t>1）对于老师给的样本（</a:t>
            </a:r>
            <a:r>
              <a:rPr lang="en-US" altLang="zh-CN">
                <a:sym typeface="+mn-ea"/>
              </a:rPr>
              <a:t>25ham,25spam</a:t>
            </a:r>
            <a:r>
              <a:rPr lang="zh-CN" altLang="en-US">
                <a:sym typeface="+mn-ea"/>
              </a:rPr>
              <a:t>）</a:t>
            </a:r>
            <a:endParaRPr lang="zh-CN" altLang="en-US">
              <a:sym typeface="+mn-ea"/>
            </a:endParaRPr>
          </a:p>
          <a:p>
            <a:r>
              <a:rPr lang="zh-CN" altLang="en-US">
                <a:sym typeface="+mn-ea"/>
              </a:rPr>
              <a:t>拦截平均成功率达</a:t>
            </a:r>
            <a:r>
              <a:rPr lang="en-US" altLang="zh-CN">
                <a:sym typeface="+mn-ea"/>
              </a:rPr>
              <a:t>95%</a:t>
            </a:r>
            <a:r>
              <a:rPr lang="zh-CN" altLang="en-US">
                <a:sym typeface="+mn-ea"/>
              </a:rPr>
              <a:t>，误判率为</a:t>
            </a:r>
            <a:r>
              <a:rPr lang="en-US" altLang="zh-CN">
                <a:sym typeface="+mn-ea"/>
              </a:rPr>
              <a:t>0</a:t>
            </a:r>
            <a:endParaRPr lang="en-US" altLang="zh-CN">
              <a:sym typeface="+mn-ea"/>
            </a:endParaRPr>
          </a:p>
          <a:p>
            <a:r>
              <a:rPr lang="en-US" altLang="zh-CN">
                <a:sym typeface="+mn-ea"/>
              </a:rPr>
              <a:t>2</a:t>
            </a:r>
            <a:r>
              <a:rPr lang="zh-CN" altLang="en-US">
                <a:sym typeface="+mn-ea"/>
              </a:rPr>
              <a:t>）对于小组从网上找的</a:t>
            </a:r>
            <a:r>
              <a:rPr lang="en-US" altLang="zh-CN">
                <a:sym typeface="+mn-ea"/>
              </a:rPr>
              <a:t>5574</a:t>
            </a:r>
            <a:r>
              <a:rPr lang="zh-CN" altLang="en-US">
                <a:sym typeface="+mn-ea"/>
              </a:rPr>
              <a:t>封样本（</a:t>
            </a:r>
            <a:r>
              <a:rPr lang="en-US" altLang="zh-CN">
                <a:sym typeface="+mn-ea"/>
              </a:rPr>
              <a:t>4827ham,747spam</a:t>
            </a:r>
            <a:r>
              <a:rPr lang="zh-CN" altLang="en-US">
                <a:sym typeface="+mn-ea"/>
              </a:rPr>
              <a:t>）</a:t>
            </a:r>
            <a:endParaRPr lang="en-US" altLang="zh-CN">
              <a:sym typeface="+mn-ea"/>
            </a:endParaRPr>
          </a:p>
          <a:p>
            <a:r>
              <a:rPr lang="zh-CN" altLang="en-US"/>
              <a:t>用了平衡与非平衡两种策略选定训练集：</a:t>
            </a:r>
            <a:endParaRPr lang="zh-CN" altLang="en-US"/>
          </a:p>
          <a:p>
            <a:r>
              <a:rPr lang="zh-CN"/>
              <a:t>平衡：</a:t>
            </a:r>
            <a:r>
              <a:rPr lang="zh-CN" altLang="en-US"/>
              <a:t>训练集</a:t>
            </a:r>
            <a:r>
              <a:rPr lang="en-US" altLang="zh-CN"/>
              <a:t>(</a:t>
            </a:r>
            <a:r>
              <a:rPr lang="zh-CN" altLang="en-US"/>
              <a:t>随机选的</a:t>
            </a:r>
            <a:r>
              <a:rPr lang="en-US" altLang="zh-CN"/>
              <a:t>500ham,500spam) </a:t>
            </a:r>
            <a:r>
              <a:rPr lang="zh-CN" altLang="en-US"/>
              <a:t>其余的</a:t>
            </a:r>
            <a:r>
              <a:rPr lang="en-US" altLang="zh-CN"/>
              <a:t>4574</a:t>
            </a:r>
            <a:r>
              <a:rPr lang="zh-CN" altLang="en-US"/>
              <a:t>封用来测试</a:t>
            </a:r>
            <a:endParaRPr lang="zh-CN" altLang="en-US"/>
          </a:p>
          <a:p>
            <a:r>
              <a:rPr lang="zh-CN" altLang="en-US"/>
              <a:t>非平衡：随机选取</a:t>
            </a:r>
            <a:r>
              <a:rPr lang="en-US" altLang="zh-CN"/>
              <a:t>4500</a:t>
            </a:r>
            <a:r>
              <a:rPr lang="zh-CN" altLang="en-US"/>
              <a:t>封（比例未知）作为训练集</a:t>
            </a:r>
            <a:r>
              <a:rPr lang="en-US" altLang="zh-CN"/>
              <a:t>,</a:t>
            </a:r>
            <a:r>
              <a:rPr lang="zh-CN" altLang="en-US"/>
              <a:t>其余</a:t>
            </a:r>
            <a:r>
              <a:rPr lang="en-US" altLang="zh-CN"/>
              <a:t>1074</a:t>
            </a:r>
            <a:r>
              <a:rPr lang="zh-CN" altLang="en-US"/>
              <a:t>封用来测试</a:t>
            </a:r>
            <a:endParaRPr lang="zh-CN" altLang="en-US"/>
          </a:p>
          <a:p>
            <a:endParaRPr lang="zh-CN" altLang="en-US"/>
          </a:p>
          <a:p>
            <a:r>
              <a:rPr lang="zh-CN" altLang="en-US">
                <a:sym typeface="+mn-ea"/>
              </a:rPr>
              <a:t>一些问题：某些训练样本预处理后为空，处理办法是舍弃掉并且不计数</a:t>
            </a:r>
            <a:endParaRPr lang="zh-CN" altLang="en-US">
              <a:sym typeface="+mn-ea"/>
            </a:endParaRPr>
          </a:p>
          <a:p>
            <a:r>
              <a:rPr lang="zh-CN" altLang="en-US">
                <a:sym typeface="+mn-ea"/>
              </a:rPr>
              <a:t>测试样本预处理后为空，发现其多为</a:t>
            </a:r>
            <a:r>
              <a:rPr lang="en-US" altLang="zh-CN">
                <a:sym typeface="+mn-ea"/>
              </a:rPr>
              <a:t>ham</a:t>
            </a:r>
            <a:r>
              <a:rPr lang="zh-CN" altLang="en-US">
                <a:sym typeface="+mn-ea"/>
              </a:rPr>
              <a:t>（只有一两封为</a:t>
            </a:r>
            <a:r>
              <a:rPr lang="en-US" altLang="zh-CN">
                <a:sym typeface="+mn-ea"/>
              </a:rPr>
              <a:t>spam</a:t>
            </a:r>
            <a:r>
              <a:rPr lang="zh-CN" altLang="en-US">
                <a:sym typeface="+mn-ea"/>
              </a:rPr>
              <a:t>）</a:t>
            </a:r>
            <a:r>
              <a:rPr lang="en-US" altLang="zh-CN">
                <a:sym typeface="+mn-ea"/>
              </a:rPr>
              <a:t>,</a:t>
            </a:r>
            <a:r>
              <a:rPr lang="zh-CN" altLang="en-US">
                <a:sym typeface="+mn-ea"/>
              </a:rPr>
              <a:t>故判为</a:t>
            </a:r>
            <a:r>
              <a:rPr lang="en-US" altLang="zh-CN">
                <a:sym typeface="+mn-ea"/>
              </a:rPr>
              <a:t>ham</a:t>
            </a:r>
            <a:endParaRPr lang="en-US" altLang="zh-CN">
              <a:sym typeface="+mn-ea"/>
            </a:endParaRPr>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linds(horizontal)">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95325" y="10796"/>
            <a:ext cx="10801350" cy="1015999"/>
          </a:xfrm>
        </p:spPr>
        <p:txBody>
          <a:bodyPr/>
          <a:p>
            <a:r>
              <a:rPr lang="zh-CN" altLang="en-US"/>
              <a:t>我的代码实现及测试结果</a:t>
            </a:r>
            <a:endParaRPr lang="zh-CN" altLang="en-US"/>
          </a:p>
        </p:txBody>
      </p:sp>
      <p:sp>
        <p:nvSpPr>
          <p:cNvPr id="5" name="内容占位符 4"/>
          <p:cNvSpPr>
            <a:spLocks noGrp="1"/>
          </p:cNvSpPr>
          <p:nvPr>
            <p:ph idx="1"/>
          </p:nvPr>
        </p:nvSpPr>
        <p:spPr>
          <a:xfrm>
            <a:off x="695325" y="1125855"/>
            <a:ext cx="10801350" cy="5594985"/>
          </a:xfrm>
        </p:spPr>
        <p:txBody>
          <a:bodyPr>
            <a:normAutofit lnSpcReduction="10000"/>
          </a:bodyPr>
          <a:p>
            <a:r>
              <a:rPr lang="zh-CN" altLang="en-US" b="1">
                <a:solidFill>
                  <a:srgbClr val="FF0000"/>
                </a:solidFill>
              </a:rPr>
              <a:t>发现：</a:t>
            </a:r>
            <a:endParaRPr lang="zh-CN" altLang="en-US" b="1">
              <a:solidFill>
                <a:srgbClr val="FF0000"/>
              </a:solidFill>
            </a:endParaRPr>
          </a:p>
          <a:p>
            <a:r>
              <a:rPr lang="zh-CN" altLang="en-US" b="1">
                <a:solidFill>
                  <a:srgbClr val="FF0000"/>
                </a:solidFill>
              </a:rPr>
              <a:t>训练集平衡：</a:t>
            </a:r>
            <a:endParaRPr lang="zh-CN" altLang="en-US" b="1">
              <a:solidFill>
                <a:srgbClr val="FF0000"/>
              </a:solidFill>
            </a:endParaRPr>
          </a:p>
          <a:p>
            <a:r>
              <a:rPr lang="zh-CN" altLang="en-US">
                <a:sym typeface="+mn-ea"/>
              </a:rPr>
              <a:t>用了拉普拉斯平滑的计算公式以及重新选定阈值</a:t>
            </a:r>
            <a:r>
              <a:rPr lang="en-US" altLang="zh-CN">
                <a:sym typeface="+mn-ea"/>
              </a:rPr>
              <a:t>α</a:t>
            </a:r>
            <a:r>
              <a:rPr lang="zh-CN" altLang="en-US">
                <a:sym typeface="+mn-ea"/>
              </a:rPr>
              <a:t>为</a:t>
            </a:r>
            <a:r>
              <a:rPr lang="en-US" altLang="zh-CN">
                <a:sym typeface="+mn-ea"/>
              </a:rPr>
              <a:t>0.998</a:t>
            </a:r>
            <a:r>
              <a:rPr lang="zh-CN" altLang="en-US">
                <a:sym typeface="+mn-ea"/>
              </a:rPr>
              <a:t>的结果：</a:t>
            </a:r>
            <a:endParaRPr lang="zh-CN" altLang="en-US">
              <a:sym typeface="+mn-ea"/>
            </a:endParaRPr>
          </a:p>
          <a:p>
            <a:r>
              <a:rPr lang="en-US" altLang="zh-CN">
                <a:sym typeface="+mn-ea"/>
              </a:rPr>
              <a:t>      test(total4574</a:t>
            </a:r>
            <a:r>
              <a:rPr lang="zh-CN" altLang="en-US">
                <a:sym typeface="+mn-ea"/>
              </a:rPr>
              <a:t>、</a:t>
            </a:r>
            <a:r>
              <a:rPr lang="en-US" altLang="zh-CN">
                <a:sym typeface="+mn-ea"/>
              </a:rPr>
              <a:t>spam</a:t>
            </a:r>
            <a:r>
              <a:rPr lang="zh-CN" altLang="en-US">
                <a:sym typeface="+mn-ea"/>
              </a:rPr>
              <a:t>247、</a:t>
            </a:r>
            <a:r>
              <a:rPr lang="en-US" altLang="zh-CN">
                <a:sym typeface="+mn-ea"/>
              </a:rPr>
              <a:t>ham</a:t>
            </a:r>
            <a:r>
              <a:rPr lang="zh-CN" altLang="en-US">
                <a:sym typeface="+mn-ea"/>
              </a:rPr>
              <a:t>43</a:t>
            </a:r>
            <a:r>
              <a:rPr lang="en-US" altLang="zh-CN">
                <a:sym typeface="+mn-ea"/>
              </a:rPr>
              <a:t>27)</a:t>
            </a:r>
            <a:r>
              <a:rPr lang="zh-CN" altLang="en-US">
                <a:sym typeface="+mn-ea"/>
              </a:rPr>
              <a:t>True : 4547 False : 17 Terrible : 10</a:t>
            </a:r>
            <a:endParaRPr lang="zh-CN" altLang="en-US">
              <a:sym typeface="+mn-ea"/>
            </a:endParaRPr>
          </a:p>
          <a:p>
            <a:r>
              <a:rPr lang="zh-CN" altLang="en-US">
                <a:sym typeface="+mn-ea"/>
              </a:rPr>
              <a:t>      </a:t>
            </a:r>
            <a:r>
              <a:rPr lang="zh-CN" altLang="en-US">
                <a:solidFill>
                  <a:srgbClr val="FF0000"/>
                </a:solidFill>
                <a:sym typeface="+mn-ea"/>
              </a:rPr>
              <a:t>拦截成功率0.9311740890688259   误判率0.0020716801325875284</a:t>
            </a:r>
            <a:endParaRPr lang="zh-CN" altLang="en-US">
              <a:solidFill>
                <a:srgbClr val="FF0000"/>
              </a:solidFill>
              <a:sym typeface="+mn-ea"/>
            </a:endParaRPr>
          </a:p>
          <a:p>
            <a:r>
              <a:rPr lang="zh-CN" altLang="en-US">
                <a:sym typeface="+mn-ea"/>
              </a:rPr>
              <a:t>比使用网上给的零概率经验值</a:t>
            </a:r>
            <a:r>
              <a:rPr lang="en-US" altLang="zh-CN">
                <a:sym typeface="+mn-ea"/>
              </a:rPr>
              <a:t>0.01</a:t>
            </a:r>
            <a:r>
              <a:rPr lang="zh-CN" altLang="en-US">
                <a:sym typeface="+mn-ea"/>
              </a:rPr>
              <a:t>的结果：</a:t>
            </a:r>
            <a:endParaRPr lang="zh-CN" altLang="en-US">
              <a:sym typeface="+mn-ea"/>
            </a:endParaRPr>
          </a:p>
          <a:p>
            <a:r>
              <a:rPr lang="en-US" altLang="zh-CN">
                <a:sym typeface="+mn-ea"/>
              </a:rPr>
              <a:t>      test(total4574</a:t>
            </a:r>
            <a:r>
              <a:rPr lang="zh-CN" altLang="en-US">
                <a:sym typeface="+mn-ea"/>
              </a:rPr>
              <a:t>、</a:t>
            </a:r>
            <a:r>
              <a:rPr lang="en-US" altLang="zh-CN">
                <a:sym typeface="+mn-ea"/>
              </a:rPr>
              <a:t>spam</a:t>
            </a:r>
            <a:r>
              <a:rPr lang="zh-CN" altLang="en-US">
                <a:sym typeface="+mn-ea"/>
              </a:rPr>
              <a:t>247、</a:t>
            </a:r>
            <a:r>
              <a:rPr lang="en-US" altLang="zh-CN">
                <a:sym typeface="+mn-ea"/>
              </a:rPr>
              <a:t>ham</a:t>
            </a:r>
            <a:r>
              <a:rPr lang="zh-CN" altLang="en-US">
                <a:sym typeface="+mn-ea"/>
              </a:rPr>
              <a:t>43</a:t>
            </a:r>
            <a:r>
              <a:rPr lang="en-US" altLang="zh-CN">
                <a:sym typeface="+mn-ea"/>
              </a:rPr>
              <a:t>27)</a:t>
            </a:r>
            <a:r>
              <a:rPr lang="zh-CN" altLang="en-US">
                <a:sym typeface="+mn-ea"/>
              </a:rPr>
              <a:t>True : 4</a:t>
            </a:r>
            <a:r>
              <a:rPr lang="en-US" altLang="zh-CN">
                <a:sym typeface="+mn-ea"/>
              </a:rPr>
              <a:t>494</a:t>
            </a:r>
            <a:r>
              <a:rPr lang="zh-CN" altLang="en-US">
                <a:sym typeface="+mn-ea"/>
              </a:rPr>
              <a:t> False : 1</a:t>
            </a:r>
            <a:r>
              <a:rPr lang="en-US" altLang="zh-CN">
                <a:sym typeface="+mn-ea"/>
              </a:rPr>
              <a:t>5</a:t>
            </a:r>
            <a:r>
              <a:rPr lang="zh-CN" altLang="en-US">
                <a:sym typeface="+mn-ea"/>
              </a:rPr>
              <a:t> Terrible : </a:t>
            </a:r>
            <a:r>
              <a:rPr lang="en-US" altLang="zh-CN">
                <a:sym typeface="+mn-ea"/>
              </a:rPr>
              <a:t>65</a:t>
            </a:r>
            <a:endParaRPr lang="en-US" altLang="zh-CN">
              <a:sym typeface="+mn-ea"/>
            </a:endParaRPr>
          </a:p>
          <a:p>
            <a:r>
              <a:rPr lang="zh-CN" altLang="en-US">
                <a:sym typeface="+mn-ea"/>
              </a:rPr>
              <a:t>      </a:t>
            </a:r>
            <a:r>
              <a:rPr lang="zh-CN" altLang="en-US">
                <a:solidFill>
                  <a:srgbClr val="FF0000"/>
                </a:solidFill>
                <a:sym typeface="+mn-ea"/>
              </a:rPr>
              <a:t>拦截成功率0.9392712550607287   误判率0.013465920861818935</a:t>
            </a:r>
            <a:endParaRPr lang="zh-CN" altLang="en-US">
              <a:solidFill>
                <a:srgbClr val="FF0000"/>
              </a:solidFill>
              <a:sym typeface="+mn-ea"/>
            </a:endParaRPr>
          </a:p>
          <a:p>
            <a:r>
              <a:rPr lang="zh-CN" altLang="en-US">
                <a:sym typeface="+mn-ea"/>
              </a:rPr>
              <a:t>误判率大大降低（  拦截成功率差别不大）</a:t>
            </a:r>
            <a:endParaRPr lang="zh-CN" altLang="en-US">
              <a:sym typeface="+mn-ea"/>
            </a:endParaRPr>
          </a:p>
          <a:p>
            <a:endParaRPr lang="zh-CN" altLang="en-US">
              <a:sym typeface="+mn-ea"/>
            </a:endParaRPr>
          </a:p>
          <a:p>
            <a:r>
              <a:rPr lang="zh-CN" altLang="en-US">
                <a:sym typeface="+mn-ea"/>
              </a:rPr>
              <a:t>给出</a:t>
            </a:r>
            <a:r>
              <a:rPr lang="en-US" altLang="zh-CN">
                <a:sym typeface="+mn-ea"/>
              </a:rPr>
              <a:t>10</a:t>
            </a:r>
            <a:r>
              <a:rPr lang="zh-CN" altLang="en-US">
                <a:sym typeface="+mn-ea"/>
              </a:rPr>
              <a:t>次的平均：</a:t>
            </a:r>
            <a:endParaRPr lang="zh-CN" altLang="en-US">
              <a:sym typeface="+mn-ea"/>
            </a:endParaRPr>
          </a:p>
          <a:p>
            <a:r>
              <a:rPr lang="zh-CN" altLang="en-US">
                <a:sym typeface="+mn-ea"/>
              </a:rPr>
              <a:t>      </a:t>
            </a:r>
            <a:r>
              <a:rPr lang="zh-CN" altLang="en-US">
                <a:solidFill>
                  <a:srgbClr val="FF0000"/>
                </a:solidFill>
                <a:sym typeface="+mn-ea"/>
              </a:rPr>
              <a:t>拦截成功率0.8959514170040486   误判率0.0025896001657344106</a:t>
            </a:r>
            <a:endParaRPr lang="zh-CN" altLang="en-US">
              <a:solidFill>
                <a:srgbClr val="FF0000"/>
              </a:solidFill>
              <a:sym typeface="+mn-ea"/>
            </a:endParaRPr>
          </a:p>
          <a:p>
            <a:r>
              <a:rPr lang="zh-CN" altLang="en-US" b="1">
                <a:solidFill>
                  <a:srgbClr val="FF0000"/>
                </a:solidFill>
                <a:sym typeface="+mn-ea"/>
              </a:rPr>
              <a:t>训练集不平衡时</a:t>
            </a:r>
            <a:r>
              <a:rPr lang="zh-CN" altLang="en-US">
                <a:sym typeface="+mn-ea"/>
              </a:rPr>
              <a:t>计算                 我作了一定修改，反而使效果更好</a:t>
            </a:r>
            <a:endParaRPr lang="zh-CN" altLang="en-US">
              <a:sym typeface="+mn-ea"/>
            </a:endParaRPr>
          </a:p>
          <a:p>
            <a:r>
              <a:rPr lang="en-US" altLang="zh-CN">
                <a:sym typeface="+mn-ea"/>
              </a:rPr>
              <a:t>test(total1074</a:t>
            </a:r>
            <a:r>
              <a:rPr lang="zh-CN" altLang="en-US">
                <a:sym typeface="+mn-ea"/>
              </a:rPr>
              <a:t>、</a:t>
            </a:r>
            <a:r>
              <a:rPr lang="en-US" altLang="zh-CN">
                <a:sym typeface="+mn-ea"/>
              </a:rPr>
              <a:t>spam151</a:t>
            </a:r>
            <a:r>
              <a:rPr lang="zh-CN" altLang="en-US">
                <a:sym typeface="+mn-ea"/>
              </a:rPr>
              <a:t>、</a:t>
            </a:r>
            <a:r>
              <a:rPr lang="en-US" altLang="zh-CN">
                <a:sym typeface="+mn-ea"/>
              </a:rPr>
              <a:t>ham</a:t>
            </a:r>
            <a:r>
              <a:rPr lang="en-US">
                <a:sym typeface="+mn-ea"/>
              </a:rPr>
              <a:t>923</a:t>
            </a:r>
            <a:r>
              <a:rPr lang="en-US" altLang="zh-CN">
                <a:sym typeface="+mn-ea"/>
              </a:rPr>
              <a:t>)</a:t>
            </a:r>
            <a:r>
              <a:rPr lang="zh-CN" altLang="en-US">
                <a:sym typeface="+mn-ea"/>
              </a:rPr>
              <a:t>True : 1061 False : 9 Terrible : </a:t>
            </a:r>
            <a:r>
              <a:rPr lang="en-US" altLang="zh-CN">
                <a:sym typeface="+mn-ea"/>
              </a:rPr>
              <a:t>4</a:t>
            </a:r>
            <a:endParaRPr lang="en-US" altLang="zh-CN">
              <a:sym typeface="+mn-ea"/>
            </a:endParaRPr>
          </a:p>
          <a:p>
            <a:r>
              <a:rPr lang="zh-CN" altLang="en-US">
                <a:sym typeface="+mn-ea"/>
              </a:rPr>
              <a:t>      </a:t>
            </a:r>
            <a:r>
              <a:rPr lang="zh-CN" altLang="en-US">
                <a:solidFill>
                  <a:srgbClr val="FF0000"/>
                </a:solidFill>
                <a:sym typeface="+mn-ea"/>
              </a:rPr>
              <a:t>拦截成功率0.9403973509933775   误判率0.004333694474539545</a:t>
            </a:r>
            <a:endParaRPr lang="zh-CN" altLang="en-US">
              <a:solidFill>
                <a:srgbClr val="FF0000"/>
              </a:solidFill>
              <a:sym typeface="+mn-ea"/>
            </a:endParaRPr>
          </a:p>
          <a:p>
            <a:endParaRPr lang="zh-CN" altLang="en-US">
              <a:solidFill>
                <a:srgbClr val="FF0000"/>
              </a:solidFill>
              <a:sym typeface="+mn-ea"/>
            </a:endParaRPr>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aphicFrame>
        <p:nvGraphicFramePr>
          <p:cNvPr id="2" name="对象 1">
            <a:hlinkClick r:id="" action="ppaction://ole?verb="/>
          </p:cNvPr>
          <p:cNvGraphicFramePr>
            <a:graphicFrameLocks noChangeAspect="1"/>
          </p:cNvGraphicFramePr>
          <p:nvPr/>
        </p:nvGraphicFramePr>
        <p:xfrm>
          <a:off x="3380740" y="5513070"/>
          <a:ext cx="1050925" cy="438150"/>
        </p:xfrm>
        <a:graphic>
          <a:graphicData uri="http://schemas.openxmlformats.org/presentationml/2006/ole">
            <mc:AlternateContent xmlns:mc="http://schemas.openxmlformats.org/markup-compatibility/2006">
              <mc:Choice xmlns:v="urn:schemas-microsoft-com:vml" Requires="v">
                <p:oleObj spid="_x0000_s3073" name="" r:id="rId1" imgW="571500" imgH="203200" progId="Equation.KSEE3">
                  <p:embed/>
                </p:oleObj>
              </mc:Choice>
              <mc:Fallback>
                <p:oleObj name="" r:id="rId1" imgW="571500" imgH="203200" progId="Equation.KSEE3">
                  <p:embed/>
                  <p:pic>
                    <p:nvPicPr>
                      <p:cNvPr id="0" name="图片 3072"/>
                      <p:cNvPicPr/>
                      <p:nvPr/>
                    </p:nvPicPr>
                    <p:blipFill>
                      <a:blip r:embed="rId2"/>
                      <a:stretch>
                        <a:fillRect/>
                      </a:stretch>
                    </p:blipFill>
                    <p:spPr>
                      <a:xfrm>
                        <a:off x="3380740" y="5513070"/>
                        <a:ext cx="1050925" cy="43815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p>
            <a:r>
              <a:rPr lang="zh-CN" altLang="en-US"/>
              <a:t>《基于贝叶斯理论的垃圾邮件过滤技术》-</a:t>
            </a:r>
            <a:r>
              <a:rPr lang="en-US" altLang="zh-CN"/>
              <a:t>----------------------------------------戴劲松 白英彩</a:t>
            </a:r>
            <a:endParaRPr lang="en-US" altLang="zh-CN"/>
          </a:p>
          <a:p>
            <a:r>
              <a:rPr lang="zh-CN" altLang="en-US"/>
              <a:t>《贝叶斯推断及其互联网应用：过滤垃圾邮件》</a:t>
            </a:r>
            <a:r>
              <a:rPr lang="en-US" altLang="zh-CN"/>
              <a:t>--------------------------------阮一峰</a:t>
            </a:r>
            <a:endParaRPr lang="en-US" altLang="zh-CN"/>
          </a:p>
          <a:p>
            <a:r>
              <a:rPr lang="zh-CN" altLang="en-US"/>
              <a:t>《基于改进朴素贝叶斯算法的垃圾邮件过滤器的研究》</a:t>
            </a:r>
            <a:r>
              <a:rPr lang="en-US" altLang="zh-CN"/>
              <a:t>-----------------------郑 炜 沈 文 张英鹏</a:t>
            </a:r>
            <a:endParaRPr lang="en-US" altLang="zh-CN"/>
          </a:p>
          <a:p>
            <a:pPr marL="0" indent="0">
              <a:buNone/>
            </a:pPr>
            <a:endParaRPr lang="en-US" altLang="zh-CN"/>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p:txBody>
          <a:bodyPr/>
          <a:p>
            <a:r>
              <a:rPr lang="zh-CN" altLang="en-US"/>
              <a:t>谢谢观赏</a:t>
            </a:r>
            <a:endParaRPr lang="zh-CN" altLang="en-US"/>
          </a:p>
        </p:txBody>
      </p:sp>
      <p:sp>
        <p:nvSpPr>
          <p:cNvPr id="2" name="页脚占位符 1"/>
          <p:cNvSpPr>
            <a:spLocks noGrp="1"/>
          </p:cNvSpPr>
          <p:nvPr>
            <p:ph type="ftr" sz="quarter" idx="4294967295"/>
          </p:nvPr>
        </p:nvSpPr>
        <p:spPr>
          <a:xfrm>
            <a:off x="0" y="6515100"/>
            <a:ext cx="4114800" cy="206375"/>
          </a:xfrm>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4294967295"/>
          </p:nvPr>
        </p:nvSpPr>
        <p:spPr>
          <a:xfrm>
            <a:off x="9305925" y="6515100"/>
            <a:ext cx="2886075" cy="206375"/>
          </a:xfrm>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评判模型价值的标准</a:t>
            </a:r>
            <a:br>
              <a:rPr lang="zh-CN" altLang="en-US"/>
            </a:b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评判模型价值的标准</a:t>
            </a:r>
            <a:endParaRPr lang="zh-CN" altLang="en-US"/>
          </a:p>
        </p:txBody>
      </p:sp>
      <p:sp>
        <p:nvSpPr>
          <p:cNvPr id="5" name="内容占位符 4"/>
          <p:cNvSpPr>
            <a:spLocks noGrp="1"/>
          </p:cNvSpPr>
          <p:nvPr>
            <p:ph idx="1"/>
          </p:nvPr>
        </p:nvSpPr>
        <p:spPr/>
        <p:txBody>
          <a:bodyPr/>
          <a:p>
            <a:r>
              <a:rPr lang="zh-CN" altLang="en-US"/>
              <a:t>有两个标准来评价模型的价值。召回率(Recall Rate)和准确率(Precision Rate)</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A,B,C,D</a:t>
            </a:r>
            <a:r>
              <a:rPr lang="zh-CN" altLang="en-US"/>
              <a:t>为对应的数量。则：</a:t>
            </a:r>
            <a:endParaRPr lang="zh-CN" altLang="en-US"/>
          </a:p>
          <a:p>
            <a:r>
              <a:rPr lang="zh-CN" altLang="en-US"/>
              <a:t>召回率为：</a:t>
            </a:r>
            <a:r>
              <a:rPr lang="en-US" altLang="zh-CN"/>
              <a:t>R=A/(A+C)                           </a:t>
            </a:r>
            <a:r>
              <a:rPr lang="zh-CN" altLang="en-US"/>
              <a:t>拦截成功率：</a:t>
            </a:r>
            <a:r>
              <a:rPr lang="en-US" altLang="zh-CN"/>
              <a:t>A/(A+C)</a:t>
            </a:r>
            <a:endParaRPr lang="en-US" altLang="zh-CN"/>
          </a:p>
          <a:p>
            <a:r>
              <a:rPr lang="zh-CN" altLang="en-US"/>
              <a:t>准确率为：</a:t>
            </a:r>
            <a:r>
              <a:rPr lang="en-US" altLang="zh-CN"/>
              <a:t>P=A/(A+B)                           </a:t>
            </a:r>
            <a:r>
              <a:rPr lang="zh-CN" altLang="en-US"/>
              <a:t>误报率：</a:t>
            </a:r>
            <a:r>
              <a:rPr lang="en-US" altLang="zh-CN"/>
              <a:t>B/(B+D)</a:t>
            </a:r>
            <a:endParaRPr lang="en-US" altLang="zh-CN"/>
          </a:p>
          <a:p>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aphicFrame>
        <p:nvGraphicFramePr>
          <p:cNvPr id="6" name="表格 5"/>
          <p:cNvGraphicFramePr/>
          <p:nvPr/>
        </p:nvGraphicFramePr>
        <p:xfrm>
          <a:off x="1828800" y="2857500"/>
          <a:ext cx="8532495" cy="1143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endParaRPr lang="zh-CN" altLang="en-US"/>
                    </a:p>
                  </a:txBody>
                  <a:tcPr/>
                </a:tc>
                <a:tc>
                  <a:txBody>
                    <a:bodyPr/>
                    <a:p>
                      <a:pPr>
                        <a:buNone/>
                      </a:pPr>
                      <a:r>
                        <a:rPr lang="zh-CN" altLang="en-US"/>
                        <a:t>实际为垃圾邮件</a:t>
                      </a:r>
                      <a:endParaRPr lang="zh-CN" altLang="en-US"/>
                    </a:p>
                  </a:txBody>
                  <a:tcPr/>
                </a:tc>
                <a:tc>
                  <a:txBody>
                    <a:bodyPr/>
                    <a:p>
                      <a:pPr>
                        <a:buNone/>
                      </a:pPr>
                      <a:r>
                        <a:rPr lang="zh-CN" altLang="en-US"/>
                        <a:t>实际为正常邮件</a:t>
                      </a:r>
                      <a:endParaRPr lang="zh-CN" altLang="en-US"/>
                    </a:p>
                  </a:txBody>
                  <a:tcPr/>
                </a:tc>
              </a:tr>
              <a:tr h="381000">
                <a:tc>
                  <a:txBody>
                    <a:bodyPr/>
                    <a:p>
                      <a:pPr>
                        <a:buNone/>
                      </a:pPr>
                      <a:r>
                        <a:rPr lang="zh-CN" altLang="en-US"/>
                        <a:t>识别为垃圾邮件</a:t>
                      </a:r>
                      <a:endParaRPr lang="zh-CN" altLang="en-US"/>
                    </a:p>
                  </a:txBody>
                  <a:tcPr/>
                </a:tc>
                <a:tc>
                  <a:txBody>
                    <a:bodyPr/>
                    <a:p>
                      <a:pPr>
                        <a:buNone/>
                      </a:pPr>
                      <a:r>
                        <a:rPr lang="en-US" altLang="zh-CN"/>
                        <a:t>A</a:t>
                      </a:r>
                      <a:endParaRPr lang="en-US" altLang="zh-CN"/>
                    </a:p>
                  </a:txBody>
                  <a:tcPr/>
                </a:tc>
                <a:tc>
                  <a:txBody>
                    <a:bodyPr/>
                    <a:p>
                      <a:pPr>
                        <a:buNone/>
                      </a:pPr>
                      <a:r>
                        <a:rPr lang="en-US" altLang="zh-CN"/>
                        <a:t>B</a:t>
                      </a:r>
                      <a:endParaRPr lang="en-US" altLang="zh-CN"/>
                    </a:p>
                  </a:txBody>
                  <a:tcPr/>
                </a:tc>
              </a:tr>
              <a:tr h="381000">
                <a:tc>
                  <a:txBody>
                    <a:bodyPr/>
                    <a:p>
                      <a:pPr>
                        <a:buNone/>
                      </a:pPr>
                      <a:r>
                        <a:rPr lang="zh-CN" altLang="en-US"/>
                        <a:t>识别为正常邮件</a:t>
                      </a:r>
                      <a:endParaRPr lang="zh-CN" altLang="en-US"/>
                    </a:p>
                  </a:txBody>
                  <a:tcPr/>
                </a:tc>
                <a:tc>
                  <a:txBody>
                    <a:bodyPr/>
                    <a:p>
                      <a:pPr>
                        <a:buNone/>
                      </a:pPr>
                      <a:r>
                        <a:rPr lang="en-US" altLang="zh-CN"/>
                        <a:t>C</a:t>
                      </a:r>
                      <a:endParaRPr lang="en-US" altLang="zh-CN"/>
                    </a:p>
                  </a:txBody>
                  <a:tcPr/>
                </a:tc>
                <a:tc>
                  <a:txBody>
                    <a:bodyPr/>
                    <a:p>
                      <a:pPr>
                        <a:buNone/>
                      </a:pPr>
                      <a:r>
                        <a:rPr lang="en-US" altLang="zh-CN"/>
                        <a:t>D</a:t>
                      </a:r>
                      <a:endParaRPr lang="en-US" altLang="zh-CN"/>
                    </a:p>
                  </a:txBody>
                  <a:tcPr/>
                </a:tc>
              </a:tr>
            </a:tbl>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blinds(horizontal)">
                                      <p:cBhvr>
                                        <p:cTn id="18" dur="500"/>
                                        <p:tgtEl>
                                          <p:spTgt spid="5">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blinds(horizontal)">
                                      <p:cBhvr>
                                        <p:cTn id="21" dur="500"/>
                                        <p:tgtEl>
                                          <p:spTgt spid="5">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blinds(horizontal)">
                                      <p:cBhvr>
                                        <p:cTn id="2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评判模型价值的标准</a:t>
            </a:r>
            <a:br>
              <a:rPr lang="zh-CN" altLang="en-US"/>
            </a:br>
            <a:endParaRPr lang="zh-CN" altLang="en-US"/>
          </a:p>
        </p:txBody>
      </p:sp>
      <p:sp>
        <p:nvSpPr>
          <p:cNvPr id="5" name="内容占位符 4"/>
          <p:cNvSpPr>
            <a:spLocks noGrp="1"/>
          </p:cNvSpPr>
          <p:nvPr>
            <p:ph idx="1"/>
          </p:nvPr>
        </p:nvSpPr>
        <p:spPr/>
        <p:txBody>
          <a:bodyPr/>
          <a:p>
            <a:r>
              <a:rPr lang="zh-CN" altLang="en-US" sz="2800"/>
              <a:t>准确率和召回率是互相影响的，理想情况下肯定是做到两者都高，但是一般情况下准确率高、召回率就低，召回率低、准确率高，当然如果两者都低，那就是什么地方出问题了。</a:t>
            </a:r>
            <a:endParaRPr lang="zh-CN" altLang="en-US" sz="2800"/>
          </a:p>
          <a:p>
            <a:r>
              <a:rPr lang="zh-CN" altLang="en-US" sz="2800"/>
              <a:t>对于垃圾邮件的过滤，应是在保证准确率的前提下，提升召回率。</a:t>
            </a:r>
            <a:endParaRPr lang="zh-CN" altLang="en-US" sz="28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评判模型价值的标准</a:t>
            </a:r>
            <a:br>
              <a:rPr lang="zh-CN" altLang="en-US"/>
            </a:br>
            <a:endParaRPr lang="zh-CN" altLang="en-US"/>
          </a:p>
        </p:txBody>
      </p:sp>
      <p:sp>
        <p:nvSpPr>
          <p:cNvPr id="5" name="内容占位符 4"/>
          <p:cNvSpPr>
            <a:spLocks noGrp="1"/>
          </p:cNvSpPr>
          <p:nvPr>
            <p:ph idx="1"/>
          </p:nvPr>
        </p:nvSpPr>
        <p:spPr>
          <a:xfrm>
            <a:off x="695325" y="625475"/>
            <a:ext cx="10801350" cy="5890260"/>
          </a:xfrm>
        </p:spPr>
        <p:txBody>
          <a:bodyPr>
            <a:noAutofit/>
          </a:bodyPr>
          <a:p>
            <a:r>
              <a:rPr lang="zh-CN" altLang="en-US" sz="1800">
                <a:solidFill>
                  <a:srgbClr val="FF0000"/>
                </a:solidFill>
              </a:rPr>
              <a:t>损失函数</a:t>
            </a:r>
            <a:r>
              <a:rPr lang="zh-CN" altLang="en-US" sz="1800"/>
              <a:t>：监督学习问题是在假设的空间F中选取模型 f 作为决策函数，对于给定的输入 X,由 f(x) 给定输出Y, 这个输出的预测值与真实值 Y可能不一致，用一个函数来度量预测错误的程度表示这种不一致，这个函数就是损失函数或者代价函数；</a:t>
            </a:r>
            <a:endParaRPr lang="zh-CN" altLang="en-US" sz="1800"/>
          </a:p>
          <a:p>
            <a:r>
              <a:rPr lang="zh-CN" altLang="en-US" sz="1800"/>
              <a:t>0-1损失函数(0-1 loss function)（朴素贝叶斯对应的损失函数）</a:t>
            </a:r>
            <a:endParaRPr lang="zh-CN" altLang="en-US" sz="1800"/>
          </a:p>
          <a:p>
            <a:endParaRPr lang="zh-CN" altLang="en-US" sz="1800"/>
          </a:p>
          <a:p>
            <a:endParaRPr lang="zh-CN" altLang="en-US" sz="1800"/>
          </a:p>
          <a:p>
            <a:endParaRPr lang="zh-CN" altLang="en-US" sz="1800"/>
          </a:p>
          <a:p>
            <a:r>
              <a:rPr lang="zh-CN" altLang="en-US" sz="1800"/>
              <a:t>该损失函数的意义就是，当预测错误时，损失函数值为1，预测正确时，损失函数值为0。该损失函数不考虑预测值和真实值的误差程度，也就是只要预测错误，预测错误差一点和差很多是一样的。</a:t>
            </a:r>
            <a:endParaRPr lang="zh-CN" altLang="en-US" sz="1800"/>
          </a:p>
          <a:p>
            <a:r>
              <a:rPr lang="zh-CN" altLang="en-US" sz="1800"/>
              <a:t>朴素贝叶斯本质为损失函数选为0-1损伤函数，风险函数即为损失函数的期望。训练的目标是使得风险函数最小。</a:t>
            </a:r>
            <a:endParaRPr lang="zh-CN" altLang="en-US" sz="1800"/>
          </a:p>
          <a:p>
            <a:r>
              <a:rPr lang="zh-CN" altLang="en-US" sz="1800">
                <a:solidFill>
                  <a:srgbClr val="FF0000"/>
                </a:solidFill>
              </a:rPr>
              <a:t>实际上</a:t>
            </a:r>
            <a:r>
              <a:rPr lang="zh-CN" altLang="en-US" sz="1800"/>
              <a:t>相比于将垃圾邮件误判为正常邮件，我们更希望不要将正常邮件误判为垃圾邮件，因为前者的代</a:t>
            </a:r>
            <a:endParaRPr lang="zh-CN" altLang="en-US" sz="1800"/>
          </a:p>
          <a:p>
            <a:r>
              <a:rPr lang="zh-CN" altLang="en-US" sz="1800"/>
              <a:t>价无非是人们看到了一封垃圾邮件，而后者的代价是一封正常邮件</a:t>
            </a:r>
            <a:r>
              <a:rPr lang="en-US" altLang="zh-CN" sz="1800"/>
              <a:t>“</a:t>
            </a:r>
            <a:r>
              <a:rPr lang="zh-CN" altLang="en-US" sz="1800"/>
              <a:t>消失了</a:t>
            </a:r>
            <a:r>
              <a:rPr lang="en-US" altLang="zh-CN" sz="1800"/>
              <a:t>”</a:t>
            </a:r>
            <a:r>
              <a:rPr lang="zh-CN" altLang="en-US" sz="1800"/>
              <a:t>（被过滤掉了），显然后者</a:t>
            </a:r>
            <a:endParaRPr lang="zh-CN" altLang="en-US" sz="1800"/>
          </a:p>
          <a:p>
            <a:r>
              <a:rPr lang="zh-CN" altLang="en-US" sz="1800"/>
              <a:t>代价更大。</a:t>
            </a:r>
            <a:endParaRPr lang="zh-CN" altLang="en-US" sz="1800"/>
          </a:p>
          <a:p>
            <a:r>
              <a:rPr lang="zh-CN" altLang="en-US" sz="1800"/>
              <a:t>因此</a:t>
            </a:r>
            <a:r>
              <a:rPr lang="en-US" altLang="zh-CN" sz="1800"/>
              <a:t>,</a:t>
            </a:r>
            <a:r>
              <a:rPr lang="zh-CN" altLang="en-US" sz="1800"/>
              <a:t>我选取的损失函数                 </a:t>
            </a:r>
            <a:endParaRPr lang="zh-CN" altLang="en-US" sz="1800"/>
          </a:p>
          <a:p>
            <a:endParaRPr lang="zh-CN" altLang="en-US" sz="1800"/>
          </a:p>
          <a:p>
            <a:endParaRPr lang="zh-CN" altLang="en-US" sz="1800"/>
          </a:p>
          <a:p>
            <a:r>
              <a:rPr lang="zh-CN" altLang="en-US" sz="1800"/>
              <a:t>其他损失函数：平方损失函数、绝对值损失函数、对数损失函数、逻辑回归中的损失函数</a:t>
            </a:r>
            <a:endParaRPr lang="zh-CN" altLang="en-US" sz="18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1016000" y="1785620"/>
            <a:ext cx="3025140" cy="777240"/>
          </a:xfrm>
          <a:prstGeom prst="rect">
            <a:avLst/>
          </a:prstGeom>
        </p:spPr>
      </p:pic>
      <p:graphicFrame>
        <p:nvGraphicFramePr>
          <p:cNvPr id="9" name="对象 8">
            <a:hlinkClick r:id="" action="ppaction://ole?verb="/>
          </p:cNvPr>
          <p:cNvGraphicFramePr>
            <a:graphicFrameLocks noChangeAspect="1"/>
          </p:cNvGraphicFramePr>
          <p:nvPr/>
        </p:nvGraphicFramePr>
        <p:xfrm>
          <a:off x="1016000" y="5855970"/>
          <a:ext cx="9050655" cy="353060"/>
        </p:xfrm>
        <a:graphic>
          <a:graphicData uri="http://schemas.openxmlformats.org/presentationml/2006/ole">
            <mc:AlternateContent xmlns:mc="http://schemas.openxmlformats.org/markup-compatibility/2006">
              <mc:Choice xmlns:v="urn:schemas-microsoft-com:vml" Requires="v">
                <p:oleObj spid="_x0000_s1027" name="" r:id="rId2" imgW="5080000" imgH="215900" progId="Equation.KSEE3">
                  <p:embed/>
                </p:oleObj>
              </mc:Choice>
              <mc:Fallback>
                <p:oleObj name="" r:id="rId2" imgW="5080000" imgH="215900" progId="Equation.KSEE3">
                  <p:embed/>
                  <p:pic>
                    <p:nvPicPr>
                      <p:cNvPr id="0" name="图片 1026"/>
                      <p:cNvPicPr/>
                      <p:nvPr/>
                    </p:nvPicPr>
                    <p:blipFill>
                      <a:blip r:embed="rId3"/>
                      <a:stretch>
                        <a:fillRect/>
                      </a:stretch>
                    </p:blipFill>
                    <p:spPr>
                      <a:xfrm>
                        <a:off x="1016000" y="5855970"/>
                        <a:ext cx="9050655" cy="353060"/>
                      </a:xfrm>
                      <a:prstGeom prst="rect">
                        <a:avLst/>
                      </a:prstGeom>
                    </p:spPr>
                  </p:pic>
                </p:oleObj>
              </mc:Fallback>
            </mc:AlternateContent>
          </a:graphicData>
        </a:graphic>
      </p:graphicFrame>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linds(horizontal)">
                                      <p:cBhvr>
                                        <p:cTn id="16" dur="500"/>
                                        <p:tgtEl>
                                          <p:spTgt spid="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blinds(horizontal)">
                                      <p:cBhvr>
                                        <p:cTn id="19" dur="500"/>
                                        <p:tgtEl>
                                          <p:spTgt spid="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blinds(horizontal)">
                                      <p:cBhvr>
                                        <p:cTn id="25" dur="500"/>
                                        <p:tgtEl>
                                          <p:spTgt spid="5">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blinds(horizontal)">
                                      <p:cBhvr>
                                        <p:cTn id="28" dur="500"/>
                                        <p:tgtEl>
                                          <p:spTgt spid="5">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blinds(horizontal)">
                                      <p:cBhvr>
                                        <p:cTn id="31"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idx="1"/>
          </p:nvPr>
        </p:nvSpPr>
        <p:spPr>
          <a:xfrm>
            <a:off x="3636645" y="2097405"/>
            <a:ext cx="7860030" cy="4209415"/>
          </a:xfrm>
        </p:spPr>
        <p:txBody>
          <a:bodyPr>
            <a:noAutofit/>
          </a:bodyPr>
          <a:p>
            <a:r>
              <a:rPr lang="zh-CN" altLang="en-US" sz="2000"/>
              <a:t>摘自某篇</a:t>
            </a:r>
            <a:r>
              <a:rPr lang="en-US" altLang="zh-CN" sz="2000"/>
              <a:t>CSDN</a:t>
            </a:r>
            <a:r>
              <a:rPr lang="zh-CN" altLang="en-US" sz="2000"/>
              <a:t>博客：</a:t>
            </a:r>
            <a:endParaRPr lang="zh-CN" altLang="en-US" sz="2000"/>
          </a:p>
          <a:p>
            <a:r>
              <a:rPr lang="zh-CN" altLang="en-US" sz="2000"/>
              <a:t>对测试集中的每一封邮件做同样的处理，并计算得到P(s|w)最高的15个词，在计算过程中，</a:t>
            </a:r>
            <a:r>
              <a:rPr lang="zh-CN" altLang="en-US" sz="2000" b="1">
                <a:solidFill>
                  <a:srgbClr val="FF0000"/>
                </a:solidFill>
              </a:rPr>
              <a:t>若该词只出现在垃圾邮件的词典中</a:t>
            </a:r>
            <a:r>
              <a:rPr lang="zh-CN" altLang="en-US" sz="2000"/>
              <a:t>，则令P(w|s′)=0.01，</a:t>
            </a:r>
            <a:r>
              <a:rPr lang="zh-CN" altLang="en-US" sz="2000" b="1">
                <a:solidFill>
                  <a:srgbClr val="FF0000"/>
                </a:solidFill>
              </a:rPr>
              <a:t>反之亦然；若都未出现</a:t>
            </a:r>
            <a:r>
              <a:rPr lang="zh-CN" altLang="en-US" sz="2000">
                <a:solidFill>
                  <a:schemeClr val="tx1"/>
                </a:solidFill>
              </a:rPr>
              <a:t>，则令P(s|w)=0.4。PS.这里做的几个假设基于前人做的一些研究工作得出的。</a:t>
            </a:r>
            <a:r>
              <a:rPr lang="zh-CN" altLang="en-US" sz="2000" b="1">
                <a:solidFill>
                  <a:srgbClr val="FF0000"/>
                </a:solidFill>
              </a:rPr>
              <a:t> </a:t>
            </a:r>
            <a:endParaRPr lang="zh-CN" altLang="en-US" sz="2000" b="1">
              <a:solidFill>
                <a:srgbClr val="FF0000"/>
              </a:solidFill>
            </a:endParaRPr>
          </a:p>
          <a:p>
            <a:endParaRPr lang="zh-CN" altLang="en-US" sz="2000" b="1">
              <a:solidFill>
                <a:srgbClr val="FF0000"/>
              </a:solidFill>
            </a:endParaRPr>
          </a:p>
          <a:p>
            <a:r>
              <a:rPr lang="zh-CN" altLang="en-US" sz="3600">
                <a:solidFill>
                  <a:schemeClr val="tx1"/>
                </a:solidFill>
              </a:rPr>
              <a:t>为什么？</a:t>
            </a:r>
            <a:endParaRPr lang="zh-CN" altLang="en-US" sz="3600">
              <a:solidFill>
                <a:schemeClr val="tx1"/>
              </a:solidFill>
            </a:endParaRPr>
          </a:p>
          <a:p>
            <a:endParaRPr lang="zh-CN" altLang="en-US" sz="3600">
              <a:solidFill>
                <a:schemeClr val="tx1"/>
              </a:solidFill>
            </a:endParaRPr>
          </a:p>
          <a:p>
            <a:endParaRPr lang="en-US" altLang="zh-CN" sz="2000">
              <a:solidFill>
                <a:schemeClr val="tx1"/>
              </a:solidFill>
            </a:endParaRPr>
          </a:p>
          <a:p>
            <a:r>
              <a:rPr lang="zh-CN" altLang="en-US" sz="2000">
                <a:solidFill>
                  <a:schemeClr val="tx1"/>
                </a:solidFill>
              </a:rPr>
              <a:t>解决零概率问题：拉普拉斯平滑处理</a:t>
            </a:r>
            <a:endParaRPr lang="zh-CN" altLang="en-US" sz="2000">
              <a:solidFill>
                <a:schemeClr val="tx1"/>
              </a:solidFill>
            </a:endParaRPr>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pic>
        <p:nvPicPr>
          <p:cNvPr id="6" name="图片 5" descr="u=151487113,2632548500&amp;fm=200&amp;gp=0"/>
          <p:cNvPicPr>
            <a:picLocks noChangeAspect="1"/>
          </p:cNvPicPr>
          <p:nvPr/>
        </p:nvPicPr>
        <p:blipFill>
          <a:blip r:embed="rId1"/>
          <a:stretch>
            <a:fillRect/>
          </a:stretch>
        </p:blipFill>
        <p:spPr>
          <a:xfrm>
            <a:off x="5581650" y="3646170"/>
            <a:ext cx="2165985" cy="1637665"/>
          </a:xfrm>
          <a:prstGeom prst="rect">
            <a:avLst/>
          </a:prstGeom>
        </p:spPr>
      </p:pic>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ea"/>
              </a:rPr>
              <a:t>用拉普拉斯变换做平滑处理</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normAutofit lnSpcReduction="10000"/>
          </a:bodyPr>
          <a:lstStyle/>
          <a:p>
            <a:r>
              <a:rPr lang="zh-CN" altLang="en-US" sz="2400"/>
              <a:t>背景:为什么要做平滑处理?</a:t>
            </a:r>
            <a:endParaRPr lang="zh-CN" altLang="en-US" sz="2400"/>
          </a:p>
          <a:p>
            <a:pPr marL="0" indent="0">
              <a:buNone/>
            </a:pPr>
            <a:r>
              <a:rPr lang="zh-CN" altLang="en-US" sz="2400"/>
              <a:t>　　</a:t>
            </a:r>
            <a:r>
              <a:rPr lang="zh-CN" altLang="en-US" sz="2400" b="1">
                <a:solidFill>
                  <a:srgbClr val="FF0000"/>
                </a:solidFill>
              </a:rPr>
              <a:t>零概率问题</a:t>
            </a:r>
            <a:r>
              <a:rPr lang="zh-CN" altLang="en-US" sz="2400"/>
              <a:t>，就是在计算实例的概率时，如果某个量x，在观察样本库（训练集）中没有出现过，会导致整个实例的概率结果是0。在文本分类的问题中，当一个词语没有在训练样本中出现，该词语调概率为0，使用连乘计算文本出现概率时也为0。这是不合理的，不能因为一个事件没有观察到就武断的认为该事件的概率是0。</a:t>
            </a:r>
            <a:endParaRPr lang="zh-CN" altLang="en-US" sz="2400"/>
          </a:p>
          <a:p>
            <a:r>
              <a:rPr lang="zh-CN" altLang="en-US" sz="2400"/>
              <a:t>拉普拉斯的理论支撑</a:t>
            </a:r>
            <a:endParaRPr lang="zh-CN" altLang="en-US" sz="2400"/>
          </a:p>
          <a:p>
            <a:pPr marL="0" indent="0">
              <a:buNone/>
            </a:pPr>
            <a:r>
              <a:rPr lang="zh-CN" altLang="en-US" sz="2400"/>
              <a:t>　　为了解决零概率的问题，法国数学家拉普拉斯最早提出用加1的方法估计没有出现过的现象的概率，所以加法平滑也叫做拉普拉斯平滑。假定训练样本很大时，每个分量x的计数加1造成的估计概率变化可以忽略不计，但可以方便有效的避免零概率问题。</a:t>
            </a:r>
            <a:endParaRPr lang="zh-CN" altLang="en-US"/>
          </a:p>
          <a:p>
            <a:pPr marL="0" indent="0">
              <a:buNone/>
            </a:pPr>
            <a:r>
              <a:rPr lang="zh-CN" altLang="en-US"/>
              <a:t>公式：</a:t>
            </a:r>
            <a:endParaRPr lang="zh-CN" altLang="en-US"/>
          </a:p>
          <a:p>
            <a:pPr marL="0" indent="0">
              <a:buNone/>
            </a:pPr>
            <a:r>
              <a:rPr lang="zh-CN" altLang="en-US"/>
              <a:t>                                                                                                     （</a:t>
            </a:r>
            <a:r>
              <a:rPr lang="en-US" altLang="zh-CN"/>
              <a:t>N</a:t>
            </a:r>
            <a:r>
              <a:rPr lang="zh-CN" altLang="en-US"/>
              <a:t>为</a:t>
            </a:r>
            <a:r>
              <a:rPr lang="en-US" altLang="zh-CN"/>
              <a:t>S</a:t>
            </a:r>
            <a:r>
              <a:rPr lang="zh-CN" altLang="en-US"/>
              <a:t>类中</a:t>
            </a:r>
            <a:r>
              <a:rPr lang="en-US" altLang="zh-CN"/>
              <a:t>W</a:t>
            </a:r>
            <a:r>
              <a:rPr lang="zh-CN" altLang="en-US"/>
              <a:t>对应的特征个数）</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graphicFrame>
        <p:nvGraphicFramePr>
          <p:cNvPr id="6" name="对象 5">
            <a:hlinkClick r:id="" action="ppaction://ole?verb="/>
          </p:cNvPr>
          <p:cNvGraphicFramePr>
            <a:graphicFrameLocks noChangeAspect="1"/>
          </p:cNvGraphicFramePr>
          <p:nvPr/>
        </p:nvGraphicFramePr>
        <p:xfrm>
          <a:off x="1499235" y="4966335"/>
          <a:ext cx="5968365" cy="1041400"/>
        </p:xfrm>
        <a:graphic>
          <a:graphicData uri="http://schemas.openxmlformats.org/presentationml/2006/ole">
            <mc:AlternateContent xmlns:mc="http://schemas.openxmlformats.org/markup-compatibility/2006">
              <mc:Choice xmlns:v="urn:schemas-microsoft-com:vml" Requires="v">
                <p:oleObj spid="_x0000_s2049" name="" r:id="rId3" imgW="2920365" imgH="419100" progId="Equation.KSEE3">
                  <p:embed/>
                </p:oleObj>
              </mc:Choice>
              <mc:Fallback>
                <p:oleObj name="" r:id="rId3" imgW="2920365" imgH="419100" progId="Equation.KSEE3">
                  <p:embed/>
                  <p:pic>
                    <p:nvPicPr>
                      <p:cNvPr id="0" name="图片 2048"/>
                      <p:cNvPicPr/>
                      <p:nvPr/>
                    </p:nvPicPr>
                    <p:blipFill>
                      <a:blip r:embed="rId4"/>
                      <a:stretch>
                        <a:fillRect/>
                      </a:stretch>
                    </p:blipFill>
                    <p:spPr>
                      <a:xfrm>
                        <a:off x="1499235" y="4966335"/>
                        <a:ext cx="5968365" cy="1041400"/>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用拉普拉斯变换做平滑处理</a:t>
            </a:r>
            <a:endParaRPr lang="zh-CN" altLang="en-US"/>
          </a:p>
        </p:txBody>
      </p:sp>
      <p:sp>
        <p:nvSpPr>
          <p:cNvPr id="5" name="内容占位符 4"/>
          <p:cNvSpPr>
            <a:spLocks noGrp="1"/>
          </p:cNvSpPr>
          <p:nvPr>
            <p:ph idx="1"/>
          </p:nvPr>
        </p:nvSpPr>
        <p:spPr/>
        <p:txBody>
          <a:bodyPr/>
          <a:p>
            <a:r>
              <a:rPr lang="zh-CN" altLang="en-US" sz="2400"/>
              <a:t>应用举例</a:t>
            </a:r>
            <a:endParaRPr lang="zh-CN" altLang="en-US" sz="2400"/>
          </a:p>
          <a:p>
            <a:pPr marL="0" indent="0">
              <a:buNone/>
            </a:pPr>
            <a:r>
              <a:rPr lang="zh-CN" altLang="en-US" sz="2400"/>
              <a:t>　　假设在文本分类中，有3个类，C1、C2、C3，现共</a:t>
            </a:r>
            <a:r>
              <a:rPr lang="zh-CN" altLang="en-US" sz="2400">
                <a:sym typeface="+mn-ea"/>
              </a:rPr>
              <a:t>有</a:t>
            </a:r>
            <a:r>
              <a:rPr lang="en-US" altLang="zh-CN" sz="2400">
                <a:sym typeface="+mn-ea"/>
              </a:rPr>
              <a:t>1000</a:t>
            </a:r>
            <a:r>
              <a:rPr lang="zh-CN" altLang="en-US" sz="2400">
                <a:sym typeface="+mn-ea"/>
              </a:rPr>
              <a:t>份样本</a:t>
            </a:r>
            <a:r>
              <a:rPr lang="en-US" altLang="zh-CN" sz="2400">
                <a:sym typeface="+mn-ea"/>
              </a:rPr>
              <a:t>,</a:t>
            </a:r>
            <a:r>
              <a:rPr lang="zh-CN" altLang="en-US" sz="2400">
                <a:sym typeface="+mn-ea"/>
              </a:rPr>
              <a:t>并且都含有词语</a:t>
            </a:r>
            <a:r>
              <a:rPr lang="en-US" altLang="zh-CN" sz="2400">
                <a:sym typeface="+mn-ea"/>
              </a:rPr>
              <a:t>K1</a:t>
            </a:r>
            <a:r>
              <a:rPr lang="zh-CN" altLang="en-US" sz="2400">
                <a:sym typeface="+mn-ea"/>
              </a:rPr>
              <a:t>。</a:t>
            </a:r>
            <a:r>
              <a:rPr lang="zh-CN" altLang="en-US" sz="2400"/>
              <a:t>在指定的训练样本中，词语K1，在各个类中观测计数分别为0，990，10。假如有一份新的文件含有</a:t>
            </a:r>
            <a:r>
              <a:rPr lang="en-US" altLang="zh-CN" sz="2400"/>
              <a:t>K1</a:t>
            </a:r>
            <a:r>
              <a:rPr lang="zh-CN" altLang="en-US" sz="2400"/>
              <a:t>，想要预测这份新的文件属于哪一类。很明显，用概率</a:t>
            </a:r>
            <a:r>
              <a:rPr lang="en-US" altLang="zh-CN" sz="2400"/>
              <a:t>P1=0</a:t>
            </a:r>
            <a:r>
              <a:rPr lang="zh-CN" altLang="en-US" sz="2400"/>
              <a:t>来预测新文件是否属于</a:t>
            </a:r>
            <a:r>
              <a:rPr lang="en-US" altLang="zh-CN" sz="2400"/>
              <a:t>C1</a:t>
            </a:r>
            <a:r>
              <a:rPr lang="zh-CN" altLang="en-US" sz="2400"/>
              <a:t>类文件是不合理的，这样永远不会有文件被归类到</a:t>
            </a:r>
            <a:r>
              <a:rPr lang="en-US" altLang="zh-CN" sz="2400"/>
              <a:t>C1</a:t>
            </a:r>
            <a:r>
              <a:rPr lang="zh-CN" altLang="en-US" sz="2400"/>
              <a:t>中。此时用拉普拉斯变换做平滑处理，每类文件数都加</a:t>
            </a:r>
            <a:r>
              <a:rPr lang="en-US" altLang="zh-CN" sz="2400"/>
              <a:t>1</a:t>
            </a:r>
            <a:r>
              <a:rPr lang="zh-CN" altLang="en-US" sz="2400"/>
              <a:t>，此时概率变为：</a:t>
            </a:r>
            <a:endParaRPr lang="zh-CN" altLang="en-US" sz="2400"/>
          </a:p>
          <a:p>
            <a:pPr marL="0" indent="0">
              <a:buNone/>
            </a:pPr>
            <a:r>
              <a:rPr lang="zh-CN" altLang="en-US" sz="2400"/>
              <a:t>　　1/1003 = 0.001，991/1003=0.988，11/1003=0.011</a:t>
            </a:r>
            <a:endParaRPr lang="zh-CN" altLang="en-US" sz="2400"/>
          </a:p>
          <a:p>
            <a:pPr marL="0" indent="0">
              <a:buNone/>
            </a:pPr>
            <a:r>
              <a:rPr lang="zh-CN" altLang="en-US" sz="2400"/>
              <a:t>　　在实际的使用中也经常使用加 lambda（1≥lambda≥0）来代替简单加1。如果对N个计数都加上lambda，这时分母也要记得加上N*lambda。</a:t>
            </a:r>
            <a:endParaRPr lang="zh-CN" altLang="en-US" sz="2400"/>
          </a:p>
          <a:p>
            <a:pPr marL="0" indent="0">
              <a:buNone/>
            </a:pPr>
            <a:endParaRPr lang="en-US" altLang="zh-CN" sz="24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Par">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Par">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Par">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用拉普拉斯变换做平滑处理</a:t>
            </a:r>
            <a:endParaRPr lang="zh-CN" altLang="en-US"/>
          </a:p>
        </p:txBody>
      </p:sp>
      <p:sp>
        <p:nvSpPr>
          <p:cNvPr id="5" name="内容占位符 4"/>
          <p:cNvSpPr>
            <a:spLocks noGrp="1"/>
          </p:cNvSpPr>
          <p:nvPr>
            <p:ph idx="1"/>
          </p:nvPr>
        </p:nvSpPr>
        <p:spPr/>
        <p:txBody>
          <a:bodyPr>
            <a:normAutofit lnSpcReduction="10000"/>
          </a:bodyPr>
          <a:p>
            <a:r>
              <a:rPr lang="zh-CN" altLang="en-US"/>
              <a:t>对于垃圾邮件的过滤：</a:t>
            </a:r>
            <a:endParaRPr lang="zh-CN" altLang="en-US"/>
          </a:p>
          <a:p>
            <a:endParaRPr lang="zh-CN" altLang="en-US"/>
          </a:p>
          <a:p>
            <a:endParaRPr lang="zh-CN" altLang="en-US"/>
          </a:p>
          <a:p>
            <a:endParaRPr lang="zh-CN" altLang="en-US"/>
          </a:p>
          <a:p>
            <a:endParaRPr lang="zh-CN" altLang="en-US"/>
          </a:p>
          <a:p>
            <a:endParaRPr lang="zh-CN" altLang="en-US"/>
          </a:p>
          <a:p>
            <a:pPr marL="0" indent="0">
              <a:buNone/>
            </a:pPr>
            <a:r>
              <a:rPr lang="zh-CN" altLang="en-US"/>
              <a:t>其中</a:t>
            </a:r>
            <a:r>
              <a:rPr lang="en-US" altLang="zh-CN"/>
              <a:t>v1</a:t>
            </a:r>
            <a:r>
              <a:rPr lang="zh-CN" altLang="en-US"/>
              <a:t>，</a:t>
            </a:r>
            <a:r>
              <a:rPr lang="en-US" altLang="zh-CN"/>
              <a:t>v2</a:t>
            </a:r>
            <a:r>
              <a:rPr lang="zh-CN" altLang="en-US"/>
              <a:t>分别为</a:t>
            </a:r>
            <a:r>
              <a:rPr lang="en-US" altLang="zh-CN"/>
              <a:t>W</a:t>
            </a:r>
            <a:r>
              <a:rPr lang="zh-CN" altLang="en-US"/>
              <a:t>在垃圾邮件和正常邮件中出现的次数。（</a:t>
            </a:r>
            <a:r>
              <a:rPr lang="en-US" altLang="zh-CN"/>
              <a:t>P(S)=P(H)=0.5</a:t>
            </a:r>
            <a:r>
              <a:rPr lang="zh-CN" altLang="en-US"/>
              <a:t>）</a:t>
            </a:r>
            <a:endParaRPr lang="zh-CN" altLang="en-US"/>
          </a:p>
          <a:p>
            <a:pPr marL="0" indent="0">
              <a:buNone/>
            </a:pPr>
            <a:endParaRPr lang="zh-CN" altLang="en-US"/>
          </a:p>
          <a:p>
            <a:pPr marL="0" indent="0">
              <a:buNone/>
            </a:pPr>
            <a:r>
              <a:rPr lang="zh-CN" altLang="en-US"/>
              <a:t>为避免出现 </a:t>
            </a:r>
            <a:r>
              <a:rPr lang="en-US" altLang="zh-CN"/>
              <a:t>v1=0 </a:t>
            </a:r>
            <a:r>
              <a:rPr lang="zh-CN" altLang="en-US"/>
              <a:t>或</a:t>
            </a:r>
            <a:r>
              <a:rPr lang="en-US" altLang="zh-CN"/>
              <a:t>V2=0</a:t>
            </a:r>
            <a:r>
              <a:rPr lang="zh-CN" altLang="en-US"/>
              <a:t>而使</a:t>
            </a:r>
            <a:r>
              <a:rPr lang="en-US" altLang="zh-CN"/>
              <a:t>P(S|W)=0</a:t>
            </a:r>
            <a:r>
              <a:rPr lang="zh-CN" altLang="en-US"/>
              <a:t>或</a:t>
            </a:r>
            <a:r>
              <a:rPr lang="en-US" altLang="zh-CN"/>
              <a:t>1,</a:t>
            </a:r>
            <a:r>
              <a:rPr lang="zh-CN" altLang="en-US"/>
              <a:t>做平滑处理：</a:t>
            </a:r>
            <a:endParaRPr lang="zh-CN" altLang="en-US"/>
          </a:p>
          <a:p>
            <a:pPr marL="0" indent="0">
              <a:buNone/>
            </a:pPr>
            <a:r>
              <a:rPr lang="zh-CN" altLang="en-US"/>
              <a:t>                                                                                         </a:t>
            </a:r>
            <a:endParaRPr lang="zh-CN" altLang="en-US"/>
          </a:p>
          <a:p>
            <a:r>
              <a:rPr lang="zh-CN" altLang="en-US"/>
              <a:t>                                                                                    </a:t>
            </a:r>
            <a:r>
              <a:rPr lang="zh-CN" altLang="en-US">
                <a:sym typeface="+mn-ea"/>
              </a:rPr>
              <a:t>（</a:t>
            </a:r>
            <a:r>
              <a:rPr lang="en-US" altLang="zh-CN">
                <a:sym typeface="+mn-ea"/>
              </a:rPr>
              <a:t>N1</a:t>
            </a:r>
            <a:r>
              <a:rPr lang="zh-CN" altLang="en-US">
                <a:sym typeface="+mn-ea"/>
              </a:rPr>
              <a:t>、</a:t>
            </a:r>
            <a:r>
              <a:rPr lang="en-US" altLang="zh-CN">
                <a:sym typeface="+mn-ea"/>
              </a:rPr>
              <a:t>N2</a:t>
            </a:r>
            <a:r>
              <a:rPr lang="zh-CN" altLang="en-US">
                <a:sym typeface="+mn-ea"/>
              </a:rPr>
              <a:t>取值为</a:t>
            </a:r>
            <a:r>
              <a:rPr lang="en-US" altLang="zh-CN">
                <a:sym typeface="+mn-ea"/>
              </a:rPr>
              <a:t>2</a:t>
            </a:r>
            <a:r>
              <a:rPr lang="zh-CN" altLang="en-US">
                <a:sym typeface="+mn-ea"/>
              </a:rPr>
              <a:t>、</a:t>
            </a:r>
            <a:r>
              <a:rPr lang="en-US" altLang="zh-CN">
                <a:sym typeface="+mn-ea"/>
              </a:rPr>
              <a:t>2</a:t>
            </a:r>
            <a:r>
              <a:rPr lang="zh-CN" altLang="en-US">
                <a:sym typeface="+mn-ea"/>
              </a:rPr>
              <a:t>）或</a:t>
            </a:r>
            <a:endParaRPr lang="zh-CN" altLang="en-US"/>
          </a:p>
          <a:p>
            <a:r>
              <a:rPr lang="zh-CN" altLang="en-US"/>
              <a:t>                                                                                    （</a:t>
            </a:r>
            <a:r>
              <a:rPr lang="en-US" altLang="zh-CN"/>
              <a:t>N1</a:t>
            </a:r>
            <a:r>
              <a:rPr lang="zh-CN" altLang="en-US"/>
              <a:t>、</a:t>
            </a:r>
            <a:r>
              <a:rPr lang="en-US" altLang="zh-CN"/>
              <a:t>N2</a:t>
            </a:r>
            <a:r>
              <a:rPr lang="zh-CN" altLang="en-US"/>
              <a:t>取值为</a:t>
            </a:r>
            <a:r>
              <a:rPr lang="en-US" altLang="zh-CN"/>
              <a:t>spam</a:t>
            </a:r>
            <a:r>
              <a:rPr lang="zh-CN" altLang="en-US"/>
              <a:t>、</a:t>
            </a:r>
            <a:r>
              <a:rPr lang="en-US" altLang="zh-CN"/>
              <a:t>ham</a:t>
            </a:r>
            <a:r>
              <a:rPr lang="zh-CN" altLang="en-US"/>
              <a:t>字典中词                                                           </a:t>
            </a:r>
            <a:endParaRPr lang="zh-CN" altLang="en-US"/>
          </a:p>
          <a:p>
            <a:r>
              <a:rPr lang="zh-CN" altLang="en-US"/>
              <a:t>                                                                                        的数目）</a:t>
            </a:r>
            <a:endParaRPr lang="zh-CN" altLang="en-US"/>
          </a:p>
          <a:p>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aphicFrame>
        <p:nvGraphicFramePr>
          <p:cNvPr id="7" name="对象 6">
            <a:hlinkClick r:id="" action="ppaction://ole?verb="/>
          </p:cNvPr>
          <p:cNvGraphicFramePr>
            <a:graphicFrameLocks noChangeAspect="1"/>
          </p:cNvGraphicFramePr>
          <p:nvPr/>
        </p:nvGraphicFramePr>
        <p:xfrm>
          <a:off x="998220" y="1540828"/>
          <a:ext cx="9924415" cy="1285240"/>
        </p:xfrm>
        <a:graphic>
          <a:graphicData uri="http://schemas.openxmlformats.org/presentationml/2006/ole">
            <mc:AlternateContent xmlns:mc="http://schemas.openxmlformats.org/markup-compatibility/2006">
              <mc:Choice xmlns:v="urn:schemas-microsoft-com:vml" Requires="v">
                <p:oleObj spid="_x0000_s1025" name="" r:id="rId1" imgW="3924300" imgH="508000" progId="Equation.KSEE3">
                  <p:embed/>
                </p:oleObj>
              </mc:Choice>
              <mc:Fallback>
                <p:oleObj name="" r:id="rId1" imgW="3924300" imgH="508000" progId="Equation.KSEE3">
                  <p:embed/>
                  <p:pic>
                    <p:nvPicPr>
                      <p:cNvPr id="0" name="图片 1024"/>
                      <p:cNvPicPr/>
                      <p:nvPr/>
                    </p:nvPicPr>
                    <p:blipFill>
                      <a:blip r:embed="rId2"/>
                      <a:stretch>
                        <a:fillRect/>
                      </a:stretch>
                    </p:blipFill>
                    <p:spPr>
                      <a:xfrm>
                        <a:off x="998220" y="1540828"/>
                        <a:ext cx="9924415" cy="12852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95008" y="4822825"/>
          <a:ext cx="5888990" cy="1354455"/>
        </p:xfrm>
        <a:graphic>
          <a:graphicData uri="http://schemas.openxmlformats.org/presentationml/2006/ole">
            <mc:AlternateContent xmlns:mc="http://schemas.openxmlformats.org/markup-compatibility/2006">
              <mc:Choice xmlns:v="urn:schemas-microsoft-com:vml" Requires="v">
                <p:oleObj spid="_x0000_s1026" name="" r:id="rId3" imgW="2209800" imgH="508000" progId="Equation.KSEE3">
                  <p:embed/>
                </p:oleObj>
              </mc:Choice>
              <mc:Fallback>
                <p:oleObj name="" r:id="rId3" imgW="2209800" imgH="508000" progId="Equation.KSEE3">
                  <p:embed/>
                  <p:pic>
                    <p:nvPicPr>
                      <p:cNvPr id="0" name="图片 1025"/>
                      <p:cNvPicPr/>
                      <p:nvPr/>
                    </p:nvPicPr>
                    <p:blipFill>
                      <a:blip r:embed="rId4"/>
                      <a:stretch>
                        <a:fillRect/>
                      </a:stretch>
                    </p:blipFill>
                    <p:spPr>
                      <a:xfrm>
                        <a:off x="695008" y="4822825"/>
                        <a:ext cx="5888990" cy="1354455"/>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8" end="8"/>
                                            </p:txEl>
                                          </p:spTgt>
                                        </p:tgtEl>
                                        <p:attrNameLst>
                                          <p:attrName>style.visibility</p:attrName>
                                        </p:attrNameLst>
                                      </p:cBhvr>
                                      <p:to>
                                        <p:strVal val="visible"/>
                                      </p:to>
                                    </p:set>
                                    <p:animEffect transition="in" filter="blinds(horizontal)">
                                      <p:cBhvr>
                                        <p:cTn id="20" dur="500"/>
                                        <p:tgtEl>
                                          <p:spTgt spid="5">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blinds(horizontal)">
                                      <p:cBhvr>
                                        <p:cTn id="30" dur="500"/>
                                        <p:tgtEl>
                                          <p:spTgt spid="5">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animEffect transition="in" filter="blinds(horizontal)">
                                      <p:cBhvr>
                                        <p:cTn id="35" dur="500"/>
                                        <p:tgtEl>
                                          <p:spTgt spid="5">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2" end="12"/>
                                            </p:txEl>
                                          </p:spTgt>
                                        </p:tgtEl>
                                        <p:attrNameLst>
                                          <p:attrName>style.visibility</p:attrName>
                                        </p:attrNameLst>
                                      </p:cBhvr>
                                      <p:to>
                                        <p:strVal val="visible"/>
                                      </p:to>
                                    </p:set>
                                    <p:animEffect transition="in" filter="blinds(horizontal)">
                                      <p:cBhvr>
                                        <p:cTn id="3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6731"/>
</p:tagLst>
</file>

<file path=ppt/tags/tag10.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1.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2.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13.xml><?xml version="1.0" encoding="utf-8"?>
<p:tagLst xmlns:p="http://schemas.openxmlformats.org/presentationml/2006/main">
  <p:tag name="KSO_WM_BEAUTIFY_FLAG" val="#wm#"/>
  <p:tag name="KSO_WM_TEMPLATE_CATEGORY" val="custom"/>
  <p:tag name="KSO_WM_TEMPLATE_INDEX" val="20186731"/>
</p:tagLst>
</file>

<file path=ppt/tags/tag14.xml><?xml version="1.0" encoding="utf-8"?>
<p:tagLst xmlns:p="http://schemas.openxmlformats.org/presentationml/2006/main">
  <p:tag name="KSO_WM_BEAUTIFY_FLAG" val="#wm#"/>
  <p:tag name="KSO_WM_TEMPLATE_CATEGORY" val="custom"/>
  <p:tag name="KSO_WM_TEMPLATE_INDEX" val="20186731"/>
</p:tagLst>
</file>

<file path=ppt/tags/tag15.xml><?xml version="1.0" encoding="utf-8"?>
<p:tagLst xmlns:p="http://schemas.openxmlformats.org/presentationml/2006/main">
  <p:tag name="KSO_WM_BEAUTIFY_FLAG" val="#wm#"/>
  <p:tag name="KSO_WM_TEMPLATE_CATEGORY" val="custom"/>
  <p:tag name="KSO_WM_TEMPLATE_INDEX" val="20186731"/>
</p:tagLst>
</file>

<file path=ppt/tags/tag16.xml><?xml version="1.0" encoding="utf-8"?>
<p:tagLst xmlns:p="http://schemas.openxmlformats.org/presentationml/2006/main">
  <p:tag name="KSO_WM_BEAUTIFY_FLAG" val="#wm#"/>
  <p:tag name="KSO_WM_TEMPLATE_CATEGORY" val="custom"/>
  <p:tag name="KSO_WM_TEMPLATE_INDEX" val="20186731"/>
</p:tagLst>
</file>

<file path=ppt/tags/tag17.xml><?xml version="1.0" encoding="utf-8"?>
<p:tagLst xmlns:p="http://schemas.openxmlformats.org/presentationml/2006/main">
  <p:tag name="KSO_WM_BEAUTIFY_FLAG" val="#wm#"/>
  <p:tag name="KSO_WM_TEMPLATE_CATEGORY" val="custom"/>
  <p:tag name="KSO_WM_TEMPLATE_INDEX" val="20186731"/>
</p:tagLst>
</file>

<file path=ppt/tags/tag18.xml><?xml version="1.0" encoding="utf-8"?>
<p:tagLst xmlns:p="http://schemas.openxmlformats.org/presentationml/2006/main">
  <p:tag name="KSO_WM_BEAUTIFY_FLAG" val="#wm#"/>
  <p:tag name="KSO_WM_TEMPLATE_CATEGORY" val="custom"/>
  <p:tag name="KSO_WM_TEMPLATE_INDEX" val="20186731"/>
</p:tagLst>
</file>

<file path=ppt/tags/tag19.xml><?xml version="1.0" encoding="utf-8"?>
<p:tagLst xmlns:p="http://schemas.openxmlformats.org/presentationml/2006/main">
  <p:tag name="KSO_WM_BEAUTIFY_FLAG" val="#wm#"/>
  <p:tag name="KSO_WM_TEMPLATE_CATEGORY" val="custom"/>
  <p:tag name="KSO_WM_TEMPLATE_INDEX" val="20186731"/>
</p:tagLst>
</file>

<file path=ppt/tags/tag2.xml><?xml version="1.0" encoding="utf-8"?>
<p:tagLst xmlns:p="http://schemas.openxmlformats.org/presentationml/2006/main">
  <p:tag name="KSO_WM_TAG_VERSION" val="1.0"/>
  <p:tag name="KSO_WM_TEMPLATE_CATEGORY" val="custom"/>
  <p:tag name="KSO_WM_TEMPLATE_INDEX" val="20186731"/>
</p:tagLst>
</file>

<file path=ppt/tags/tag20.xml><?xml version="1.0" encoding="utf-8"?>
<p:tagLst xmlns:p="http://schemas.openxmlformats.org/presentationml/2006/main">
  <p:tag name="KSO_WM_BEAUTIFY_FLAG" val="#wm#"/>
  <p:tag name="KSO_WM_TEMPLATE_CATEGORY" val="custom"/>
  <p:tag name="KSO_WM_TEMPLATE_INDEX" val="20186731"/>
</p:tagLst>
</file>

<file path=ppt/tags/tag21.xml><?xml version="1.0" encoding="utf-8"?>
<p:tagLst xmlns:p="http://schemas.openxmlformats.org/presentationml/2006/main">
  <p:tag name="KSO_WM_BEAUTIFY_FLAG" val="#wm#"/>
  <p:tag name="KSO_WM_TEMPLATE_CATEGORY" val="custom"/>
  <p:tag name="KSO_WM_TEMPLATE_INDEX" val="20186731"/>
</p:tagLst>
</file>

<file path=ppt/tags/tag22.xml><?xml version="1.0" encoding="utf-8"?>
<p:tagLst xmlns:p="http://schemas.openxmlformats.org/presentationml/2006/main">
  <p:tag name="KSO_WM_BEAUTIFY_FLAG" val="#wm#"/>
  <p:tag name="KSO_WM_TEMPLATE_CATEGORY" val="custom"/>
  <p:tag name="KSO_WM_TEMPLATE_INDEX" val="20186731"/>
</p:tagLst>
</file>

<file path=ppt/tags/tag23.xml><?xml version="1.0" encoding="utf-8"?>
<p:tagLst xmlns:p="http://schemas.openxmlformats.org/presentationml/2006/main">
  <p:tag name="KSO_WM_BEAUTIFY_FLAG" val="#wm#"/>
  <p:tag name="KSO_WM_TEMPLATE_CATEGORY" val="custom"/>
  <p:tag name="KSO_WM_TEMPLATE_INDEX" val="20186731"/>
</p:tagLst>
</file>

<file path=ppt/tags/tag3.xml><?xml version="1.0" encoding="utf-8"?>
<p:tagLst xmlns:p="http://schemas.openxmlformats.org/presentationml/2006/main">
  <p:tag name="KSO_WM_TEMPLATE_CATEGORY" val="custom"/>
  <p:tag name="KSO_WM_TEMPLATE_INDEX" val="20186731"/>
  <p:tag name="KSO_WM_TAG_VERSION" val="1.0"/>
  <p:tag name="KSO_WM_BEAUTIFY_FLAG" val="#wm#"/>
  <p:tag name="KSO_WM_TEMPLATE_THUMBS_INDEX" val="1、2、3、4、5"/>
</p:tagLst>
</file>

<file path=ppt/tags/tag4.xml><?xml version="1.0" encoding="utf-8"?>
<p:tagLst xmlns:p="http://schemas.openxmlformats.org/presentationml/2006/main">
  <p:tag name="KSO_WM_BEAUTIFY_FLAG" val="#wm#"/>
  <p:tag name="KSO_WM_TEMPLATE_CATEGORY" val="custom"/>
  <p:tag name="KSO_WM_TEMPLATE_INDEX" val="20186731"/>
</p:tagLst>
</file>

<file path=ppt/tags/tag5.xml><?xml version="1.0" encoding="utf-8"?>
<p:tagLst xmlns:p="http://schemas.openxmlformats.org/presentationml/2006/main">
  <p:tag name="KSO_WM_BEAUTIFY_FLAG" val="#wm#"/>
  <p:tag name="KSO_WM_TEMPLATE_CATEGORY" val="custom"/>
  <p:tag name="KSO_WM_TEMPLATE_INDEX" val="20186731"/>
</p:tagLst>
</file>

<file path=ppt/tags/tag6.xml><?xml version="1.0" encoding="utf-8"?>
<p:tagLst xmlns:p="http://schemas.openxmlformats.org/presentationml/2006/main">
  <p:tag name="KSO_WM_BEAUTIFY_FLAG" val="#wm#"/>
  <p:tag name="KSO_WM_TEMPLATE_CATEGORY" val="custom"/>
  <p:tag name="KSO_WM_TEMPLATE_INDEX" val="20186731"/>
</p:tagLst>
</file>

<file path=ppt/tags/tag7.xml><?xml version="1.0" encoding="utf-8"?>
<p:tagLst xmlns:p="http://schemas.openxmlformats.org/presentationml/2006/main">
  <p:tag name="KSO_WM_BEAUTIFY_FLAG" val="#wm#"/>
  <p:tag name="KSO_WM_TEMPLATE_CATEGORY" val="custom"/>
  <p:tag name="KSO_WM_TEMPLATE_INDEX" val="20186731"/>
</p:tagLst>
</file>

<file path=ppt/tags/tag8.xml><?xml version="1.0" encoding="utf-8"?>
<p:tagLst xmlns:p="http://schemas.openxmlformats.org/presentationml/2006/main">
  <p:tag name="KSO_WM_BEAUTIFY_FLAG" val="#wm#"/>
  <p:tag name="KSO_WM_TEMPLATE_CATEGORY" val="custom"/>
  <p:tag name="KSO_WM_TEMPLATE_INDEX" val="20186731"/>
</p:tagLst>
</file>

<file path=ppt/tags/tag9.xml><?xml version="1.0" encoding="utf-8"?>
<p:tagLst xmlns:p="http://schemas.openxmlformats.org/presentationml/2006/main">
  <p:tag name="KSO_WM_BEAUTIFY_FLAG" val="#wm#"/>
  <p:tag name="KSO_WM_TEMPLATE_CATEGORY" val="custom"/>
  <p:tag name="KSO_WM_TEMPLATE_INDEX" val="20186731"/>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4305</Words>
  <Application>WPS 演示</Application>
  <PresentationFormat>宽屏</PresentationFormat>
  <Paragraphs>237</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18</vt:i4>
      </vt:variant>
    </vt:vector>
  </HeadingPairs>
  <TitlesOfParts>
    <vt:vector size="32" baseType="lpstr">
      <vt:lpstr>Arial</vt:lpstr>
      <vt:lpstr>宋体</vt:lpstr>
      <vt:lpstr>Wingdings</vt:lpstr>
      <vt:lpstr>黑体</vt:lpstr>
      <vt:lpstr>微软雅黑</vt:lpstr>
      <vt:lpstr>Arial Unicode MS</vt:lpstr>
      <vt:lpstr>Calibri</vt:lpstr>
      <vt:lpstr>主题2</vt:lpstr>
      <vt:lpstr>Equation.KSEE3</vt:lpstr>
      <vt:lpstr>Equation.KSEE3</vt:lpstr>
      <vt:lpstr>Equation.KSEE3</vt:lpstr>
      <vt:lpstr>Equation.KSEE3</vt:lpstr>
      <vt:lpstr>Equation.KSEE3</vt:lpstr>
      <vt:lpstr>Equation.KSEE3</vt:lpstr>
      <vt:lpstr>朴素贝叶斯垃圾邮件过滤总结 </vt:lpstr>
      <vt:lpstr>评判模型价值的标准 </vt:lpstr>
      <vt:lpstr>评判模型价值的标准</vt:lpstr>
      <vt:lpstr>评判模型价值的标准 </vt:lpstr>
      <vt:lpstr>评判模型价值的标准 </vt:lpstr>
      <vt:lpstr>PowerPoint 演示文稿</vt:lpstr>
      <vt:lpstr>用拉普拉斯变换做平滑处理</vt:lpstr>
      <vt:lpstr>用拉普拉斯变换做平滑处理</vt:lpstr>
      <vt:lpstr>用拉普拉斯变换做平滑处理</vt:lpstr>
      <vt:lpstr>阈值的选择 摘自某篇CSDN博客：</vt:lpstr>
      <vt:lpstr>阈值的选择</vt:lpstr>
      <vt:lpstr>其他一些改进的建议</vt:lpstr>
      <vt:lpstr>其他的一些改进的建议</vt:lpstr>
      <vt:lpstr>朴素贝叶斯的优缺点</vt:lpstr>
      <vt:lpstr>我的代码实现及测试结果</vt:lpstr>
      <vt:lpstr>我的代码实现及测试结果</vt:lpstr>
      <vt:lpstr>参考文献</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王家鑫</dc:creator>
  <cp:lastModifiedBy>NEVERMORE</cp:lastModifiedBy>
  <cp:revision>13</cp:revision>
  <dcterms:created xsi:type="dcterms:W3CDTF">2018-04-11T01:11:00Z</dcterms:created>
  <dcterms:modified xsi:type="dcterms:W3CDTF">2018-04-13T03:50:51Z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