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Neo Tech" panose="020B0604020202020204" charset="0"/>
      <p:regular r:id="rId17"/>
    </p:embeddedFont>
    <p:embeddedFont>
      <p:font typeface="Neo Tech Bold" panose="020B0604020202020204" charset="0"/>
      <p:regular r:id="rId18"/>
    </p:embeddedFont>
    <p:embeddedFont>
      <p:font typeface="Neo Tech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29946" y="1028700"/>
            <a:ext cx="14828108" cy="8229600"/>
          </a:xfrm>
          <a:custGeom>
            <a:avLst/>
            <a:gdLst/>
            <a:ahLst/>
            <a:cxnLst/>
            <a:rect l="l" t="t" r="r" b="b"/>
            <a:pathLst>
              <a:path w="14828108" h="8229600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71355" y="7684325"/>
            <a:ext cx="3731115" cy="2957757"/>
          </a:xfrm>
          <a:custGeom>
            <a:avLst/>
            <a:gdLst/>
            <a:ahLst/>
            <a:cxnLst/>
            <a:rect l="l" t="t" r="r" b="b"/>
            <a:pathLst>
              <a:path w="3731115" h="2957757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604847" y="-832180"/>
            <a:ext cx="3396344" cy="2692375"/>
          </a:xfrm>
          <a:custGeom>
            <a:avLst/>
            <a:gdLst/>
            <a:ahLst/>
            <a:cxnLst/>
            <a:rect l="l" t="t" r="r" b="b"/>
            <a:pathLst>
              <a:path w="3396344" h="2692375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4030157" y="5124450"/>
            <a:ext cx="1022768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3259760" y="6378821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781048" y="6378821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017923" y="3147758"/>
            <a:ext cx="12586924" cy="1336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367"/>
              </a:lnSpc>
            </a:pPr>
            <a:r>
              <a:rPr lang="en-US" sz="8000" b="1" dirty="0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RANCANGAN</a:t>
            </a:r>
            <a:r>
              <a:rPr lang="en-US" sz="8881" b="1" dirty="0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 REST API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66550" y="5391150"/>
            <a:ext cx="10754899" cy="762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SISTEM ASURANSI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4493835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2765465" y="0"/>
                </a:moveTo>
                <a:lnTo>
                  <a:pt x="0" y="0"/>
                </a:lnTo>
                <a:lnTo>
                  <a:pt x="0" y="191069"/>
                </a:lnTo>
                <a:lnTo>
                  <a:pt x="2765465" y="191069"/>
                </a:lnTo>
                <a:lnTo>
                  <a:pt x="27654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9323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0" y="0"/>
                </a:moveTo>
                <a:lnTo>
                  <a:pt x="2765465" y="0"/>
                </a:lnTo>
                <a:lnTo>
                  <a:pt x="2765465" y="191069"/>
                </a:lnTo>
                <a:lnTo>
                  <a:pt x="0" y="191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945602" y="5209092"/>
            <a:ext cx="10324474" cy="3017923"/>
          </a:xfrm>
          <a:custGeom>
            <a:avLst/>
            <a:gdLst/>
            <a:ahLst/>
            <a:cxnLst/>
            <a:rect l="l" t="t" r="r" b="b"/>
            <a:pathLst>
              <a:path w="10324474" h="3017923">
                <a:moveTo>
                  <a:pt x="0" y="0"/>
                </a:moveTo>
                <a:lnTo>
                  <a:pt x="10324475" y="0"/>
                </a:lnTo>
                <a:lnTo>
                  <a:pt x="10324475" y="3017924"/>
                </a:lnTo>
                <a:lnTo>
                  <a:pt x="0" y="3017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067329" y="2120016"/>
            <a:ext cx="6153341" cy="84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3"/>
              </a:lnSpc>
            </a:pPr>
            <a:r>
              <a:rPr lang="en-US" sz="4745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CREAT POLICY/CLAIM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4085" y="2810722"/>
            <a:ext cx="8623983" cy="239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</a:pPr>
            <a:endParaRPr/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Validasi input.</a:t>
            </a:r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Simpan data polis/klaim ke database.</a:t>
            </a:r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Kirimkan respons dengan detail polis/klaim.</a:t>
            </a:r>
          </a:p>
          <a:p>
            <a:pPr algn="l">
              <a:lnSpc>
                <a:spcPts val="3769"/>
              </a:lnSpc>
            </a:pPr>
            <a:endParaRPr lang="en-US" sz="2204" spc="24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4493835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2765465" y="0"/>
                </a:moveTo>
                <a:lnTo>
                  <a:pt x="0" y="0"/>
                </a:lnTo>
                <a:lnTo>
                  <a:pt x="0" y="191069"/>
                </a:lnTo>
                <a:lnTo>
                  <a:pt x="2765465" y="191069"/>
                </a:lnTo>
                <a:lnTo>
                  <a:pt x="27654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9323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0" y="0"/>
                </a:moveTo>
                <a:lnTo>
                  <a:pt x="2765465" y="0"/>
                </a:lnTo>
                <a:lnTo>
                  <a:pt x="2765465" y="191069"/>
                </a:lnTo>
                <a:lnTo>
                  <a:pt x="0" y="191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103369" y="5394224"/>
            <a:ext cx="8907100" cy="2995013"/>
          </a:xfrm>
          <a:custGeom>
            <a:avLst/>
            <a:gdLst/>
            <a:ahLst/>
            <a:cxnLst/>
            <a:rect l="l" t="t" r="r" b="b"/>
            <a:pathLst>
              <a:path w="8907100" h="2995013">
                <a:moveTo>
                  <a:pt x="0" y="0"/>
                </a:moveTo>
                <a:lnTo>
                  <a:pt x="8907101" y="0"/>
                </a:lnTo>
                <a:lnTo>
                  <a:pt x="8907101" y="2995012"/>
                </a:lnTo>
                <a:lnTo>
                  <a:pt x="0" y="299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277530" y="2120016"/>
            <a:ext cx="7732939" cy="84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3"/>
              </a:lnSpc>
            </a:pPr>
            <a:r>
              <a:rPr lang="en-US" sz="4745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PAYMENT (PEMBAYARAN)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4085" y="2995853"/>
            <a:ext cx="8623983" cy="239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</a:pPr>
            <a:endParaRPr/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Integrasi dengan gateway pembayaran (Stripe, PayPal).</a:t>
            </a:r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Simpan detail pembayaran ke database.</a:t>
            </a:r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Perbarui status polis jika pembayaran berhasil.</a:t>
            </a:r>
          </a:p>
          <a:p>
            <a:pPr algn="l">
              <a:lnSpc>
                <a:spcPts val="3769"/>
              </a:lnSpc>
            </a:pPr>
            <a:endParaRPr lang="en-US" sz="2204" spc="24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4493835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2765465" y="0"/>
                </a:moveTo>
                <a:lnTo>
                  <a:pt x="0" y="0"/>
                </a:lnTo>
                <a:lnTo>
                  <a:pt x="0" y="191069"/>
                </a:lnTo>
                <a:lnTo>
                  <a:pt x="2765465" y="191069"/>
                </a:lnTo>
                <a:lnTo>
                  <a:pt x="27654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9323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0" y="0"/>
                </a:moveTo>
                <a:lnTo>
                  <a:pt x="2765465" y="0"/>
                </a:lnTo>
                <a:lnTo>
                  <a:pt x="2765465" y="191069"/>
                </a:lnTo>
                <a:lnTo>
                  <a:pt x="0" y="191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377649" y="3934297"/>
            <a:ext cx="7502119" cy="2343161"/>
          </a:xfrm>
          <a:custGeom>
            <a:avLst/>
            <a:gdLst/>
            <a:ahLst/>
            <a:cxnLst/>
            <a:rect l="l" t="t" r="r" b="b"/>
            <a:pathLst>
              <a:path w="9061178" h="3771715">
                <a:moveTo>
                  <a:pt x="0" y="0"/>
                </a:moveTo>
                <a:lnTo>
                  <a:pt x="9061179" y="0"/>
                </a:lnTo>
                <a:lnTo>
                  <a:pt x="9061179" y="3771715"/>
                </a:lnTo>
                <a:lnTo>
                  <a:pt x="0" y="37717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504652" y="2120016"/>
            <a:ext cx="5278695" cy="1610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3"/>
              </a:lnSpc>
            </a:pPr>
            <a:r>
              <a:rPr lang="en-US" sz="4745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CARA PAKAI JWT </a:t>
            </a:r>
          </a:p>
          <a:p>
            <a:pPr algn="ctr">
              <a:lnSpc>
                <a:spcPts val="6073"/>
              </a:lnSpc>
            </a:pPr>
            <a:r>
              <a:rPr lang="en-US" sz="4745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(JSON WEBTOKEN)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4085" y="4044678"/>
            <a:ext cx="4690567" cy="43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</a:pPr>
            <a:endParaRPr/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Saat login, buat token dengan payload yang berisi user ID dan informasi lainnya</a:t>
            </a:r>
          </a:p>
          <a:p>
            <a:pPr marL="475944" lvl="1" indent="-237972" algn="l">
              <a:lnSpc>
                <a:spcPts val="3769"/>
              </a:lnSpc>
              <a:buFont typeface="Arial"/>
              <a:buChar char="•"/>
            </a:pPr>
            <a:r>
              <a:rPr lang="en-US" sz="2204" spc="24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Gunakan middleware untuk memeriksa token di setiap permintaan yang membutuhkan autentikasi.</a:t>
            </a:r>
          </a:p>
          <a:p>
            <a:pPr algn="l">
              <a:lnSpc>
                <a:spcPts val="3769"/>
              </a:lnSpc>
            </a:pPr>
            <a:endParaRPr lang="en-US" sz="2204" spc="24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  <p:pic>
        <p:nvPicPr>
          <p:cNvPr id="22" name="Picture 2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3EEB139-8A73-3836-4112-76FA42F4D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81" y="6556387"/>
            <a:ext cx="9552093" cy="1525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946340" y="2067166"/>
            <a:ext cx="4395320" cy="92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4"/>
              </a:lnSpc>
            </a:pPr>
            <a:r>
              <a:rPr lang="en-US" sz="5191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KESIMPULAN 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28700" y="2482306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3751581" y="2482306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54224" y="3287033"/>
            <a:ext cx="12564655" cy="487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Pengaplikasian API publik dalam sistem asuransi memungkinkan integrasi dengan pihak ketiga, memperluas layanan, dan meningkatkan efisiensi. Kunci kesuksesan meliputi:</a:t>
            </a:r>
          </a:p>
          <a:p>
            <a:pPr marL="446710" lvl="1" indent="-223355" algn="l">
              <a:lnSpc>
                <a:spcPts val="3538"/>
              </a:lnSpc>
              <a:buAutoNum type="arabicPeriod"/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Desain &amp; Dokumentasi: API yang dirancang sesuai prinsip REST dan didokumentasikan dengan baik memudahkan pengguna.</a:t>
            </a:r>
          </a:p>
          <a:p>
            <a:pPr marL="446710" lvl="1" indent="-223355" algn="l">
              <a:lnSpc>
                <a:spcPts val="3538"/>
              </a:lnSpc>
              <a:buAutoNum type="arabicPeriod"/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Keamanan: Autentikasi seperti OAuth 2.0 dan pengaturan CORS serta rate limiting menjaga keamanan API.</a:t>
            </a:r>
          </a:p>
          <a:p>
            <a:pPr marL="446710" lvl="1" indent="-223355" algn="l">
              <a:lnSpc>
                <a:spcPts val="3538"/>
              </a:lnSpc>
              <a:buAutoNum type="arabicPeriod"/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Monitoring &amp; Pengujian: Memastikan kinerja optimal melalui pengujian dan pemantauan.</a:t>
            </a:r>
          </a:p>
          <a:p>
            <a:pPr marL="446710" lvl="1" indent="-223355" algn="l">
              <a:lnSpc>
                <a:spcPts val="3538"/>
              </a:lnSpc>
              <a:buAutoNum type="arabicPeriod"/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Versioning &amp; Dukungan: Menyediakan versioning dan dukungan teknis membantu kelangsungan penggunaan API.</a:t>
            </a:r>
          </a:p>
          <a:p>
            <a:pPr marL="446710" lvl="1" indent="-223355" algn="l">
              <a:lnSpc>
                <a:spcPts val="3538"/>
              </a:lnSpc>
              <a:buAutoNum type="arabicPeriod"/>
            </a:pPr>
            <a:r>
              <a:rPr lang="en-US" sz="2069" spc="22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Feedback &amp; Iterasi: Menggunakan umpan balik untuk terus meningkatkan API</a:t>
            </a:r>
          </a:p>
          <a:p>
            <a:pPr algn="l">
              <a:lnSpc>
                <a:spcPts val="3538"/>
              </a:lnSpc>
            </a:pPr>
            <a:endParaRPr lang="en-US" sz="2069" spc="22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3706464" y="5800428"/>
            <a:ext cx="3127226" cy="3127226"/>
          </a:xfrm>
          <a:custGeom>
            <a:avLst/>
            <a:gdLst/>
            <a:ahLst/>
            <a:cxnLst/>
            <a:rect l="l" t="t" r="r" b="b"/>
            <a:pathLst>
              <a:path w="3127226" h="3127226">
                <a:moveTo>
                  <a:pt x="0" y="0"/>
                </a:moveTo>
                <a:lnTo>
                  <a:pt x="3127226" y="0"/>
                </a:lnTo>
                <a:lnTo>
                  <a:pt x="3127226" y="3127226"/>
                </a:lnTo>
                <a:lnTo>
                  <a:pt x="0" y="31272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29946" y="1028700"/>
            <a:ext cx="14828108" cy="8229600"/>
          </a:xfrm>
          <a:custGeom>
            <a:avLst/>
            <a:gdLst/>
            <a:ahLst/>
            <a:cxnLst/>
            <a:rect l="l" t="t" r="r" b="b"/>
            <a:pathLst>
              <a:path w="14828108" h="8229600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71355" y="7684325"/>
            <a:ext cx="3731115" cy="2957757"/>
          </a:xfrm>
          <a:custGeom>
            <a:avLst/>
            <a:gdLst/>
            <a:ahLst/>
            <a:cxnLst/>
            <a:rect l="l" t="t" r="r" b="b"/>
            <a:pathLst>
              <a:path w="3731115" h="2957757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5604847" y="-832180"/>
            <a:ext cx="3396344" cy="2692375"/>
          </a:xfrm>
          <a:custGeom>
            <a:avLst/>
            <a:gdLst/>
            <a:ahLst/>
            <a:cxnLst/>
            <a:rect l="l" t="t" r="r" b="b"/>
            <a:pathLst>
              <a:path w="3396344" h="2692375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flipV="1">
            <a:off x="4030157" y="2618302"/>
            <a:ext cx="1022768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3259760" y="6378821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781048" y="6378821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062878" y="3006667"/>
            <a:ext cx="8162244" cy="3230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87"/>
              </a:lnSpc>
            </a:pPr>
            <a:r>
              <a:rPr lang="en-US" sz="9443" b="1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SEKIAN</a:t>
            </a:r>
          </a:p>
          <a:p>
            <a:pPr algn="ctr">
              <a:lnSpc>
                <a:spcPts val="12087"/>
              </a:lnSpc>
            </a:pPr>
            <a:r>
              <a:rPr lang="en-US" sz="9443" b="1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TERIMAKASIH</a:t>
            </a:r>
          </a:p>
        </p:txBody>
      </p:sp>
      <p:sp>
        <p:nvSpPr>
          <p:cNvPr id="15" name="Freeform 15"/>
          <p:cNvSpPr/>
          <p:nvPr/>
        </p:nvSpPr>
        <p:spPr>
          <a:xfrm>
            <a:off x="3948509" y="4075436"/>
            <a:ext cx="865301" cy="865301"/>
          </a:xfrm>
          <a:custGeom>
            <a:avLst/>
            <a:gdLst/>
            <a:ahLst/>
            <a:cxnLst/>
            <a:rect l="l" t="t" r="r" b="b"/>
            <a:pathLst>
              <a:path w="865301" h="865301">
                <a:moveTo>
                  <a:pt x="0" y="0"/>
                </a:moveTo>
                <a:lnTo>
                  <a:pt x="865301" y="0"/>
                </a:lnTo>
                <a:lnTo>
                  <a:pt x="865301" y="865301"/>
                </a:lnTo>
                <a:lnTo>
                  <a:pt x="0" y="8653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884039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410200" y="2278877"/>
            <a:ext cx="6751724" cy="868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5400" b="1" dirty="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DIRANCANG OLEH: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77001" y="4594717"/>
            <a:ext cx="12384550" cy="1918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Regal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Nugraha</a:t>
            </a:r>
            <a:endParaRPr lang="en-US" sz="3041" spc="33" dirty="0">
              <a:solidFill>
                <a:srgbClr val="FFFFFF"/>
              </a:solidFill>
              <a:latin typeface="Neo Tech Light"/>
              <a:ea typeface="Neo Tech Light"/>
              <a:cs typeface="Neo Tech Light"/>
              <a:sym typeface="Neo Tech Light"/>
            </a:endParaRPr>
          </a:p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M.Ibdaul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Mutafakir</a:t>
            </a:r>
            <a:endParaRPr lang="en-US" sz="3041" spc="33" dirty="0">
              <a:solidFill>
                <a:srgbClr val="FFFFFF"/>
              </a:solidFill>
              <a:latin typeface="Neo Tech Light"/>
              <a:ea typeface="Neo Tech Light"/>
              <a:cs typeface="Neo Tech Light"/>
              <a:sym typeface="Neo Tech Light"/>
            </a:endParaRPr>
          </a:p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Eneng Sapitri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112534" y="2278877"/>
            <a:ext cx="6331910" cy="868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5776" b="1" dirty="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LATAR </a:t>
            </a:r>
            <a:r>
              <a:rPr lang="en-US" sz="5400" b="1" dirty="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BELAKANG</a:t>
            </a:r>
            <a:endParaRPr lang="en-US" sz="5776" b="1" dirty="0">
              <a:solidFill>
                <a:srgbClr val="90F8FF"/>
              </a:solidFill>
              <a:latin typeface="Neo Tech Bold"/>
              <a:ea typeface="Neo Tech Bold"/>
              <a:cs typeface="Neo Tech Bold"/>
              <a:sym typeface="Neo Tech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307510" y="3638168"/>
            <a:ext cx="11962567" cy="264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Sistem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asuransi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modern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membutuhkan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teknologi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untuk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meningkatkan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efisiensi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dalam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pengelolaan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data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pengguna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, polis,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klaim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, dan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pembayaran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premi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. REST API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menjadi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solusi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untuk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memfasilitasi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integrasi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dan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aksesibilitas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data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tersebut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secara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cepat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dan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aman</a:t>
            </a:r>
            <a:endParaRPr lang="en-US" sz="3041" spc="33" dirty="0">
              <a:solidFill>
                <a:srgbClr val="FFFFFF"/>
              </a:solidFill>
              <a:latin typeface="Neo Tech Light"/>
              <a:ea typeface="Neo Tech Light"/>
              <a:cs typeface="Neo Tech Light"/>
              <a:sym typeface="Neo Tech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731020" y="2278877"/>
            <a:ext cx="7299180" cy="85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5400" b="1" dirty="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TUJUAN PENELITIAN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26322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148677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542873" y="4267358"/>
            <a:ext cx="11962567" cy="2641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Merancang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REST API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untuk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sistem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asuransi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dengan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struktur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database yang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terdiri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dari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empat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tabel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utama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: users, policies, claims, dan payments. API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ini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dirancang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agar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dapat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menangani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pengelolaan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data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asuransi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secara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 </a:t>
            </a:r>
            <a:r>
              <a:rPr lang="en-US" sz="3041" spc="33" dirty="0" err="1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efisien</a:t>
            </a:r>
            <a:r>
              <a:rPr lang="en-US" sz="3041" spc="33" dirty="0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786703" y="2278877"/>
            <a:ext cx="2983572" cy="1029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5776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METODE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26322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148677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969121" y="3775386"/>
            <a:ext cx="11962567" cy="3298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GET: Mengambil data (contoh: daftar pelanggan).</a:t>
            </a:r>
          </a:p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POST: Menambahkan data baru (contoh: menambahkan pelanggan).</a:t>
            </a:r>
          </a:p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PUT: Memperbarui data (contoh: memperbarui polis).</a:t>
            </a:r>
          </a:p>
          <a:p>
            <a:pPr marL="656654" lvl="1" indent="-328327" algn="l">
              <a:lnSpc>
                <a:spcPts val="5200"/>
              </a:lnSpc>
              <a:buFont typeface="Arial"/>
              <a:buChar char="•"/>
            </a:pPr>
            <a:r>
              <a:rPr lang="en-US" sz="3041" spc="33">
                <a:solidFill>
                  <a:srgbClr val="FFFFFF"/>
                </a:solidFill>
                <a:latin typeface="Neo Tech Light"/>
                <a:ea typeface="Neo Tech Light"/>
                <a:cs typeface="Neo Tech Light"/>
                <a:sym typeface="Neo Tech Light"/>
              </a:rPr>
              <a:t>DELETE: Menghapus data (contoh: menghapus klaim)</a:t>
            </a:r>
          </a:p>
          <a:p>
            <a:pPr algn="l">
              <a:lnSpc>
                <a:spcPts val="5200"/>
              </a:lnSpc>
            </a:pPr>
            <a:endParaRPr lang="en-US" sz="3041" spc="33">
              <a:solidFill>
                <a:srgbClr val="FFFFFF"/>
              </a:solidFill>
              <a:latin typeface="Neo Tech Light"/>
              <a:ea typeface="Neo Tech Light"/>
              <a:cs typeface="Neo Tech Light"/>
              <a:sym typeface="Neo Tech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617224" y="2278877"/>
            <a:ext cx="7322530" cy="1964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sz="5776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PENGGUNAAN BODY </a:t>
            </a:r>
          </a:p>
          <a:p>
            <a:pPr algn="ctr">
              <a:lnSpc>
                <a:spcPts val="7394"/>
              </a:lnSpc>
            </a:pPr>
            <a:r>
              <a:rPr lang="en-US" sz="5776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DAN HEADRERS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26322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148677" y="7750879"/>
            <a:ext cx="2242799" cy="1529181"/>
          </a:xfrm>
          <a:custGeom>
            <a:avLst/>
            <a:gdLst/>
            <a:ahLst/>
            <a:cxnLst/>
            <a:rect l="l" t="t" r="r" b="b"/>
            <a:pathLst>
              <a:path w="2242799" h="1529181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26322" y="4931830"/>
            <a:ext cx="6582617" cy="2366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Body:</a:t>
            </a:r>
          </a:p>
          <a:p>
            <a:pPr algn="l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Digunakan untuk mengirimkan data pada request (terutama dengan POST, PUT).</a:t>
            </a:r>
          </a:p>
          <a:p>
            <a:pPr algn="l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Contoh: Mengirimkan data pengguna saat mendaftar (register).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4000" y="4941355"/>
            <a:ext cx="6929619" cy="294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Headers:</a:t>
            </a:r>
          </a:p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Mengirimkan informasi tambahan seperti jenis konten (Content-Type), dan otentikasi (Authorization).</a:t>
            </a:r>
          </a:p>
          <a:p>
            <a:pPr algn="l">
              <a:lnSpc>
                <a:spcPts val="3348"/>
              </a:lnSpc>
            </a:pPr>
            <a:r>
              <a:rPr lang="en-US" sz="239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• Contoh: Authorization: Bearer {token} untuk otentikasi pengguna</a:t>
            </a:r>
          </a:p>
          <a:p>
            <a:pPr algn="l">
              <a:lnSpc>
                <a:spcPts val="3348"/>
              </a:lnSpc>
            </a:pPr>
            <a:endParaRPr lang="en-US" sz="239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751622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578380" y="3626272"/>
            <a:ext cx="212350" cy="2123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664793" y="4431079"/>
            <a:ext cx="166726" cy="166726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029785" y="5646372"/>
            <a:ext cx="211959" cy="21195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405571" y="5026898"/>
            <a:ext cx="211959" cy="211959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2429880" y="6118776"/>
            <a:ext cx="7211934" cy="2211660"/>
          </a:xfrm>
          <a:custGeom>
            <a:avLst/>
            <a:gdLst/>
            <a:ahLst/>
            <a:cxnLst/>
            <a:rect l="l" t="t" r="r" b="b"/>
            <a:pathLst>
              <a:path w="7211934" h="2211660">
                <a:moveTo>
                  <a:pt x="0" y="0"/>
                </a:moveTo>
                <a:lnTo>
                  <a:pt x="7211934" y="0"/>
                </a:lnTo>
                <a:lnTo>
                  <a:pt x="7211934" y="2211660"/>
                </a:lnTo>
                <a:lnTo>
                  <a:pt x="0" y="22116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72255" y="3554081"/>
            <a:ext cx="5969489" cy="4396541"/>
          </a:xfrm>
          <a:custGeom>
            <a:avLst/>
            <a:gdLst/>
            <a:ahLst/>
            <a:cxnLst/>
            <a:rect l="l" t="t" r="r" b="b"/>
            <a:pathLst>
              <a:path w="5969489" h="4396541">
                <a:moveTo>
                  <a:pt x="0" y="0"/>
                </a:moveTo>
                <a:lnTo>
                  <a:pt x="5969490" y="0"/>
                </a:lnTo>
                <a:lnTo>
                  <a:pt x="5969490" y="4396541"/>
                </a:lnTo>
                <a:lnTo>
                  <a:pt x="0" y="43965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0996" b="-10996"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7526982" y="2001867"/>
            <a:ext cx="3234035" cy="99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0"/>
              </a:lnSpc>
            </a:pPr>
            <a:r>
              <a:rPr lang="en-US" sz="5476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REGISTER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869423" y="3570522"/>
            <a:ext cx="5161605" cy="2489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Endpoint: /api/register</a:t>
            </a:r>
          </a:p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Method: POST</a:t>
            </a:r>
          </a:p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Digunakan untuk mendaftarkan pengguna baru ke dalam sistem</a:t>
            </a:r>
          </a:p>
          <a:p>
            <a:pPr algn="l">
              <a:lnSpc>
                <a:spcPts val="3933"/>
              </a:lnSpc>
            </a:pPr>
            <a:endParaRPr lang="en-US" sz="2300" spc="25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2482306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3751581" y="2482306"/>
            <a:ext cx="3507719" cy="242352"/>
          </a:xfrm>
          <a:custGeom>
            <a:avLst/>
            <a:gdLst/>
            <a:ahLst/>
            <a:cxnLst/>
            <a:rect l="l" t="t" r="r" b="b"/>
            <a:pathLst>
              <a:path w="3507719" h="242352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130001" y="5938310"/>
            <a:ext cx="7650727" cy="2346223"/>
          </a:xfrm>
          <a:custGeom>
            <a:avLst/>
            <a:gdLst/>
            <a:ahLst/>
            <a:cxnLst/>
            <a:rect l="l" t="t" r="r" b="b"/>
            <a:pathLst>
              <a:path w="7650727" h="2346223">
                <a:moveTo>
                  <a:pt x="0" y="0"/>
                </a:moveTo>
                <a:lnTo>
                  <a:pt x="7650728" y="0"/>
                </a:lnTo>
                <a:lnTo>
                  <a:pt x="7650728" y="2346223"/>
                </a:lnTo>
                <a:lnTo>
                  <a:pt x="0" y="23462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096686" y="3305682"/>
            <a:ext cx="5787822" cy="3940171"/>
          </a:xfrm>
          <a:custGeom>
            <a:avLst/>
            <a:gdLst/>
            <a:ahLst/>
            <a:cxnLst/>
            <a:rect l="l" t="t" r="r" b="b"/>
            <a:pathLst>
              <a:path w="5787822" h="3940171">
                <a:moveTo>
                  <a:pt x="0" y="0"/>
                </a:moveTo>
                <a:lnTo>
                  <a:pt x="5787822" y="0"/>
                </a:lnTo>
                <a:lnTo>
                  <a:pt x="5787822" y="3940171"/>
                </a:lnTo>
                <a:lnTo>
                  <a:pt x="0" y="39401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191314" y="2067166"/>
            <a:ext cx="1905372" cy="92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4"/>
              </a:lnSpc>
            </a:pPr>
            <a:r>
              <a:rPr lang="en-US" sz="5191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LOGIN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4085" y="3168372"/>
            <a:ext cx="7329915" cy="254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2"/>
              </a:lnSpc>
            </a:pPr>
            <a:endParaRPr/>
          </a:p>
          <a:p>
            <a:pPr marL="422058" lvl="1" indent="-211029" algn="l">
              <a:lnSpc>
                <a:spcPts val="3342"/>
              </a:lnSpc>
              <a:buFont typeface="Arial"/>
              <a:buChar char="•"/>
            </a:pPr>
            <a:r>
              <a:rPr lang="en-US" sz="1954" spc="21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Endpoint: /api/login</a:t>
            </a:r>
          </a:p>
          <a:p>
            <a:pPr marL="422058" lvl="1" indent="-211029" algn="l">
              <a:lnSpc>
                <a:spcPts val="3342"/>
              </a:lnSpc>
              <a:buFont typeface="Arial"/>
              <a:buChar char="•"/>
            </a:pPr>
            <a:r>
              <a:rPr lang="en-US" sz="1954" spc="21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Method: POST</a:t>
            </a:r>
          </a:p>
          <a:p>
            <a:pPr marL="422058" lvl="1" indent="-211029" algn="l">
              <a:lnSpc>
                <a:spcPts val="3342"/>
              </a:lnSpc>
              <a:buFont typeface="Arial"/>
              <a:buChar char="•"/>
            </a:pPr>
            <a:r>
              <a:rPr lang="en-US" sz="1954" spc="21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Deskripsi: Untuk login pengguna dengan verifikasi username dan password</a:t>
            </a:r>
          </a:p>
          <a:p>
            <a:pPr algn="l">
              <a:lnSpc>
                <a:spcPts val="3342"/>
              </a:lnSpc>
            </a:pPr>
            <a:endParaRPr lang="en-US" sz="1954" spc="21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2153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26077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52153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26077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-892347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5143500"/>
            <a:ext cx="6035847" cy="6035847"/>
          </a:xfrm>
          <a:custGeom>
            <a:avLst/>
            <a:gdLst/>
            <a:ahLst/>
            <a:cxnLst/>
            <a:rect l="l" t="t" r="r" b="b"/>
            <a:pathLst>
              <a:path w="6035847" h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69121" y="1028700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3969121" y="8389236"/>
            <a:ext cx="10349757" cy="869064"/>
          </a:xfrm>
          <a:custGeom>
            <a:avLst/>
            <a:gdLst/>
            <a:ahLst/>
            <a:cxnLst/>
            <a:rect l="l" t="t" r="r" b="b"/>
            <a:pathLst>
              <a:path w="10349757" h="869064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4493835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2765465" y="0"/>
                </a:moveTo>
                <a:lnTo>
                  <a:pt x="0" y="0"/>
                </a:lnTo>
                <a:lnTo>
                  <a:pt x="0" y="191069"/>
                </a:lnTo>
                <a:lnTo>
                  <a:pt x="2765465" y="191069"/>
                </a:lnTo>
                <a:lnTo>
                  <a:pt x="276546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9323" y="2508735"/>
            <a:ext cx="2765465" cy="191068"/>
          </a:xfrm>
          <a:custGeom>
            <a:avLst/>
            <a:gdLst/>
            <a:ahLst/>
            <a:cxnLst/>
            <a:rect l="l" t="t" r="r" b="b"/>
            <a:pathLst>
              <a:path w="2765465" h="191068">
                <a:moveTo>
                  <a:pt x="0" y="0"/>
                </a:moveTo>
                <a:lnTo>
                  <a:pt x="2765465" y="0"/>
                </a:lnTo>
                <a:lnTo>
                  <a:pt x="2765465" y="191069"/>
                </a:lnTo>
                <a:lnTo>
                  <a:pt x="0" y="191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549715" y="5625500"/>
            <a:ext cx="11776706" cy="2281737"/>
          </a:xfrm>
          <a:custGeom>
            <a:avLst/>
            <a:gdLst/>
            <a:ahLst/>
            <a:cxnLst/>
            <a:rect l="l" t="t" r="r" b="b"/>
            <a:pathLst>
              <a:path w="11776706" h="2281737">
                <a:moveTo>
                  <a:pt x="0" y="0"/>
                </a:moveTo>
                <a:lnTo>
                  <a:pt x="11776706" y="0"/>
                </a:lnTo>
                <a:lnTo>
                  <a:pt x="11776706" y="2281737"/>
                </a:lnTo>
                <a:lnTo>
                  <a:pt x="0" y="228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464615" y="2120016"/>
            <a:ext cx="5358771" cy="84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3"/>
              </a:lnSpc>
            </a:pPr>
            <a:r>
              <a:rPr lang="en-US" sz="4745" b="1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AKSES DATA BY ID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4085" y="3410797"/>
            <a:ext cx="8623983" cy="199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Endpoint: /api/polis/{id}</a:t>
            </a:r>
          </a:p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Method: GET</a:t>
            </a:r>
          </a:p>
          <a:p>
            <a:pPr marL="496571" lvl="1" indent="-248285" algn="l">
              <a:lnSpc>
                <a:spcPts val="3933"/>
              </a:lnSpc>
              <a:buFont typeface="Arial"/>
              <a:buChar char="•"/>
            </a:pPr>
            <a:r>
              <a:rPr lang="en-US" sz="2300" spc="25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Deskripsi: Mendapatkan informasi polis berdasarkan ID</a:t>
            </a:r>
          </a:p>
          <a:p>
            <a:pPr algn="l">
              <a:lnSpc>
                <a:spcPts val="3933"/>
              </a:lnSpc>
            </a:pPr>
            <a:endParaRPr lang="en-US" sz="2300" spc="25">
              <a:solidFill>
                <a:srgbClr val="FFFFFF"/>
              </a:solidFill>
              <a:latin typeface="Neo Tech"/>
              <a:ea typeface="Neo Tech"/>
              <a:cs typeface="Neo Tech"/>
              <a:sym typeface="Neo Te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434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Arimo</vt:lpstr>
      <vt:lpstr>Neo Tech Bold</vt:lpstr>
      <vt:lpstr>Neo Tech</vt:lpstr>
      <vt:lpstr>Neo Tech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Dongker Modern Strategi Inovasi Bisnis dalam Menghadapi Disrupsi Teknologi Presentasi</dc:title>
  <dc:creator>HP</dc:creator>
  <cp:lastModifiedBy>Eneng Sapitri</cp:lastModifiedBy>
  <cp:revision>3</cp:revision>
  <dcterms:created xsi:type="dcterms:W3CDTF">2006-08-16T00:00:00Z</dcterms:created>
  <dcterms:modified xsi:type="dcterms:W3CDTF">2025-01-19T01:10:54Z</dcterms:modified>
  <dc:identifier>DAGcidmBCkk</dc:identifier>
</cp:coreProperties>
</file>