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16"/>
  </p:notesMasterIdLst>
  <p:sldIdLst>
    <p:sldId id="256" r:id="rId2"/>
    <p:sldId id="274" r:id="rId3"/>
    <p:sldId id="280" r:id="rId4"/>
    <p:sldId id="257" r:id="rId5"/>
    <p:sldId id="276" r:id="rId6"/>
    <p:sldId id="282" r:id="rId7"/>
    <p:sldId id="262" r:id="rId8"/>
    <p:sldId id="263" r:id="rId9"/>
    <p:sldId id="269" r:id="rId10"/>
    <p:sldId id="279" r:id="rId11"/>
    <p:sldId id="278" r:id="rId12"/>
    <p:sldId id="271" r:id="rId13"/>
    <p:sldId id="27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olivelli" initials="lo" lastIdx="3" clrIdx="0">
    <p:extLst>
      <p:ext uri="{19B8F6BF-5375-455C-9EA6-DF929625EA0E}">
        <p15:presenceInfo xmlns:p15="http://schemas.microsoft.com/office/powerpoint/2012/main" userId="9fbdb7a35928d5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2" autoAdjust="0"/>
    <p:restoredTop sz="95524" autoAdjust="0"/>
  </p:normalViewPr>
  <p:slideViewPr>
    <p:cSldViewPr snapToGrid="0">
      <p:cViewPr varScale="1">
        <p:scale>
          <a:sx n="91" d="100"/>
          <a:sy n="91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F3B01-193C-41F7-80D7-AA84879301A7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337D1-7A2C-4094-B433-2400817146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46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337D1-7A2C-4094-B433-24008171462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174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8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02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83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88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065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43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115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5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6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6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44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00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01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010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10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36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281D-2730-4DAD-A450-14D00D470E7C}" type="datetimeFigureOut">
              <a:rPr lang="it-IT" smtClean="0"/>
              <a:t>19/04/2021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5A41D8-6E17-40EC-A316-243EE193D7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83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8BE05B-6529-48FE-B828-2E1788D5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51" y="691434"/>
            <a:ext cx="9033989" cy="271928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2200" b="1" dirty="0"/>
              <a:t>U</a:t>
            </a:r>
            <a:r>
              <a:rPr lang="it-IT" sz="2200" dirty="0"/>
              <a:t>n</a:t>
            </a:r>
            <a:r>
              <a:rPr lang="it-IT" sz="2200" b="1" dirty="0"/>
              <a:t>iversità degli studi di Torino</a:t>
            </a:r>
            <a:br>
              <a:rPr lang="it-IT" sz="2200" b="1" dirty="0"/>
            </a:br>
            <a:r>
              <a:rPr lang="it-IT" sz="2200" b="1" dirty="0"/>
              <a:t>Dipartimento di Informatica</a:t>
            </a:r>
            <a:br>
              <a:rPr lang="it-IT" sz="2200" b="1" dirty="0"/>
            </a:br>
            <a:r>
              <a:rPr lang="it-IT" sz="2200" b="1" dirty="0"/>
              <a:t>Corso di laurea in Informatica</a:t>
            </a:r>
            <a:br>
              <a:rPr lang="it-IT" sz="2200" b="1" dirty="0"/>
            </a:br>
            <a:br>
              <a:rPr lang="it-IT" sz="2200" dirty="0"/>
            </a:br>
            <a:r>
              <a:rPr lang="it-IT" sz="2200" b="1" dirty="0"/>
              <a:t>Tesi di laurea</a:t>
            </a:r>
            <a:br>
              <a:rPr lang="it-IT" sz="2200" b="1" dirty="0"/>
            </a:br>
            <a:br>
              <a:rPr lang="it-IT" sz="2200" dirty="0"/>
            </a:br>
            <a:r>
              <a:rPr lang="it-IT" sz="3100" b="1" i="1" dirty="0"/>
              <a:t>Sviluppo di un'Applicazione Web </a:t>
            </a:r>
            <a:r>
              <a:rPr lang="it-IT" sz="3100" b="1" i="1" dirty="0" err="1"/>
              <a:t>Based</a:t>
            </a:r>
            <a:r>
              <a:rPr lang="it-IT" sz="3100" b="1" i="1" dirty="0"/>
              <a:t> per la gestione, la configurazione e il test di gru mobili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C3C7CB-F483-48D8-BDD9-8D841BE32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193" y="4491623"/>
            <a:ext cx="2122415" cy="1465975"/>
          </a:xfrm>
        </p:spPr>
        <p:txBody>
          <a:bodyPr>
            <a:normAutofit/>
          </a:bodyPr>
          <a:lstStyle/>
          <a:p>
            <a:pPr algn="l"/>
            <a:r>
              <a:rPr lang="it-IT" sz="1600" cap="small" dirty="0">
                <a:solidFill>
                  <a:schemeClr val="tx1"/>
                </a:solidFill>
              </a:rPr>
              <a:t>Relatore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i="1" cap="none" dirty="0">
                <a:solidFill>
                  <a:schemeClr val="tx1"/>
                </a:solidFill>
              </a:rPr>
              <a:t>Susanna Donatelli</a:t>
            </a:r>
          </a:p>
          <a:p>
            <a:pPr algn="l"/>
            <a:r>
              <a:rPr lang="it-IT" sz="1600" cap="small" dirty="0">
                <a:solidFill>
                  <a:schemeClr val="tx1"/>
                </a:solidFill>
              </a:rPr>
              <a:t>Tutor aziendale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i="1" cap="none" dirty="0">
                <a:solidFill>
                  <a:schemeClr val="tx1"/>
                </a:solidFill>
              </a:rPr>
              <a:t>Giorgio Ponza</a:t>
            </a:r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983ABCC7-FC4B-4E51-9A56-AE9F9063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159" y="6296705"/>
            <a:ext cx="5124886" cy="365125"/>
          </a:xfrm>
        </p:spPr>
        <p:txBody>
          <a:bodyPr/>
          <a:lstStyle/>
          <a:p>
            <a:pPr algn="ctr"/>
            <a:r>
              <a:rPr lang="it-IT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 Accademico 2020/21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41C7E85-6149-444E-8688-1ACE9079F47F}"/>
              </a:ext>
            </a:extLst>
          </p:cNvPr>
          <p:cNvSpPr txBox="1"/>
          <p:nvPr/>
        </p:nvSpPr>
        <p:spPr>
          <a:xfrm>
            <a:off x="7357881" y="4780417"/>
            <a:ext cx="1962785" cy="88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it-IT" sz="1600" cap="small" dirty="0">
                <a:latin typeface="Trebuchet MS (Corpo)"/>
                <a:ea typeface="Calibri" panose="020F0502020204030204" pitchFamily="34" charset="0"/>
                <a:cs typeface="Times New Roman" panose="02020603050405020304" pitchFamily="18" charset="0"/>
              </a:rPr>
              <a:t>Candidato</a:t>
            </a:r>
            <a:r>
              <a:rPr lang="it-IT" sz="1600" cap="all" dirty="0">
                <a:latin typeface="Trebuchet MS (Corpo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it-IT" sz="1600" i="1" dirty="0">
                <a:latin typeface="Trebuchet MS (Corpo)"/>
                <a:ea typeface="Calibri" panose="020F0502020204030204" pitchFamily="34" charset="0"/>
                <a:cs typeface="Times New Roman" panose="02020603050405020304" pitchFamily="18" charset="0"/>
              </a:rPr>
              <a:t>Luca Olivelli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3A457884-24EE-4B8E-9EA8-1D8A329307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852" y="4118110"/>
            <a:ext cx="1962785" cy="1839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63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A36A7-CAB1-475A-A993-1F313C6C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95" y="609600"/>
            <a:ext cx="8596668" cy="648749"/>
          </a:xfrm>
        </p:spPr>
        <p:txBody>
          <a:bodyPr anchor="t"/>
          <a:lstStyle/>
          <a:p>
            <a:pPr algn="ctr"/>
            <a:r>
              <a:rPr lang="it-IT" b="1" i="1" dirty="0"/>
              <a:t>Scheda tecnica gru mobile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30203D2-80F5-48E9-8284-CC5EC0A5B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1385" r="1164" b="5849"/>
          <a:stretch/>
        </p:blipFill>
        <p:spPr>
          <a:xfrm>
            <a:off x="1269289" y="1258349"/>
            <a:ext cx="7401480" cy="499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D31004ED-B47D-42E9-810C-05F9715B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2" y="1899138"/>
            <a:ext cx="8596312" cy="4349262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7DB9D5-6541-4497-A4E5-0E1E0DAE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/>
          <a:lstStyle/>
          <a:p>
            <a:pPr algn="ctr"/>
            <a:r>
              <a:rPr lang="it-IT" b="1" i="1" dirty="0"/>
              <a:t>Schema ER del database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49F3B9F-A9BB-4C89-A9DE-08C4F950081D}"/>
              </a:ext>
            </a:extLst>
          </p:cNvPr>
          <p:cNvSpPr/>
          <p:nvPr/>
        </p:nvSpPr>
        <p:spPr>
          <a:xfrm>
            <a:off x="2161655" y="2685144"/>
            <a:ext cx="571962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412FE623-27E7-4896-9A71-16302CA73324}"/>
              </a:ext>
            </a:extLst>
          </p:cNvPr>
          <p:cNvSpPr/>
          <p:nvPr/>
        </p:nvSpPr>
        <p:spPr>
          <a:xfrm>
            <a:off x="7363529" y="3062334"/>
            <a:ext cx="571962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29DA5934-D5E9-473E-A7A4-0983699C3B37}"/>
              </a:ext>
            </a:extLst>
          </p:cNvPr>
          <p:cNvSpPr/>
          <p:nvPr/>
        </p:nvSpPr>
        <p:spPr>
          <a:xfrm>
            <a:off x="7484814" y="4906391"/>
            <a:ext cx="571962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75B96A5E-5130-49E5-BBF2-1A2EB47E1979}"/>
              </a:ext>
            </a:extLst>
          </p:cNvPr>
          <p:cNvSpPr/>
          <p:nvPr/>
        </p:nvSpPr>
        <p:spPr>
          <a:xfrm>
            <a:off x="300528" y="2433684"/>
            <a:ext cx="571962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B964F-6805-4DCD-BA8E-4DA68116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9551"/>
          </a:xfrm>
        </p:spPr>
        <p:txBody>
          <a:bodyPr>
            <a:noAutofit/>
          </a:bodyPr>
          <a:lstStyle/>
          <a:p>
            <a:pPr algn="ctr"/>
            <a:r>
              <a:rPr lang="it-IT" b="1" i="1" dirty="0"/>
              <a:t>UML degli oggetti del modello</a:t>
            </a: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E6AA37EF-492C-4C06-BBE9-FAF717987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658" y="1673050"/>
            <a:ext cx="5113019" cy="4575351"/>
          </a:xfr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D32FBF87-BD23-458E-947E-193AC55A29DF}"/>
              </a:ext>
            </a:extLst>
          </p:cNvPr>
          <p:cNvSpPr/>
          <p:nvPr/>
        </p:nvSpPr>
        <p:spPr>
          <a:xfrm>
            <a:off x="2948939" y="2057471"/>
            <a:ext cx="35477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BA064033-27BB-4A8B-A081-60EB5364CC33}"/>
              </a:ext>
            </a:extLst>
          </p:cNvPr>
          <p:cNvSpPr/>
          <p:nvPr/>
        </p:nvSpPr>
        <p:spPr>
          <a:xfrm>
            <a:off x="6082664" y="2127956"/>
            <a:ext cx="354773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CB53DE72-7048-4F91-9AA4-1919666EA72C}"/>
              </a:ext>
            </a:extLst>
          </p:cNvPr>
          <p:cNvSpPr/>
          <p:nvPr/>
        </p:nvSpPr>
        <p:spPr>
          <a:xfrm>
            <a:off x="6052184" y="3869285"/>
            <a:ext cx="354774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EFAA0F21-7B95-4DB7-98B3-4DC472C7D39C}"/>
              </a:ext>
            </a:extLst>
          </p:cNvPr>
          <p:cNvSpPr/>
          <p:nvPr/>
        </p:nvSpPr>
        <p:spPr>
          <a:xfrm>
            <a:off x="5843904" y="5020743"/>
            <a:ext cx="354774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4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145D1A-92E6-4F8D-9E09-65EBF27B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>
            <a:noAutofit/>
          </a:bodyPr>
          <a:lstStyle/>
          <a:p>
            <a:pPr algn="ctr"/>
            <a:r>
              <a:rPr lang="it-IT" b="1" i="1" dirty="0"/>
              <a:t>La classe DAO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2F5EB71-B6C6-4A30-A154-7F961565D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676" y="1266738"/>
            <a:ext cx="6065983" cy="4983003"/>
          </a:xfrm>
        </p:spPr>
      </p:pic>
    </p:spTree>
    <p:extLst>
      <p:ext uri="{BB962C8B-B14F-4D97-AF65-F5344CB8AC3E}">
        <p14:creationId xmlns:p14="http://schemas.microsoft.com/office/powerpoint/2010/main" val="99843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6CE0D4D-4A4B-49C5-9181-214DDE3B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515709"/>
            <a:ext cx="8596668" cy="1826581"/>
          </a:xfrm>
        </p:spPr>
        <p:txBody>
          <a:bodyPr anchor="ctr"/>
          <a:lstStyle/>
          <a:p>
            <a:pPr algn="ctr"/>
            <a:r>
              <a:rPr lang="it-IT" b="1" i="1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85128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2FD3A-2EB8-470D-9504-A12073DF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Lo stage e il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C3171-BCA1-4374-96A0-5D3C07B7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i="1" dirty="0" err="1"/>
              <a:t>Movimatica</a:t>
            </a:r>
            <a:r>
              <a:rPr lang="it-IT" dirty="0"/>
              <a:t> produce e vende centraline e software personalizzati per il controllo e la gestione da remoto di flotte automezzi</a:t>
            </a:r>
          </a:p>
          <a:p>
            <a:r>
              <a:rPr lang="it-IT" dirty="0"/>
              <a:t>Obiettivo del progetto: realizzare un applicativo web per </a:t>
            </a:r>
            <a:r>
              <a:rPr lang="it-IT" i="1" dirty="0"/>
              <a:t>JMG </a:t>
            </a:r>
            <a:r>
              <a:rPr lang="it-IT" i="1" dirty="0" err="1"/>
              <a:t>Cranes</a:t>
            </a:r>
            <a:r>
              <a:rPr lang="it-IT" dirty="0"/>
              <a:t>, che permetta all’utilizzatore:</a:t>
            </a:r>
          </a:p>
          <a:p>
            <a:pPr lvl="1"/>
            <a:r>
              <a:rPr lang="it-IT" dirty="0"/>
              <a:t>La gestione e le manutenzione di un database relazionale contenete le gru mobili prodotte e vendute da JMG</a:t>
            </a:r>
          </a:p>
          <a:p>
            <a:pPr lvl="1"/>
            <a:r>
              <a:rPr lang="it-IT" dirty="0"/>
              <a:t>Testare virtualmente le capacità di carico delle gru tramite sezione apposita</a:t>
            </a:r>
          </a:p>
          <a:p>
            <a:r>
              <a:rPr lang="it-IT" dirty="0"/>
              <a:t>Progetto progettato e sviluppato da zero seguendo i pattern </a:t>
            </a:r>
            <a:r>
              <a:rPr lang="it-IT" i="1" dirty="0"/>
              <a:t>Model-</a:t>
            </a:r>
            <a:r>
              <a:rPr lang="it-IT" i="1" dirty="0" err="1"/>
              <a:t>View</a:t>
            </a:r>
            <a:r>
              <a:rPr lang="it-IT" i="1" dirty="0"/>
              <a:t>-Controller</a:t>
            </a:r>
            <a:r>
              <a:rPr lang="it-IT" dirty="0"/>
              <a:t> e </a:t>
            </a:r>
            <a:r>
              <a:rPr lang="it-IT" i="1" dirty="0"/>
              <a:t>Front-Controller-</a:t>
            </a:r>
            <a:r>
              <a:rPr lang="it-IT" i="1" dirty="0" err="1"/>
              <a:t>Servlet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046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0C09C-4E01-4229-B922-3CE09A73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/>
              <a:t>Model-</a:t>
            </a:r>
            <a:r>
              <a:rPr lang="it-IT" b="1" i="1" dirty="0" err="1"/>
              <a:t>View</a:t>
            </a:r>
            <a:r>
              <a:rPr lang="it-IT" b="1" i="1" dirty="0"/>
              <a:t>-Controller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6BE6C7-39A7-4A68-A8E8-16C3F6146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92" y="1930400"/>
            <a:ext cx="8319351" cy="4218263"/>
          </a:xfrm>
        </p:spPr>
      </p:pic>
    </p:spTree>
    <p:extLst>
      <p:ext uri="{BB962C8B-B14F-4D97-AF65-F5344CB8AC3E}">
        <p14:creationId xmlns:p14="http://schemas.microsoft.com/office/powerpoint/2010/main" val="32852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AF3C9-B0BD-4D70-8CD7-1F994F9D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b="1" i="1" dirty="0"/>
              <a:t>Le </a:t>
            </a:r>
            <a:r>
              <a:rPr lang="it-IT" b="1" i="1" dirty="0" err="1"/>
              <a:t>View</a:t>
            </a:r>
            <a:endParaRPr lang="it-IT" b="1" i="1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9683F8F-5AE3-4101-BB6A-3DE4833E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Permettono l’interazione dell’utente con l’applicazione e la visualizzazione dei dati</a:t>
            </a:r>
          </a:p>
          <a:p>
            <a:r>
              <a:rPr lang="it-IT" dirty="0"/>
              <a:t>Obiettivo: creare delle pagine web che siano semplici ed intuitive da utilizzare per l’utente</a:t>
            </a:r>
          </a:p>
          <a:p>
            <a:r>
              <a:rPr lang="it-IT" dirty="0"/>
              <a:t>Realizzate tramite JSP con l’utilizzo di JSTL ed EL per rendere dinamiche e multilingua le pagine web</a:t>
            </a:r>
          </a:p>
          <a:p>
            <a:r>
              <a:rPr lang="it-IT" dirty="0"/>
              <a:t>Multilingua diverso per la parte statica e quella dinamica delle pagine web:</a:t>
            </a:r>
          </a:p>
          <a:p>
            <a:pPr lvl="1"/>
            <a:r>
              <a:rPr lang="it-IT" dirty="0"/>
              <a:t>Parte statica (bottoni, titoli, barra di navigazione, …) creazione di dizionari usati per la traduzione nella lingua desiderata delle pagine web</a:t>
            </a:r>
          </a:p>
          <a:p>
            <a:pPr lvl="1"/>
            <a:r>
              <a:rPr lang="it-IT" dirty="0"/>
              <a:t>Parte dinamica (nomi di gru, zavorre e accessori) i nomi degli oggetti sono delle </a:t>
            </a:r>
            <a:r>
              <a:rPr lang="it-IT" dirty="0" err="1"/>
              <a:t>HashMap</a:t>
            </a:r>
            <a:r>
              <a:rPr lang="it-IT" dirty="0"/>
              <a:t> che contengono i codici delle lingue e la traduzione del nome nella lingua corrispondente</a:t>
            </a:r>
          </a:p>
        </p:txBody>
      </p:sp>
    </p:spTree>
    <p:extLst>
      <p:ext uri="{BB962C8B-B14F-4D97-AF65-F5344CB8AC3E}">
        <p14:creationId xmlns:p14="http://schemas.microsoft.com/office/powerpoint/2010/main" val="193767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20FCF6-BFE2-4B86-95D7-54286DA3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845"/>
          </a:xfrm>
        </p:spPr>
        <p:txBody>
          <a:bodyPr/>
          <a:lstStyle/>
          <a:p>
            <a:pPr algn="ctr"/>
            <a:r>
              <a:rPr lang="it-IT" b="1" i="1" dirty="0"/>
              <a:t>Multilingua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5BDF0C-3F36-4D36-ACC4-11E3B02A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550" y="1676036"/>
            <a:ext cx="3912503" cy="576262"/>
          </a:xfrm>
        </p:spPr>
        <p:txBody>
          <a:bodyPr anchor="ctr"/>
          <a:lstStyle/>
          <a:p>
            <a:r>
              <a:rPr lang="it-IT" sz="1800" dirty="0"/>
              <a:t>Pagina per la modifica dei dati di un accessorio in italiano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73F68DC-678A-48EB-ACAB-9613B2C49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4947" y="1676036"/>
            <a:ext cx="3569055" cy="576030"/>
          </a:xfrm>
        </p:spPr>
        <p:txBody>
          <a:bodyPr anchor="ctr"/>
          <a:lstStyle/>
          <a:p>
            <a:r>
              <a:rPr lang="it-IT" sz="1800" dirty="0"/>
              <a:t>Stessa pagina tradotta in inglese</a:t>
            </a:r>
          </a:p>
        </p:txBody>
      </p:sp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DA9C0F6B-A02F-4038-B080-D9B9BD3CC2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74" y="2526401"/>
            <a:ext cx="4245769" cy="3217894"/>
          </a:xfrm>
        </p:spPr>
      </p:pic>
      <p:pic>
        <p:nvPicPr>
          <p:cNvPr id="28" name="Segnaposto contenuto 27">
            <a:extLst>
              <a:ext uri="{FF2B5EF4-FFF2-40B4-BE49-F238E27FC236}">
                <a16:creationId xmlns:a16="http://schemas.microsoft.com/office/drawing/2014/main" id="{573BDEF7-B9E7-466F-ADC2-6BCA8FE8D8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127273" y="2526286"/>
            <a:ext cx="4146729" cy="3218009"/>
          </a:xfrm>
        </p:spPr>
      </p:pic>
      <p:sp>
        <p:nvSpPr>
          <p:cNvPr id="41" name="Ovale 40">
            <a:extLst>
              <a:ext uri="{FF2B5EF4-FFF2-40B4-BE49-F238E27FC236}">
                <a16:creationId xmlns:a16="http://schemas.microsoft.com/office/drawing/2014/main" id="{FA8543B5-DCC1-4EBD-8708-57D1F7B745D3}"/>
              </a:ext>
            </a:extLst>
          </p:cNvPr>
          <p:cNvSpPr/>
          <p:nvPr/>
        </p:nvSpPr>
        <p:spPr>
          <a:xfrm>
            <a:off x="728980" y="4853940"/>
            <a:ext cx="1063625" cy="25653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D714190-AD11-49EF-94BF-1C13B4BC8733}"/>
              </a:ext>
            </a:extLst>
          </p:cNvPr>
          <p:cNvCxnSpPr>
            <a:cxnSpLocks/>
            <a:stCxn id="41" idx="5"/>
            <a:endCxn id="44" idx="1"/>
          </p:cNvCxnSpPr>
          <p:nvPr/>
        </p:nvCxnSpPr>
        <p:spPr>
          <a:xfrm>
            <a:off x="1636841" y="5072910"/>
            <a:ext cx="1162317" cy="990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439A2C-5FD0-4A2A-BF6F-3B1FCC7D380C}"/>
              </a:ext>
            </a:extLst>
          </p:cNvPr>
          <p:cNvSpPr txBox="1"/>
          <p:nvPr/>
        </p:nvSpPr>
        <p:spPr>
          <a:xfrm>
            <a:off x="2799158" y="5879068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/>
              <a:t>Parte statica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0470A82-3ABB-4848-A790-511023FE3BDC}"/>
              </a:ext>
            </a:extLst>
          </p:cNvPr>
          <p:cNvSpPr/>
          <p:nvPr/>
        </p:nvSpPr>
        <p:spPr>
          <a:xfrm>
            <a:off x="5185410" y="4853940"/>
            <a:ext cx="845820" cy="25653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0AA17EB-28B3-434C-83B8-879D38E8FF13}"/>
              </a:ext>
            </a:extLst>
          </p:cNvPr>
          <p:cNvCxnSpPr>
            <a:cxnSpLocks/>
            <a:stCxn id="13" idx="3"/>
            <a:endCxn id="44" idx="3"/>
          </p:cNvCxnSpPr>
          <p:nvPr/>
        </p:nvCxnSpPr>
        <p:spPr>
          <a:xfrm flipH="1">
            <a:off x="4423321" y="5072910"/>
            <a:ext cx="885956" cy="990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7F978C24-6961-4008-AF78-8FE1F8549EF6}"/>
              </a:ext>
            </a:extLst>
          </p:cNvPr>
          <p:cNvSpPr/>
          <p:nvPr/>
        </p:nvSpPr>
        <p:spPr>
          <a:xfrm>
            <a:off x="8037194" y="2854029"/>
            <a:ext cx="1083409" cy="3616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77819B9-7BF0-4E6B-B300-F48C55912F3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6212251" y="3215641"/>
            <a:ext cx="2366648" cy="2686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E9F19E5-7C28-40A1-B0BE-8861C5285795}"/>
              </a:ext>
            </a:extLst>
          </p:cNvPr>
          <p:cNvSpPr txBox="1"/>
          <p:nvPr/>
        </p:nvSpPr>
        <p:spPr>
          <a:xfrm>
            <a:off x="5223865" y="5902450"/>
            <a:ext cx="197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Parte dinamica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20241B8-1048-4252-8764-E625D364659B}"/>
              </a:ext>
            </a:extLst>
          </p:cNvPr>
          <p:cNvSpPr/>
          <p:nvPr/>
        </p:nvSpPr>
        <p:spPr>
          <a:xfrm>
            <a:off x="3943351" y="2854144"/>
            <a:ext cx="978692" cy="3616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1D7A4D5-6BDE-40B1-90A9-ADB86FD8F5B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4432697" y="3215756"/>
            <a:ext cx="1779554" cy="2686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4" grpId="0"/>
      <p:bldP spid="44" grpId="1"/>
      <p:bldP spid="13" grpId="0" animBg="1"/>
      <p:bldP spid="13" grpId="1" animBg="1"/>
      <p:bldP spid="12" grpId="0" animBg="1"/>
      <p:bldP spid="15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2F29D-FC85-438D-BB7B-DC74D30E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82617"/>
          </a:xfrm>
        </p:spPr>
        <p:txBody>
          <a:bodyPr>
            <a:normAutofit/>
          </a:bodyPr>
          <a:lstStyle/>
          <a:p>
            <a:pPr algn="ctr"/>
            <a:r>
              <a:rPr lang="it-IT" b="1" i="1" dirty="0"/>
              <a:t>Parte Statica vs Parte Dinamica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025659-4193-417B-B889-489992392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92216"/>
            <a:ext cx="4185623" cy="576262"/>
          </a:xfrm>
        </p:spPr>
        <p:txBody>
          <a:bodyPr/>
          <a:lstStyle/>
          <a:p>
            <a:pPr algn="ctr"/>
            <a:r>
              <a:rPr lang="it-IT" sz="1800" b="1" i="1" dirty="0"/>
              <a:t>Parte statica: </a:t>
            </a:r>
            <a:r>
              <a:rPr lang="it-IT" sz="1800" dirty="0"/>
              <a:t>Dizionari per la traduzione delle pagine web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C0429E-7F62-4320-A549-268AC33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247" y="1392216"/>
            <a:ext cx="4185618" cy="576262"/>
          </a:xfrm>
        </p:spPr>
        <p:txBody>
          <a:bodyPr/>
          <a:lstStyle/>
          <a:p>
            <a:pPr algn="ctr"/>
            <a:r>
              <a:rPr lang="it-IT" sz="1800" b="1" i="1" dirty="0"/>
              <a:t>Parte dinamica</a:t>
            </a:r>
            <a:r>
              <a:rPr lang="it-IT" sz="1800" dirty="0"/>
              <a:t>: </a:t>
            </a:r>
            <a:r>
              <a:rPr lang="it-IT" sz="1800" dirty="0" err="1"/>
              <a:t>HashMap</a:t>
            </a:r>
            <a:r>
              <a:rPr lang="it-IT" sz="1800" dirty="0"/>
              <a:t> per la traduzione dei nomi degli oggetti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77931EA-8A02-42DA-8CEF-F7142CC69F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933" t="726" r="163" b="475"/>
          <a:stretch/>
        </p:blipFill>
        <p:spPr>
          <a:xfrm>
            <a:off x="5702042" y="1968477"/>
            <a:ext cx="2963786" cy="4279924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D653F30-424B-4F30-8F98-6163A37B5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03899" y="2304601"/>
            <a:ext cx="2729309" cy="180974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0711B67-7013-42F1-97B6-85627349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970" y="4522652"/>
            <a:ext cx="2877169" cy="172574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73D3CD-CE47-4CEA-9585-961A20414047}"/>
              </a:ext>
            </a:extLst>
          </p:cNvPr>
          <p:cNvSpPr txBox="1"/>
          <p:nvPr/>
        </p:nvSpPr>
        <p:spPr>
          <a:xfrm>
            <a:off x="675745" y="4188316"/>
            <a:ext cx="4116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Dizionario per la traduzione in italiano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091FE8-06EA-485C-ABBE-2E046F0C0B44}"/>
              </a:ext>
            </a:extLst>
          </p:cNvPr>
          <p:cNvSpPr txBox="1"/>
          <p:nvPr/>
        </p:nvSpPr>
        <p:spPr>
          <a:xfrm>
            <a:off x="675745" y="1964260"/>
            <a:ext cx="4060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Dizionario per la traduzione in inglese</a:t>
            </a:r>
          </a:p>
        </p:txBody>
      </p:sp>
    </p:spTree>
    <p:extLst>
      <p:ext uri="{BB962C8B-B14F-4D97-AF65-F5344CB8AC3E}">
        <p14:creationId xmlns:p14="http://schemas.microsoft.com/office/powerpoint/2010/main" val="75780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32B8B7A-FFFD-4DDA-8E86-BD0C069D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/>
              <a:t>Il Controller	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B20B8499-80FA-450E-A6A3-9E429843E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Parte centrale dell’applicazione, si occupa di</a:t>
            </a:r>
          </a:p>
          <a:p>
            <a:pPr lvl="1"/>
            <a:r>
              <a:rPr lang="it-IT" dirty="0"/>
              <a:t>Ricevere ed elaborare le richieste fatte dalle JSP, </a:t>
            </a:r>
          </a:p>
          <a:p>
            <a:pPr lvl="1"/>
            <a:r>
              <a:rPr lang="it-IT" dirty="0"/>
              <a:t>Comunicare con il modello per ottenere i dati da far visualizzare</a:t>
            </a:r>
          </a:p>
          <a:p>
            <a:pPr lvl="1"/>
            <a:r>
              <a:rPr lang="it-IT" dirty="0"/>
              <a:t>Restituire i risultati alla vista corretta per visualizzare i dati.</a:t>
            </a:r>
          </a:p>
          <a:p>
            <a:r>
              <a:rPr lang="it-IT" dirty="0"/>
              <a:t>Sviluppato seguendo il pattern Front-Controller-</a:t>
            </a:r>
            <a:r>
              <a:rPr lang="it-IT" dirty="0" err="1"/>
              <a:t>Servlet</a:t>
            </a:r>
            <a:r>
              <a:rPr lang="it-IT" dirty="0"/>
              <a:t> dove:</a:t>
            </a:r>
          </a:p>
          <a:p>
            <a:pPr lvl="1"/>
            <a:r>
              <a:rPr lang="it-IT" dirty="0"/>
              <a:t>La Front controller </a:t>
            </a:r>
            <a:r>
              <a:rPr lang="it-IT" dirty="0" err="1"/>
              <a:t>servlet</a:t>
            </a:r>
            <a:r>
              <a:rPr lang="it-IT" dirty="0"/>
              <a:t> intercetta le richieste e passa il controllo al comando adibito al compito richiesto</a:t>
            </a:r>
          </a:p>
          <a:p>
            <a:pPr lvl="1"/>
            <a:r>
              <a:rPr lang="it-IT" dirty="0"/>
              <a:t>I vari comandi svolgono le operazioni richieste e restituiscono i risultati alla giusta pagina web per mostrarli all’utente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83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0CAE99B-31F3-4ADB-BB85-B0828588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i="1" dirty="0"/>
              <a:t>Diagramma delle classi per il controller dell’applicazione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B3C9C36-765F-4544-B3C6-A9514B975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3277" r="1330" b="3681"/>
          <a:stretch/>
        </p:blipFill>
        <p:spPr>
          <a:xfrm>
            <a:off x="677334" y="1930400"/>
            <a:ext cx="8596668" cy="4318000"/>
          </a:xfr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8CC4B97-E659-486D-B66D-E4E5F5885C4D}"/>
              </a:ext>
            </a:extLst>
          </p:cNvPr>
          <p:cNvSpPr/>
          <p:nvPr/>
        </p:nvSpPr>
        <p:spPr>
          <a:xfrm flipH="1">
            <a:off x="3506640" y="2884170"/>
            <a:ext cx="627210" cy="33274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7DC1BC6-1F88-43CE-B8AA-D022E0EC12CA}"/>
              </a:ext>
            </a:extLst>
          </p:cNvPr>
          <p:cNvSpPr/>
          <p:nvPr/>
        </p:nvSpPr>
        <p:spPr>
          <a:xfrm>
            <a:off x="2834640" y="3688080"/>
            <a:ext cx="1043940" cy="53848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694481B6-0720-443B-8C32-F06A9805414F}"/>
              </a:ext>
            </a:extLst>
          </p:cNvPr>
          <p:cNvSpPr/>
          <p:nvPr/>
        </p:nvSpPr>
        <p:spPr>
          <a:xfrm flipH="1" flipV="1">
            <a:off x="5213984" y="2924813"/>
            <a:ext cx="396241" cy="12572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A35BE169-5635-43C8-B08A-94EDAAF6F925}"/>
              </a:ext>
            </a:extLst>
          </p:cNvPr>
          <p:cNvSpPr/>
          <p:nvPr/>
        </p:nvSpPr>
        <p:spPr>
          <a:xfrm flipH="1" flipV="1">
            <a:off x="5213985" y="3125472"/>
            <a:ext cx="396240" cy="12572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2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F84E1-CA5A-42FB-AC1C-DE17AEDA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i="1" dirty="0"/>
              <a:t>Il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C98D5B-7301-42C2-891B-0A3931C9D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Fornisce l’accesso ai dati e si occupa della manipolazione degli oggetti  </a:t>
            </a:r>
          </a:p>
          <a:p>
            <a:r>
              <a:rPr lang="it-IT" dirty="0"/>
              <a:t>Costituito da i seguenti elementi:</a:t>
            </a:r>
          </a:p>
          <a:p>
            <a:pPr lvl="1"/>
            <a:r>
              <a:rPr lang="it-IT" b="1" dirty="0"/>
              <a:t>Il database relazionale</a:t>
            </a:r>
            <a:r>
              <a:rPr lang="it-IT" dirty="0"/>
              <a:t>: fornisce la persistenza all’applicativo, contiene i dati veri e propri relativi alle gru, agli accessori e le  zavorre</a:t>
            </a:r>
          </a:p>
          <a:p>
            <a:pPr lvl="1"/>
            <a:r>
              <a:rPr lang="it-IT" b="1" dirty="0"/>
              <a:t>Gli oggetti Java: </a:t>
            </a:r>
            <a:r>
              <a:rPr lang="it-IT" dirty="0"/>
              <a:t>consentono la creazione e la manipolazione, alle altre classi dell’applicativo, degli elementi contenuti all’interno del DB</a:t>
            </a:r>
          </a:p>
          <a:p>
            <a:pPr lvl="1"/>
            <a:r>
              <a:rPr lang="it-IT" b="1" dirty="0"/>
              <a:t>La classe DAO: </a:t>
            </a:r>
            <a:r>
              <a:rPr lang="it-IT" dirty="0"/>
              <a:t>permette la comunicazione con il database fornendo tutte le query per la selezione, l’inserimento, la modifica e la cancellazione dei dati </a:t>
            </a:r>
          </a:p>
          <a:p>
            <a:pPr lvl="1"/>
            <a:r>
              <a:rPr lang="it-IT" b="1" dirty="0"/>
              <a:t>La classe </a:t>
            </a:r>
            <a:r>
              <a:rPr lang="it-IT" b="1" dirty="0" err="1"/>
              <a:t>Translator</a:t>
            </a:r>
            <a:r>
              <a:rPr lang="it-IT" b="1" dirty="0"/>
              <a:t>: </a:t>
            </a:r>
            <a:r>
              <a:rPr lang="it-IT" dirty="0"/>
              <a:t>contiene i metodi per la conversione dei nomi dal formato JSON al tipo </a:t>
            </a:r>
            <a:r>
              <a:rPr lang="it-IT" dirty="0" err="1"/>
              <a:t>HashMap</a:t>
            </a:r>
            <a:r>
              <a:rPr lang="it-IT" dirty="0"/>
              <a:t> e viceversa</a:t>
            </a:r>
          </a:p>
          <a:p>
            <a:pPr lvl="1"/>
            <a:r>
              <a:rPr lang="it-IT" b="1" dirty="0"/>
              <a:t>La classe </a:t>
            </a:r>
            <a:r>
              <a:rPr lang="it-IT" b="1" dirty="0" err="1"/>
              <a:t>Calculator</a:t>
            </a:r>
            <a:r>
              <a:rPr lang="it-IT" b="1" dirty="0"/>
              <a:t>: </a:t>
            </a:r>
            <a:r>
              <a:rPr lang="it-IT" dirty="0"/>
              <a:t>si occupa dei calcoli per il test delle gru mobili</a:t>
            </a:r>
          </a:p>
        </p:txBody>
      </p:sp>
    </p:spTree>
    <p:extLst>
      <p:ext uri="{BB962C8B-B14F-4D97-AF65-F5344CB8AC3E}">
        <p14:creationId xmlns:p14="http://schemas.microsoft.com/office/powerpoint/2010/main" val="308684946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2669</TotalTime>
  <Words>544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Trebuchet MS (Corpo)</vt:lpstr>
      <vt:lpstr>Wingdings 3</vt:lpstr>
      <vt:lpstr>Sfaccettatura</vt:lpstr>
      <vt:lpstr>Università degli studi di Torino Dipartimento di Informatica Corso di laurea in Informatica  Tesi di laurea  Sviluppo di un'Applicazione Web Based per la gestione, la configurazione e il test di gru mobili</vt:lpstr>
      <vt:lpstr>Lo stage e il progetto</vt:lpstr>
      <vt:lpstr>Model-View-Controller</vt:lpstr>
      <vt:lpstr>Le View</vt:lpstr>
      <vt:lpstr>Multilingua</vt:lpstr>
      <vt:lpstr>Parte Statica vs Parte Dinamica</vt:lpstr>
      <vt:lpstr>Il Controller </vt:lpstr>
      <vt:lpstr>Diagramma delle classi per il controller dell’applicazione</vt:lpstr>
      <vt:lpstr>Il modello</vt:lpstr>
      <vt:lpstr>Scheda tecnica gru mobile</vt:lpstr>
      <vt:lpstr>Schema ER del database</vt:lpstr>
      <vt:lpstr>UML degli oggetti del modello</vt:lpstr>
      <vt:lpstr>La classe DAO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Torino Dipartimento di Informatica Corso di laurea in Informatica  Tesi di laurea  Sviluppo di un'Applicazione Web Based per la gestione, la configurazione e il test di gru mobili</dc:title>
  <dc:creator>luca olivelli</dc:creator>
  <cp:lastModifiedBy>luca olivelli</cp:lastModifiedBy>
  <cp:revision>37</cp:revision>
  <dcterms:created xsi:type="dcterms:W3CDTF">2021-04-05T10:12:59Z</dcterms:created>
  <dcterms:modified xsi:type="dcterms:W3CDTF">2021-04-19T06:59:53Z</dcterms:modified>
</cp:coreProperties>
</file>