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8" d="100"/>
          <a:sy n="68" d="100"/>
        </p:scale>
        <p:origin x="606"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F8A9-A447-4D36-AF2A-1D7068A7FB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1E6E9EC-C6BF-45CE-A1B1-9726B3B1F1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C643A58-E2B5-4148-AA32-C6FC764E2F4D}"/>
              </a:ext>
            </a:extLst>
          </p:cNvPr>
          <p:cNvSpPr>
            <a:spLocks noGrp="1"/>
          </p:cNvSpPr>
          <p:nvPr>
            <p:ph type="dt" sz="half" idx="10"/>
          </p:nvPr>
        </p:nvSpPr>
        <p:spPr/>
        <p:txBody>
          <a:bodyPr/>
          <a:lstStyle/>
          <a:p>
            <a:fld id="{288B06E0-A0FE-4256-A3AF-757D373B3E58}" type="datetimeFigureOut">
              <a:rPr lang="en-GB" smtClean="0"/>
              <a:t>25/10/2021</a:t>
            </a:fld>
            <a:endParaRPr lang="en-GB"/>
          </a:p>
        </p:txBody>
      </p:sp>
      <p:sp>
        <p:nvSpPr>
          <p:cNvPr id="5" name="Footer Placeholder 4">
            <a:extLst>
              <a:ext uri="{FF2B5EF4-FFF2-40B4-BE49-F238E27FC236}">
                <a16:creationId xmlns:a16="http://schemas.microsoft.com/office/drawing/2014/main" id="{B4E732D5-8583-4F7F-9DCB-E1A612C147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78FD83-8A15-4D16-9559-19C91CD87EC9}"/>
              </a:ext>
            </a:extLst>
          </p:cNvPr>
          <p:cNvSpPr>
            <a:spLocks noGrp="1"/>
          </p:cNvSpPr>
          <p:nvPr>
            <p:ph type="sldNum" sz="quarter" idx="12"/>
          </p:nvPr>
        </p:nvSpPr>
        <p:spPr/>
        <p:txBody>
          <a:bodyPr/>
          <a:lstStyle/>
          <a:p>
            <a:fld id="{6D73D6E4-5DCA-4272-858E-F6DD0623910F}" type="slidenum">
              <a:rPr lang="en-GB" smtClean="0"/>
              <a:t>‹#›</a:t>
            </a:fld>
            <a:endParaRPr lang="en-GB"/>
          </a:p>
        </p:txBody>
      </p:sp>
    </p:spTree>
    <p:extLst>
      <p:ext uri="{BB962C8B-B14F-4D97-AF65-F5344CB8AC3E}">
        <p14:creationId xmlns:p14="http://schemas.microsoft.com/office/powerpoint/2010/main" val="4152236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F106-404C-48DE-88DE-69388A7985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E03CE93-A5F5-40CB-ACCA-5B4DFDD32A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6F266D-0C84-4822-B6CA-1F8897ECB47D}"/>
              </a:ext>
            </a:extLst>
          </p:cNvPr>
          <p:cNvSpPr>
            <a:spLocks noGrp="1"/>
          </p:cNvSpPr>
          <p:nvPr>
            <p:ph type="dt" sz="half" idx="10"/>
          </p:nvPr>
        </p:nvSpPr>
        <p:spPr/>
        <p:txBody>
          <a:bodyPr/>
          <a:lstStyle/>
          <a:p>
            <a:fld id="{288B06E0-A0FE-4256-A3AF-757D373B3E58}" type="datetimeFigureOut">
              <a:rPr lang="en-GB" smtClean="0"/>
              <a:t>25/10/2021</a:t>
            </a:fld>
            <a:endParaRPr lang="en-GB"/>
          </a:p>
        </p:txBody>
      </p:sp>
      <p:sp>
        <p:nvSpPr>
          <p:cNvPr id="5" name="Footer Placeholder 4">
            <a:extLst>
              <a:ext uri="{FF2B5EF4-FFF2-40B4-BE49-F238E27FC236}">
                <a16:creationId xmlns:a16="http://schemas.microsoft.com/office/drawing/2014/main" id="{05C033B3-D5C3-4C07-A17B-69C131FF31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A61D43-CD4E-4071-85B3-4ACDC3D6EB14}"/>
              </a:ext>
            </a:extLst>
          </p:cNvPr>
          <p:cNvSpPr>
            <a:spLocks noGrp="1"/>
          </p:cNvSpPr>
          <p:nvPr>
            <p:ph type="sldNum" sz="quarter" idx="12"/>
          </p:nvPr>
        </p:nvSpPr>
        <p:spPr/>
        <p:txBody>
          <a:bodyPr/>
          <a:lstStyle/>
          <a:p>
            <a:fld id="{6D73D6E4-5DCA-4272-858E-F6DD0623910F}" type="slidenum">
              <a:rPr lang="en-GB" smtClean="0"/>
              <a:t>‹#›</a:t>
            </a:fld>
            <a:endParaRPr lang="en-GB"/>
          </a:p>
        </p:txBody>
      </p:sp>
    </p:spTree>
    <p:extLst>
      <p:ext uri="{BB962C8B-B14F-4D97-AF65-F5344CB8AC3E}">
        <p14:creationId xmlns:p14="http://schemas.microsoft.com/office/powerpoint/2010/main" val="1883451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CDBBFC-2F59-40B0-9462-EDB0813359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D40CF0A-5620-4CB8-B92C-268918B36E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2262A0-CB3B-4111-B3A0-C0C81BF79F3C}"/>
              </a:ext>
            </a:extLst>
          </p:cNvPr>
          <p:cNvSpPr>
            <a:spLocks noGrp="1"/>
          </p:cNvSpPr>
          <p:nvPr>
            <p:ph type="dt" sz="half" idx="10"/>
          </p:nvPr>
        </p:nvSpPr>
        <p:spPr/>
        <p:txBody>
          <a:bodyPr/>
          <a:lstStyle/>
          <a:p>
            <a:fld id="{288B06E0-A0FE-4256-A3AF-757D373B3E58}" type="datetimeFigureOut">
              <a:rPr lang="en-GB" smtClean="0"/>
              <a:t>25/10/2021</a:t>
            </a:fld>
            <a:endParaRPr lang="en-GB"/>
          </a:p>
        </p:txBody>
      </p:sp>
      <p:sp>
        <p:nvSpPr>
          <p:cNvPr id="5" name="Footer Placeholder 4">
            <a:extLst>
              <a:ext uri="{FF2B5EF4-FFF2-40B4-BE49-F238E27FC236}">
                <a16:creationId xmlns:a16="http://schemas.microsoft.com/office/drawing/2014/main" id="{DE443530-D495-49E9-A62A-B9E45A5A90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5F3F1D-F330-4904-BD18-D906EC9C3519}"/>
              </a:ext>
            </a:extLst>
          </p:cNvPr>
          <p:cNvSpPr>
            <a:spLocks noGrp="1"/>
          </p:cNvSpPr>
          <p:nvPr>
            <p:ph type="sldNum" sz="quarter" idx="12"/>
          </p:nvPr>
        </p:nvSpPr>
        <p:spPr/>
        <p:txBody>
          <a:bodyPr/>
          <a:lstStyle/>
          <a:p>
            <a:fld id="{6D73D6E4-5DCA-4272-858E-F6DD0623910F}" type="slidenum">
              <a:rPr lang="en-GB" smtClean="0"/>
              <a:t>‹#›</a:t>
            </a:fld>
            <a:endParaRPr lang="en-GB"/>
          </a:p>
        </p:txBody>
      </p:sp>
    </p:spTree>
    <p:extLst>
      <p:ext uri="{BB962C8B-B14F-4D97-AF65-F5344CB8AC3E}">
        <p14:creationId xmlns:p14="http://schemas.microsoft.com/office/powerpoint/2010/main" val="61583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676C-404F-47E5-AA42-7192990FA2F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DC4367-C658-4CA4-B1C5-4A598C9F94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A58F74-4A6D-4116-A180-A79858EBBDD3}"/>
              </a:ext>
            </a:extLst>
          </p:cNvPr>
          <p:cNvSpPr>
            <a:spLocks noGrp="1"/>
          </p:cNvSpPr>
          <p:nvPr>
            <p:ph type="dt" sz="half" idx="10"/>
          </p:nvPr>
        </p:nvSpPr>
        <p:spPr/>
        <p:txBody>
          <a:bodyPr/>
          <a:lstStyle/>
          <a:p>
            <a:fld id="{288B06E0-A0FE-4256-A3AF-757D373B3E58}" type="datetimeFigureOut">
              <a:rPr lang="en-GB" smtClean="0"/>
              <a:t>25/10/2021</a:t>
            </a:fld>
            <a:endParaRPr lang="en-GB"/>
          </a:p>
        </p:txBody>
      </p:sp>
      <p:sp>
        <p:nvSpPr>
          <p:cNvPr id="5" name="Footer Placeholder 4">
            <a:extLst>
              <a:ext uri="{FF2B5EF4-FFF2-40B4-BE49-F238E27FC236}">
                <a16:creationId xmlns:a16="http://schemas.microsoft.com/office/drawing/2014/main" id="{4BB2FE49-0B36-445E-B104-0AA3345ED4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907C44-28DB-43BA-A4B9-D33725083F49}"/>
              </a:ext>
            </a:extLst>
          </p:cNvPr>
          <p:cNvSpPr>
            <a:spLocks noGrp="1"/>
          </p:cNvSpPr>
          <p:nvPr>
            <p:ph type="sldNum" sz="quarter" idx="12"/>
          </p:nvPr>
        </p:nvSpPr>
        <p:spPr/>
        <p:txBody>
          <a:bodyPr/>
          <a:lstStyle/>
          <a:p>
            <a:fld id="{6D73D6E4-5DCA-4272-858E-F6DD0623910F}" type="slidenum">
              <a:rPr lang="en-GB" smtClean="0"/>
              <a:t>‹#›</a:t>
            </a:fld>
            <a:endParaRPr lang="en-GB"/>
          </a:p>
        </p:txBody>
      </p:sp>
    </p:spTree>
    <p:extLst>
      <p:ext uri="{BB962C8B-B14F-4D97-AF65-F5344CB8AC3E}">
        <p14:creationId xmlns:p14="http://schemas.microsoft.com/office/powerpoint/2010/main" val="267804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0C74-9EA5-4995-A911-0575C0755F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2687DFA-A7ED-4ACD-8970-261AF3C5B1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503A5C-E473-470F-9394-D767E6950848}"/>
              </a:ext>
            </a:extLst>
          </p:cNvPr>
          <p:cNvSpPr>
            <a:spLocks noGrp="1"/>
          </p:cNvSpPr>
          <p:nvPr>
            <p:ph type="dt" sz="half" idx="10"/>
          </p:nvPr>
        </p:nvSpPr>
        <p:spPr/>
        <p:txBody>
          <a:bodyPr/>
          <a:lstStyle/>
          <a:p>
            <a:fld id="{288B06E0-A0FE-4256-A3AF-757D373B3E58}" type="datetimeFigureOut">
              <a:rPr lang="en-GB" smtClean="0"/>
              <a:t>25/10/2021</a:t>
            </a:fld>
            <a:endParaRPr lang="en-GB"/>
          </a:p>
        </p:txBody>
      </p:sp>
      <p:sp>
        <p:nvSpPr>
          <p:cNvPr id="5" name="Footer Placeholder 4">
            <a:extLst>
              <a:ext uri="{FF2B5EF4-FFF2-40B4-BE49-F238E27FC236}">
                <a16:creationId xmlns:a16="http://schemas.microsoft.com/office/drawing/2014/main" id="{387AA883-74B9-490F-BAF2-849F589CD5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5A5EE3-0423-4135-82FA-F5F1734B18CB}"/>
              </a:ext>
            </a:extLst>
          </p:cNvPr>
          <p:cNvSpPr>
            <a:spLocks noGrp="1"/>
          </p:cNvSpPr>
          <p:nvPr>
            <p:ph type="sldNum" sz="quarter" idx="12"/>
          </p:nvPr>
        </p:nvSpPr>
        <p:spPr/>
        <p:txBody>
          <a:bodyPr/>
          <a:lstStyle/>
          <a:p>
            <a:fld id="{6D73D6E4-5DCA-4272-858E-F6DD0623910F}" type="slidenum">
              <a:rPr lang="en-GB" smtClean="0"/>
              <a:t>‹#›</a:t>
            </a:fld>
            <a:endParaRPr lang="en-GB"/>
          </a:p>
        </p:txBody>
      </p:sp>
    </p:spTree>
    <p:extLst>
      <p:ext uri="{BB962C8B-B14F-4D97-AF65-F5344CB8AC3E}">
        <p14:creationId xmlns:p14="http://schemas.microsoft.com/office/powerpoint/2010/main" val="470325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3C2E-394F-46EB-B8EB-111C94D76F9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CCDB46-9E43-461B-B0FF-E542C5A2B7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7E6856D-4343-4DE2-B14E-5CEAEB7C50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D2085E2-9C05-44F3-833A-B1C6D2FFF850}"/>
              </a:ext>
            </a:extLst>
          </p:cNvPr>
          <p:cNvSpPr>
            <a:spLocks noGrp="1"/>
          </p:cNvSpPr>
          <p:nvPr>
            <p:ph type="dt" sz="half" idx="10"/>
          </p:nvPr>
        </p:nvSpPr>
        <p:spPr/>
        <p:txBody>
          <a:bodyPr/>
          <a:lstStyle/>
          <a:p>
            <a:fld id="{288B06E0-A0FE-4256-A3AF-757D373B3E58}" type="datetimeFigureOut">
              <a:rPr lang="en-GB" smtClean="0"/>
              <a:t>25/10/2021</a:t>
            </a:fld>
            <a:endParaRPr lang="en-GB"/>
          </a:p>
        </p:txBody>
      </p:sp>
      <p:sp>
        <p:nvSpPr>
          <p:cNvPr id="6" name="Footer Placeholder 5">
            <a:extLst>
              <a:ext uri="{FF2B5EF4-FFF2-40B4-BE49-F238E27FC236}">
                <a16:creationId xmlns:a16="http://schemas.microsoft.com/office/drawing/2014/main" id="{AA36696F-22BE-4B06-B680-B2FAAF7BD5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FAB4EE-CA31-41E9-9351-DDE9726FAB1A}"/>
              </a:ext>
            </a:extLst>
          </p:cNvPr>
          <p:cNvSpPr>
            <a:spLocks noGrp="1"/>
          </p:cNvSpPr>
          <p:nvPr>
            <p:ph type="sldNum" sz="quarter" idx="12"/>
          </p:nvPr>
        </p:nvSpPr>
        <p:spPr/>
        <p:txBody>
          <a:bodyPr/>
          <a:lstStyle/>
          <a:p>
            <a:fld id="{6D73D6E4-5DCA-4272-858E-F6DD0623910F}" type="slidenum">
              <a:rPr lang="en-GB" smtClean="0"/>
              <a:t>‹#›</a:t>
            </a:fld>
            <a:endParaRPr lang="en-GB"/>
          </a:p>
        </p:txBody>
      </p:sp>
    </p:spTree>
    <p:extLst>
      <p:ext uri="{BB962C8B-B14F-4D97-AF65-F5344CB8AC3E}">
        <p14:creationId xmlns:p14="http://schemas.microsoft.com/office/powerpoint/2010/main" val="3779670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A66B5-E4C9-4364-8E0D-6E60E5CBBFB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4AB9C4-116B-4C41-A885-117FCA0EE9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4ABDB0-9D53-4055-BA7D-576CE2F213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BC91B66-A536-4118-8630-9D5E9C4553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A7004D-BBCD-4F4A-9AA9-515920B0C4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068DFC3-F466-4AF3-8F09-A6A90D873B7D}"/>
              </a:ext>
            </a:extLst>
          </p:cNvPr>
          <p:cNvSpPr>
            <a:spLocks noGrp="1"/>
          </p:cNvSpPr>
          <p:nvPr>
            <p:ph type="dt" sz="half" idx="10"/>
          </p:nvPr>
        </p:nvSpPr>
        <p:spPr/>
        <p:txBody>
          <a:bodyPr/>
          <a:lstStyle/>
          <a:p>
            <a:fld id="{288B06E0-A0FE-4256-A3AF-757D373B3E58}" type="datetimeFigureOut">
              <a:rPr lang="en-GB" smtClean="0"/>
              <a:t>25/10/2021</a:t>
            </a:fld>
            <a:endParaRPr lang="en-GB"/>
          </a:p>
        </p:txBody>
      </p:sp>
      <p:sp>
        <p:nvSpPr>
          <p:cNvPr id="8" name="Footer Placeholder 7">
            <a:extLst>
              <a:ext uri="{FF2B5EF4-FFF2-40B4-BE49-F238E27FC236}">
                <a16:creationId xmlns:a16="http://schemas.microsoft.com/office/drawing/2014/main" id="{1B8EDBE0-58AB-4296-B8EF-8BC3C41FD3E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570D26A-0C1D-4A9D-A303-7A5B5621095A}"/>
              </a:ext>
            </a:extLst>
          </p:cNvPr>
          <p:cNvSpPr>
            <a:spLocks noGrp="1"/>
          </p:cNvSpPr>
          <p:nvPr>
            <p:ph type="sldNum" sz="quarter" idx="12"/>
          </p:nvPr>
        </p:nvSpPr>
        <p:spPr/>
        <p:txBody>
          <a:bodyPr/>
          <a:lstStyle/>
          <a:p>
            <a:fld id="{6D73D6E4-5DCA-4272-858E-F6DD0623910F}" type="slidenum">
              <a:rPr lang="en-GB" smtClean="0"/>
              <a:t>‹#›</a:t>
            </a:fld>
            <a:endParaRPr lang="en-GB"/>
          </a:p>
        </p:txBody>
      </p:sp>
    </p:spTree>
    <p:extLst>
      <p:ext uri="{BB962C8B-B14F-4D97-AF65-F5344CB8AC3E}">
        <p14:creationId xmlns:p14="http://schemas.microsoft.com/office/powerpoint/2010/main" val="2279416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676C-6BF6-4D93-8833-9E26A712AAC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5C2C5D7-6C02-4173-93D1-5C5255337D99}"/>
              </a:ext>
            </a:extLst>
          </p:cNvPr>
          <p:cNvSpPr>
            <a:spLocks noGrp="1"/>
          </p:cNvSpPr>
          <p:nvPr>
            <p:ph type="dt" sz="half" idx="10"/>
          </p:nvPr>
        </p:nvSpPr>
        <p:spPr/>
        <p:txBody>
          <a:bodyPr/>
          <a:lstStyle/>
          <a:p>
            <a:fld id="{288B06E0-A0FE-4256-A3AF-757D373B3E58}" type="datetimeFigureOut">
              <a:rPr lang="en-GB" smtClean="0"/>
              <a:t>25/10/2021</a:t>
            </a:fld>
            <a:endParaRPr lang="en-GB"/>
          </a:p>
        </p:txBody>
      </p:sp>
      <p:sp>
        <p:nvSpPr>
          <p:cNvPr id="4" name="Footer Placeholder 3">
            <a:extLst>
              <a:ext uri="{FF2B5EF4-FFF2-40B4-BE49-F238E27FC236}">
                <a16:creationId xmlns:a16="http://schemas.microsoft.com/office/drawing/2014/main" id="{204F391A-8277-4C6B-992B-3557DA6E6BB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A6F5754-D50F-469D-8B8C-777EA7BB47FD}"/>
              </a:ext>
            </a:extLst>
          </p:cNvPr>
          <p:cNvSpPr>
            <a:spLocks noGrp="1"/>
          </p:cNvSpPr>
          <p:nvPr>
            <p:ph type="sldNum" sz="quarter" idx="12"/>
          </p:nvPr>
        </p:nvSpPr>
        <p:spPr/>
        <p:txBody>
          <a:bodyPr/>
          <a:lstStyle/>
          <a:p>
            <a:fld id="{6D73D6E4-5DCA-4272-858E-F6DD0623910F}" type="slidenum">
              <a:rPr lang="en-GB" smtClean="0"/>
              <a:t>‹#›</a:t>
            </a:fld>
            <a:endParaRPr lang="en-GB"/>
          </a:p>
        </p:txBody>
      </p:sp>
    </p:spTree>
    <p:extLst>
      <p:ext uri="{BB962C8B-B14F-4D97-AF65-F5344CB8AC3E}">
        <p14:creationId xmlns:p14="http://schemas.microsoft.com/office/powerpoint/2010/main" val="1517314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9A946B-EE9E-4FC6-AC02-EF13DA250FAF}"/>
              </a:ext>
            </a:extLst>
          </p:cNvPr>
          <p:cNvSpPr>
            <a:spLocks noGrp="1"/>
          </p:cNvSpPr>
          <p:nvPr>
            <p:ph type="dt" sz="half" idx="10"/>
          </p:nvPr>
        </p:nvSpPr>
        <p:spPr/>
        <p:txBody>
          <a:bodyPr/>
          <a:lstStyle/>
          <a:p>
            <a:fld id="{288B06E0-A0FE-4256-A3AF-757D373B3E58}" type="datetimeFigureOut">
              <a:rPr lang="en-GB" smtClean="0"/>
              <a:t>25/10/2021</a:t>
            </a:fld>
            <a:endParaRPr lang="en-GB"/>
          </a:p>
        </p:txBody>
      </p:sp>
      <p:sp>
        <p:nvSpPr>
          <p:cNvPr id="3" name="Footer Placeholder 2">
            <a:extLst>
              <a:ext uri="{FF2B5EF4-FFF2-40B4-BE49-F238E27FC236}">
                <a16:creationId xmlns:a16="http://schemas.microsoft.com/office/drawing/2014/main" id="{1E2A0CCD-4E3B-47BF-8D9A-794BEC46C43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2FBA44-C00B-4485-B83C-2750FB190725}"/>
              </a:ext>
            </a:extLst>
          </p:cNvPr>
          <p:cNvSpPr>
            <a:spLocks noGrp="1"/>
          </p:cNvSpPr>
          <p:nvPr>
            <p:ph type="sldNum" sz="quarter" idx="12"/>
          </p:nvPr>
        </p:nvSpPr>
        <p:spPr/>
        <p:txBody>
          <a:bodyPr/>
          <a:lstStyle/>
          <a:p>
            <a:fld id="{6D73D6E4-5DCA-4272-858E-F6DD0623910F}" type="slidenum">
              <a:rPr lang="en-GB" smtClean="0"/>
              <a:t>‹#›</a:t>
            </a:fld>
            <a:endParaRPr lang="en-GB"/>
          </a:p>
        </p:txBody>
      </p:sp>
    </p:spTree>
    <p:extLst>
      <p:ext uri="{BB962C8B-B14F-4D97-AF65-F5344CB8AC3E}">
        <p14:creationId xmlns:p14="http://schemas.microsoft.com/office/powerpoint/2010/main" val="22295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34AB4-FE81-458D-A2E6-9B7450CC47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7E06830-42B8-455B-A8F6-1FB71EAD38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BE4FC86-C5A8-49DC-B7B8-D0CA0CBD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CE4DE0-29C2-4466-9CD9-83220DC9E19B}"/>
              </a:ext>
            </a:extLst>
          </p:cNvPr>
          <p:cNvSpPr>
            <a:spLocks noGrp="1"/>
          </p:cNvSpPr>
          <p:nvPr>
            <p:ph type="dt" sz="half" idx="10"/>
          </p:nvPr>
        </p:nvSpPr>
        <p:spPr/>
        <p:txBody>
          <a:bodyPr/>
          <a:lstStyle/>
          <a:p>
            <a:fld id="{288B06E0-A0FE-4256-A3AF-757D373B3E58}" type="datetimeFigureOut">
              <a:rPr lang="en-GB" smtClean="0"/>
              <a:t>25/10/2021</a:t>
            </a:fld>
            <a:endParaRPr lang="en-GB"/>
          </a:p>
        </p:txBody>
      </p:sp>
      <p:sp>
        <p:nvSpPr>
          <p:cNvPr id="6" name="Footer Placeholder 5">
            <a:extLst>
              <a:ext uri="{FF2B5EF4-FFF2-40B4-BE49-F238E27FC236}">
                <a16:creationId xmlns:a16="http://schemas.microsoft.com/office/drawing/2014/main" id="{43B63036-F1BB-4304-943F-140A64D406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2FB289-27F4-4993-895A-2C9E4FE34E22}"/>
              </a:ext>
            </a:extLst>
          </p:cNvPr>
          <p:cNvSpPr>
            <a:spLocks noGrp="1"/>
          </p:cNvSpPr>
          <p:nvPr>
            <p:ph type="sldNum" sz="quarter" idx="12"/>
          </p:nvPr>
        </p:nvSpPr>
        <p:spPr/>
        <p:txBody>
          <a:bodyPr/>
          <a:lstStyle/>
          <a:p>
            <a:fld id="{6D73D6E4-5DCA-4272-858E-F6DD0623910F}" type="slidenum">
              <a:rPr lang="en-GB" smtClean="0"/>
              <a:t>‹#›</a:t>
            </a:fld>
            <a:endParaRPr lang="en-GB"/>
          </a:p>
        </p:txBody>
      </p:sp>
    </p:spTree>
    <p:extLst>
      <p:ext uri="{BB962C8B-B14F-4D97-AF65-F5344CB8AC3E}">
        <p14:creationId xmlns:p14="http://schemas.microsoft.com/office/powerpoint/2010/main" val="2293471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9B07-E9C4-4233-897B-DD3CB97A4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B4DC0C-85E4-4E18-B306-8A4214D5E7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6DAD64D-5D84-49CF-AD32-BCB418742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6853F-02D5-44E4-AF49-6ACFA31952C2}"/>
              </a:ext>
            </a:extLst>
          </p:cNvPr>
          <p:cNvSpPr>
            <a:spLocks noGrp="1"/>
          </p:cNvSpPr>
          <p:nvPr>
            <p:ph type="dt" sz="half" idx="10"/>
          </p:nvPr>
        </p:nvSpPr>
        <p:spPr/>
        <p:txBody>
          <a:bodyPr/>
          <a:lstStyle/>
          <a:p>
            <a:fld id="{288B06E0-A0FE-4256-A3AF-757D373B3E58}" type="datetimeFigureOut">
              <a:rPr lang="en-GB" smtClean="0"/>
              <a:t>25/10/2021</a:t>
            </a:fld>
            <a:endParaRPr lang="en-GB"/>
          </a:p>
        </p:txBody>
      </p:sp>
      <p:sp>
        <p:nvSpPr>
          <p:cNvPr id="6" name="Footer Placeholder 5">
            <a:extLst>
              <a:ext uri="{FF2B5EF4-FFF2-40B4-BE49-F238E27FC236}">
                <a16:creationId xmlns:a16="http://schemas.microsoft.com/office/drawing/2014/main" id="{7D6507E1-49CC-4755-8DFF-F6F7F888EDB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264814-72B7-4A0A-8DA8-9219925AE288}"/>
              </a:ext>
            </a:extLst>
          </p:cNvPr>
          <p:cNvSpPr>
            <a:spLocks noGrp="1"/>
          </p:cNvSpPr>
          <p:nvPr>
            <p:ph type="sldNum" sz="quarter" idx="12"/>
          </p:nvPr>
        </p:nvSpPr>
        <p:spPr/>
        <p:txBody>
          <a:bodyPr/>
          <a:lstStyle/>
          <a:p>
            <a:fld id="{6D73D6E4-5DCA-4272-858E-F6DD0623910F}" type="slidenum">
              <a:rPr lang="en-GB" smtClean="0"/>
              <a:t>‹#›</a:t>
            </a:fld>
            <a:endParaRPr lang="en-GB"/>
          </a:p>
        </p:txBody>
      </p:sp>
    </p:spTree>
    <p:extLst>
      <p:ext uri="{BB962C8B-B14F-4D97-AF65-F5344CB8AC3E}">
        <p14:creationId xmlns:p14="http://schemas.microsoft.com/office/powerpoint/2010/main" val="2833386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32600A-6CBB-4072-B120-A1D9AFFD2B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4260B23-FBF1-40BF-A4AC-2F8E7C4CA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57B9-E61F-41D3-9965-41F22DB2C7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8B06E0-A0FE-4256-A3AF-757D373B3E58}" type="datetimeFigureOut">
              <a:rPr lang="en-GB" smtClean="0"/>
              <a:t>25/10/2021</a:t>
            </a:fld>
            <a:endParaRPr lang="en-GB"/>
          </a:p>
        </p:txBody>
      </p:sp>
      <p:sp>
        <p:nvSpPr>
          <p:cNvPr id="5" name="Footer Placeholder 4">
            <a:extLst>
              <a:ext uri="{FF2B5EF4-FFF2-40B4-BE49-F238E27FC236}">
                <a16:creationId xmlns:a16="http://schemas.microsoft.com/office/drawing/2014/main" id="{AB1D2487-9DFE-4BB3-900C-D66463B0B9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07D14BC-76DC-4BD5-BAF8-5DEE7D352B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3D6E4-5DCA-4272-858E-F6DD0623910F}" type="slidenum">
              <a:rPr lang="en-GB" smtClean="0"/>
              <a:t>‹#›</a:t>
            </a:fld>
            <a:endParaRPr lang="en-GB"/>
          </a:p>
        </p:txBody>
      </p:sp>
    </p:spTree>
    <p:extLst>
      <p:ext uri="{BB962C8B-B14F-4D97-AF65-F5344CB8AC3E}">
        <p14:creationId xmlns:p14="http://schemas.microsoft.com/office/powerpoint/2010/main" val="1416895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B9FC-5683-4D4B-BE54-4A7CA73CE079}"/>
              </a:ext>
            </a:extLst>
          </p:cNvPr>
          <p:cNvSpPr>
            <a:spLocks noGrp="1"/>
          </p:cNvSpPr>
          <p:nvPr>
            <p:ph type="ctrTitle"/>
          </p:nvPr>
        </p:nvSpPr>
        <p:spPr/>
        <p:txBody>
          <a:bodyPr>
            <a:normAutofit fontScale="90000"/>
          </a:bodyPr>
          <a:lstStyle/>
          <a:p>
            <a:r>
              <a:rPr lang="en-GB" dirty="0"/>
              <a:t>Convolutional Neural Networks</a:t>
            </a:r>
            <a:br>
              <a:rPr lang="en-GB" dirty="0"/>
            </a:br>
            <a:r>
              <a:rPr lang="en-GB" dirty="0"/>
              <a:t>(CNN)</a:t>
            </a:r>
          </a:p>
        </p:txBody>
      </p:sp>
      <p:sp>
        <p:nvSpPr>
          <p:cNvPr id="3" name="Subtitle 2">
            <a:extLst>
              <a:ext uri="{FF2B5EF4-FFF2-40B4-BE49-F238E27FC236}">
                <a16:creationId xmlns:a16="http://schemas.microsoft.com/office/drawing/2014/main" id="{8248BD04-91EF-425E-AF8B-6640399B5922}"/>
              </a:ext>
            </a:extLst>
          </p:cNvPr>
          <p:cNvSpPr>
            <a:spLocks noGrp="1"/>
          </p:cNvSpPr>
          <p:nvPr>
            <p:ph type="subTitle" idx="1"/>
          </p:nvPr>
        </p:nvSpPr>
        <p:spPr/>
        <p:txBody>
          <a:bodyPr/>
          <a:lstStyle/>
          <a:p>
            <a:r>
              <a:rPr lang="en-GB" dirty="0"/>
              <a:t>CNN Architecture.</a:t>
            </a:r>
          </a:p>
          <a:p>
            <a:r>
              <a:rPr lang="en-GB" sz="1600" dirty="0"/>
              <a:t>By Regan Muthomi</a:t>
            </a:r>
          </a:p>
        </p:txBody>
      </p:sp>
    </p:spTree>
    <p:extLst>
      <p:ext uri="{BB962C8B-B14F-4D97-AF65-F5344CB8AC3E}">
        <p14:creationId xmlns:p14="http://schemas.microsoft.com/office/powerpoint/2010/main" val="279553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6F3BE-83B8-4282-9624-37A76D00F22B}"/>
              </a:ext>
            </a:extLst>
          </p:cNvPr>
          <p:cNvSpPr>
            <a:spLocks noGrp="1"/>
          </p:cNvSpPr>
          <p:nvPr>
            <p:ph type="title"/>
          </p:nvPr>
        </p:nvSpPr>
        <p:spPr/>
        <p:txBody>
          <a:bodyPr/>
          <a:lstStyle/>
          <a:p>
            <a:r>
              <a:rPr lang="en-GB" dirty="0"/>
              <a:t>3. Pooling.</a:t>
            </a:r>
          </a:p>
        </p:txBody>
      </p:sp>
      <p:sp>
        <p:nvSpPr>
          <p:cNvPr id="3" name="Content Placeholder 2">
            <a:extLst>
              <a:ext uri="{FF2B5EF4-FFF2-40B4-BE49-F238E27FC236}">
                <a16:creationId xmlns:a16="http://schemas.microsoft.com/office/drawing/2014/main" id="{CA087337-867F-428B-B171-0613DB80EAD9}"/>
              </a:ext>
            </a:extLst>
          </p:cNvPr>
          <p:cNvSpPr>
            <a:spLocks noGrp="1"/>
          </p:cNvSpPr>
          <p:nvPr>
            <p:ph idx="1"/>
          </p:nvPr>
        </p:nvSpPr>
        <p:spPr/>
        <p:txBody>
          <a:bodyPr>
            <a:normAutofit/>
          </a:bodyPr>
          <a:lstStyle/>
          <a:p>
            <a:r>
              <a:rPr lang="en-GB" sz="2000" dirty="0"/>
              <a:t>Pooling enables the CNN to detect the features in various images irrespective of the difference in lighting in the images and angle of the image.</a:t>
            </a:r>
          </a:p>
          <a:p>
            <a:r>
              <a:rPr lang="en-GB" sz="2000" dirty="0"/>
              <a:t>Pooling also reduces the size of the convolved feature hence reducing the computational power required to process the data through dimensionality reduction.</a:t>
            </a:r>
          </a:p>
          <a:p>
            <a:r>
              <a:rPr lang="en-GB" sz="2000" dirty="0"/>
              <a:t>Its also useful in extracting only the dominant features in the images hence reducing overfitting which may occur of the CNN is given a lot of information which is not relevant in classifying the image.</a:t>
            </a:r>
          </a:p>
          <a:p>
            <a:r>
              <a:rPr lang="en-GB" sz="2000" dirty="0"/>
              <a:t>In pooling we also make use of a kernel and a specified stride value.</a:t>
            </a:r>
          </a:p>
          <a:p>
            <a:pPr marL="0" indent="0">
              <a:buNone/>
            </a:pPr>
            <a:endParaRPr lang="en-GB" sz="2000" dirty="0"/>
          </a:p>
        </p:txBody>
      </p:sp>
      <p:pic>
        <p:nvPicPr>
          <p:cNvPr id="5" name="Picture 4">
            <a:extLst>
              <a:ext uri="{FF2B5EF4-FFF2-40B4-BE49-F238E27FC236}">
                <a16:creationId xmlns:a16="http://schemas.microsoft.com/office/drawing/2014/main" id="{A8A43142-BFE9-4689-A14C-B19796AA8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105" y="4495800"/>
            <a:ext cx="3771900" cy="1897966"/>
          </a:xfrm>
          <a:prstGeom prst="rect">
            <a:avLst/>
          </a:prstGeom>
        </p:spPr>
      </p:pic>
    </p:spTree>
    <p:extLst>
      <p:ext uri="{BB962C8B-B14F-4D97-AF65-F5344CB8AC3E}">
        <p14:creationId xmlns:p14="http://schemas.microsoft.com/office/powerpoint/2010/main" val="1626295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CEF7E-575A-44AD-814C-7F8D34FF41F9}"/>
              </a:ext>
            </a:extLst>
          </p:cNvPr>
          <p:cNvSpPr>
            <a:spLocks noGrp="1"/>
          </p:cNvSpPr>
          <p:nvPr>
            <p:ph type="title"/>
          </p:nvPr>
        </p:nvSpPr>
        <p:spPr/>
        <p:txBody>
          <a:bodyPr/>
          <a:lstStyle/>
          <a:p>
            <a:r>
              <a:rPr lang="en-GB" dirty="0"/>
              <a:t>..pooling</a:t>
            </a:r>
          </a:p>
        </p:txBody>
      </p:sp>
      <p:sp>
        <p:nvSpPr>
          <p:cNvPr id="7" name="Content Placeholder 6">
            <a:extLst>
              <a:ext uri="{FF2B5EF4-FFF2-40B4-BE49-F238E27FC236}">
                <a16:creationId xmlns:a16="http://schemas.microsoft.com/office/drawing/2014/main" id="{2D60747C-213B-4C04-BB1A-6F65A598A115}"/>
              </a:ext>
            </a:extLst>
          </p:cNvPr>
          <p:cNvSpPr>
            <a:spLocks noGrp="1"/>
          </p:cNvSpPr>
          <p:nvPr>
            <p:ph idx="1"/>
          </p:nvPr>
        </p:nvSpPr>
        <p:spPr/>
        <p:txBody>
          <a:bodyPr>
            <a:normAutofit/>
          </a:bodyPr>
          <a:lstStyle/>
          <a:p>
            <a:r>
              <a:rPr lang="en-GB" sz="2000" dirty="0"/>
              <a:t>There are two type in pooling in CNN: </a:t>
            </a:r>
            <a:r>
              <a:rPr lang="en-GB" sz="2000" b="1" dirty="0"/>
              <a:t>Max Pooling </a:t>
            </a:r>
            <a:r>
              <a:rPr lang="en-GB" sz="2000" dirty="0"/>
              <a:t>and </a:t>
            </a:r>
            <a:r>
              <a:rPr lang="en-GB" sz="2000" b="1" dirty="0"/>
              <a:t>Average Pooling</a:t>
            </a:r>
            <a:r>
              <a:rPr lang="en-GB" sz="2000" dirty="0"/>
              <a:t>.</a:t>
            </a:r>
          </a:p>
          <a:p>
            <a:r>
              <a:rPr lang="en-GB" sz="2000" dirty="0"/>
              <a:t>Max pooling returns the maximum value from the portion of the image covered by the </a:t>
            </a:r>
            <a:r>
              <a:rPr lang="en-GB" sz="2000" b="1" dirty="0"/>
              <a:t>Kernel.</a:t>
            </a:r>
          </a:p>
          <a:p>
            <a:r>
              <a:rPr lang="en-GB" sz="2000" dirty="0"/>
              <a:t>Average pooling on the other hand returns the average of the portion of the image covered by the </a:t>
            </a:r>
            <a:r>
              <a:rPr lang="en-GB" sz="2000" b="1" dirty="0"/>
              <a:t>Kernel</a:t>
            </a:r>
            <a:r>
              <a:rPr lang="en-GB" sz="2000" dirty="0"/>
              <a:t>.</a:t>
            </a:r>
          </a:p>
          <a:p>
            <a:r>
              <a:rPr lang="en-GB" sz="2000" dirty="0"/>
              <a:t>Max pooling also serves as a Noise Suppressant. It discards the noisy parts of the image as well as dimensionality reduction.</a:t>
            </a:r>
          </a:p>
          <a:p>
            <a:r>
              <a:rPr lang="en-GB" sz="2000" dirty="0"/>
              <a:t>Average pooling only performs dimensionality reduction as a noise suppressing mechanism.</a:t>
            </a:r>
          </a:p>
          <a:p>
            <a:r>
              <a:rPr lang="en-GB" sz="2000" dirty="0"/>
              <a:t>Therefore we can say that Max pooling performs better than average pooling.</a:t>
            </a:r>
          </a:p>
          <a:p>
            <a:r>
              <a:rPr lang="en-GB" sz="2000" dirty="0"/>
              <a:t>The output of pooling is now called a </a:t>
            </a:r>
            <a:r>
              <a:rPr lang="en-GB" sz="2000" b="1" dirty="0"/>
              <a:t>pooled feature map.</a:t>
            </a:r>
          </a:p>
          <a:p>
            <a:endParaRPr lang="en-GB" dirty="0"/>
          </a:p>
        </p:txBody>
      </p:sp>
    </p:spTree>
    <p:extLst>
      <p:ext uri="{BB962C8B-B14F-4D97-AF65-F5344CB8AC3E}">
        <p14:creationId xmlns:p14="http://schemas.microsoft.com/office/powerpoint/2010/main" val="1984446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5A3-DDC6-4D47-8511-FF87FD7343F8}"/>
              </a:ext>
            </a:extLst>
          </p:cNvPr>
          <p:cNvSpPr>
            <a:spLocks noGrp="1"/>
          </p:cNvSpPr>
          <p:nvPr>
            <p:ph type="title"/>
          </p:nvPr>
        </p:nvSpPr>
        <p:spPr/>
        <p:txBody>
          <a:bodyPr/>
          <a:lstStyle/>
          <a:p>
            <a:r>
              <a:rPr lang="en-GB" dirty="0"/>
              <a:t>…Pooling</a:t>
            </a:r>
          </a:p>
        </p:txBody>
      </p:sp>
      <p:sp>
        <p:nvSpPr>
          <p:cNvPr id="3" name="Content Placeholder 2">
            <a:extLst>
              <a:ext uri="{FF2B5EF4-FFF2-40B4-BE49-F238E27FC236}">
                <a16:creationId xmlns:a16="http://schemas.microsoft.com/office/drawing/2014/main" id="{175272F5-533B-43A1-8239-5A5DB2F0FF41}"/>
              </a:ext>
            </a:extLst>
          </p:cNvPr>
          <p:cNvSpPr>
            <a:spLocks noGrp="1"/>
          </p:cNvSpPr>
          <p:nvPr>
            <p:ph idx="1"/>
          </p:nvPr>
        </p:nvSpPr>
        <p:spPr/>
        <p:txBody>
          <a:bodyPr/>
          <a:lstStyle/>
          <a:p>
            <a:endParaRPr lang="en-GB" b="1" dirty="0"/>
          </a:p>
          <a:p>
            <a:endParaRPr lang="en-GB" b="1" dirty="0"/>
          </a:p>
          <a:p>
            <a:endParaRPr lang="en-GB" b="1" dirty="0"/>
          </a:p>
          <a:p>
            <a:endParaRPr lang="en-GB" b="1" dirty="0"/>
          </a:p>
          <a:p>
            <a:endParaRPr lang="en-GB" b="1" dirty="0"/>
          </a:p>
          <a:p>
            <a:endParaRPr lang="en-GB" b="1" dirty="0"/>
          </a:p>
          <a:p>
            <a:endParaRPr lang="en-GB" b="1" dirty="0"/>
          </a:p>
          <a:p>
            <a:pPr marL="0" indent="0" algn="ctr">
              <a:buNone/>
            </a:pPr>
            <a:r>
              <a:rPr lang="en-GB" sz="2000" b="1" dirty="0"/>
              <a:t>If you want a CNN with more than one Convolutional Layer, repeat the steps above.</a:t>
            </a:r>
          </a:p>
        </p:txBody>
      </p:sp>
      <p:pic>
        <p:nvPicPr>
          <p:cNvPr id="5" name="Picture 4">
            <a:extLst>
              <a:ext uri="{FF2B5EF4-FFF2-40B4-BE49-F238E27FC236}">
                <a16:creationId xmlns:a16="http://schemas.microsoft.com/office/drawing/2014/main" id="{8633370B-C7ED-4182-9C5B-33ED90141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1455" y="1746225"/>
            <a:ext cx="4149090" cy="3056125"/>
          </a:xfrm>
          <a:prstGeom prst="rect">
            <a:avLst/>
          </a:prstGeom>
        </p:spPr>
      </p:pic>
    </p:spTree>
    <p:extLst>
      <p:ext uri="{BB962C8B-B14F-4D97-AF65-F5344CB8AC3E}">
        <p14:creationId xmlns:p14="http://schemas.microsoft.com/office/powerpoint/2010/main" val="63115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2A89-B3C5-4C9A-9290-961FA4F25198}"/>
              </a:ext>
            </a:extLst>
          </p:cNvPr>
          <p:cNvSpPr>
            <a:spLocks noGrp="1"/>
          </p:cNvSpPr>
          <p:nvPr>
            <p:ph type="title"/>
          </p:nvPr>
        </p:nvSpPr>
        <p:spPr/>
        <p:txBody>
          <a:bodyPr/>
          <a:lstStyle/>
          <a:p>
            <a:r>
              <a:rPr lang="en-GB" dirty="0"/>
              <a:t>4. Flattening</a:t>
            </a:r>
          </a:p>
        </p:txBody>
      </p:sp>
      <p:sp>
        <p:nvSpPr>
          <p:cNvPr id="3" name="Content Placeholder 2">
            <a:extLst>
              <a:ext uri="{FF2B5EF4-FFF2-40B4-BE49-F238E27FC236}">
                <a16:creationId xmlns:a16="http://schemas.microsoft.com/office/drawing/2014/main" id="{783FCD4D-A986-48D7-ADDF-8897280DA201}"/>
              </a:ext>
            </a:extLst>
          </p:cNvPr>
          <p:cNvSpPr>
            <a:spLocks noGrp="1"/>
          </p:cNvSpPr>
          <p:nvPr>
            <p:ph idx="1"/>
          </p:nvPr>
        </p:nvSpPr>
        <p:spPr/>
        <p:txBody>
          <a:bodyPr>
            <a:normAutofit/>
          </a:bodyPr>
          <a:lstStyle/>
          <a:p>
            <a:r>
              <a:rPr lang="en-GB" sz="2000" dirty="0"/>
              <a:t>Flattening involves transforming the pooled feature map into a single column which now fed to the Neural Network for processing.</a:t>
            </a:r>
          </a:p>
        </p:txBody>
      </p:sp>
    </p:spTree>
    <p:extLst>
      <p:ext uri="{BB962C8B-B14F-4D97-AF65-F5344CB8AC3E}">
        <p14:creationId xmlns:p14="http://schemas.microsoft.com/office/powerpoint/2010/main" val="1657873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38255-ED6D-4ED4-800A-F5E21D087FD1}"/>
              </a:ext>
            </a:extLst>
          </p:cNvPr>
          <p:cNvSpPr>
            <a:spLocks noGrp="1"/>
          </p:cNvSpPr>
          <p:nvPr>
            <p:ph type="title"/>
          </p:nvPr>
        </p:nvSpPr>
        <p:spPr>
          <a:xfrm>
            <a:off x="838200" y="351057"/>
            <a:ext cx="10515600" cy="1325563"/>
          </a:xfrm>
        </p:spPr>
        <p:txBody>
          <a:bodyPr/>
          <a:lstStyle/>
          <a:p>
            <a:r>
              <a:rPr lang="en-GB" dirty="0"/>
              <a:t>Fully connected Layer</a:t>
            </a:r>
          </a:p>
        </p:txBody>
      </p:sp>
      <p:sp>
        <p:nvSpPr>
          <p:cNvPr id="3" name="Content Placeholder 2">
            <a:extLst>
              <a:ext uri="{FF2B5EF4-FFF2-40B4-BE49-F238E27FC236}">
                <a16:creationId xmlns:a16="http://schemas.microsoft.com/office/drawing/2014/main" id="{AEF07315-9000-4548-B77A-F43A52D019A0}"/>
              </a:ext>
            </a:extLst>
          </p:cNvPr>
          <p:cNvSpPr>
            <a:spLocks noGrp="1"/>
          </p:cNvSpPr>
          <p:nvPr>
            <p:ph idx="1"/>
          </p:nvPr>
        </p:nvSpPr>
        <p:spPr/>
        <p:txBody>
          <a:bodyPr>
            <a:normAutofit/>
          </a:bodyPr>
          <a:lstStyle/>
          <a:p>
            <a:r>
              <a:rPr lang="en-GB" sz="2000" dirty="0"/>
              <a:t>The flattened output is fed to the feed forward neural network. Information is passed through the network and the error of prediction is calculated. </a:t>
            </a:r>
          </a:p>
          <a:p>
            <a:r>
              <a:rPr lang="en-GB" sz="2000" dirty="0"/>
              <a:t>The error is the back propagated through the network to minimize the error and improve the prediction.</a:t>
            </a:r>
          </a:p>
          <a:p>
            <a:r>
              <a:rPr lang="en-GB" sz="2000" dirty="0"/>
              <a:t>The fully connected layer after computations, outputs a vector of logits that is passed through a SoftMax activation function that transform the logits to probabilities for each class. (Can also use </a:t>
            </a:r>
            <a:r>
              <a:rPr lang="en-GB" sz="2000"/>
              <a:t>sigmoid function.</a:t>
            </a:r>
            <a:endParaRPr lang="en-GB" sz="2000" dirty="0"/>
          </a:p>
          <a:p>
            <a:r>
              <a:rPr lang="en-GB" sz="2000" dirty="0"/>
              <a:t>The class with the highest probability value becomes the predicted class.</a:t>
            </a:r>
          </a:p>
        </p:txBody>
      </p:sp>
      <p:pic>
        <p:nvPicPr>
          <p:cNvPr id="5" name="Picture 4">
            <a:extLst>
              <a:ext uri="{FF2B5EF4-FFF2-40B4-BE49-F238E27FC236}">
                <a16:creationId xmlns:a16="http://schemas.microsoft.com/office/drawing/2014/main" id="{5E48F4FB-F992-4E8E-996B-D3E16B9B2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6487" y="4502395"/>
            <a:ext cx="7439025" cy="1674568"/>
          </a:xfrm>
          <a:prstGeom prst="rect">
            <a:avLst/>
          </a:prstGeom>
        </p:spPr>
      </p:pic>
    </p:spTree>
    <p:extLst>
      <p:ext uri="{BB962C8B-B14F-4D97-AF65-F5344CB8AC3E}">
        <p14:creationId xmlns:p14="http://schemas.microsoft.com/office/powerpoint/2010/main" val="3513656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DEE9-7F3A-49CD-AA24-B852EE48A8FE}"/>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A8B018C3-00B1-444D-B613-0F82827E88AD}"/>
              </a:ext>
            </a:extLst>
          </p:cNvPr>
          <p:cNvSpPr>
            <a:spLocks noGrp="1"/>
          </p:cNvSpPr>
          <p:nvPr>
            <p:ph idx="1"/>
          </p:nvPr>
        </p:nvSpPr>
        <p:spPr/>
        <p:txBody>
          <a:bodyPr/>
          <a:lstStyle/>
          <a:p>
            <a:r>
              <a:rPr lang="en-GB" dirty="0"/>
              <a:t>A CNN is a deep learning algorithm which can take in an input image, assign importance to various aspects in the image and be able to differentiate one from the other.</a:t>
            </a:r>
          </a:p>
          <a:p>
            <a:r>
              <a:rPr lang="en-GB" dirty="0"/>
              <a:t>Since a digital image is represented in number between 0 and 255, its possible to perform computation in the images.</a:t>
            </a:r>
          </a:p>
          <a:p>
            <a:pPr marL="0" indent="0">
              <a:buNone/>
            </a:pPr>
            <a:r>
              <a:rPr lang="en-GB" b="1" u="sng" dirty="0"/>
              <a:t>Applications</a:t>
            </a:r>
          </a:p>
          <a:p>
            <a:pPr marL="514350" indent="-514350">
              <a:buFont typeface="+mj-lt"/>
              <a:buAutoNum type="arabicPeriod"/>
            </a:pPr>
            <a:r>
              <a:rPr lang="en-GB" sz="2000" dirty="0"/>
              <a:t>Facial Recognition</a:t>
            </a:r>
          </a:p>
          <a:p>
            <a:pPr marL="514350" indent="-514350">
              <a:buFont typeface="+mj-lt"/>
              <a:buAutoNum type="arabicPeriod"/>
            </a:pPr>
            <a:r>
              <a:rPr lang="en-GB" sz="2000" dirty="0"/>
              <a:t>Self Driving cars.</a:t>
            </a:r>
          </a:p>
          <a:p>
            <a:pPr marL="514350" indent="-514350">
              <a:buFont typeface="+mj-lt"/>
              <a:buAutoNum type="arabicPeriod"/>
            </a:pPr>
            <a:r>
              <a:rPr lang="en-GB" sz="2000"/>
              <a:t>Health Care, </a:t>
            </a:r>
            <a:r>
              <a:rPr lang="en-GB" sz="2000" dirty="0"/>
              <a:t>Biology</a:t>
            </a:r>
            <a:r>
              <a:rPr lang="en-GB" sz="2000"/>
              <a:t>, Medicine.</a:t>
            </a:r>
            <a:endParaRPr lang="en-GB" dirty="0"/>
          </a:p>
        </p:txBody>
      </p:sp>
    </p:spTree>
    <p:extLst>
      <p:ext uri="{BB962C8B-B14F-4D97-AF65-F5344CB8AC3E}">
        <p14:creationId xmlns:p14="http://schemas.microsoft.com/office/powerpoint/2010/main" val="3414556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445E-60DD-49F7-BBEA-D092C1510EEB}"/>
              </a:ext>
            </a:extLst>
          </p:cNvPr>
          <p:cNvSpPr>
            <a:spLocks noGrp="1"/>
          </p:cNvSpPr>
          <p:nvPr>
            <p:ph type="title"/>
          </p:nvPr>
        </p:nvSpPr>
        <p:spPr/>
        <p:txBody>
          <a:bodyPr/>
          <a:lstStyle/>
          <a:p>
            <a:r>
              <a:rPr lang="en-GB" dirty="0"/>
              <a:t>Basic Architecture</a:t>
            </a:r>
          </a:p>
        </p:txBody>
      </p:sp>
      <p:pic>
        <p:nvPicPr>
          <p:cNvPr id="5" name="Content Placeholder 4">
            <a:extLst>
              <a:ext uri="{FF2B5EF4-FFF2-40B4-BE49-F238E27FC236}">
                <a16:creationId xmlns:a16="http://schemas.microsoft.com/office/drawing/2014/main" id="{DB9282A5-393B-41C9-B144-8FF33F123D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24954"/>
            <a:ext cx="10515600" cy="3552680"/>
          </a:xfrm>
        </p:spPr>
      </p:pic>
    </p:spTree>
    <p:extLst>
      <p:ext uri="{BB962C8B-B14F-4D97-AF65-F5344CB8AC3E}">
        <p14:creationId xmlns:p14="http://schemas.microsoft.com/office/powerpoint/2010/main" val="369737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42BD-6D9E-406D-BD65-171122E5E98E}"/>
              </a:ext>
            </a:extLst>
          </p:cNvPr>
          <p:cNvSpPr>
            <a:spLocks noGrp="1"/>
          </p:cNvSpPr>
          <p:nvPr>
            <p:ph type="title"/>
          </p:nvPr>
        </p:nvSpPr>
        <p:spPr/>
        <p:txBody>
          <a:bodyPr/>
          <a:lstStyle/>
          <a:p>
            <a:r>
              <a:rPr lang="en-GB" dirty="0"/>
              <a:t>CNN</a:t>
            </a:r>
          </a:p>
        </p:txBody>
      </p:sp>
      <p:sp>
        <p:nvSpPr>
          <p:cNvPr id="3" name="Content Placeholder 2">
            <a:extLst>
              <a:ext uri="{FF2B5EF4-FFF2-40B4-BE49-F238E27FC236}">
                <a16:creationId xmlns:a16="http://schemas.microsoft.com/office/drawing/2014/main" id="{20A9D089-097C-4C87-951B-F7761102CF52}"/>
              </a:ext>
            </a:extLst>
          </p:cNvPr>
          <p:cNvSpPr>
            <a:spLocks noGrp="1"/>
          </p:cNvSpPr>
          <p:nvPr>
            <p:ph idx="1"/>
          </p:nvPr>
        </p:nvSpPr>
        <p:spPr/>
        <p:txBody>
          <a:bodyPr>
            <a:normAutofit fontScale="92500" lnSpcReduction="10000"/>
          </a:bodyPr>
          <a:lstStyle/>
          <a:p>
            <a:r>
              <a:rPr lang="en-GB" sz="2400" dirty="0"/>
              <a:t>The first role of a CNN is to reduce the images into a form which is easier to process without loosing the features which are critical for getting a good prediction.</a:t>
            </a:r>
          </a:p>
          <a:p>
            <a:r>
              <a:rPr lang="en-GB" sz="2400" b="0" i="0" dirty="0">
                <a:solidFill>
                  <a:srgbClr val="292929"/>
                </a:solidFill>
                <a:effectLst/>
                <a:latin typeface="charter"/>
              </a:rPr>
              <a:t>A CNN is able to </a:t>
            </a:r>
            <a:r>
              <a:rPr lang="en-GB" sz="2400" i="0" dirty="0">
                <a:solidFill>
                  <a:srgbClr val="292929"/>
                </a:solidFill>
                <a:effectLst/>
                <a:latin typeface="charter"/>
              </a:rPr>
              <a:t>successfully capture the Spatial and Temporal dependencies </a:t>
            </a:r>
            <a:r>
              <a:rPr lang="en-GB" sz="2400" b="0" i="0" dirty="0">
                <a:solidFill>
                  <a:srgbClr val="292929"/>
                </a:solidFill>
                <a:effectLst/>
                <a:latin typeface="charter"/>
              </a:rPr>
              <a:t>in an image through the application of relevant filters. The architecture performs a better fitting to the image dataset due to the reduction in the number of parameters involved and reusability of weights. In other words, the network can be trained to understand the sophistication of the image better.</a:t>
            </a:r>
          </a:p>
          <a:p>
            <a:r>
              <a:rPr lang="en-GB" sz="2400" dirty="0"/>
              <a:t>A CNN has 5 main layers:</a:t>
            </a:r>
          </a:p>
          <a:p>
            <a:pPr marL="914400" lvl="1" indent="-457200">
              <a:buFont typeface="+mj-lt"/>
              <a:buAutoNum type="arabicPeriod"/>
            </a:pPr>
            <a:r>
              <a:rPr lang="en-GB" sz="2000" dirty="0"/>
              <a:t>Convolution Layer.</a:t>
            </a:r>
          </a:p>
          <a:p>
            <a:pPr marL="914400" lvl="1" indent="-457200">
              <a:buFont typeface="+mj-lt"/>
              <a:buAutoNum type="arabicPeriod"/>
            </a:pPr>
            <a:r>
              <a:rPr lang="en-GB" sz="2000" dirty="0"/>
              <a:t>Non Linearity Layer.</a:t>
            </a:r>
          </a:p>
          <a:p>
            <a:pPr marL="914400" lvl="1" indent="-457200">
              <a:buFont typeface="+mj-lt"/>
              <a:buAutoNum type="arabicPeriod"/>
            </a:pPr>
            <a:r>
              <a:rPr lang="en-GB" sz="2000" dirty="0"/>
              <a:t>Pooling Layer.</a:t>
            </a:r>
          </a:p>
          <a:p>
            <a:pPr marL="914400" lvl="1" indent="-457200">
              <a:buFont typeface="+mj-lt"/>
              <a:buAutoNum type="arabicPeriod"/>
            </a:pPr>
            <a:r>
              <a:rPr lang="en-GB" sz="2000" dirty="0"/>
              <a:t>Flattening Layer.</a:t>
            </a:r>
          </a:p>
          <a:p>
            <a:pPr marL="914400" lvl="1" indent="-457200">
              <a:buFont typeface="+mj-lt"/>
              <a:buAutoNum type="arabicPeriod"/>
            </a:pPr>
            <a:r>
              <a:rPr lang="en-GB" sz="2000" dirty="0"/>
              <a:t>Fully Connected Layer.</a:t>
            </a:r>
          </a:p>
          <a:p>
            <a:pPr marL="457200" lvl="1" indent="0">
              <a:buNone/>
            </a:pPr>
            <a:endParaRPr lang="en-GB" sz="2000" dirty="0"/>
          </a:p>
          <a:p>
            <a:pPr marL="457200" lvl="1" indent="0">
              <a:buNone/>
            </a:pPr>
            <a:endParaRPr lang="en-GB" sz="2000" dirty="0"/>
          </a:p>
        </p:txBody>
      </p:sp>
    </p:spTree>
    <p:extLst>
      <p:ext uri="{BB962C8B-B14F-4D97-AF65-F5344CB8AC3E}">
        <p14:creationId xmlns:p14="http://schemas.microsoft.com/office/powerpoint/2010/main" val="2356895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398F-421A-44AB-A840-99928C570EA9}"/>
              </a:ext>
            </a:extLst>
          </p:cNvPr>
          <p:cNvSpPr>
            <a:spLocks noGrp="1"/>
          </p:cNvSpPr>
          <p:nvPr>
            <p:ph type="title"/>
          </p:nvPr>
        </p:nvSpPr>
        <p:spPr/>
        <p:txBody>
          <a:bodyPr/>
          <a:lstStyle/>
          <a:p>
            <a:r>
              <a:rPr lang="en-GB" dirty="0"/>
              <a:t>1. Convolution Layer.</a:t>
            </a:r>
          </a:p>
        </p:txBody>
      </p:sp>
      <p:sp>
        <p:nvSpPr>
          <p:cNvPr id="3" name="Content Placeholder 2">
            <a:extLst>
              <a:ext uri="{FF2B5EF4-FFF2-40B4-BE49-F238E27FC236}">
                <a16:creationId xmlns:a16="http://schemas.microsoft.com/office/drawing/2014/main" id="{BC84A6F9-F3A9-4DC3-A554-CACCE07FE0EA}"/>
              </a:ext>
            </a:extLst>
          </p:cNvPr>
          <p:cNvSpPr>
            <a:spLocks noGrp="1"/>
          </p:cNvSpPr>
          <p:nvPr>
            <p:ph idx="1"/>
          </p:nvPr>
        </p:nvSpPr>
        <p:spPr/>
        <p:txBody>
          <a:bodyPr>
            <a:normAutofit/>
          </a:bodyPr>
          <a:lstStyle/>
          <a:p>
            <a:r>
              <a:rPr lang="en-GB" sz="2000" dirty="0"/>
              <a:t>The goal of this layer is to reduce the size of the image and make processing easy and faster.</a:t>
            </a:r>
          </a:p>
          <a:p>
            <a:r>
              <a:rPr lang="en-GB" sz="2000" dirty="0"/>
              <a:t>In this layer the image is detected and convolution operation performed on the image.</a:t>
            </a:r>
          </a:p>
          <a:p>
            <a:r>
              <a:rPr lang="en-GB" sz="2000" dirty="0"/>
              <a:t>Convolution operation is an elementwise matrix multiplication between the input image and the a feature detector known as a </a:t>
            </a:r>
            <a:r>
              <a:rPr lang="en-GB" sz="2000" b="1" dirty="0"/>
              <a:t>Filter</a:t>
            </a:r>
            <a:r>
              <a:rPr lang="en-GB" sz="2000" dirty="0"/>
              <a:t> or </a:t>
            </a:r>
            <a:r>
              <a:rPr lang="en-GB" sz="2000" b="1" dirty="0"/>
              <a:t>Kernel</a:t>
            </a:r>
            <a:r>
              <a:rPr lang="en-GB" sz="2000" dirty="0"/>
              <a:t>. The Kernel is a matrix of  dimensions 3x3, 5x5 etc.</a:t>
            </a:r>
          </a:p>
          <a:p>
            <a:r>
              <a:rPr lang="en-GB" sz="2000" dirty="0"/>
              <a:t>The kernel shifts every time performing a matrix multiplication between itself and the portion of the input image over which its hovering. These shifts are called </a:t>
            </a:r>
            <a:r>
              <a:rPr lang="en-GB" sz="2000" b="1" dirty="0"/>
              <a:t>Strides.</a:t>
            </a:r>
          </a:p>
          <a:p>
            <a:r>
              <a:rPr lang="en-GB" sz="2000" dirty="0"/>
              <a:t>The kernel moves to the right with the specified stride value till it parses the entire width. Moving on it hops down to the beginning (left) of the image with the same stride value and repeats the process until the entire image is traversed.</a:t>
            </a:r>
          </a:p>
          <a:p>
            <a:r>
              <a:rPr lang="en-GB" sz="2000" dirty="0"/>
              <a:t>The output of this matrix multiplication is what I called a </a:t>
            </a:r>
            <a:r>
              <a:rPr lang="en-GB" sz="2000" b="1" dirty="0"/>
              <a:t>convolved feature </a:t>
            </a:r>
            <a:r>
              <a:rPr lang="en-GB" sz="2000" dirty="0"/>
              <a:t>or </a:t>
            </a:r>
            <a:r>
              <a:rPr lang="en-GB" sz="2000" b="1" dirty="0"/>
              <a:t>feature map</a:t>
            </a:r>
          </a:p>
          <a:p>
            <a:endParaRPr lang="en-GB" dirty="0"/>
          </a:p>
        </p:txBody>
      </p:sp>
    </p:spTree>
    <p:extLst>
      <p:ext uri="{BB962C8B-B14F-4D97-AF65-F5344CB8AC3E}">
        <p14:creationId xmlns:p14="http://schemas.microsoft.com/office/powerpoint/2010/main" val="163637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2641-9E65-45B5-B55F-3BB45BED4C6A}"/>
              </a:ext>
            </a:extLst>
          </p:cNvPr>
          <p:cNvSpPr>
            <a:spLocks noGrp="1"/>
          </p:cNvSpPr>
          <p:nvPr>
            <p:ph type="title"/>
          </p:nvPr>
        </p:nvSpPr>
        <p:spPr/>
        <p:txBody>
          <a:bodyPr/>
          <a:lstStyle/>
          <a:p>
            <a:r>
              <a:rPr lang="en-GB" dirty="0"/>
              <a:t>…Convolution Layer.</a:t>
            </a:r>
          </a:p>
        </p:txBody>
      </p:sp>
      <p:sp>
        <p:nvSpPr>
          <p:cNvPr id="3" name="Content Placeholder 2">
            <a:extLst>
              <a:ext uri="{FF2B5EF4-FFF2-40B4-BE49-F238E27FC236}">
                <a16:creationId xmlns:a16="http://schemas.microsoft.com/office/drawing/2014/main" id="{3C7CF477-4319-427F-8307-921E53B04E25}"/>
              </a:ext>
            </a:extLst>
          </p:cNvPr>
          <p:cNvSpPr>
            <a:spLocks noGrp="1"/>
          </p:cNvSpPr>
          <p:nvPr>
            <p:ph idx="1"/>
          </p:nvPr>
        </p:nvSpPr>
        <p:spPr/>
        <p:txBody>
          <a:bodyPr>
            <a:normAutofit/>
          </a:bodyPr>
          <a:lstStyle/>
          <a:p>
            <a:pPr marL="0" indent="0">
              <a:buNone/>
            </a:pPr>
            <a:r>
              <a:rPr lang="en-GB" sz="2000" dirty="0"/>
              <a:t>Convolution.</a:t>
            </a:r>
          </a:p>
        </p:txBody>
      </p:sp>
      <p:pic>
        <p:nvPicPr>
          <p:cNvPr id="5" name="Picture 4">
            <a:extLst>
              <a:ext uri="{FF2B5EF4-FFF2-40B4-BE49-F238E27FC236}">
                <a16:creationId xmlns:a16="http://schemas.microsoft.com/office/drawing/2014/main" id="{8364B779-AEAD-4D19-90B3-FB98F085F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569" y="2110154"/>
            <a:ext cx="3580228" cy="2422208"/>
          </a:xfrm>
          <a:prstGeom prst="rect">
            <a:avLst/>
          </a:prstGeom>
        </p:spPr>
      </p:pic>
      <p:pic>
        <p:nvPicPr>
          <p:cNvPr id="7" name="Picture 6">
            <a:extLst>
              <a:ext uri="{FF2B5EF4-FFF2-40B4-BE49-F238E27FC236}">
                <a16:creationId xmlns:a16="http://schemas.microsoft.com/office/drawing/2014/main" id="{5E85AC78-30D0-46F9-89F4-138595B47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797" y="1626393"/>
            <a:ext cx="6935372" cy="3605213"/>
          </a:xfrm>
          <a:prstGeom prst="rect">
            <a:avLst/>
          </a:prstGeom>
        </p:spPr>
      </p:pic>
    </p:spTree>
    <p:extLst>
      <p:ext uri="{BB962C8B-B14F-4D97-AF65-F5344CB8AC3E}">
        <p14:creationId xmlns:p14="http://schemas.microsoft.com/office/powerpoint/2010/main" val="892820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00AF-9230-42D2-9D55-177526044B32}"/>
              </a:ext>
            </a:extLst>
          </p:cNvPr>
          <p:cNvSpPr>
            <a:spLocks noGrp="1"/>
          </p:cNvSpPr>
          <p:nvPr>
            <p:ph type="title"/>
          </p:nvPr>
        </p:nvSpPr>
        <p:spPr/>
        <p:txBody>
          <a:bodyPr/>
          <a:lstStyle/>
          <a:p>
            <a:r>
              <a:rPr lang="en-GB" dirty="0"/>
              <a:t>…Convolution layer</a:t>
            </a:r>
          </a:p>
        </p:txBody>
      </p:sp>
      <p:sp>
        <p:nvSpPr>
          <p:cNvPr id="3" name="Content Placeholder 2">
            <a:extLst>
              <a:ext uri="{FF2B5EF4-FFF2-40B4-BE49-F238E27FC236}">
                <a16:creationId xmlns:a16="http://schemas.microsoft.com/office/drawing/2014/main" id="{8CBB5D0A-FCC5-45F8-8857-BBCF0401F688}"/>
              </a:ext>
            </a:extLst>
          </p:cNvPr>
          <p:cNvSpPr>
            <a:spLocks noGrp="1"/>
          </p:cNvSpPr>
          <p:nvPr>
            <p:ph idx="1"/>
          </p:nvPr>
        </p:nvSpPr>
        <p:spPr/>
        <p:txBody>
          <a:bodyPr>
            <a:normAutofit/>
          </a:bodyPr>
          <a:lstStyle/>
          <a:p>
            <a:r>
              <a:rPr lang="en-GB" sz="2000" dirty="0"/>
              <a:t>In the case of images with multiple channels e.g. RGB, the kernel has the same depth as the that of the input image.</a:t>
            </a:r>
          </a:p>
          <a:p>
            <a:r>
              <a:rPr lang="en-GB" sz="2000" dirty="0"/>
              <a:t>Matrix multiplication is performed between </a:t>
            </a:r>
            <a:r>
              <a:rPr lang="en-GB" sz="2000" dirty="0" err="1"/>
              <a:t>Kn</a:t>
            </a:r>
            <a:r>
              <a:rPr lang="en-GB" sz="2000" dirty="0"/>
              <a:t> and In stacks ([K1, I1]; [K2, I2]; [K3, I3]) and all results are summed with the bias to give a squashed </a:t>
            </a:r>
            <a:r>
              <a:rPr lang="en-GB" sz="2000" b="1" dirty="0"/>
              <a:t>one depth channel convoluted feature output</a:t>
            </a:r>
            <a:r>
              <a:rPr lang="en-GB" sz="2000" dirty="0"/>
              <a:t>.</a:t>
            </a:r>
          </a:p>
          <a:p>
            <a:endParaRPr lang="en-GB" sz="2000" dirty="0"/>
          </a:p>
        </p:txBody>
      </p:sp>
      <p:pic>
        <p:nvPicPr>
          <p:cNvPr id="5" name="Picture 4">
            <a:extLst>
              <a:ext uri="{FF2B5EF4-FFF2-40B4-BE49-F238E27FC236}">
                <a16:creationId xmlns:a16="http://schemas.microsoft.com/office/drawing/2014/main" id="{57DF042E-F438-4C33-B204-631D77A5B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998" y="3320757"/>
            <a:ext cx="7666891" cy="3108178"/>
          </a:xfrm>
          <a:prstGeom prst="rect">
            <a:avLst/>
          </a:prstGeom>
        </p:spPr>
      </p:pic>
    </p:spTree>
    <p:extLst>
      <p:ext uri="{BB962C8B-B14F-4D97-AF65-F5344CB8AC3E}">
        <p14:creationId xmlns:p14="http://schemas.microsoft.com/office/powerpoint/2010/main" val="2608633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9765-E670-46C3-8609-1D5BD904C5AA}"/>
              </a:ext>
            </a:extLst>
          </p:cNvPr>
          <p:cNvSpPr>
            <a:spLocks noGrp="1"/>
          </p:cNvSpPr>
          <p:nvPr>
            <p:ph type="title"/>
          </p:nvPr>
        </p:nvSpPr>
        <p:spPr/>
        <p:txBody>
          <a:bodyPr/>
          <a:lstStyle/>
          <a:p>
            <a:r>
              <a:rPr lang="en-GB" dirty="0"/>
              <a:t>…Convolution layer</a:t>
            </a:r>
          </a:p>
        </p:txBody>
      </p:sp>
      <p:sp>
        <p:nvSpPr>
          <p:cNvPr id="3" name="Content Placeholder 2">
            <a:extLst>
              <a:ext uri="{FF2B5EF4-FFF2-40B4-BE49-F238E27FC236}">
                <a16:creationId xmlns:a16="http://schemas.microsoft.com/office/drawing/2014/main" id="{240D80FA-E1FB-4291-99AD-D41A4D6AAE34}"/>
              </a:ext>
            </a:extLst>
          </p:cNvPr>
          <p:cNvSpPr>
            <a:spLocks noGrp="1"/>
          </p:cNvSpPr>
          <p:nvPr>
            <p:ph idx="1"/>
          </p:nvPr>
        </p:nvSpPr>
        <p:spPr/>
        <p:txBody>
          <a:bodyPr>
            <a:normAutofit/>
          </a:bodyPr>
          <a:lstStyle/>
          <a:p>
            <a:r>
              <a:rPr lang="en-GB" sz="2000" dirty="0"/>
              <a:t>The objective of the convolution operation is to extract the high level features from the input images. </a:t>
            </a:r>
          </a:p>
          <a:p>
            <a:r>
              <a:rPr lang="en-GB" sz="2000" dirty="0"/>
              <a:t>CNN need not to be restricted to only one layer.</a:t>
            </a:r>
          </a:p>
          <a:p>
            <a:r>
              <a:rPr lang="en-GB" sz="2000" dirty="0"/>
              <a:t>The first layer is responsible for capturing the low level features such as color gradient orientation, edges etc.</a:t>
            </a:r>
          </a:p>
          <a:p>
            <a:r>
              <a:rPr lang="en-GB" sz="2000" dirty="0"/>
              <a:t>With added layer, the architecture adapts to the high level feature as well as giving us a network that has the understanding of the dataset.</a:t>
            </a:r>
          </a:p>
        </p:txBody>
      </p:sp>
    </p:spTree>
    <p:extLst>
      <p:ext uri="{BB962C8B-B14F-4D97-AF65-F5344CB8AC3E}">
        <p14:creationId xmlns:p14="http://schemas.microsoft.com/office/powerpoint/2010/main" val="2761985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E5B12-ECC6-486F-9EB1-6EE7AE8F60DF}"/>
              </a:ext>
            </a:extLst>
          </p:cNvPr>
          <p:cNvSpPr>
            <a:spLocks noGrp="1"/>
          </p:cNvSpPr>
          <p:nvPr>
            <p:ph type="title"/>
          </p:nvPr>
        </p:nvSpPr>
        <p:spPr/>
        <p:txBody>
          <a:bodyPr/>
          <a:lstStyle/>
          <a:p>
            <a:r>
              <a:rPr lang="en-GB" dirty="0"/>
              <a:t>2. Introduce Non-Linearity</a:t>
            </a:r>
            <a:endParaRPr lang="en-GB" sz="2800" dirty="0"/>
          </a:p>
        </p:txBody>
      </p:sp>
      <p:sp>
        <p:nvSpPr>
          <p:cNvPr id="3" name="Content Placeholder 2">
            <a:extLst>
              <a:ext uri="{FF2B5EF4-FFF2-40B4-BE49-F238E27FC236}">
                <a16:creationId xmlns:a16="http://schemas.microsoft.com/office/drawing/2014/main" id="{131762DA-8668-49DD-A248-B083B40AEFAB}"/>
              </a:ext>
            </a:extLst>
          </p:cNvPr>
          <p:cNvSpPr>
            <a:spLocks noGrp="1"/>
          </p:cNvSpPr>
          <p:nvPr>
            <p:ph idx="1"/>
          </p:nvPr>
        </p:nvSpPr>
        <p:spPr/>
        <p:txBody>
          <a:bodyPr/>
          <a:lstStyle/>
          <a:p>
            <a:r>
              <a:rPr lang="en-GB" sz="2000" dirty="0"/>
              <a:t>Non linearity is introduced using an activation function. The most common being ReLU (Rectified Linear Unit). </a:t>
            </a:r>
          </a:p>
          <a:p>
            <a:r>
              <a:rPr lang="en-GB" sz="2000" dirty="0"/>
              <a:t>Other activation functions for introducing non linearity include Sigmoid Function and Tanh.</a:t>
            </a:r>
          </a:p>
          <a:p>
            <a:r>
              <a:rPr lang="en-GB" sz="2000" dirty="0"/>
              <a:t>ReLU works by replacing all negative values in each pixel with zero.</a:t>
            </a:r>
          </a:p>
          <a:p>
            <a:r>
              <a:rPr lang="en-GB" sz="2000" dirty="0"/>
              <a:t>Without introducing non linearity, the image classification would be treated like a linear problem by the neural network.</a:t>
            </a:r>
          </a:p>
          <a:p>
            <a:endParaRPr lang="en-GB" dirty="0"/>
          </a:p>
        </p:txBody>
      </p:sp>
    </p:spTree>
    <p:extLst>
      <p:ext uri="{BB962C8B-B14F-4D97-AF65-F5344CB8AC3E}">
        <p14:creationId xmlns:p14="http://schemas.microsoft.com/office/powerpoint/2010/main" val="3553532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960</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charter</vt:lpstr>
      <vt:lpstr>Office Theme</vt:lpstr>
      <vt:lpstr>Convolutional Neural Networks (CNN)</vt:lpstr>
      <vt:lpstr>Introduction</vt:lpstr>
      <vt:lpstr>Basic Architecture</vt:lpstr>
      <vt:lpstr>CNN</vt:lpstr>
      <vt:lpstr>1. Convolution Layer.</vt:lpstr>
      <vt:lpstr>…Convolution Layer.</vt:lpstr>
      <vt:lpstr>…Convolution layer</vt:lpstr>
      <vt:lpstr>…Convolution layer</vt:lpstr>
      <vt:lpstr>2. Introduce Non-Linearity</vt:lpstr>
      <vt:lpstr>3. Pooling.</vt:lpstr>
      <vt:lpstr>..pooling</vt:lpstr>
      <vt:lpstr>…Pooling</vt:lpstr>
      <vt:lpstr>4. Flattening</vt:lpstr>
      <vt:lpstr>Fully connected Layer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Networks (CNN)</dc:title>
  <dc:creator>user</dc:creator>
  <cp:lastModifiedBy>user</cp:lastModifiedBy>
  <cp:revision>8</cp:revision>
  <dcterms:created xsi:type="dcterms:W3CDTF">2021-07-15T15:39:52Z</dcterms:created>
  <dcterms:modified xsi:type="dcterms:W3CDTF">2021-10-25T15:25:03Z</dcterms:modified>
</cp:coreProperties>
</file>