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svg" ContentType="image/svg+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notesMasterIdLst>
    <p:notesMasterId r:id="rId25"/>
  </p:notesMasterIdLst>
  <p:sldSz cx="12192000" cy="6858000" type="custom"/>
  <p:notesSz cx="6858000" cy="12192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ype="http://schemas.openxmlformats.org/officeDocument/2006/relationships/presProps" Target="presProps.xml"/>  <Relationship Id="rId22" Type="http://schemas.openxmlformats.org/officeDocument/2006/relationships/viewProps" Target="viewProps.xml"/>  <Relationship Id="rId23" Type="http://schemas.openxmlformats.org/officeDocument/2006/relationships/theme" Target="theme/theme1.xml"/>  <Relationship Id="rId24" Type="http://schemas.openxmlformats.org/officeDocument/2006/relationships/tableStyles" Target="tableStyles.xml"/>  <Relationship Id="rId25" Type="http://schemas.openxmlformats.org/officeDocument/2006/relationships/notesMaster" Target="notesMasters/notesMaster1.xml"/></Relationships>
</file>

<file path=ppt/notesMasters/_rels/notesMaster1.xml.rels><?xml version="1.0" encoding="UTF-8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arget="../media/image1.png" Type="http://schemas.openxmlformats.org/officeDocument/2006/relationships/image"/><Relationship Id="rId2" Target="../media/image2.sv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Relationship Id="rId6" Target="../slideLayouts/slideLayout1.xml" Type="http://schemas.openxmlformats.org/officeDocument/2006/relationships/slideLayout"/><Relationship Id="rId7" Target="../notesSlides/notesSlide1.xml" Type="http://schemas.openxmlformats.org/officeDocument/2006/relationships/notesSlide"/></Relationships>
</file>

<file path=ppt/slides/_rels/slide10.xml.rels><?xml version="1.0" encoding="UTF-8" standalone="yes"?><Relationships xmlns="http://schemas.openxmlformats.org/package/2006/relationships"><Relationship Id="rId1" Target="../media/image26.png" Type="http://schemas.openxmlformats.org/officeDocument/2006/relationships/image"/><Relationship Id="rId2" Target="../media/image27.svg" Type="http://schemas.openxmlformats.org/officeDocument/2006/relationships/image"/><Relationship Id="rId3" Target="../media/image28.png" Type="http://schemas.openxmlformats.org/officeDocument/2006/relationships/image"/><Relationship Id="rId4" Target="../slideLayouts/slideLayout1.xml" Type="http://schemas.openxmlformats.org/officeDocument/2006/relationships/slideLayout"/><Relationship Id="rId5" Target="../notesSlides/notesSlide10.xml" Type="http://schemas.openxmlformats.org/officeDocument/2006/relationships/notesSlide"/></Relationships>
</file>

<file path=ppt/slides/_rels/slide11.xml.rels><?xml version="1.0" encoding="UTF-8" standalone="yes"?><Relationships xmlns="http://schemas.openxmlformats.org/package/2006/relationships"><Relationship Id="rId1" Target="../media/image29.png" Type="http://schemas.openxmlformats.org/officeDocument/2006/relationships/image"/><Relationship Id="rId2" Target="../media/image30.svg" Type="http://schemas.openxmlformats.org/officeDocument/2006/relationships/image"/><Relationship Id="rId3" Target="../slideLayouts/slideLayout1.xml" Type="http://schemas.openxmlformats.org/officeDocument/2006/relationships/slideLayout"/><Relationship Id="rId4" Target="../notesSlides/notesSlide11.xml" Type="http://schemas.openxmlformats.org/officeDocument/2006/relationships/notesSlide"/></Relationships>
</file>

<file path=ppt/slides/_rels/slide12.xml.rels><?xml version="1.0" encoding="UTF-8" standalone="yes"?><Relationships xmlns="http://schemas.openxmlformats.org/package/2006/relationships"><Relationship Id="rId1" Target="../media/image31.png" Type="http://schemas.openxmlformats.org/officeDocument/2006/relationships/image"/><Relationship Id="rId2" Target="../media/image32.svg" Type="http://schemas.openxmlformats.org/officeDocument/2006/relationships/image"/><Relationship Id="rId3" Target="../media/image33.png" Type="http://schemas.openxmlformats.org/officeDocument/2006/relationships/image"/><Relationship Id="rId4" Target="../slideLayouts/slideLayout1.xml" Type="http://schemas.openxmlformats.org/officeDocument/2006/relationships/slideLayout"/><Relationship Id="rId5" Target="../notesSlides/notesSlide12.xml" Type="http://schemas.openxmlformats.org/officeDocument/2006/relationships/notesSlide"/></Relationships>
</file>

<file path=ppt/slides/_rels/slide13.xml.rels><?xml version="1.0" encoding="UTF-8" standalone="yes"?><Relationships xmlns="http://schemas.openxmlformats.org/package/2006/relationships"><Relationship Id="rId1" Target="../media/image34.png" Type="http://schemas.openxmlformats.org/officeDocument/2006/relationships/image"/><Relationship Id="rId2" Target="../media/image35.svg" Type="http://schemas.openxmlformats.org/officeDocument/2006/relationships/image"/><Relationship Id="rId3" Target="../slideLayouts/slideLayout1.xml" Type="http://schemas.openxmlformats.org/officeDocument/2006/relationships/slideLayout"/><Relationship Id="rId4" Target="../notesSlides/notesSlide13.xml" Type="http://schemas.openxmlformats.org/officeDocument/2006/relationships/notesSlide"/></Relationships>
</file>

<file path=ppt/slides/_rels/slide14.xml.rels><?xml version="1.0" encoding="UTF-8" standalone="yes"?><Relationships xmlns="http://schemas.openxmlformats.org/package/2006/relationships"><Relationship Id="rId1" Target="../media/image36.png" Type="http://schemas.openxmlformats.org/officeDocument/2006/relationships/image"/><Relationship Id="rId2" Target="../media/image37.svg" Type="http://schemas.openxmlformats.org/officeDocument/2006/relationships/image"/><Relationship Id="rId3" Target="../media/image38.png" Type="http://schemas.openxmlformats.org/officeDocument/2006/relationships/image"/><Relationship Id="rId4" Target="../slideLayouts/slideLayout1.xml" Type="http://schemas.openxmlformats.org/officeDocument/2006/relationships/slideLayout"/><Relationship Id="rId5" Target="../notesSlides/notesSlide14.xml" Type="http://schemas.openxmlformats.org/officeDocument/2006/relationships/notesSlide"/></Relationships>
</file>

<file path=ppt/slides/_rels/slide15.xml.rels><?xml version="1.0" encoding="UTF-8" standalone="yes"?><Relationships xmlns="http://schemas.openxmlformats.org/package/2006/relationships"><Relationship Id="rId1" Target="../media/image39.png" Type="http://schemas.openxmlformats.org/officeDocument/2006/relationships/image"/><Relationship Id="rId2" Target="../media/image40.svg" Type="http://schemas.openxmlformats.org/officeDocument/2006/relationships/image"/><Relationship Id="rId3" Target="../slideLayouts/slideLayout1.xml" Type="http://schemas.openxmlformats.org/officeDocument/2006/relationships/slideLayout"/><Relationship Id="rId4" Target="../notesSlides/notesSlide15.xml" Type="http://schemas.openxmlformats.org/officeDocument/2006/relationships/notesSlide"/></Relationships>
</file>

<file path=ppt/slides/_rels/slide16.xml.rels><?xml version="1.0" encoding="UTF-8" standalone="yes"?>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6.xml" Type="http://schemas.openxmlformats.org/officeDocument/2006/relationships/notesSlide"/></Relationships>
</file>

<file path=ppt/slides/_rels/slide17.xml.rels><?xml version="1.0" encoding="UTF-8" standalone="yes"?><Relationships xmlns="http://schemas.openxmlformats.org/package/2006/relationships"><Relationship Id="rId1" Target="../media/image41.png" Type="http://schemas.openxmlformats.org/officeDocument/2006/relationships/image"/><Relationship Id="rId2" Target="../media/image42.svg" Type="http://schemas.openxmlformats.org/officeDocument/2006/relationships/image"/><Relationship Id="rId3" Target="../media/image43.png" Type="http://schemas.openxmlformats.org/officeDocument/2006/relationships/image"/><Relationship Id="rId4" Target="../slideLayouts/slideLayout1.xml" Type="http://schemas.openxmlformats.org/officeDocument/2006/relationships/slideLayout"/><Relationship Id="rId5" Target="../notesSlides/notesSlide17.xml" Type="http://schemas.openxmlformats.org/officeDocument/2006/relationships/notesSlide"/></Relationships>
</file>

<file path=ppt/slides/_rels/slide18.xml.rels><?xml version="1.0" encoding="UTF-8" standalone="yes"?><Relationships xmlns="http://schemas.openxmlformats.org/package/2006/relationships"><Relationship Id="rId1" Target="../media/image44.png" Type="http://schemas.openxmlformats.org/officeDocument/2006/relationships/image"/><Relationship Id="rId2" Target="../media/image45.svg" Type="http://schemas.openxmlformats.org/officeDocument/2006/relationships/image"/><Relationship Id="rId3" Target="../slideLayouts/slideLayout1.xml" Type="http://schemas.openxmlformats.org/officeDocument/2006/relationships/slideLayout"/><Relationship Id="rId4" Target="../notesSlides/notesSlide18.xml" Type="http://schemas.openxmlformats.org/officeDocument/2006/relationships/notesSlide"/></Relationships>
</file>

<file path=ppt/slides/_rels/slide19.xml.rels><?xml version="1.0" encoding="UTF-8" standalone="yes"?><Relationships xmlns="http://schemas.openxmlformats.org/package/2006/relationships"><Relationship Id="rId1" Target="../media/image46.pn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9.xml" Type="http://schemas.openxmlformats.org/officeDocument/2006/relationships/notesSlide"/></Relationships>
</file>

<file path=ppt/slides/_rels/slide2.xml.rels><?xml version="1.0" encoding="UTF-8" standalone="yes"?><Relationships xmlns="http://schemas.openxmlformats.org/package/2006/relationships"><Relationship Id="rId1" Target="../media/image6.pn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.xml" Type="http://schemas.openxmlformats.org/officeDocument/2006/relationships/notesSlide"/></Relationships>
</file>

<file path=ppt/slides/_rels/slide3.xml.rels><?xml version="1.0" encoding="UTF-8" standalone="yes"?><Relationships xmlns="http://schemas.openxmlformats.org/package/2006/relationships"><Relationship Id="rId1" Target="../media/image7.png" Type="http://schemas.openxmlformats.org/officeDocument/2006/relationships/image"/><Relationship Id="rId2" Target="../media/image8.svg" Type="http://schemas.openxmlformats.org/officeDocument/2006/relationships/image"/><Relationship Id="rId3" Target="../media/image9.png" Type="http://schemas.openxmlformats.org/officeDocument/2006/relationships/image"/><Relationship Id="rId4" Target="../slideLayouts/slideLayout1.xml" Type="http://schemas.openxmlformats.org/officeDocument/2006/relationships/slideLayout"/><Relationship Id="rId5" Target="../notesSlides/notesSlide3.xml" Type="http://schemas.openxmlformats.org/officeDocument/2006/relationships/notesSlide"/></Relationships>
</file>

<file path=ppt/slides/_rels/slide4.xml.rels><?xml version="1.0" encoding="UTF-8" standalone="yes"?><Relationships xmlns="http://schemas.openxmlformats.org/package/2006/relationships"><Relationship Id="rId1" Target="../media/image10.png" Type="http://schemas.openxmlformats.org/officeDocument/2006/relationships/image"/><Relationship Id="rId2" Target="../media/image11.svg" Type="http://schemas.openxmlformats.org/officeDocument/2006/relationships/image"/><Relationship Id="rId3" Target="../media/image12.png" Type="http://schemas.openxmlformats.org/officeDocument/2006/relationships/image"/><Relationship Id="rId4" Target="../slideLayouts/slideLayout1.xml" Type="http://schemas.openxmlformats.org/officeDocument/2006/relationships/slideLayout"/><Relationship Id="rId5" Target="../notesSlides/notesSlide4.xml" Type="http://schemas.openxmlformats.org/officeDocument/2006/relationships/notesSlide"/></Relationships>
</file>

<file path=ppt/slides/_rels/slide5.xml.rels><?xml version="1.0" encoding="UTF-8" standalone="yes"?><Relationships xmlns="http://schemas.openxmlformats.org/package/2006/relationships"><Relationship Id="rId1" Target="../media/image13.png" Type="http://schemas.openxmlformats.org/officeDocument/2006/relationships/image"/><Relationship Id="rId2" Target="../media/image14.svg" Type="http://schemas.openxmlformats.org/officeDocument/2006/relationships/image"/><Relationship Id="rId3" Target="../media/image15.png" Type="http://schemas.openxmlformats.org/officeDocument/2006/relationships/image"/><Relationship Id="rId4" Target="../slideLayouts/slideLayout1.xml" Type="http://schemas.openxmlformats.org/officeDocument/2006/relationships/slideLayout"/><Relationship Id="rId5" Target="../notesSlides/notesSlide5.xml" Type="http://schemas.openxmlformats.org/officeDocument/2006/relationships/notesSlide"/></Relationships>
</file>

<file path=ppt/slides/_rels/slide6.xml.rels><?xml version="1.0" encoding="UTF-8" standalone="yes"?><Relationships xmlns="http://schemas.openxmlformats.org/package/2006/relationships"><Relationship Id="rId1" Target="../media/image16.png" Type="http://schemas.openxmlformats.org/officeDocument/2006/relationships/image"/><Relationship Id="rId2" Target="../media/image17.svg" Type="http://schemas.openxmlformats.org/officeDocument/2006/relationships/image"/><Relationship Id="rId3" Target="../media/image18.png" Type="http://schemas.openxmlformats.org/officeDocument/2006/relationships/image"/><Relationship Id="rId4" Target="../slideLayouts/slideLayout1.xml" Type="http://schemas.openxmlformats.org/officeDocument/2006/relationships/slideLayout"/><Relationship Id="rId5" Target="../notesSlides/notesSlide6.xml" Type="http://schemas.openxmlformats.org/officeDocument/2006/relationships/notesSlide"/></Relationships>
</file>

<file path=ppt/slides/_rels/slide7.xml.rels><?xml version="1.0" encoding="UTF-8" standalone="yes"?><Relationships xmlns="http://schemas.openxmlformats.org/package/2006/relationships"><Relationship Id="rId1" Target="../media/image19.png" Type="http://schemas.openxmlformats.org/officeDocument/2006/relationships/image"/><Relationship Id="rId2" Target="../media/image20.svg" Type="http://schemas.openxmlformats.org/officeDocument/2006/relationships/image"/><Relationship Id="rId3" Target="../slideLayouts/slideLayout1.xml" Type="http://schemas.openxmlformats.org/officeDocument/2006/relationships/slideLayout"/><Relationship Id="rId4" Target="../notesSlides/notesSlide7.xml" Type="http://schemas.openxmlformats.org/officeDocument/2006/relationships/notesSlide"/></Relationships>
</file>

<file path=ppt/slides/_rels/slide8.xml.rels><?xml version="1.0" encoding="UTF-8" standalone="yes"?><Relationships xmlns="http://schemas.openxmlformats.org/package/2006/relationships"><Relationship Id="rId1" Target="../media/image21.png" Type="http://schemas.openxmlformats.org/officeDocument/2006/relationships/image"/><Relationship Id="rId2" Target="../media/image22.svg" Type="http://schemas.openxmlformats.org/officeDocument/2006/relationships/image"/><Relationship Id="rId3" Target="../media/image23.png" Type="http://schemas.openxmlformats.org/officeDocument/2006/relationships/image"/><Relationship Id="rId4" Target="../slideLayouts/slideLayout1.xml" Type="http://schemas.openxmlformats.org/officeDocument/2006/relationships/slideLayout"/><Relationship Id="rId5" Target="../notesSlides/notesSlide8.xml" Type="http://schemas.openxmlformats.org/officeDocument/2006/relationships/notesSlide"/></Relationships>
</file>

<file path=ppt/slides/_rels/slide9.xml.rels><?xml version="1.0" encoding="UTF-8" standalone="yes"?><Relationships xmlns="http://schemas.openxmlformats.org/package/2006/relationships"><Relationship Id="rId1" Target="../media/image24.png" Type="http://schemas.openxmlformats.org/officeDocument/2006/relationships/image"/><Relationship Id="rId2" Target="../media/image25.svg" Type="http://schemas.openxmlformats.org/officeDocument/2006/relationships/image"/><Relationship Id="rId3" Target="../slideLayouts/slideLayout1.xml" Type="http://schemas.openxmlformats.org/officeDocument/2006/relationships/slideLayout"/><Relationship Id="rId4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2766916"/>
            <a:ext cx="12188952" cy="1323644"/>
          </a:xfrm>
          <a:prstGeom prst="rect">
            <a:avLst/>
          </a:prstGeom>
        </p:spPr>
      </p:pic>
      <p:sp>
        <p:nvSpPr>
          <p:cNvPr id="3" name="Object 2"/>
          <p:cNvSpPr/>
          <p:nvPr/>
        </p:nvSpPr>
        <p:spPr>
          <a:xfrm>
            <a:off x="380905" y="3038763"/>
            <a:ext cx="11808047" cy="669631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7063"/>
              </a:lnSpc>
              <a:spcAft>
                <a:spcPts val="600"/>
              </a:spcAft>
              <a:buNone/>
            </a:pPr>
            <a:r>
              <a:rPr lang="en-US" sz="6800" dirty="0" smtClean="0">
                <a:solidFill>
                  <a:srgbClr val="fffff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Feature Selection.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380905" y="285679"/>
            <a:ext cx="777637" cy="476131"/>
          </a:xfrm>
          <a:prstGeom prst="rect">
            <a:avLst/>
          </a:prstGeom>
          <a:solidFill>
            <a:srgbClr val="ffffff"/>
          </a:solidFill>
        </p:spPr>
      </p:sp>
      <p:pic>
        <p:nvPicPr>
          <p:cNvPr id="5" name="Object 4" descr="preencoded.png">    </p:cNvPr>
          <p:cNvPicPr>
            <a:picLocks noChangeAspect="1"/>
          </p:cNvPicPr>
          <p:nvPr/>
        </p:nvPicPr>
        <p:blipFill>
          <a:blip r:embed="rId3"/>
          <a:srcRect l="0" r="0" t="0" b="0"/>
          <a:stretch/>
        </p:blipFill>
        <p:spPr>
          <a:xfrm>
            <a:off x="452324" y="357098"/>
            <a:ext cx="634798" cy="333292"/>
          </a:xfrm>
          <a:prstGeom prst="rect">
            <a:avLst/>
          </a:prstGeom>
        </p:spPr>
      </p:pic>
      <p:pic>
        <p:nvPicPr>
          <p:cNvPr id="6" name="Object 5" descr="preencoded.png">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2324" y="357098"/>
            <a:ext cx="638015" cy="333292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380905" y="6378212"/>
            <a:ext cx="3822808" cy="192395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1805"/>
              </a:lnSpc>
              <a:spcAft>
                <a:spcPts val="600"/>
              </a:spcAft>
              <a:buNone/>
            </a:pPr>
            <a:r>
              <a:rPr lang="en-US" sz="170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Presented by: </a:t>
            </a:r>
            <a:r>
              <a:rPr lang="en-US" b="1" sz="1700" dirty="0" smtClean="0">
                <a:solidFill>
                  <a:srgbClr val="0058b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JACQUES PATRICKS K.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47613" y="47613"/>
            <a:ext cx="12093726" cy="6761059"/>
          </a:xfrm>
          <a:prstGeom prst="rect">
            <a:avLst/>
          </a:prstGeom>
          <a:noFill/>
          <a:ln w="127000">
            <a:solidFill>
              <a:srgbClr val="d4d4d4"/>
            </a:solidFill>
            <a:prstDash val="solid"/>
            <a:miter lim="800000"/>
          </a:ln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c2d9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5226" cy="1266508"/>
          </a:xfrm>
          <a:prstGeom prst="rect">
            <a:avLst/>
          </a:prstGeom>
        </p:spPr>
      </p:pic>
      <p:sp>
        <p:nvSpPr>
          <p:cNvPr id="3" name="Object 2"/>
          <p:cNvSpPr/>
          <p:nvPr/>
        </p:nvSpPr>
        <p:spPr>
          <a:xfrm>
            <a:off x="476131" y="402807"/>
            <a:ext cx="11617595" cy="384714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3924"/>
              </a:lnSpc>
              <a:spcAft>
                <a:spcPts val="600"/>
              </a:spcAft>
              <a:buNone/>
            </a:pPr>
            <a:r>
              <a:rPr lang="en-US" sz="380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i. Backward Elimination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2237810" y="2190571"/>
            <a:ext cx="133314" cy="133317"/>
          </a:xfrm>
          <a:prstGeom prst="ellipse">
            <a:avLst/>
          </a:prstGeom>
          <a:solidFill>
            <a:srgbClr val="0058bf"/>
          </a:solidFill>
        </p:spPr>
      </p:sp>
      <p:sp>
        <p:nvSpPr>
          <p:cNvPr id="5" name="Object 4"/>
          <p:cNvSpPr/>
          <p:nvPr/>
        </p:nvSpPr>
        <p:spPr>
          <a:xfrm>
            <a:off x="2513971" y="2088453"/>
            <a:ext cx="7818070" cy="626626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2747"/>
              </a:lnSpc>
              <a:spcAft>
                <a:spcPts val="600"/>
              </a:spcAft>
              <a:buNone/>
            </a:pPr>
            <a:r>
              <a:rPr lang="en-US" sz="260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We feed all the</a:t>
            </a:r>
            <a:r>
              <a:rPr lang="en-US" b="1" sz="2600" dirty="0" smtClean="0">
                <a:solidFill>
                  <a:srgbClr val="0058b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possible features</a:t>
            </a:r>
            <a:r>
              <a:rPr lang="en-US" sz="260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to the model at</a:t>
            </a:r>
            <a:br>
              <a:rPr lang="en-US" sz="260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</a:br>
            <a:r>
              <a:rPr lang="en-US" sz="260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first.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2237810" y="3233447"/>
            <a:ext cx="133314" cy="133316"/>
          </a:xfrm>
          <a:prstGeom prst="ellipse">
            <a:avLst/>
          </a:prstGeom>
          <a:solidFill>
            <a:srgbClr val="0058bf"/>
          </a:solidFill>
        </p:spPr>
      </p:sp>
      <p:sp>
        <p:nvSpPr>
          <p:cNvPr id="7" name="Object 6"/>
          <p:cNvSpPr/>
          <p:nvPr/>
        </p:nvSpPr>
        <p:spPr>
          <a:xfrm>
            <a:off x="2513971" y="3131313"/>
            <a:ext cx="7818070" cy="1324139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2747"/>
              </a:lnSpc>
              <a:spcAft>
                <a:spcPts val="600"/>
              </a:spcAft>
              <a:buNone/>
            </a:pPr>
            <a:r>
              <a:rPr lang="en-US" sz="260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We check the performance of the model and then</a:t>
            </a:r>
            <a:br>
              <a:rPr lang="en-US" sz="260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</a:br>
            <a:r>
              <a:rPr lang="en-US" sz="260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iteratively remove the </a:t>
            </a:r>
            <a:r>
              <a:rPr lang="en-US" b="1" sz="2600" dirty="0" smtClean="0">
                <a:solidFill>
                  <a:srgbClr val="0058b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worst performing features</a:t>
            </a:r>
            <a:r>
              <a:rPr lang="en-US" sz="260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/>
            </a:r>
            <a:br>
              <a:rPr lang="en-US" sz="260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</a:br>
            <a:r>
              <a:rPr lang="en-US" sz="260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one by one till the overall performance of the</a:t>
            </a:r>
            <a:br>
              <a:rPr lang="en-US" sz="260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</a:br>
            <a:r>
              <a:rPr lang="en-US" sz="260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model comes in acceptable range.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237810" y="4973854"/>
            <a:ext cx="133314" cy="133316"/>
          </a:xfrm>
          <a:prstGeom prst="ellipse">
            <a:avLst/>
          </a:prstGeom>
          <a:solidFill>
            <a:srgbClr val="0058bf"/>
          </a:solidFill>
        </p:spPr>
      </p:sp>
      <p:sp>
        <p:nvSpPr>
          <p:cNvPr id="9" name="Object 8"/>
          <p:cNvSpPr/>
          <p:nvPr/>
        </p:nvSpPr>
        <p:spPr>
          <a:xfrm>
            <a:off x="2513971" y="4871686"/>
            <a:ext cx="7818070" cy="626626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2747"/>
              </a:lnSpc>
              <a:spcAft>
                <a:spcPts val="600"/>
              </a:spcAft>
              <a:buNone/>
            </a:pPr>
            <a:r>
              <a:rPr lang="en-US" sz="260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performance metric used here to evaluate</a:t>
            </a:r>
            <a:br>
              <a:rPr lang="en-US" sz="260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</a:br>
            <a:r>
              <a:rPr lang="en-US" sz="260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feature performance is </a:t>
            </a:r>
            <a:r>
              <a:rPr lang="en-US" b="1" sz="2600" dirty="0" smtClean="0">
                <a:solidFill>
                  <a:srgbClr val="0058b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pvalue</a:t>
            </a:r>
            <a:r>
              <a:rPr lang="en-US" sz="260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.</a:t>
            </a:r>
            <a:endParaRPr lang="en-US" dirty="0"/>
          </a:p>
        </p:txBody>
      </p:sp>
      <p:sp>
        <p:nvSpPr>
          <p:cNvPr id="10" name="Object 9"/>
          <p:cNvSpPr/>
          <p:nvPr/>
        </p:nvSpPr>
        <p:spPr>
          <a:xfrm>
            <a:off x="0" y="6197320"/>
            <a:ext cx="996652" cy="658965"/>
          </a:xfrm>
          <a:prstGeom prst="rect">
            <a:avLst/>
          </a:prstGeom>
          <a:solidFill>
            <a:srgbClr val="ffffff"/>
          </a:solidFill>
        </p:spPr>
      </p:sp>
      <p:pic>
        <p:nvPicPr>
          <p:cNvPr id="11" name="Object 10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39" y="6340160"/>
            <a:ext cx="710974" cy="373287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1047488" y="6351587"/>
            <a:ext cx="10093976" cy="504699"/>
          </a:xfrm>
          <a:prstGeom prst="rect">
            <a:avLst/>
          </a:prstGeom>
          <a:noFill/>
        </p:spPr>
        <p:txBody>
          <a:bodyPr wrap="square" rtlCol="0" anchor="ctr" bIns="0" lIns="0" rIns="0" tIns="0"/>
          <a:lstStyle/>
          <a:p>
            <a:pPr algn="ctr">
              <a:spcAft>
                <a:spcPts val="600"/>
              </a:spcAft>
              <a:buNone/>
            </a:pPr>
            <a:r>
              <a:rPr lang="en-US" sz="800" dirty="0" smtClean="0">
                <a:solidFill>
                  <a:srgbClr val="000a44">
                    <a:alpha val="80000"/>
                  </a:srgbClr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©2021 Proprietary and Confidential. All Rights Reserved.</a:t>
            </a:r>
            <a:endParaRPr lang="en-US" dirty="0"/>
          </a:p>
        </p:txBody>
      </p:sp>
      <p:sp>
        <p:nvSpPr>
          <p:cNvPr id="13" name="Object 12"/>
          <p:cNvSpPr/>
          <p:nvPr/>
        </p:nvSpPr>
        <p:spPr>
          <a:xfrm>
            <a:off x="11447216" y="6351587"/>
            <a:ext cx="551283" cy="504699"/>
          </a:xfrm>
          <a:prstGeom prst="rect">
            <a:avLst/>
          </a:prstGeom>
          <a:noFill/>
        </p:spPr>
        <p:txBody>
          <a:bodyPr wrap="square" rtlCol="0" anchor="ctr" bIns="0" lIns="0" rIns="0" tIns="0"/>
          <a:lstStyle/>
          <a:p>
            <a:pPr algn="r">
              <a:spcAft>
                <a:spcPts val="600"/>
              </a:spcAft>
              <a:buNone/>
            </a:pPr>
            <a:r>
              <a:rPr lang="en-US" sz="1400" dirty="0" smtClean="0">
                <a:solidFill>
                  <a:srgbClr val="000a44">
                    <a:alpha val="80000"/>
                  </a:srgbClr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10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0058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5713419" y="2789487"/>
            <a:ext cx="761810" cy="523744"/>
          </a:xfrm>
          <a:prstGeom prst="rect">
            <a:avLst/>
          </a:prstGeom>
        </p:spPr>
      </p:pic>
      <p:sp>
        <p:nvSpPr>
          <p:cNvPr id="3" name="Object 2"/>
          <p:cNvSpPr/>
          <p:nvPr/>
        </p:nvSpPr>
        <p:spPr>
          <a:xfrm>
            <a:off x="4041280" y="3717868"/>
            <a:ext cx="4106391" cy="562787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ctr">
              <a:lnSpc>
                <a:spcPts val="5886"/>
              </a:lnSpc>
              <a:spcAft>
                <a:spcPts val="600"/>
              </a:spcAft>
              <a:buNone/>
            </a:pPr>
            <a:r>
              <a:rPr lang="en-US" sz="5600" dirty="0" smtClean="0">
                <a:solidFill>
                  <a:srgbClr val="fffff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Go to Code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47613" y="47613"/>
            <a:ext cx="12093726" cy="6761059"/>
          </a:xfrm>
          <a:prstGeom prst="rect">
            <a:avLst/>
          </a:prstGeom>
          <a:noFill/>
          <a:ln w="127000">
            <a:solidFill>
              <a:srgbClr val="ffffff"/>
            </a:solidFill>
            <a:prstDash val="solid"/>
            <a:miter lim="800000"/>
          </a:ln>
        </p:spPr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c2d9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5226" cy="1266508"/>
          </a:xfrm>
          <a:prstGeom prst="rect">
            <a:avLst/>
          </a:prstGeom>
        </p:spPr>
      </p:pic>
      <p:sp>
        <p:nvSpPr>
          <p:cNvPr id="3" name="Object 2"/>
          <p:cNvSpPr/>
          <p:nvPr/>
        </p:nvSpPr>
        <p:spPr>
          <a:xfrm>
            <a:off x="476131" y="402807"/>
            <a:ext cx="11617595" cy="384714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3924"/>
              </a:lnSpc>
              <a:spcAft>
                <a:spcPts val="600"/>
              </a:spcAft>
              <a:buNone/>
            </a:pPr>
            <a:r>
              <a:rPr lang="en-US" sz="380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Recursive Feature Elimination (RFE)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2237810" y="1959329"/>
            <a:ext cx="133314" cy="133316"/>
          </a:xfrm>
          <a:prstGeom prst="ellipse">
            <a:avLst/>
          </a:prstGeom>
          <a:solidFill>
            <a:srgbClr val="0058bf"/>
          </a:solidFill>
        </p:spPr>
      </p:sp>
      <p:sp>
        <p:nvSpPr>
          <p:cNvPr id="5" name="Object 4"/>
          <p:cNvSpPr/>
          <p:nvPr/>
        </p:nvSpPr>
        <p:spPr>
          <a:xfrm>
            <a:off x="2513971" y="1849220"/>
            <a:ext cx="7818070" cy="660801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2904"/>
              </a:lnSpc>
              <a:spcAft>
                <a:spcPts val="600"/>
              </a:spcAft>
              <a:buNone/>
            </a:pPr>
            <a:r>
              <a:rPr lang="en-US" sz="280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Uses </a:t>
            </a:r>
            <a:r>
              <a:rPr lang="en-US" b="1" sz="2800" dirty="0" smtClean="0">
                <a:solidFill>
                  <a:srgbClr val="0058b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accuracy metric</a:t>
            </a:r>
            <a:r>
              <a:rPr lang="en-US" sz="280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to rank the feature</a:t>
            </a:r>
            <a:br>
              <a:rPr lang="en-US" sz="280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</a:br>
            <a:r>
              <a:rPr lang="en-US" sz="280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according to their importance.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2237810" y="3034641"/>
            <a:ext cx="133314" cy="133316"/>
          </a:xfrm>
          <a:prstGeom prst="ellipse">
            <a:avLst/>
          </a:prstGeom>
          <a:solidFill>
            <a:srgbClr val="0058bf"/>
          </a:solidFill>
        </p:spPr>
      </p:sp>
      <p:sp>
        <p:nvSpPr>
          <p:cNvPr id="7" name="Object 6"/>
          <p:cNvSpPr/>
          <p:nvPr/>
        </p:nvSpPr>
        <p:spPr>
          <a:xfrm>
            <a:off x="2513971" y="2924465"/>
            <a:ext cx="7818070" cy="660801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2904"/>
              </a:lnSpc>
              <a:spcAft>
                <a:spcPts val="600"/>
              </a:spcAft>
              <a:buNone/>
            </a:pPr>
            <a:r>
              <a:rPr lang="en-US" sz="280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RFE method takes the </a:t>
            </a:r>
            <a:r>
              <a:rPr lang="en-US" b="1" sz="2800" dirty="0" smtClean="0">
                <a:solidFill>
                  <a:srgbClr val="0058b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model to be used</a:t>
            </a:r>
            <a:r>
              <a:rPr lang="en-US" sz="280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and the</a:t>
            </a:r>
            <a:br>
              <a:rPr lang="en-US" sz="280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</a:br>
            <a:r>
              <a:rPr lang="en-US" sz="280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number of required features as input.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237810" y="4109953"/>
            <a:ext cx="133314" cy="133316"/>
          </a:xfrm>
          <a:prstGeom prst="ellipse">
            <a:avLst/>
          </a:prstGeom>
          <a:solidFill>
            <a:srgbClr val="0058bf"/>
          </a:solidFill>
        </p:spPr>
      </p:sp>
      <p:sp>
        <p:nvSpPr>
          <p:cNvPr id="9" name="Object 8"/>
          <p:cNvSpPr/>
          <p:nvPr/>
        </p:nvSpPr>
        <p:spPr>
          <a:xfrm>
            <a:off x="2513971" y="3999709"/>
            <a:ext cx="7818070" cy="660801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2904"/>
              </a:lnSpc>
              <a:spcAft>
                <a:spcPts val="600"/>
              </a:spcAft>
              <a:buNone/>
            </a:pPr>
            <a:r>
              <a:rPr lang="en-US" sz="280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Then gives the </a:t>
            </a:r>
            <a:r>
              <a:rPr lang="en-US" b="1" sz="2800" dirty="0" smtClean="0">
                <a:solidFill>
                  <a:srgbClr val="0058b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ranking</a:t>
            </a:r>
            <a:r>
              <a:rPr lang="en-US" sz="280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of all the variables, 1</a:t>
            </a:r>
            <a:br>
              <a:rPr lang="en-US" sz="280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</a:br>
            <a:r>
              <a:rPr lang="en-US" sz="280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being most important.</a:t>
            </a:r>
            <a:endParaRPr lang="en-US" dirty="0"/>
          </a:p>
        </p:txBody>
      </p:sp>
      <p:sp>
        <p:nvSpPr>
          <p:cNvPr id="10" name="Object 9"/>
          <p:cNvSpPr/>
          <p:nvPr/>
        </p:nvSpPr>
        <p:spPr>
          <a:xfrm>
            <a:off x="2237810" y="5185116"/>
            <a:ext cx="133314" cy="133317"/>
          </a:xfrm>
          <a:prstGeom prst="ellipse">
            <a:avLst/>
          </a:prstGeom>
          <a:solidFill>
            <a:srgbClr val="0058bf"/>
          </a:solidFill>
        </p:spPr>
      </p:sp>
      <p:sp>
        <p:nvSpPr>
          <p:cNvPr id="11" name="Object 10"/>
          <p:cNvSpPr/>
          <p:nvPr/>
        </p:nvSpPr>
        <p:spPr>
          <a:xfrm>
            <a:off x="2513971" y="5074954"/>
            <a:ext cx="7818070" cy="660801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2904"/>
              </a:lnSpc>
              <a:spcAft>
                <a:spcPts val="600"/>
              </a:spcAft>
              <a:buNone/>
            </a:pPr>
            <a:r>
              <a:rPr lang="en-US" sz="280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Also gives its </a:t>
            </a:r>
            <a:r>
              <a:rPr lang="en-US" b="1" sz="2800" dirty="0" smtClean="0">
                <a:solidFill>
                  <a:srgbClr val="0058b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support</a:t>
            </a:r>
            <a:r>
              <a:rPr lang="en-US" sz="280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, True being relevant</a:t>
            </a:r>
            <a:br>
              <a:rPr lang="en-US" sz="280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</a:br>
            <a:r>
              <a:rPr lang="en-US" sz="280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feature and False being irrelevant feature.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0" y="6197320"/>
            <a:ext cx="996652" cy="658965"/>
          </a:xfrm>
          <a:prstGeom prst="rect">
            <a:avLst/>
          </a:prstGeom>
          <a:solidFill>
            <a:srgbClr val="ffffff"/>
          </a:solidFill>
        </p:spPr>
      </p:sp>
      <p:pic>
        <p:nvPicPr>
          <p:cNvPr id="13" name="Object 1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39" y="6340160"/>
            <a:ext cx="710974" cy="373287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1047488" y="6351587"/>
            <a:ext cx="10093976" cy="504699"/>
          </a:xfrm>
          <a:prstGeom prst="rect">
            <a:avLst/>
          </a:prstGeom>
          <a:noFill/>
        </p:spPr>
        <p:txBody>
          <a:bodyPr wrap="square" rtlCol="0" anchor="ctr" bIns="0" lIns="0" rIns="0" tIns="0"/>
          <a:lstStyle/>
          <a:p>
            <a:pPr algn="ctr">
              <a:spcAft>
                <a:spcPts val="600"/>
              </a:spcAft>
              <a:buNone/>
            </a:pPr>
            <a:r>
              <a:rPr lang="en-US" sz="800" dirty="0" smtClean="0">
                <a:solidFill>
                  <a:srgbClr val="000a44">
                    <a:alpha val="80000"/>
                  </a:srgbClr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©2021 Proprietary and Confidential. All Rights Reserved.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11447216" y="6351587"/>
            <a:ext cx="551283" cy="504699"/>
          </a:xfrm>
          <a:prstGeom prst="rect">
            <a:avLst/>
          </a:prstGeom>
          <a:noFill/>
        </p:spPr>
        <p:txBody>
          <a:bodyPr wrap="square" rtlCol="0" anchor="ctr" bIns="0" lIns="0" rIns="0" tIns="0"/>
          <a:lstStyle/>
          <a:p>
            <a:pPr algn="r">
              <a:spcAft>
                <a:spcPts val="600"/>
              </a:spcAft>
              <a:buNone/>
            </a:pPr>
            <a:r>
              <a:rPr lang="en-US" sz="1400" dirty="0" smtClean="0">
                <a:solidFill>
                  <a:srgbClr val="000a44">
                    <a:alpha val="80000"/>
                  </a:srgbClr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12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0058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5713419" y="2789487"/>
            <a:ext cx="761810" cy="523744"/>
          </a:xfrm>
          <a:prstGeom prst="rect">
            <a:avLst/>
          </a:prstGeom>
        </p:spPr>
      </p:pic>
      <p:sp>
        <p:nvSpPr>
          <p:cNvPr id="3" name="Object 2"/>
          <p:cNvSpPr/>
          <p:nvPr/>
        </p:nvSpPr>
        <p:spPr>
          <a:xfrm>
            <a:off x="4041280" y="3717868"/>
            <a:ext cx="4106391" cy="562787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ctr">
              <a:lnSpc>
                <a:spcPts val="5886"/>
              </a:lnSpc>
              <a:spcAft>
                <a:spcPts val="600"/>
              </a:spcAft>
              <a:buNone/>
            </a:pPr>
            <a:r>
              <a:rPr lang="en-US" sz="5600" dirty="0" smtClean="0">
                <a:solidFill>
                  <a:srgbClr val="fffff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Go to Code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47613" y="47613"/>
            <a:ext cx="12093726" cy="6761059"/>
          </a:xfrm>
          <a:prstGeom prst="rect">
            <a:avLst/>
          </a:prstGeom>
          <a:noFill/>
          <a:ln w="127000">
            <a:solidFill>
              <a:srgbClr val="ffffff"/>
            </a:solidFill>
            <a:prstDash val="solid"/>
            <a:miter lim="800000"/>
          </a:ln>
        </p:spPr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c2d9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5226" cy="1266508"/>
          </a:xfrm>
          <a:prstGeom prst="rect">
            <a:avLst/>
          </a:prstGeom>
        </p:spPr>
      </p:pic>
      <p:sp>
        <p:nvSpPr>
          <p:cNvPr id="3" name="Object 2"/>
          <p:cNvSpPr/>
          <p:nvPr/>
        </p:nvSpPr>
        <p:spPr>
          <a:xfrm>
            <a:off x="476131" y="402807"/>
            <a:ext cx="11617595" cy="384714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3924"/>
              </a:lnSpc>
              <a:spcAft>
                <a:spcPts val="600"/>
              </a:spcAft>
              <a:buNone/>
            </a:pPr>
            <a:r>
              <a:rPr lang="en-US" sz="380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ii. Embedded Method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2237810" y="1843591"/>
            <a:ext cx="133314" cy="133317"/>
          </a:xfrm>
          <a:prstGeom prst="ellipse">
            <a:avLst/>
          </a:prstGeom>
          <a:solidFill>
            <a:srgbClr val="0058bf"/>
          </a:solidFill>
        </p:spPr>
      </p:sp>
      <p:sp>
        <p:nvSpPr>
          <p:cNvPr id="5" name="Object 4"/>
          <p:cNvSpPr/>
          <p:nvPr/>
        </p:nvSpPr>
        <p:spPr>
          <a:xfrm>
            <a:off x="2513971" y="1741401"/>
            <a:ext cx="7818070" cy="626626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2747"/>
              </a:lnSpc>
              <a:spcAft>
                <a:spcPts val="600"/>
              </a:spcAft>
              <a:buNone/>
            </a:pPr>
            <a:r>
              <a:rPr lang="en-US" sz="260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Iterative in a sense that takes care of each iteration</a:t>
            </a:r>
            <a:br>
              <a:rPr lang="en-US" sz="260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</a:br>
            <a:r>
              <a:rPr lang="en-US" sz="260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of the model training process.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2237810" y="2886467"/>
            <a:ext cx="133314" cy="133316"/>
          </a:xfrm>
          <a:prstGeom prst="ellipse">
            <a:avLst/>
          </a:prstGeom>
          <a:solidFill>
            <a:srgbClr val="0058bf"/>
          </a:solidFill>
        </p:spPr>
      </p:sp>
      <p:sp>
        <p:nvSpPr>
          <p:cNvPr id="7" name="Object 6"/>
          <p:cNvSpPr/>
          <p:nvPr/>
        </p:nvSpPr>
        <p:spPr>
          <a:xfrm>
            <a:off x="2513971" y="2784261"/>
            <a:ext cx="7818070" cy="626626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2747"/>
              </a:lnSpc>
              <a:spcAft>
                <a:spcPts val="600"/>
              </a:spcAft>
              <a:buNone/>
            </a:pPr>
            <a:r>
              <a:rPr lang="en-US" sz="260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Carefully extract those features which </a:t>
            </a:r>
            <a:r>
              <a:rPr lang="en-US" b="1" sz="2600" dirty="0" smtClean="0">
                <a:solidFill>
                  <a:srgbClr val="0058b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contribute</a:t>
            </a:r>
            <a:br>
              <a:rPr lang="en-US" b="1" sz="2600" dirty="0" smtClean="0">
                <a:solidFill>
                  <a:srgbClr val="0058b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</a:br>
            <a:r>
              <a:rPr lang="en-US" b="1" sz="2600" dirty="0" smtClean="0">
                <a:solidFill>
                  <a:srgbClr val="0058b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most</a:t>
            </a:r>
            <a:r>
              <a:rPr lang="en-US" sz="260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to the training for a </a:t>
            </a:r>
            <a:r>
              <a:rPr lang="en-US" b="1" sz="2600" dirty="0" smtClean="0">
                <a:solidFill>
                  <a:srgbClr val="0058b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particular iteration.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237810" y="3929342"/>
            <a:ext cx="133314" cy="133316"/>
          </a:xfrm>
          <a:prstGeom prst="ellipse">
            <a:avLst/>
          </a:prstGeom>
          <a:solidFill>
            <a:srgbClr val="0058bf"/>
          </a:solidFill>
        </p:spPr>
      </p:sp>
      <p:sp>
        <p:nvSpPr>
          <p:cNvPr id="9" name="Object 8"/>
          <p:cNvSpPr/>
          <p:nvPr/>
        </p:nvSpPr>
        <p:spPr>
          <a:xfrm>
            <a:off x="2513971" y="3827121"/>
            <a:ext cx="7818070" cy="626626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2747"/>
              </a:lnSpc>
              <a:spcAft>
                <a:spcPts val="600"/>
              </a:spcAft>
              <a:buNone/>
            </a:pPr>
            <a:r>
              <a:rPr lang="en-US" sz="260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Regularization methods penalize a feature given a</a:t>
            </a:r>
            <a:r>
              <a:rPr lang="en-US" b="1" sz="2600" dirty="0" smtClean="0">
                <a:solidFill>
                  <a:srgbClr val="0058b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/>
            </a:r>
            <a:br>
              <a:rPr lang="en-US" b="1" sz="2600" dirty="0" smtClean="0">
                <a:solidFill>
                  <a:srgbClr val="0058b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</a:br>
            <a:r>
              <a:rPr lang="en-US" b="1" sz="2600" dirty="0" smtClean="0">
                <a:solidFill>
                  <a:srgbClr val="0058b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coefficient threshold.</a:t>
            </a:r>
            <a:endParaRPr lang="en-US" dirty="0"/>
          </a:p>
        </p:txBody>
      </p:sp>
      <p:sp>
        <p:nvSpPr>
          <p:cNvPr id="10" name="Object 9"/>
          <p:cNvSpPr/>
          <p:nvPr/>
        </p:nvSpPr>
        <p:spPr>
          <a:xfrm>
            <a:off x="2237810" y="4972068"/>
            <a:ext cx="133314" cy="133317"/>
          </a:xfrm>
          <a:prstGeom prst="ellipse">
            <a:avLst/>
          </a:prstGeom>
          <a:solidFill>
            <a:srgbClr val="0058bf"/>
          </a:solidFill>
        </p:spPr>
      </p:sp>
      <p:sp>
        <p:nvSpPr>
          <p:cNvPr id="11" name="Object 10"/>
          <p:cNvSpPr/>
          <p:nvPr/>
        </p:nvSpPr>
        <p:spPr>
          <a:xfrm>
            <a:off x="2513971" y="4869982"/>
            <a:ext cx="7818070" cy="975383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2747"/>
              </a:lnSpc>
              <a:spcAft>
                <a:spcPts val="600"/>
              </a:spcAft>
              <a:buNone/>
            </a:pPr>
            <a:r>
              <a:rPr lang="en-US" sz="260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For irrelevant feature, lasso penalizes it’s</a:t>
            </a:r>
            <a:br>
              <a:rPr lang="en-US" sz="260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</a:br>
            <a:r>
              <a:rPr lang="en-US" sz="260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coefficient and make it 0. features with coefficient</a:t>
            </a:r>
            <a:br>
              <a:rPr lang="en-US" sz="260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</a:br>
            <a:r>
              <a:rPr lang="en-US" sz="260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= 0 are removed.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0" y="6197320"/>
            <a:ext cx="996652" cy="658965"/>
          </a:xfrm>
          <a:prstGeom prst="rect">
            <a:avLst/>
          </a:prstGeom>
          <a:solidFill>
            <a:srgbClr val="ffffff"/>
          </a:solidFill>
        </p:spPr>
      </p:sp>
      <p:pic>
        <p:nvPicPr>
          <p:cNvPr id="13" name="Object 1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39" y="6340160"/>
            <a:ext cx="710974" cy="373287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1047488" y="6351587"/>
            <a:ext cx="10093976" cy="504699"/>
          </a:xfrm>
          <a:prstGeom prst="rect">
            <a:avLst/>
          </a:prstGeom>
          <a:noFill/>
        </p:spPr>
        <p:txBody>
          <a:bodyPr wrap="square" rtlCol="0" anchor="ctr" bIns="0" lIns="0" rIns="0" tIns="0"/>
          <a:lstStyle/>
          <a:p>
            <a:pPr algn="ctr">
              <a:spcAft>
                <a:spcPts val="600"/>
              </a:spcAft>
              <a:buNone/>
            </a:pPr>
            <a:r>
              <a:rPr lang="en-US" sz="800" dirty="0" smtClean="0">
                <a:solidFill>
                  <a:srgbClr val="000a44">
                    <a:alpha val="80000"/>
                  </a:srgbClr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©2021 Proprietary and Confidential. All Rights Reserved.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11447216" y="6351587"/>
            <a:ext cx="551283" cy="504699"/>
          </a:xfrm>
          <a:prstGeom prst="rect">
            <a:avLst/>
          </a:prstGeom>
          <a:noFill/>
        </p:spPr>
        <p:txBody>
          <a:bodyPr wrap="square" rtlCol="0" anchor="ctr" bIns="0" lIns="0" rIns="0" tIns="0"/>
          <a:lstStyle/>
          <a:p>
            <a:pPr algn="r">
              <a:spcAft>
                <a:spcPts val="600"/>
              </a:spcAft>
              <a:buNone/>
            </a:pPr>
            <a:r>
              <a:rPr lang="en-US" sz="1400" dirty="0" smtClean="0">
                <a:solidFill>
                  <a:srgbClr val="000a44">
                    <a:alpha val="80000"/>
                  </a:srgbClr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14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0058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5713419" y="2789487"/>
            <a:ext cx="761810" cy="523744"/>
          </a:xfrm>
          <a:prstGeom prst="rect">
            <a:avLst/>
          </a:prstGeom>
        </p:spPr>
      </p:pic>
      <p:sp>
        <p:nvSpPr>
          <p:cNvPr id="3" name="Object 2"/>
          <p:cNvSpPr/>
          <p:nvPr/>
        </p:nvSpPr>
        <p:spPr>
          <a:xfrm>
            <a:off x="4041280" y="3717868"/>
            <a:ext cx="4106391" cy="562787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ctr">
              <a:lnSpc>
                <a:spcPts val="5886"/>
              </a:lnSpc>
              <a:spcAft>
                <a:spcPts val="600"/>
              </a:spcAft>
              <a:buNone/>
            </a:pPr>
            <a:r>
              <a:rPr lang="en-US" sz="5600" dirty="0" smtClean="0">
                <a:solidFill>
                  <a:srgbClr val="fffff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Go to Code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47613" y="47613"/>
            <a:ext cx="12093726" cy="6761059"/>
          </a:xfrm>
          <a:prstGeom prst="rect">
            <a:avLst/>
          </a:prstGeom>
          <a:noFill/>
          <a:ln w="127000">
            <a:solidFill>
              <a:srgbClr val="ffffff"/>
            </a:solidFill>
            <a:prstDash val="solid"/>
            <a:miter lim="800000"/>
          </a:ln>
        </p:spPr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0058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544682" y="3098898"/>
            <a:ext cx="7099588" cy="562787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ctr">
              <a:lnSpc>
                <a:spcPts val="5886"/>
              </a:lnSpc>
              <a:spcAft>
                <a:spcPts val="600"/>
              </a:spcAft>
              <a:buNone/>
            </a:pPr>
            <a:r>
              <a:rPr lang="en-US" sz="5600" dirty="0" smtClean="0">
                <a:solidFill>
                  <a:srgbClr val="fffff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Categorical Features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47613" y="47613"/>
            <a:ext cx="12093726" cy="6761059"/>
          </a:xfrm>
          <a:prstGeom prst="rect">
            <a:avLst/>
          </a:prstGeom>
          <a:noFill/>
          <a:ln w="127000">
            <a:solidFill>
              <a:srgbClr val="ffffff"/>
            </a:solidFill>
            <a:prstDash val="solid"/>
            <a:miter lim="800000"/>
          </a:ln>
        </p:spPr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c2d9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5226" cy="1314121"/>
          </a:xfrm>
          <a:prstGeom prst="rect">
            <a:avLst/>
          </a:prstGeom>
        </p:spPr>
      </p:pic>
      <p:sp>
        <p:nvSpPr>
          <p:cNvPr id="3" name="Object 2"/>
          <p:cNvSpPr/>
          <p:nvPr/>
        </p:nvSpPr>
        <p:spPr>
          <a:xfrm>
            <a:off x="476131" y="395646"/>
            <a:ext cx="11617595" cy="441697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4552"/>
              </a:lnSpc>
              <a:spcAft>
                <a:spcPts val="600"/>
              </a:spcAft>
              <a:buNone/>
            </a:pPr>
            <a:r>
              <a:rPr lang="en-US" sz="440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Chi-square Test of Independence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2190206" y="1911250"/>
            <a:ext cx="119984" cy="119985"/>
          </a:xfrm>
          <a:prstGeom prst="ellipse">
            <a:avLst/>
          </a:prstGeom>
          <a:solidFill>
            <a:srgbClr val="0058bf"/>
          </a:solidFill>
        </p:spPr>
      </p:sp>
      <p:sp>
        <p:nvSpPr>
          <p:cNvPr id="5" name="Object 4"/>
          <p:cNvSpPr/>
          <p:nvPr/>
        </p:nvSpPr>
        <p:spPr>
          <a:xfrm>
            <a:off x="2438743" y="1798366"/>
            <a:ext cx="7845686" cy="643714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2825"/>
              </a:lnSpc>
              <a:spcAft>
                <a:spcPts val="600"/>
              </a:spcAft>
              <a:buNone/>
            </a:pPr>
            <a:r>
              <a:rPr lang="en-US" sz="270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Calculates Chi-square between each feature and</a:t>
            </a:r>
            <a:br>
              <a:rPr lang="en-US" sz="270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</a:br>
            <a:r>
              <a:rPr lang="en-US" sz="270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target. (significant relationship)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2190206" y="2922582"/>
            <a:ext cx="119984" cy="119985"/>
          </a:xfrm>
          <a:prstGeom prst="ellipse">
            <a:avLst/>
          </a:prstGeom>
          <a:solidFill>
            <a:srgbClr val="0058bf"/>
          </a:solidFill>
        </p:spPr>
      </p:sp>
      <p:sp>
        <p:nvSpPr>
          <p:cNvPr id="7" name="Object 6"/>
          <p:cNvSpPr/>
          <p:nvPr/>
        </p:nvSpPr>
        <p:spPr>
          <a:xfrm>
            <a:off x="2438743" y="2809805"/>
            <a:ext cx="7845686" cy="643714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2825"/>
              </a:lnSpc>
              <a:spcAft>
                <a:spcPts val="600"/>
              </a:spcAft>
              <a:buNone/>
            </a:pPr>
            <a:r>
              <a:rPr lang="en-US" sz="270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Selects the desired number of features with the</a:t>
            </a:r>
            <a:br>
              <a:rPr lang="en-US" sz="270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</a:br>
            <a:r>
              <a:rPr lang="en-US" sz="270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best </a:t>
            </a:r>
            <a:r>
              <a:rPr lang="en-US" b="1" sz="2700" dirty="0" smtClean="0">
                <a:solidFill>
                  <a:srgbClr val="0058b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Chi-square scores</a:t>
            </a:r>
            <a:r>
              <a:rPr lang="en-US" sz="270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.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90206" y="3934063"/>
            <a:ext cx="119984" cy="119985"/>
          </a:xfrm>
          <a:prstGeom prst="ellipse">
            <a:avLst/>
          </a:prstGeom>
          <a:solidFill>
            <a:srgbClr val="0058bf"/>
          </a:solidFill>
        </p:spPr>
      </p:sp>
      <p:sp>
        <p:nvSpPr>
          <p:cNvPr id="9" name="Object 8"/>
          <p:cNvSpPr/>
          <p:nvPr/>
        </p:nvSpPr>
        <p:spPr>
          <a:xfrm>
            <a:off x="2438743" y="3821244"/>
            <a:ext cx="7845686" cy="643714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2825"/>
              </a:lnSpc>
              <a:spcAft>
                <a:spcPts val="600"/>
              </a:spcAft>
              <a:buNone/>
            </a:pPr>
            <a:r>
              <a:rPr lang="en-US" sz="270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Conditions: </a:t>
            </a:r>
            <a:r>
              <a:rPr lang="en-US" b="1" sz="2700" dirty="0" smtClean="0">
                <a:solidFill>
                  <a:srgbClr val="0058b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Categorical variable</a:t>
            </a:r>
            <a:r>
              <a:rPr lang="en-US" sz="270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and values</a:t>
            </a:r>
            <a:br>
              <a:rPr lang="en-US" sz="270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</a:br>
            <a:r>
              <a:rPr lang="en-US" sz="270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should have expected </a:t>
            </a:r>
            <a:r>
              <a:rPr lang="en-US" b="1" sz="2700" dirty="0" smtClean="0">
                <a:solidFill>
                  <a:srgbClr val="0058b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frequency &gt; 5</a:t>
            </a:r>
            <a:r>
              <a:rPr lang="en-US" sz="270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.</a:t>
            </a:r>
            <a:endParaRPr lang="en-US" dirty="0"/>
          </a:p>
        </p:txBody>
      </p:sp>
      <p:sp>
        <p:nvSpPr>
          <p:cNvPr id="10" name="Object 9"/>
          <p:cNvSpPr/>
          <p:nvPr/>
        </p:nvSpPr>
        <p:spPr>
          <a:xfrm>
            <a:off x="2190206" y="4945543"/>
            <a:ext cx="119984" cy="119986"/>
          </a:xfrm>
          <a:prstGeom prst="ellipse">
            <a:avLst/>
          </a:prstGeom>
          <a:solidFill>
            <a:srgbClr val="0058bf"/>
          </a:solidFill>
        </p:spPr>
      </p:sp>
      <p:sp>
        <p:nvSpPr>
          <p:cNvPr id="11" name="Object 10"/>
          <p:cNvSpPr/>
          <p:nvPr/>
        </p:nvSpPr>
        <p:spPr>
          <a:xfrm>
            <a:off x="2438743" y="4832683"/>
            <a:ext cx="7845686" cy="1002435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2825"/>
              </a:lnSpc>
              <a:spcAft>
                <a:spcPts val="600"/>
              </a:spcAft>
              <a:buNone/>
            </a:pPr>
            <a:r>
              <a:rPr lang="en-US" sz="270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Hypothesis testing test with 2 hypotheses</a:t>
            </a:r>
            <a:br>
              <a:rPr lang="en-US" sz="270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</a:br>
            <a:r>
              <a:rPr lang="en-US" sz="270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present; the </a:t>
            </a:r>
            <a:r>
              <a:rPr lang="en-US" b="1" sz="2700" dirty="0" smtClean="0">
                <a:solidFill>
                  <a:srgbClr val="0058b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Null</a:t>
            </a:r>
            <a:r>
              <a:rPr lang="en-US" sz="270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Hypothesis and the </a:t>
            </a:r>
            <a:r>
              <a:rPr lang="en-US" b="1" sz="2700" dirty="0" smtClean="0">
                <a:solidFill>
                  <a:srgbClr val="0058b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Alternative</a:t>
            </a:r>
            <a:r>
              <a:rPr lang="en-US" sz="270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/>
            </a:r>
            <a:br>
              <a:rPr lang="en-US" sz="270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</a:br>
            <a:r>
              <a:rPr lang="en-US" sz="270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Hypothesis.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0" y="6197320"/>
            <a:ext cx="996652" cy="658965"/>
          </a:xfrm>
          <a:prstGeom prst="rect">
            <a:avLst/>
          </a:prstGeom>
          <a:solidFill>
            <a:srgbClr val="ffffff"/>
          </a:solidFill>
        </p:spPr>
      </p:sp>
      <p:pic>
        <p:nvPicPr>
          <p:cNvPr id="13" name="Object 1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39" y="6340160"/>
            <a:ext cx="710974" cy="373287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1047488" y="6351587"/>
            <a:ext cx="10093976" cy="504699"/>
          </a:xfrm>
          <a:prstGeom prst="rect">
            <a:avLst/>
          </a:prstGeom>
          <a:noFill/>
        </p:spPr>
        <p:txBody>
          <a:bodyPr wrap="square" rtlCol="0" anchor="ctr" bIns="0" lIns="0" rIns="0" tIns="0"/>
          <a:lstStyle/>
          <a:p>
            <a:pPr algn="ctr">
              <a:spcAft>
                <a:spcPts val="600"/>
              </a:spcAft>
              <a:buNone/>
            </a:pPr>
            <a:r>
              <a:rPr lang="en-US" sz="800" dirty="0" smtClean="0">
                <a:solidFill>
                  <a:srgbClr val="000a44">
                    <a:alpha val="80000"/>
                  </a:srgbClr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©2021 Proprietary and Confidential. All Rights Reserved.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11447216" y="6351587"/>
            <a:ext cx="551283" cy="504699"/>
          </a:xfrm>
          <a:prstGeom prst="rect">
            <a:avLst/>
          </a:prstGeom>
          <a:noFill/>
        </p:spPr>
        <p:txBody>
          <a:bodyPr wrap="square" rtlCol="0" anchor="ctr" bIns="0" lIns="0" rIns="0" tIns="0"/>
          <a:lstStyle/>
          <a:p>
            <a:pPr algn="r">
              <a:spcAft>
                <a:spcPts val="600"/>
              </a:spcAft>
              <a:buNone/>
            </a:pPr>
            <a:r>
              <a:rPr lang="en-US" sz="1400" dirty="0" smtClean="0">
                <a:solidFill>
                  <a:srgbClr val="000a44">
                    <a:alpha val="80000"/>
                  </a:srgbClr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17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0058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5713419" y="2789487"/>
            <a:ext cx="761810" cy="523744"/>
          </a:xfrm>
          <a:prstGeom prst="rect">
            <a:avLst/>
          </a:prstGeom>
        </p:spPr>
      </p:pic>
      <p:sp>
        <p:nvSpPr>
          <p:cNvPr id="3" name="Object 2"/>
          <p:cNvSpPr/>
          <p:nvPr/>
        </p:nvSpPr>
        <p:spPr>
          <a:xfrm>
            <a:off x="4041280" y="3717868"/>
            <a:ext cx="4106391" cy="562787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ctr">
              <a:lnSpc>
                <a:spcPts val="5886"/>
              </a:lnSpc>
              <a:spcAft>
                <a:spcPts val="600"/>
              </a:spcAft>
              <a:buNone/>
            </a:pPr>
            <a:r>
              <a:rPr lang="en-US" sz="5600" dirty="0" smtClean="0">
                <a:solidFill>
                  <a:srgbClr val="fffff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Go to Code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47613" y="47613"/>
            <a:ext cx="12093726" cy="6761059"/>
          </a:xfrm>
          <a:prstGeom prst="rect">
            <a:avLst/>
          </a:prstGeom>
          <a:noFill/>
          <a:ln w="127000">
            <a:solidFill>
              <a:srgbClr val="ffffff"/>
            </a:solidFill>
            <a:prstDash val="solid"/>
            <a:miter lim="800000"/>
          </a:ln>
        </p:spPr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c2d9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4996061" y="1806170"/>
            <a:ext cx="2196830" cy="213764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ctr">
              <a:lnSpc>
                <a:spcPts val="2040"/>
              </a:lnSpc>
              <a:spcAft>
                <a:spcPts val="600"/>
              </a:spcAft>
              <a:buNone/>
            </a:pPr>
            <a:r>
              <a:rPr lang="en-US" sz="2000" dirty="0" smtClean="0">
                <a:solidFill>
                  <a:srgbClr val="000a44">
                    <a:alpha val="80000"/>
                  </a:srgbClr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CONCLUSION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1196650" y="2219757"/>
            <a:ext cx="9795651" cy="2397613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ctr">
              <a:lnSpc>
                <a:spcPts val="5023"/>
              </a:lnSpc>
              <a:spcAft>
                <a:spcPts val="600"/>
              </a:spcAft>
              <a:buNone/>
            </a:pPr>
            <a:r>
              <a:rPr lang="en-US" sz="480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There are many other methods</a:t>
            </a:r>
            <a:br>
              <a:rPr lang="en-US" sz="480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</a:br>
            <a:r>
              <a:rPr lang="en-US" sz="480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of feature selection. There are</a:t>
            </a:r>
            <a:r>
              <a:rPr lang="en-US" b="1" sz="4800" dirty="0" smtClean="0">
                <a:solidFill>
                  <a:srgbClr val="0058b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/>
            </a:r>
            <a:br>
              <a:rPr lang="en-US" b="1" sz="4800" dirty="0" smtClean="0">
                <a:solidFill>
                  <a:srgbClr val="0058b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</a:br>
            <a:r>
              <a:rPr lang="en-US" b="1" sz="4800" dirty="0" smtClean="0">
                <a:solidFill>
                  <a:srgbClr val="0058b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hybrid methods</a:t>
            </a:r>
            <a:r>
              <a:rPr lang="en-US" sz="480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too that use both</a:t>
            </a:r>
            <a:br>
              <a:rPr lang="en-US" sz="480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</a:br>
            <a:r>
              <a:rPr lang="en-US" sz="480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filtering and wrapping techniques.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0" y="6197320"/>
            <a:ext cx="996652" cy="658965"/>
          </a:xfrm>
          <a:prstGeom prst="rect">
            <a:avLst/>
          </a:prstGeom>
          <a:solidFill>
            <a:srgbClr val="ffffff"/>
          </a:solidFill>
        </p:spPr>
      </p:sp>
      <p:pic>
        <p:nvPicPr>
          <p:cNvPr id="5" name="Object 4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2839" y="6340160"/>
            <a:ext cx="710974" cy="373287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47488" y="6351587"/>
            <a:ext cx="10093976" cy="504699"/>
          </a:xfrm>
          <a:prstGeom prst="rect">
            <a:avLst/>
          </a:prstGeom>
          <a:noFill/>
        </p:spPr>
        <p:txBody>
          <a:bodyPr wrap="square" rtlCol="0" anchor="ctr" bIns="0" lIns="0" rIns="0" tIns="0"/>
          <a:lstStyle/>
          <a:p>
            <a:pPr algn="ctr">
              <a:spcAft>
                <a:spcPts val="600"/>
              </a:spcAft>
              <a:buNone/>
            </a:pPr>
            <a:r>
              <a:rPr lang="en-US" sz="800" dirty="0" smtClean="0">
                <a:solidFill>
                  <a:srgbClr val="000a44">
                    <a:alpha val="80000"/>
                  </a:srgbClr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©2021 Proprietary and Confidential. All Rights Reserved.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11447216" y="6351587"/>
            <a:ext cx="551283" cy="504699"/>
          </a:xfrm>
          <a:prstGeom prst="rect">
            <a:avLst/>
          </a:prstGeom>
          <a:noFill/>
        </p:spPr>
        <p:txBody>
          <a:bodyPr wrap="square" rtlCol="0" anchor="ctr" bIns="0" lIns="0" rIns="0" tIns="0"/>
          <a:lstStyle/>
          <a:p>
            <a:pPr algn="r">
              <a:spcAft>
                <a:spcPts val="600"/>
              </a:spcAft>
              <a:buNone/>
            </a:pPr>
            <a:r>
              <a:rPr lang="en-US" sz="1400" dirty="0" smtClean="0">
                <a:solidFill>
                  <a:srgbClr val="000a44">
                    <a:alpha val="80000"/>
                  </a:srgbClr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19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0058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4733237" y="2211522"/>
            <a:ext cx="2722479" cy="199518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ctr">
              <a:lnSpc>
                <a:spcPts val="1884"/>
              </a:lnSpc>
              <a:spcAft>
                <a:spcPts val="600"/>
              </a:spcAft>
              <a:buNone/>
            </a:pPr>
            <a:r>
              <a:rPr lang="en-US" sz="1800" dirty="0" smtClean="0">
                <a:solidFill>
                  <a:srgbClr val="ffffff">
                    <a:alpha val="80000"/>
                  </a:srgbClr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LAW OF PARSIMONY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796615" y="2616233"/>
            <a:ext cx="10595723" cy="1597575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ctr">
              <a:lnSpc>
                <a:spcPts val="4552"/>
              </a:lnSpc>
              <a:spcAft>
                <a:spcPts val="600"/>
              </a:spcAft>
              <a:buNone/>
            </a:pPr>
            <a:r>
              <a:rPr lang="en-US" sz="4400" dirty="0" smtClean="0">
                <a:solidFill>
                  <a:srgbClr val="fffff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best explanation to a problem is that</a:t>
            </a:r>
            <a:br>
              <a:rPr lang="en-US" sz="4400" dirty="0" smtClean="0">
                <a:solidFill>
                  <a:srgbClr val="fffff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</a:br>
            <a:r>
              <a:rPr lang="en-US" sz="4400" dirty="0" smtClean="0">
                <a:solidFill>
                  <a:srgbClr val="fffff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which involves the </a:t>
            </a:r>
            <a:r>
              <a:rPr lang="en-US" b="1" sz="4400" dirty="0" smtClean="0">
                <a:solidFill>
                  <a:srgbClr val="fffff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fewest</a:t>
            </a:r>
            <a:r>
              <a:rPr lang="en-US" sz="4400" dirty="0" smtClean="0">
                <a:solidFill>
                  <a:srgbClr val="fffff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possible</a:t>
            </a:r>
            <a:r>
              <a:rPr lang="en-US" b="1" sz="4400" dirty="0" smtClean="0">
                <a:solidFill>
                  <a:srgbClr val="fffff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/>
            </a:r>
            <a:br>
              <a:rPr lang="en-US" b="1" sz="4400" dirty="0" smtClean="0">
                <a:solidFill>
                  <a:srgbClr val="fffff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</a:br>
            <a:r>
              <a:rPr lang="en-US" b="1" sz="4400" dirty="0" smtClean="0">
                <a:solidFill>
                  <a:srgbClr val="fffff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assumptions</a:t>
            </a:r>
            <a:r>
              <a:rPr lang="en-US" sz="4400" dirty="0" smtClean="0">
                <a:solidFill>
                  <a:srgbClr val="fffff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.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0" y="6197320"/>
            <a:ext cx="996652" cy="658965"/>
          </a:xfrm>
          <a:prstGeom prst="rect">
            <a:avLst/>
          </a:prstGeom>
          <a:solidFill>
            <a:srgbClr val="ffffff"/>
          </a:solidFill>
        </p:spPr>
      </p:sp>
      <p:pic>
        <p:nvPicPr>
          <p:cNvPr id="5" name="Object 4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2839" y="6340160"/>
            <a:ext cx="710974" cy="373287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47488" y="6351587"/>
            <a:ext cx="10093976" cy="504699"/>
          </a:xfrm>
          <a:prstGeom prst="rect">
            <a:avLst/>
          </a:prstGeom>
          <a:noFill/>
        </p:spPr>
        <p:txBody>
          <a:bodyPr wrap="square" rtlCol="0" anchor="ctr" bIns="0" lIns="0" rIns="0" tIns="0"/>
          <a:lstStyle/>
          <a:p>
            <a:pPr algn="ctr">
              <a:spcAft>
                <a:spcPts val="600"/>
              </a:spcAft>
              <a:buNone/>
            </a:pPr>
            <a:r>
              <a:rPr lang="en-US" sz="800" dirty="0" smtClean="0">
                <a:solidFill>
                  <a:srgbClr val="ffffff">
                    <a:alpha val="80000"/>
                  </a:srgbClr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©2021 Proprietary and Confidential. All Rights Reserved.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11532406" y="6351587"/>
            <a:ext cx="466094" cy="504699"/>
          </a:xfrm>
          <a:prstGeom prst="rect">
            <a:avLst/>
          </a:prstGeom>
          <a:noFill/>
        </p:spPr>
        <p:txBody>
          <a:bodyPr wrap="square" rtlCol="0" anchor="ctr" bIns="0" lIns="0" rIns="0" tIns="0"/>
          <a:lstStyle/>
          <a:p>
            <a:pPr algn="r">
              <a:spcAft>
                <a:spcPts val="600"/>
              </a:spcAft>
              <a:buNone/>
            </a:pPr>
            <a:r>
              <a:rPr lang="en-US" sz="1400" dirty="0" smtClean="0">
                <a:solidFill>
                  <a:srgbClr val="ffffff">
                    <a:alpha val="80000"/>
                  </a:srgbClr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2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47613" y="47613"/>
            <a:ext cx="12093726" cy="6761059"/>
          </a:xfrm>
          <a:prstGeom prst="rect">
            <a:avLst/>
          </a:prstGeom>
          <a:noFill/>
          <a:ln w="127000">
            <a:solidFill>
              <a:srgbClr val="ffffff"/>
            </a:solidFill>
            <a:prstDash val="solid"/>
            <a:miter lim="800000"/>
          </a:ln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c2d9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5226" cy="1314121"/>
          </a:xfrm>
          <a:prstGeom prst="rect">
            <a:avLst/>
          </a:prstGeom>
        </p:spPr>
      </p:pic>
      <p:sp>
        <p:nvSpPr>
          <p:cNvPr id="3" name="Object 2"/>
          <p:cNvSpPr/>
          <p:nvPr/>
        </p:nvSpPr>
        <p:spPr>
          <a:xfrm>
            <a:off x="476131" y="395646"/>
            <a:ext cx="11617595" cy="441697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4552"/>
              </a:lnSpc>
              <a:spcAft>
                <a:spcPts val="600"/>
              </a:spcAft>
              <a:buNone/>
            </a:pPr>
            <a:r>
              <a:rPr lang="en-US" sz="440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What is Feature Selection?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2237814" y="2423971"/>
            <a:ext cx="133318" cy="133316"/>
          </a:xfrm>
          <a:prstGeom prst="ellipse">
            <a:avLst/>
          </a:prstGeom>
          <a:solidFill>
            <a:srgbClr val="0058bf"/>
          </a:solidFill>
        </p:spPr>
      </p:sp>
      <p:sp>
        <p:nvSpPr>
          <p:cNvPr id="5" name="Object 4"/>
          <p:cNvSpPr/>
          <p:nvPr/>
        </p:nvSpPr>
        <p:spPr>
          <a:xfrm>
            <a:off x="2513971" y="2301815"/>
            <a:ext cx="7818070" cy="712063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3139"/>
              </a:lnSpc>
              <a:spcAft>
                <a:spcPts val="600"/>
              </a:spcAft>
              <a:buNone/>
            </a:pPr>
            <a:r>
              <a:rPr lang="en-US" sz="300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process of selecting a subset of relevant</a:t>
            </a:r>
            <a:br>
              <a:rPr lang="en-US" sz="300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</a:br>
            <a:r>
              <a:rPr lang="en-US" sz="300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features for use in model construction.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2237814" y="3547788"/>
            <a:ext cx="133318" cy="133317"/>
          </a:xfrm>
          <a:prstGeom prst="ellipse">
            <a:avLst/>
          </a:prstGeom>
          <a:solidFill>
            <a:srgbClr val="0058bf"/>
          </a:solidFill>
        </p:spPr>
      </p:sp>
      <p:sp>
        <p:nvSpPr>
          <p:cNvPr id="7" name="Object 6"/>
          <p:cNvSpPr/>
          <p:nvPr/>
        </p:nvSpPr>
        <p:spPr>
          <a:xfrm>
            <a:off x="2513971" y="3425636"/>
            <a:ext cx="7818070" cy="712063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3139"/>
              </a:lnSpc>
              <a:spcAft>
                <a:spcPts val="600"/>
              </a:spcAft>
              <a:buNone/>
            </a:pPr>
            <a:r>
              <a:rPr lang="en-US" sz="300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Also known as variable selection, attribute</a:t>
            </a:r>
            <a:br>
              <a:rPr lang="en-US" sz="300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</a:br>
            <a:r>
              <a:rPr lang="en-US" sz="300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selection or variable subset selection.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237814" y="4671606"/>
            <a:ext cx="133318" cy="133316"/>
          </a:xfrm>
          <a:prstGeom prst="ellipse">
            <a:avLst/>
          </a:prstGeom>
          <a:solidFill>
            <a:srgbClr val="0058bf"/>
          </a:solidFill>
        </p:spPr>
      </p:sp>
      <p:sp>
        <p:nvSpPr>
          <p:cNvPr id="9" name="Object 8"/>
          <p:cNvSpPr/>
          <p:nvPr/>
        </p:nvSpPr>
        <p:spPr>
          <a:xfrm>
            <a:off x="2513971" y="4549458"/>
            <a:ext cx="7818070" cy="712063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3139"/>
              </a:lnSpc>
              <a:spcAft>
                <a:spcPts val="600"/>
              </a:spcAft>
              <a:buNone/>
            </a:pPr>
            <a:r>
              <a:rPr lang="en-US" sz="300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 feature in case of a dataset simply means a</a:t>
            </a:r>
            <a:br>
              <a:rPr lang="en-US" sz="300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</a:br>
            <a:r>
              <a:rPr lang="en-US" sz="300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column.</a:t>
            </a:r>
            <a:endParaRPr lang="en-US" dirty="0"/>
          </a:p>
        </p:txBody>
      </p:sp>
      <p:sp>
        <p:nvSpPr>
          <p:cNvPr id="10" name="Object 9"/>
          <p:cNvSpPr/>
          <p:nvPr/>
        </p:nvSpPr>
        <p:spPr>
          <a:xfrm>
            <a:off x="0" y="6197320"/>
            <a:ext cx="996652" cy="658965"/>
          </a:xfrm>
          <a:prstGeom prst="rect">
            <a:avLst/>
          </a:prstGeom>
          <a:solidFill>
            <a:srgbClr val="ffffff"/>
          </a:solidFill>
        </p:spPr>
      </p:sp>
      <p:pic>
        <p:nvPicPr>
          <p:cNvPr id="11" name="Object 10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39" y="6340160"/>
            <a:ext cx="710974" cy="373287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1047488" y="6351587"/>
            <a:ext cx="10093976" cy="504699"/>
          </a:xfrm>
          <a:prstGeom prst="rect">
            <a:avLst/>
          </a:prstGeom>
          <a:noFill/>
        </p:spPr>
        <p:txBody>
          <a:bodyPr wrap="square" rtlCol="0" anchor="ctr" bIns="0" lIns="0" rIns="0" tIns="0"/>
          <a:lstStyle/>
          <a:p>
            <a:pPr algn="ctr">
              <a:spcAft>
                <a:spcPts val="600"/>
              </a:spcAft>
              <a:buNone/>
            </a:pPr>
            <a:r>
              <a:rPr lang="en-US" sz="800" dirty="0" smtClean="0">
                <a:solidFill>
                  <a:srgbClr val="000a44">
                    <a:alpha val="80000"/>
                  </a:srgbClr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©2021 Proprietary and Confidential. All Rights Reserved.</a:t>
            </a:r>
            <a:endParaRPr lang="en-US" dirty="0"/>
          </a:p>
        </p:txBody>
      </p:sp>
      <p:sp>
        <p:nvSpPr>
          <p:cNvPr id="13" name="Object 12"/>
          <p:cNvSpPr/>
          <p:nvPr/>
        </p:nvSpPr>
        <p:spPr>
          <a:xfrm>
            <a:off x="11532406" y="6351587"/>
            <a:ext cx="466094" cy="504699"/>
          </a:xfrm>
          <a:prstGeom prst="rect">
            <a:avLst/>
          </a:prstGeom>
          <a:noFill/>
        </p:spPr>
        <p:txBody>
          <a:bodyPr wrap="square" rtlCol="0" anchor="ctr" bIns="0" lIns="0" rIns="0" tIns="0"/>
          <a:lstStyle/>
          <a:p>
            <a:pPr algn="r">
              <a:spcAft>
                <a:spcPts val="600"/>
              </a:spcAft>
              <a:buNone/>
            </a:pPr>
            <a:r>
              <a:rPr lang="en-US" sz="1400" dirty="0" smtClean="0">
                <a:solidFill>
                  <a:srgbClr val="000a44">
                    <a:alpha val="80000"/>
                  </a:srgbClr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3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c2d9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5226" cy="1314121"/>
          </a:xfrm>
          <a:prstGeom prst="rect">
            <a:avLst/>
          </a:prstGeom>
        </p:spPr>
      </p:pic>
      <p:sp>
        <p:nvSpPr>
          <p:cNvPr id="3" name="Object 2"/>
          <p:cNvSpPr/>
          <p:nvPr/>
        </p:nvSpPr>
        <p:spPr>
          <a:xfrm>
            <a:off x="476131" y="395646"/>
            <a:ext cx="11617595" cy="441697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4552"/>
              </a:lnSpc>
              <a:spcAft>
                <a:spcPts val="600"/>
              </a:spcAft>
              <a:buNone/>
            </a:pPr>
            <a:r>
              <a:rPr lang="en-US" sz="440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Why use Feature Selection?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2237814" y="2094697"/>
            <a:ext cx="133318" cy="133316"/>
          </a:xfrm>
          <a:prstGeom prst="ellipse">
            <a:avLst/>
          </a:prstGeom>
          <a:solidFill>
            <a:srgbClr val="0058bf"/>
          </a:solidFill>
        </p:spPr>
      </p:sp>
      <p:sp>
        <p:nvSpPr>
          <p:cNvPr id="5" name="Object 4"/>
          <p:cNvSpPr/>
          <p:nvPr/>
        </p:nvSpPr>
        <p:spPr>
          <a:xfrm>
            <a:off x="2513971" y="1972477"/>
            <a:ext cx="7818070" cy="712063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3139"/>
              </a:lnSpc>
              <a:spcAft>
                <a:spcPts val="600"/>
              </a:spcAft>
              <a:buNone/>
            </a:pPr>
            <a:r>
              <a:rPr lang="en-US" sz="300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It enables the machine learning algorithm to</a:t>
            </a:r>
            <a:br>
              <a:rPr lang="en-US" sz="300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</a:br>
            <a:r>
              <a:rPr lang="en-US" sz="300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train faster.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2237814" y="3218514"/>
            <a:ext cx="133318" cy="133316"/>
          </a:xfrm>
          <a:prstGeom prst="ellipse">
            <a:avLst/>
          </a:prstGeom>
          <a:solidFill>
            <a:srgbClr val="0058bf"/>
          </a:solidFill>
        </p:spPr>
      </p:sp>
      <p:sp>
        <p:nvSpPr>
          <p:cNvPr id="7" name="Object 6"/>
          <p:cNvSpPr/>
          <p:nvPr/>
        </p:nvSpPr>
        <p:spPr>
          <a:xfrm>
            <a:off x="2513971" y="3096299"/>
            <a:ext cx="7818070" cy="712063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3139"/>
              </a:lnSpc>
              <a:spcAft>
                <a:spcPts val="600"/>
              </a:spcAft>
              <a:buNone/>
            </a:pPr>
            <a:r>
              <a:rPr lang="en-US" sz="300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It reduces the complexity of a model and</a:t>
            </a:r>
            <a:br>
              <a:rPr lang="en-US" sz="300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</a:br>
            <a:r>
              <a:rPr lang="en-US" sz="300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makes it easier to interpret.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237814" y="4342331"/>
            <a:ext cx="133318" cy="133318"/>
          </a:xfrm>
          <a:prstGeom prst="ellipse">
            <a:avLst/>
          </a:prstGeom>
          <a:solidFill>
            <a:srgbClr val="0058bf"/>
          </a:solidFill>
        </p:spPr>
      </p:sp>
      <p:sp>
        <p:nvSpPr>
          <p:cNvPr id="9" name="Object 8"/>
          <p:cNvSpPr/>
          <p:nvPr/>
        </p:nvSpPr>
        <p:spPr>
          <a:xfrm>
            <a:off x="2513971" y="4220120"/>
            <a:ext cx="7818070" cy="712063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3139"/>
              </a:lnSpc>
              <a:spcAft>
                <a:spcPts val="600"/>
              </a:spcAft>
              <a:buNone/>
            </a:pPr>
            <a:r>
              <a:rPr lang="en-US" sz="300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It improves the accuracy of a model if the</a:t>
            </a:r>
            <a:br>
              <a:rPr lang="en-US" sz="300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</a:br>
            <a:r>
              <a:rPr lang="en-US" sz="300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right subset is chosen.</a:t>
            </a:r>
            <a:endParaRPr lang="en-US" dirty="0"/>
          </a:p>
        </p:txBody>
      </p:sp>
      <p:sp>
        <p:nvSpPr>
          <p:cNvPr id="10" name="Object 9"/>
          <p:cNvSpPr/>
          <p:nvPr/>
        </p:nvSpPr>
        <p:spPr>
          <a:xfrm>
            <a:off x="2237814" y="5466150"/>
            <a:ext cx="133318" cy="133316"/>
          </a:xfrm>
          <a:prstGeom prst="ellipse">
            <a:avLst/>
          </a:prstGeom>
          <a:solidFill>
            <a:srgbClr val="0058bf"/>
          </a:solidFill>
        </p:spPr>
      </p:sp>
      <p:sp>
        <p:nvSpPr>
          <p:cNvPr id="11" name="Object 10"/>
          <p:cNvSpPr/>
          <p:nvPr/>
        </p:nvSpPr>
        <p:spPr>
          <a:xfrm>
            <a:off x="2513971" y="5343941"/>
            <a:ext cx="7818070" cy="313485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3139"/>
              </a:lnSpc>
              <a:spcAft>
                <a:spcPts val="600"/>
              </a:spcAft>
              <a:buNone/>
            </a:pPr>
            <a:r>
              <a:rPr lang="en-US" sz="300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It reduces overfitting.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0" y="6197320"/>
            <a:ext cx="996652" cy="658965"/>
          </a:xfrm>
          <a:prstGeom prst="rect">
            <a:avLst/>
          </a:prstGeom>
          <a:solidFill>
            <a:srgbClr val="ffffff"/>
          </a:solidFill>
        </p:spPr>
      </p:sp>
      <p:pic>
        <p:nvPicPr>
          <p:cNvPr id="13" name="Object 1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39" y="6340160"/>
            <a:ext cx="710974" cy="373287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1047488" y="6351587"/>
            <a:ext cx="10093976" cy="504699"/>
          </a:xfrm>
          <a:prstGeom prst="rect">
            <a:avLst/>
          </a:prstGeom>
          <a:noFill/>
        </p:spPr>
        <p:txBody>
          <a:bodyPr wrap="square" rtlCol="0" anchor="ctr" bIns="0" lIns="0" rIns="0" tIns="0"/>
          <a:lstStyle/>
          <a:p>
            <a:pPr algn="ctr">
              <a:spcAft>
                <a:spcPts val="600"/>
              </a:spcAft>
              <a:buNone/>
            </a:pPr>
            <a:r>
              <a:rPr lang="en-US" sz="800" dirty="0" smtClean="0">
                <a:solidFill>
                  <a:srgbClr val="000a44">
                    <a:alpha val="80000"/>
                  </a:srgbClr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©2021 Proprietary and Confidential. All Rights Reserved.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11532406" y="6351587"/>
            <a:ext cx="466094" cy="504699"/>
          </a:xfrm>
          <a:prstGeom prst="rect">
            <a:avLst/>
          </a:prstGeom>
          <a:noFill/>
        </p:spPr>
        <p:txBody>
          <a:bodyPr wrap="square" rtlCol="0" anchor="ctr" bIns="0" lIns="0" rIns="0" tIns="0"/>
          <a:lstStyle/>
          <a:p>
            <a:pPr algn="r">
              <a:spcAft>
                <a:spcPts val="600"/>
              </a:spcAft>
              <a:buNone/>
            </a:pPr>
            <a:r>
              <a:rPr lang="en-US" sz="1400" dirty="0" smtClean="0">
                <a:solidFill>
                  <a:srgbClr val="000a44">
                    <a:alpha val="80000"/>
                  </a:srgbClr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4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c2d9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5226" cy="1314121"/>
          </a:xfrm>
          <a:prstGeom prst="rect">
            <a:avLst/>
          </a:prstGeom>
        </p:spPr>
      </p:pic>
      <p:sp>
        <p:nvSpPr>
          <p:cNvPr id="3" name="Object 2"/>
          <p:cNvSpPr/>
          <p:nvPr/>
        </p:nvSpPr>
        <p:spPr>
          <a:xfrm>
            <a:off x="476131" y="395646"/>
            <a:ext cx="11617595" cy="441697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4552"/>
              </a:lnSpc>
              <a:spcAft>
                <a:spcPts val="600"/>
              </a:spcAft>
              <a:buNone/>
            </a:pPr>
            <a:r>
              <a:rPr lang="en-US" sz="440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Taxonomy of Feature Selection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1856911" y="2657763"/>
            <a:ext cx="1142714" cy="409473"/>
          </a:xfrm>
          <a:prstGeom prst="rect">
            <a:avLst/>
          </a:prstGeom>
          <a:noFill/>
        </p:spPr>
        <p:txBody>
          <a:bodyPr wrap="square" rtlCol="0" anchor="ctr" bIns="0" lIns="0" rIns="0" tIns="0"/>
          <a:lstStyle/>
          <a:p>
            <a:pPr algn="ctr">
              <a:spcAft>
                <a:spcPts val="600"/>
              </a:spcAft>
              <a:buNone/>
            </a:pPr>
            <a:r>
              <a:rPr lang="en-US" sz="150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1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2809173" y="2687854"/>
            <a:ext cx="7522869" cy="313485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3139"/>
              </a:lnSpc>
              <a:spcAft>
                <a:spcPts val="600"/>
              </a:spcAft>
              <a:buNone/>
            </a:pPr>
            <a:r>
              <a:rPr lang="en-US" sz="300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Filter Method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1856911" y="3514799"/>
            <a:ext cx="1142714" cy="409473"/>
          </a:xfrm>
          <a:prstGeom prst="rect">
            <a:avLst/>
          </a:prstGeom>
          <a:noFill/>
        </p:spPr>
        <p:txBody>
          <a:bodyPr wrap="square" rtlCol="0" anchor="ctr" bIns="0" lIns="0" rIns="0" tIns="0"/>
          <a:lstStyle/>
          <a:p>
            <a:pPr algn="ctr">
              <a:spcAft>
                <a:spcPts val="600"/>
              </a:spcAft>
              <a:buNone/>
            </a:pPr>
            <a:r>
              <a:rPr lang="en-US" sz="150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2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2809173" y="3544890"/>
            <a:ext cx="7522869" cy="313485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3139"/>
              </a:lnSpc>
              <a:spcAft>
                <a:spcPts val="600"/>
              </a:spcAft>
              <a:buNone/>
            </a:pPr>
            <a:r>
              <a:rPr lang="en-US" sz="300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Wrapper Method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1856911" y="4371834"/>
            <a:ext cx="1142714" cy="409473"/>
          </a:xfrm>
          <a:prstGeom prst="rect">
            <a:avLst/>
          </a:prstGeom>
          <a:noFill/>
        </p:spPr>
        <p:txBody>
          <a:bodyPr wrap="square" rtlCol="0" anchor="ctr" bIns="0" lIns="0" rIns="0" tIns="0"/>
          <a:lstStyle/>
          <a:p>
            <a:pPr algn="ctr">
              <a:spcAft>
                <a:spcPts val="600"/>
              </a:spcAft>
              <a:buNone/>
            </a:pPr>
            <a:r>
              <a:rPr lang="en-US" sz="150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3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2809173" y="4401926"/>
            <a:ext cx="7522869" cy="313485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3139"/>
              </a:lnSpc>
              <a:spcAft>
                <a:spcPts val="600"/>
              </a:spcAft>
              <a:buNone/>
            </a:pPr>
            <a:r>
              <a:rPr lang="en-US" sz="300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Embedded Method</a:t>
            </a:r>
            <a:endParaRPr lang="en-US" dirty="0"/>
          </a:p>
        </p:txBody>
      </p:sp>
      <p:sp>
        <p:nvSpPr>
          <p:cNvPr id="10" name="Object 9"/>
          <p:cNvSpPr/>
          <p:nvPr/>
        </p:nvSpPr>
        <p:spPr>
          <a:xfrm>
            <a:off x="0" y="6197320"/>
            <a:ext cx="996652" cy="658965"/>
          </a:xfrm>
          <a:prstGeom prst="rect">
            <a:avLst/>
          </a:prstGeom>
          <a:solidFill>
            <a:srgbClr val="ffffff"/>
          </a:solidFill>
        </p:spPr>
      </p:sp>
      <p:pic>
        <p:nvPicPr>
          <p:cNvPr id="11" name="Object 10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39" y="6340160"/>
            <a:ext cx="710974" cy="373287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1047488" y="6351587"/>
            <a:ext cx="10093976" cy="504699"/>
          </a:xfrm>
          <a:prstGeom prst="rect">
            <a:avLst/>
          </a:prstGeom>
          <a:noFill/>
        </p:spPr>
        <p:txBody>
          <a:bodyPr wrap="square" rtlCol="0" anchor="ctr" bIns="0" lIns="0" rIns="0" tIns="0"/>
          <a:lstStyle/>
          <a:p>
            <a:pPr algn="ctr">
              <a:spcAft>
                <a:spcPts val="600"/>
              </a:spcAft>
              <a:buNone/>
            </a:pPr>
            <a:r>
              <a:rPr lang="en-US" sz="800" dirty="0" smtClean="0">
                <a:solidFill>
                  <a:srgbClr val="000a44">
                    <a:alpha val="80000"/>
                  </a:srgbClr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©2021 Proprietary and Confidential. All Rights Reserved.</a:t>
            </a:r>
            <a:endParaRPr lang="en-US" dirty="0"/>
          </a:p>
        </p:txBody>
      </p:sp>
      <p:sp>
        <p:nvSpPr>
          <p:cNvPr id="13" name="Object 12"/>
          <p:cNvSpPr/>
          <p:nvPr/>
        </p:nvSpPr>
        <p:spPr>
          <a:xfrm>
            <a:off x="11532406" y="6351587"/>
            <a:ext cx="466094" cy="504699"/>
          </a:xfrm>
          <a:prstGeom prst="rect">
            <a:avLst/>
          </a:prstGeom>
          <a:noFill/>
        </p:spPr>
        <p:txBody>
          <a:bodyPr wrap="square" rtlCol="0" anchor="ctr" bIns="0" lIns="0" rIns="0" tIns="0"/>
          <a:lstStyle/>
          <a:p>
            <a:pPr algn="r">
              <a:spcAft>
                <a:spcPts val="600"/>
              </a:spcAft>
              <a:buNone/>
            </a:pPr>
            <a:r>
              <a:rPr lang="en-US" sz="1400" dirty="0" smtClean="0">
                <a:solidFill>
                  <a:srgbClr val="000a44">
                    <a:alpha val="80000"/>
                  </a:srgbClr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5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c2d9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5226" cy="1314121"/>
          </a:xfrm>
          <a:prstGeom prst="rect">
            <a:avLst/>
          </a:prstGeom>
        </p:spPr>
      </p:pic>
      <p:sp>
        <p:nvSpPr>
          <p:cNvPr id="3" name="Object 2"/>
          <p:cNvSpPr/>
          <p:nvPr/>
        </p:nvSpPr>
        <p:spPr>
          <a:xfrm>
            <a:off x="476131" y="395646"/>
            <a:ext cx="11617595" cy="441697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4552"/>
              </a:lnSpc>
              <a:spcAft>
                <a:spcPts val="600"/>
              </a:spcAft>
              <a:buNone/>
            </a:pPr>
            <a:r>
              <a:rPr lang="en-US" sz="440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Filter Method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2190206" y="2269985"/>
            <a:ext cx="119984" cy="119985"/>
          </a:xfrm>
          <a:prstGeom prst="ellipse">
            <a:avLst/>
          </a:prstGeom>
          <a:solidFill>
            <a:srgbClr val="0058bf"/>
          </a:solidFill>
        </p:spPr>
      </p:sp>
      <p:sp>
        <p:nvSpPr>
          <p:cNvPr id="5" name="Object 4"/>
          <p:cNvSpPr/>
          <p:nvPr/>
        </p:nvSpPr>
        <p:spPr>
          <a:xfrm>
            <a:off x="2438743" y="2157086"/>
            <a:ext cx="7845686" cy="284993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2825"/>
              </a:lnSpc>
              <a:spcAft>
                <a:spcPts val="600"/>
              </a:spcAft>
              <a:buNone/>
            </a:pPr>
            <a:r>
              <a:rPr lang="en-US" sz="270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Picks up the </a:t>
            </a:r>
            <a:r>
              <a:rPr lang="en-US" b="1" sz="2700" dirty="0" smtClean="0">
                <a:solidFill>
                  <a:srgbClr val="0058b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intrinsic</a:t>
            </a:r>
            <a:r>
              <a:rPr lang="en-US" sz="270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properties of the features.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2190206" y="2922582"/>
            <a:ext cx="119984" cy="119985"/>
          </a:xfrm>
          <a:prstGeom prst="ellipse">
            <a:avLst/>
          </a:prstGeom>
          <a:solidFill>
            <a:srgbClr val="0058bf"/>
          </a:solidFill>
        </p:spPr>
      </p:sp>
      <p:sp>
        <p:nvSpPr>
          <p:cNvPr id="7" name="Object 6"/>
          <p:cNvSpPr/>
          <p:nvPr/>
        </p:nvSpPr>
        <p:spPr>
          <a:xfrm>
            <a:off x="2438743" y="2809805"/>
            <a:ext cx="7845686" cy="643714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2825"/>
              </a:lnSpc>
              <a:spcAft>
                <a:spcPts val="600"/>
              </a:spcAft>
              <a:buNone/>
            </a:pPr>
            <a:r>
              <a:rPr lang="en-US" sz="270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Measured via </a:t>
            </a:r>
            <a:r>
              <a:rPr lang="en-US" b="1" sz="2700" dirty="0" smtClean="0">
                <a:solidFill>
                  <a:srgbClr val="0058b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univariate</a:t>
            </a:r>
            <a:r>
              <a:rPr lang="en-US" sz="270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statistics instead of</a:t>
            </a:r>
            <a:br>
              <a:rPr lang="en-US" sz="270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</a:br>
            <a:r>
              <a:rPr lang="en-US" sz="270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cross-validation performance.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90206" y="3934063"/>
            <a:ext cx="119984" cy="119985"/>
          </a:xfrm>
          <a:prstGeom prst="ellipse">
            <a:avLst/>
          </a:prstGeom>
          <a:solidFill>
            <a:srgbClr val="0058bf"/>
          </a:solidFill>
        </p:spPr>
      </p:sp>
      <p:sp>
        <p:nvSpPr>
          <p:cNvPr id="9" name="Object 8"/>
          <p:cNvSpPr/>
          <p:nvPr/>
        </p:nvSpPr>
        <p:spPr>
          <a:xfrm>
            <a:off x="2438743" y="3821244"/>
            <a:ext cx="7845686" cy="643714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2825"/>
              </a:lnSpc>
              <a:spcAft>
                <a:spcPts val="600"/>
              </a:spcAft>
              <a:buNone/>
            </a:pPr>
            <a:r>
              <a:rPr lang="en-US" sz="270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When dealing with </a:t>
            </a:r>
            <a:r>
              <a:rPr lang="en-US" b="1" sz="2700" dirty="0" smtClean="0">
                <a:solidFill>
                  <a:srgbClr val="0058b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high-dimensional</a:t>
            </a:r>
            <a:r>
              <a:rPr lang="en-US" sz="270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data, it is</a:t>
            </a:r>
            <a:br>
              <a:rPr lang="en-US" sz="270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</a:br>
            <a:r>
              <a:rPr lang="en-US" sz="270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computationally cheaper to use filter methods.</a:t>
            </a:r>
            <a:endParaRPr lang="en-US" dirty="0"/>
          </a:p>
        </p:txBody>
      </p:sp>
      <p:sp>
        <p:nvSpPr>
          <p:cNvPr id="10" name="Object 9"/>
          <p:cNvSpPr/>
          <p:nvPr/>
        </p:nvSpPr>
        <p:spPr>
          <a:xfrm>
            <a:off x="2190206" y="4945543"/>
            <a:ext cx="119984" cy="119986"/>
          </a:xfrm>
          <a:prstGeom prst="ellipse">
            <a:avLst/>
          </a:prstGeom>
          <a:solidFill>
            <a:srgbClr val="0058bf"/>
          </a:solidFill>
        </p:spPr>
      </p:sp>
      <p:sp>
        <p:nvSpPr>
          <p:cNvPr id="11" name="Object 10"/>
          <p:cNvSpPr/>
          <p:nvPr/>
        </p:nvSpPr>
        <p:spPr>
          <a:xfrm>
            <a:off x="2438743" y="4832683"/>
            <a:ext cx="7845686" cy="643714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2825"/>
              </a:lnSpc>
              <a:spcAft>
                <a:spcPts val="600"/>
              </a:spcAft>
              <a:buNone/>
            </a:pPr>
            <a:r>
              <a:rPr lang="en-US" sz="270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Filtering is done using correlation matrix and it is</a:t>
            </a:r>
            <a:br>
              <a:rPr lang="en-US" sz="270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</a:br>
            <a:r>
              <a:rPr lang="en-US" sz="270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most commonly done using </a:t>
            </a:r>
            <a:r>
              <a:rPr lang="en-US" b="1" sz="2700" dirty="0" smtClean="0">
                <a:solidFill>
                  <a:srgbClr val="0058b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Pearson correlation.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0" y="6197320"/>
            <a:ext cx="996652" cy="658965"/>
          </a:xfrm>
          <a:prstGeom prst="rect">
            <a:avLst/>
          </a:prstGeom>
          <a:solidFill>
            <a:srgbClr val="ffffff"/>
          </a:solidFill>
        </p:spPr>
      </p:sp>
      <p:pic>
        <p:nvPicPr>
          <p:cNvPr id="13" name="Object 1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39" y="6340160"/>
            <a:ext cx="710974" cy="373287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1047488" y="6351587"/>
            <a:ext cx="10093976" cy="504699"/>
          </a:xfrm>
          <a:prstGeom prst="rect">
            <a:avLst/>
          </a:prstGeom>
          <a:noFill/>
        </p:spPr>
        <p:txBody>
          <a:bodyPr wrap="square" rtlCol="0" anchor="ctr" bIns="0" lIns="0" rIns="0" tIns="0"/>
          <a:lstStyle/>
          <a:p>
            <a:pPr algn="ctr">
              <a:spcAft>
                <a:spcPts val="600"/>
              </a:spcAft>
              <a:buNone/>
            </a:pPr>
            <a:r>
              <a:rPr lang="en-US" sz="800" dirty="0" smtClean="0">
                <a:solidFill>
                  <a:srgbClr val="000a44">
                    <a:alpha val="80000"/>
                  </a:srgbClr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©2021 Proprietary and Confidential. All Rights Reserved.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11532406" y="6351587"/>
            <a:ext cx="466094" cy="504699"/>
          </a:xfrm>
          <a:prstGeom prst="rect">
            <a:avLst/>
          </a:prstGeom>
          <a:noFill/>
        </p:spPr>
        <p:txBody>
          <a:bodyPr wrap="square" rtlCol="0" anchor="ctr" bIns="0" lIns="0" rIns="0" tIns="0"/>
          <a:lstStyle/>
          <a:p>
            <a:pPr algn="r">
              <a:spcAft>
                <a:spcPts val="600"/>
              </a:spcAft>
              <a:buNone/>
            </a:pPr>
            <a:r>
              <a:rPr lang="en-US" sz="1400" dirty="0" smtClean="0">
                <a:solidFill>
                  <a:srgbClr val="000a44">
                    <a:alpha val="80000"/>
                  </a:srgbClr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6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0058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5713419" y="2789487"/>
            <a:ext cx="761810" cy="523744"/>
          </a:xfrm>
          <a:prstGeom prst="rect">
            <a:avLst/>
          </a:prstGeom>
        </p:spPr>
      </p:pic>
      <p:sp>
        <p:nvSpPr>
          <p:cNvPr id="3" name="Object 2"/>
          <p:cNvSpPr/>
          <p:nvPr/>
        </p:nvSpPr>
        <p:spPr>
          <a:xfrm>
            <a:off x="4041280" y="3717868"/>
            <a:ext cx="4106391" cy="562787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ctr">
              <a:lnSpc>
                <a:spcPts val="5886"/>
              </a:lnSpc>
              <a:spcAft>
                <a:spcPts val="600"/>
              </a:spcAft>
              <a:buNone/>
            </a:pPr>
            <a:r>
              <a:rPr lang="en-US" sz="5600" dirty="0" smtClean="0">
                <a:solidFill>
                  <a:srgbClr val="fffff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Go to Code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47613" y="47613"/>
            <a:ext cx="12093726" cy="6761059"/>
          </a:xfrm>
          <a:prstGeom prst="rect">
            <a:avLst/>
          </a:prstGeom>
          <a:noFill/>
          <a:ln w="127000">
            <a:solidFill>
              <a:srgbClr val="ffffff"/>
            </a:solidFill>
            <a:prstDash val="solid"/>
            <a:miter lim="800000"/>
          </a:ln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c2d9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5226" cy="1266508"/>
          </a:xfrm>
          <a:prstGeom prst="rect">
            <a:avLst/>
          </a:prstGeom>
        </p:spPr>
      </p:pic>
      <p:sp>
        <p:nvSpPr>
          <p:cNvPr id="3" name="Object 2"/>
          <p:cNvSpPr/>
          <p:nvPr/>
        </p:nvSpPr>
        <p:spPr>
          <a:xfrm>
            <a:off x="476131" y="402807"/>
            <a:ext cx="11617595" cy="384714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3924"/>
              </a:lnSpc>
              <a:spcAft>
                <a:spcPts val="600"/>
              </a:spcAft>
              <a:buNone/>
            </a:pPr>
            <a:r>
              <a:rPr lang="en-US" sz="380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Wrapper Method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2190206" y="1708002"/>
            <a:ext cx="119984" cy="119985"/>
          </a:xfrm>
          <a:prstGeom prst="ellipse">
            <a:avLst/>
          </a:prstGeom>
          <a:solidFill>
            <a:srgbClr val="0058bf"/>
          </a:solidFill>
        </p:spPr>
      </p:sp>
      <p:sp>
        <p:nvSpPr>
          <p:cNvPr id="5" name="Object 4"/>
          <p:cNvSpPr/>
          <p:nvPr/>
        </p:nvSpPr>
        <p:spPr>
          <a:xfrm>
            <a:off x="2438743" y="1595199"/>
            <a:ext cx="7845686" cy="643714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2825"/>
              </a:lnSpc>
              <a:spcAft>
                <a:spcPts val="600"/>
              </a:spcAft>
              <a:buNone/>
            </a:pPr>
            <a:r>
              <a:rPr lang="en-US" sz="270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Needs one machine learning algorithm and uses</a:t>
            </a:r>
            <a:br>
              <a:rPr lang="en-US" sz="270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</a:br>
            <a:r>
              <a:rPr lang="en-US" sz="270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its performance as evaluation criteria.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2190206" y="2719483"/>
            <a:ext cx="119984" cy="119985"/>
          </a:xfrm>
          <a:prstGeom prst="ellipse">
            <a:avLst/>
          </a:prstGeom>
          <a:solidFill>
            <a:srgbClr val="0058bf"/>
          </a:solidFill>
        </p:spPr>
      </p:sp>
      <p:sp>
        <p:nvSpPr>
          <p:cNvPr id="7" name="Object 6"/>
          <p:cNvSpPr/>
          <p:nvPr/>
        </p:nvSpPr>
        <p:spPr>
          <a:xfrm>
            <a:off x="2438743" y="2606638"/>
            <a:ext cx="7845686" cy="1002435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2825"/>
              </a:lnSpc>
              <a:spcAft>
                <a:spcPts val="600"/>
              </a:spcAft>
              <a:buNone/>
            </a:pPr>
            <a:r>
              <a:rPr lang="en-US" sz="270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Feed the features to the selected ML algorithm</a:t>
            </a:r>
            <a:br>
              <a:rPr lang="en-US" sz="270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</a:br>
            <a:r>
              <a:rPr lang="en-US" sz="270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and based on the model performance you</a:t>
            </a:r>
            <a:r>
              <a:rPr lang="en-US" b="1" sz="2700" dirty="0" smtClean="0">
                <a:solidFill>
                  <a:srgbClr val="0058b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/>
            </a:r>
            <a:br>
              <a:rPr lang="en-US" b="1" sz="2700" dirty="0" smtClean="0">
                <a:solidFill>
                  <a:srgbClr val="0058b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</a:br>
            <a:r>
              <a:rPr lang="en-US" b="1" sz="2700" dirty="0" smtClean="0">
                <a:solidFill>
                  <a:srgbClr val="0058b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add/remove</a:t>
            </a:r>
            <a:r>
              <a:rPr lang="en-US" sz="270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the features.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90206" y="4089698"/>
            <a:ext cx="119984" cy="119985"/>
          </a:xfrm>
          <a:prstGeom prst="ellipse">
            <a:avLst/>
          </a:prstGeom>
          <a:solidFill>
            <a:srgbClr val="0058bf"/>
          </a:solidFill>
        </p:spPr>
      </p:sp>
      <p:sp>
        <p:nvSpPr>
          <p:cNvPr id="9" name="Object 8"/>
          <p:cNvSpPr/>
          <p:nvPr/>
        </p:nvSpPr>
        <p:spPr>
          <a:xfrm>
            <a:off x="2438743" y="3976798"/>
            <a:ext cx="7845686" cy="1002435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2825"/>
              </a:lnSpc>
              <a:spcAft>
                <a:spcPts val="600"/>
              </a:spcAft>
              <a:buNone/>
            </a:pPr>
            <a:r>
              <a:rPr lang="en-US" sz="270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An </a:t>
            </a:r>
            <a:r>
              <a:rPr lang="en-US" b="1" sz="2700" dirty="0" smtClean="0">
                <a:solidFill>
                  <a:srgbClr val="0058b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iterative</a:t>
            </a:r>
            <a:r>
              <a:rPr lang="en-US" sz="270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and computationally expensive</a:t>
            </a:r>
            <a:br>
              <a:rPr lang="en-US" sz="270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</a:br>
            <a:r>
              <a:rPr lang="en-US" sz="270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process but it is </a:t>
            </a:r>
            <a:r>
              <a:rPr lang="en-US" b="1" sz="2700" dirty="0" smtClean="0">
                <a:solidFill>
                  <a:srgbClr val="0058b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more accurate </a:t>
            </a:r>
            <a:r>
              <a:rPr lang="en-US" sz="270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than the filter</a:t>
            </a:r>
            <a:br>
              <a:rPr lang="en-US" sz="270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</a:br>
            <a:r>
              <a:rPr lang="en-US" sz="270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method.</a:t>
            </a:r>
            <a:endParaRPr lang="en-US" dirty="0"/>
          </a:p>
        </p:txBody>
      </p:sp>
      <p:sp>
        <p:nvSpPr>
          <p:cNvPr id="10" name="Object 9"/>
          <p:cNvSpPr/>
          <p:nvPr/>
        </p:nvSpPr>
        <p:spPr>
          <a:xfrm>
            <a:off x="2190206" y="5459765"/>
            <a:ext cx="119984" cy="119985"/>
          </a:xfrm>
          <a:prstGeom prst="ellipse">
            <a:avLst/>
          </a:prstGeom>
          <a:solidFill>
            <a:srgbClr val="0058bf"/>
          </a:solidFill>
        </p:spPr>
      </p:sp>
      <p:sp>
        <p:nvSpPr>
          <p:cNvPr id="11" name="Object 10"/>
          <p:cNvSpPr/>
          <p:nvPr/>
        </p:nvSpPr>
        <p:spPr>
          <a:xfrm>
            <a:off x="2438743" y="5346958"/>
            <a:ext cx="7845686" cy="643714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2825"/>
              </a:lnSpc>
              <a:spcAft>
                <a:spcPts val="600"/>
              </a:spcAft>
              <a:buNone/>
            </a:pPr>
            <a:r>
              <a:rPr lang="en-US" sz="270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Methods: Backward Elimination, Forward</a:t>
            </a:r>
            <a:br>
              <a:rPr lang="en-US" sz="270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</a:br>
            <a:r>
              <a:rPr lang="en-US" sz="2700" dirty="0" smtClean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Selection, Bidirectional Elimination and RFE.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0" y="6197320"/>
            <a:ext cx="996652" cy="658965"/>
          </a:xfrm>
          <a:prstGeom prst="rect">
            <a:avLst/>
          </a:prstGeom>
          <a:solidFill>
            <a:srgbClr val="ffffff"/>
          </a:solidFill>
        </p:spPr>
      </p:sp>
      <p:pic>
        <p:nvPicPr>
          <p:cNvPr id="13" name="Object 1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39" y="6340160"/>
            <a:ext cx="710974" cy="373287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1047488" y="6351587"/>
            <a:ext cx="10093976" cy="504699"/>
          </a:xfrm>
          <a:prstGeom prst="rect">
            <a:avLst/>
          </a:prstGeom>
          <a:noFill/>
        </p:spPr>
        <p:txBody>
          <a:bodyPr wrap="square" rtlCol="0" anchor="ctr" bIns="0" lIns="0" rIns="0" tIns="0"/>
          <a:lstStyle/>
          <a:p>
            <a:pPr algn="ctr">
              <a:spcAft>
                <a:spcPts val="600"/>
              </a:spcAft>
              <a:buNone/>
            </a:pPr>
            <a:r>
              <a:rPr lang="en-US" sz="800" dirty="0" smtClean="0">
                <a:solidFill>
                  <a:srgbClr val="000a44">
                    <a:alpha val="80000"/>
                  </a:srgbClr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©2021 Proprietary and Confidential. All Rights Reserved.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11532406" y="6351587"/>
            <a:ext cx="466094" cy="504699"/>
          </a:xfrm>
          <a:prstGeom prst="rect">
            <a:avLst/>
          </a:prstGeom>
          <a:noFill/>
        </p:spPr>
        <p:txBody>
          <a:bodyPr wrap="square" rtlCol="0" anchor="ctr" bIns="0" lIns="0" rIns="0" tIns="0"/>
          <a:lstStyle/>
          <a:p>
            <a:pPr algn="r">
              <a:spcAft>
                <a:spcPts val="600"/>
              </a:spcAft>
              <a:buNone/>
            </a:pPr>
            <a:r>
              <a:rPr lang="en-US" sz="1400" dirty="0" smtClean="0">
                <a:solidFill>
                  <a:srgbClr val="000a44">
                    <a:alpha val="80000"/>
                  </a:srgbClr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8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0058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5713419" y="2789487"/>
            <a:ext cx="761810" cy="523744"/>
          </a:xfrm>
          <a:prstGeom prst="rect">
            <a:avLst/>
          </a:prstGeom>
        </p:spPr>
      </p:pic>
      <p:sp>
        <p:nvSpPr>
          <p:cNvPr id="3" name="Object 2"/>
          <p:cNvSpPr/>
          <p:nvPr/>
        </p:nvSpPr>
        <p:spPr>
          <a:xfrm>
            <a:off x="4041280" y="3717868"/>
            <a:ext cx="4106391" cy="562787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ctr">
              <a:lnSpc>
                <a:spcPts val="5886"/>
              </a:lnSpc>
              <a:spcAft>
                <a:spcPts val="600"/>
              </a:spcAft>
              <a:buNone/>
            </a:pPr>
            <a:r>
              <a:rPr lang="en-US" sz="5600" dirty="0" smtClean="0">
                <a:solidFill>
                  <a:srgbClr val="fffff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Go to Code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47613" y="47613"/>
            <a:ext cx="12093726" cy="6761059"/>
          </a:xfrm>
          <a:prstGeom prst="rect">
            <a:avLst/>
          </a:prstGeom>
          <a:noFill/>
          <a:ln w="127000">
            <a:solidFill>
              <a:srgbClr val="ffffff"/>
            </a:solidFill>
            <a:prstDash val="solid"/>
            <a:miter lim="800000"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19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2021-06-23T10:13:56.573Z</dcterms:created>
  <dcterms:modified xsi:type="dcterms:W3CDTF">2021-06-23T10:13:56.573Z</dcterms:modified>
</cp:coreProperties>
</file>