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6" r:id="rId5"/>
    <p:sldId id="288" r:id="rId6"/>
    <p:sldId id="287" r:id="rId7"/>
    <p:sldId id="289" r:id="rId8"/>
    <p:sldId id="290" r:id="rId9"/>
    <p:sldId id="291" r:id="rId10"/>
    <p:sldId id="293" r:id="rId11"/>
    <p:sldId id="292" r:id="rId12"/>
    <p:sldId id="315" r:id="rId13"/>
    <p:sldId id="294" r:id="rId14"/>
    <p:sldId id="296" r:id="rId15"/>
    <p:sldId id="295" r:id="rId16"/>
    <p:sldId id="297" r:id="rId17"/>
    <p:sldId id="298" r:id="rId18"/>
    <p:sldId id="299" r:id="rId19"/>
    <p:sldId id="302" r:id="rId20"/>
    <p:sldId id="328" r:id="rId21"/>
    <p:sldId id="300" r:id="rId22"/>
    <p:sldId id="304" r:id="rId23"/>
    <p:sldId id="303" r:id="rId24"/>
    <p:sldId id="317" r:id="rId25"/>
    <p:sldId id="316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87986"/>
  </p:normalViewPr>
  <p:slideViewPr>
    <p:cSldViewPr snapToGrid="0" snapToObjects="1">
      <p:cViewPr varScale="1">
        <p:scale>
          <a:sx n="109" d="100"/>
          <a:sy n="109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3CBD9-5FD0-DC43-BECC-A275FC078413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DEBA1-7C89-C845-AA8C-99C30AA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7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5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7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9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3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Read/Write</a:t>
            </a:r>
            <a:r>
              <a:rPr lang="en-US" b="1" u="sng" dirty="0">
                <a:effectLst/>
              </a:rPr>
              <a:t> statements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Write is a command/instruction given to the computer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The computer</a:t>
            </a:r>
            <a:r>
              <a:rPr lang="en-US" baseline="0" dirty="0">
                <a:effectLst/>
              </a:rPr>
              <a:t> executes a </a:t>
            </a:r>
            <a:r>
              <a:rPr lang="en-US" b="1" dirty="0">
                <a:effectLst/>
              </a:rPr>
              <a:t>Write statement</a:t>
            </a:r>
            <a:r>
              <a:rPr lang="en-US" dirty="0">
                <a:effectLst/>
              </a:rPr>
              <a:t> to display</a:t>
            </a:r>
            <a:r>
              <a:rPr lang="en-US" baseline="0" dirty="0">
                <a:effectLst/>
              </a:rPr>
              <a:t> the </a:t>
            </a:r>
            <a:r>
              <a:rPr lang="en-US" b="1" baseline="0" dirty="0">
                <a:effectLst/>
              </a:rPr>
              <a:t>string</a:t>
            </a:r>
            <a:r>
              <a:rPr lang="en-US" baseline="0" dirty="0">
                <a:effectLst/>
              </a:rPr>
              <a:t> (whatever is in double quotes) on the screen.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A walk</a:t>
            </a:r>
            <a:r>
              <a:rPr lang="en-US" baseline="0" dirty="0">
                <a:effectLst/>
              </a:rPr>
              <a:t>-through of the steps is done to show how a computer would complete the steps.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Discuss the role of the user, programmer, and computer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6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Read/Write</a:t>
            </a:r>
            <a:r>
              <a:rPr lang="en-US" b="1" u="sng" dirty="0">
                <a:effectLst/>
              </a:rPr>
              <a:t> statements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Write is a command/instruction given to the computer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“+”</a:t>
            </a:r>
            <a:r>
              <a:rPr lang="en-US" baseline="0" dirty="0">
                <a:effectLst/>
              </a:rPr>
              <a:t> is a command given to the computer</a:t>
            </a:r>
            <a:endParaRPr lang="en-US" dirty="0">
              <a:effectLst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dirty="0">
                <a:effectLst/>
              </a:rPr>
              <a:t>The computer</a:t>
            </a:r>
            <a:r>
              <a:rPr lang="en-US" baseline="0" dirty="0">
                <a:effectLst/>
              </a:rPr>
              <a:t> executes a </a:t>
            </a:r>
            <a:r>
              <a:rPr lang="en-US" b="1" dirty="0">
                <a:effectLst/>
              </a:rPr>
              <a:t>Write statement</a:t>
            </a:r>
            <a:r>
              <a:rPr lang="en-US" dirty="0">
                <a:effectLst/>
              </a:rPr>
              <a:t> to after completing</a:t>
            </a:r>
            <a:r>
              <a:rPr lang="en-US" baseline="0" dirty="0">
                <a:effectLst/>
              </a:rPr>
              <a:t> the </a:t>
            </a:r>
            <a:r>
              <a:rPr lang="en-US" b="1" dirty="0">
                <a:effectLst/>
              </a:rPr>
              <a:t>arithmetic operations.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A walk</a:t>
            </a:r>
            <a:r>
              <a:rPr lang="en-US" baseline="0" dirty="0">
                <a:effectLst/>
              </a:rPr>
              <a:t>-through of the steps is done to show how a computer would complete the steps.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Discuss the role of the user, programmer, and computer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76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Read/Write</a:t>
            </a:r>
            <a:r>
              <a:rPr lang="en-US" b="1" u="sng" dirty="0">
                <a:effectLst/>
              </a:rPr>
              <a:t> statements</a:t>
            </a:r>
            <a:endParaRPr lang="en-US" dirty="0"/>
          </a:p>
          <a:p>
            <a:pPr marL="628650" lvl="1" indent="-171450">
              <a:buFont typeface="Arial" charset="0"/>
              <a:buChar char="•"/>
            </a:pPr>
            <a:r>
              <a:rPr lang="en-US" b="0" u="none" dirty="0"/>
              <a:t>Read is command given to the computer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u="none" dirty="0"/>
              <a:t>The computer waits after</a:t>
            </a:r>
            <a:r>
              <a:rPr lang="en-US" b="0" u="none" baseline="0" dirty="0"/>
              <a:t> the Read statement for the user to enter a value.</a:t>
            </a:r>
          </a:p>
          <a:p>
            <a:pPr marL="628650" lvl="1" indent="-171450">
              <a:buFont typeface="Arial" charset="0"/>
              <a:buChar char="•"/>
            </a:pPr>
            <a:endParaRPr lang="en-US" b="0" u="none" dirty="0"/>
          </a:p>
          <a:p>
            <a:pPr marL="171450" indent="-171450">
              <a:buFont typeface="Arial" charset="0"/>
              <a:buChar char="•"/>
            </a:pPr>
            <a:r>
              <a:rPr lang="en-US" b="1" u="sng" dirty="0"/>
              <a:t>Variables</a:t>
            </a:r>
            <a:r>
              <a:rPr lang="en-US" b="1" u="none" dirty="0"/>
              <a:t>: ex. </a:t>
            </a:r>
            <a:r>
              <a:rPr lang="en-US" b="1" u="none" dirty="0" err="1"/>
              <a:t>uName</a:t>
            </a:r>
            <a:endParaRPr lang="en-US" b="1" u="none" dirty="0"/>
          </a:p>
          <a:p>
            <a:pPr marL="628650" lvl="1" indent="-171450">
              <a:buFont typeface="Arial" charset="0"/>
              <a:buChar char="•"/>
            </a:pPr>
            <a:r>
              <a:rPr lang="en-US" b="0" u="none" baseline="0" dirty="0"/>
              <a:t>Variables</a:t>
            </a:r>
            <a:r>
              <a:rPr lang="en-US" baseline="0" dirty="0"/>
              <a:t> are memory locations that store information for the duration of the program execution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variable 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space in memory is reserved.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input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stored in the variable or the variable can be assigned a value within the program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Emphasize on “</a:t>
            </a:r>
            <a:r>
              <a:rPr lang="en-US" b="1" baseline="0" dirty="0"/>
              <a:t>good</a:t>
            </a:r>
            <a:r>
              <a:rPr lang="en-US" baseline="0" dirty="0"/>
              <a:t>” variable names, that enhance readability.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A walk</a:t>
            </a:r>
            <a:r>
              <a:rPr lang="en-US" baseline="0" dirty="0">
                <a:effectLst/>
              </a:rPr>
              <a:t>-through of the steps is done to show how a computer would complete the steps.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Discuss the role of the user, programmer, and computer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effectLst/>
            </a:endParaRP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u="none" baseline="0" dirty="0"/>
              <a:t>Observe </a:t>
            </a:r>
            <a:r>
              <a:rPr lang="en-US" b="1" u="none" baseline="0" dirty="0"/>
              <a:t>the sequence </a:t>
            </a:r>
            <a:r>
              <a:rPr lang="en-US" b="0" u="none" baseline="0" dirty="0"/>
              <a:t>of instructions. If the particular sequence is not followed, the output would be different.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u="none" baseline="0" dirty="0"/>
              <a:t>The variable names represent locations in </a:t>
            </a:r>
            <a:r>
              <a:rPr lang="en-US" b="0" u="none" baseline="0"/>
              <a:t>memory where the data is stored</a:t>
            </a:r>
            <a:endParaRPr lang="en-US" b="0" u="none" baseline="0" dirty="0"/>
          </a:p>
          <a:p>
            <a:pPr marL="171450" indent="-171450">
              <a:buFont typeface="Arial" charset="0"/>
              <a:buChar char="•"/>
            </a:pPr>
            <a:endParaRPr lang="en-US" b="1" u="sng" baseline="0" dirty="0"/>
          </a:p>
          <a:p>
            <a:pPr marL="171450" indent="-171450">
              <a:buFont typeface="Arial" charset="0"/>
              <a:buChar char="•"/>
            </a:pPr>
            <a:r>
              <a:rPr lang="en-US" b="1" u="sng" baseline="0" dirty="0"/>
              <a:t>The Assignment statement: </a:t>
            </a:r>
            <a:r>
              <a:rPr lang="en-US" b="1" i="1" u="sng" baseline="0" dirty="0"/>
              <a:t>Q=f(x)</a:t>
            </a:r>
            <a:endParaRPr lang="en-US" b="1" i="1" baseline="0" dirty="0"/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an assignment statement: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 the "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side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of the expression (to the right of the equal sign).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 the computed result into the variable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on the left of the equal sign.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A walk</a:t>
            </a:r>
            <a:r>
              <a:rPr lang="en-US" baseline="0" dirty="0">
                <a:effectLst/>
              </a:rPr>
              <a:t>-through of the steps is done to show how a computer would complete the steps.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Discuss the role of the user, programmer, and computer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Student are encouraged to write </a:t>
            </a:r>
            <a:r>
              <a:rPr lang="en-US" b="1" dirty="0">
                <a:effectLst/>
              </a:rPr>
              <a:t>similar algorithms in class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1" dirty="0">
                <a:effectLst/>
              </a:rPr>
              <a:t>For</a:t>
            </a:r>
            <a:r>
              <a:rPr lang="en-US" b="1" baseline="0" dirty="0">
                <a:effectLst/>
              </a:rPr>
              <a:t> </a:t>
            </a:r>
            <a:r>
              <a:rPr lang="en-US" b="1" dirty="0">
                <a:effectLst/>
              </a:rPr>
              <a:t>subtraction, multiplication, and division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5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A walk</a:t>
            </a:r>
            <a:r>
              <a:rPr lang="en-US" baseline="0" dirty="0">
                <a:effectLst/>
              </a:rPr>
              <a:t>-through of the steps is done to show how a computer would complete the steps.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Discuss the role of the user, programmer, and computer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5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effectLst/>
              </a:rPr>
              <a:t>A walk</a:t>
            </a:r>
            <a:r>
              <a:rPr lang="en-US" baseline="0" dirty="0">
                <a:effectLst/>
              </a:rPr>
              <a:t>-through of the steps is done to show how a computer would complete the steps.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Discuss the role of the user, programmer, and computer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60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i="1" dirty="0"/>
              <a:t>Hint:</a:t>
            </a:r>
            <a:r>
              <a:rPr lang="en-US" sz="1200" dirty="0"/>
              <a:t> Area of Triangle is </a:t>
            </a:r>
            <a:r>
              <a:rPr lang="en-US" sz="1200" b="1" dirty="0"/>
              <a:t>½ * base * height</a:t>
            </a:r>
            <a:endParaRPr lang="en-US" dirty="0">
              <a:effectLst/>
            </a:endParaRP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4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6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1" u="sng" dirty="0"/>
              <a:t>Variable initialization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Discuss changes in value</a:t>
            </a:r>
            <a:r>
              <a:rPr lang="en-US" baseline="0" dirty="0"/>
              <a:t> of variables during program execution.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1" u="sng" baseline="0" dirty="0"/>
              <a:t>Q:</a:t>
            </a:r>
            <a:r>
              <a:rPr lang="en-US" b="1" u="none" baseline="0" dirty="0"/>
              <a:t> </a:t>
            </a:r>
            <a:r>
              <a:rPr lang="en-US" baseline="0" dirty="0"/>
              <a:t>What would be the result if iNum1, iNum2, and iNum3 were initialized to 1?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77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1" u="sng" dirty="0"/>
              <a:t>Arithmetic</a:t>
            </a:r>
            <a:r>
              <a:rPr lang="en-US" b="1" u="sng" baseline="0" dirty="0"/>
              <a:t> </a:t>
            </a:r>
            <a:r>
              <a:rPr lang="en-US" b="1" u="sng" dirty="0"/>
              <a:t>Operator Precedence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()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* /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+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3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students</a:t>
            </a:r>
            <a:r>
              <a:rPr lang="en-US" baseline="0" dirty="0"/>
              <a:t> familiarize themselves with Python by converting the algorithms written earlier into Python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9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Comments</a:t>
            </a:r>
            <a:r>
              <a:rPr lang="en-US" baseline="0" dirty="0"/>
              <a:t> increase readability, students are advised to use them wherever necessary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the above</a:t>
            </a:r>
            <a:r>
              <a:rPr lang="en-US" baseline="0" dirty="0"/>
              <a:t> program in the IDE and run it to see the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23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Write the above</a:t>
            </a:r>
            <a:r>
              <a:rPr lang="en-US" baseline="0" dirty="0"/>
              <a:t> program in the IDE and run it to see the output.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Try</a:t>
            </a:r>
            <a:r>
              <a:rPr lang="en-US" baseline="0" dirty="0"/>
              <a:t> different arithmetic operators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use of good variable names increase</a:t>
            </a:r>
            <a:r>
              <a:rPr lang="en-US" baseline="0" dirty="0"/>
              <a:t> readability and students are advised to use them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Map the algorithm statements to the Python program statements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the above</a:t>
            </a:r>
            <a:r>
              <a:rPr lang="en-US" baseline="0" dirty="0"/>
              <a:t> program in the IDE and run it to see the output.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62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Students are challenged</a:t>
            </a:r>
            <a:r>
              <a:rPr lang="en-US" baseline="0" dirty="0"/>
              <a:t> to </a:t>
            </a:r>
            <a:r>
              <a:rPr lang="en-US" dirty="0"/>
              <a:t>complete the program in class and get it verified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5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Students are challenged to complete the program in class and get it verified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2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Students are challenged to complete the program in class and get it verified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5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Students are challenged to complete the program in class and get it verified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07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Work out the result</a:t>
            </a:r>
            <a:r>
              <a:rPr lang="en-US" baseline="0" dirty="0"/>
              <a:t> on paper before checking it with Python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Students complete the program in class and get it verified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0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 out the result</a:t>
            </a:r>
            <a:r>
              <a:rPr lang="en-US" baseline="0" dirty="0"/>
              <a:t> on paper before checking it with Python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Students complete the program in class and get it verified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0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-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on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Start, Stop, Read, Write, etc. which are like “commands” or ”instructions” given to a computer by the programmer.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Differentiate the role of the programmer, the user, and the computer.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detailed understanding of Algorithm is presented as the next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73366"/>
            <a:ext cx="9144000" cy="1584434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13EA2-A6F9-A341-8568-F92F5CE6B582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557"/>
            <a:ext cx="10515600" cy="930206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18990"/>
            <a:ext cx="10515600" cy="497233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5181600" cy="5030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6797"/>
            <a:ext cx="5181600" cy="5030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5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6861"/>
            <a:ext cx="5157787" cy="5754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8983"/>
            <a:ext cx="5157787" cy="422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6861"/>
            <a:ext cx="5183188" cy="5754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8983"/>
            <a:ext cx="5183188" cy="422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16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1903" y="457201"/>
            <a:ext cx="637348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92317"/>
            <a:ext cx="3932237" cy="42766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617302" cy="9774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98978" y="457201"/>
            <a:ext cx="3756409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60786"/>
            <a:ext cx="6617302" cy="43082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73426"/>
            <a:ext cx="10515600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SWE 225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8%AE%D9%88%D8%A7%D8%B1%D8%B2%D9%8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.wikipedia.org/wiki/%D8%A3%D9%88%D8%B2%D8%A8%D9%83%D8%B3%D8%AA%D8%A7%D9%8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388" y="2309479"/>
            <a:ext cx="11026588" cy="2387600"/>
          </a:xfrm>
        </p:spPr>
        <p:txBody>
          <a:bodyPr/>
          <a:lstStyle/>
          <a:p>
            <a:r>
              <a:rPr lang="en-US" dirty="0"/>
              <a:t>SWE225</a:t>
            </a: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Programming and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5405913"/>
            <a:ext cx="11026588" cy="497581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COLLEGE OF TECHNOLOGICAL INNOVATIONS (CTI)</a:t>
            </a:r>
          </a:p>
        </p:txBody>
      </p:sp>
    </p:spTree>
    <p:extLst>
      <p:ext uri="{BB962C8B-B14F-4D97-AF65-F5344CB8AC3E}">
        <p14:creationId xmlns:p14="http://schemas.microsoft.com/office/powerpoint/2010/main" val="27485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requirements and applications can </a:t>
            </a:r>
            <a:r>
              <a:rPr lang="en-US" dirty="0">
                <a:solidFill>
                  <a:srgbClr val="0432FF"/>
                </a:solidFill>
              </a:rPr>
              <a:t>change </a:t>
            </a:r>
            <a:r>
              <a:rPr lang="en-US" dirty="0"/>
              <a:t>and therefore the programs can be </a:t>
            </a:r>
            <a:r>
              <a:rPr lang="en-US" dirty="0">
                <a:solidFill>
                  <a:srgbClr val="0432FF"/>
                </a:solidFill>
              </a:rPr>
              <a:t>altered or modified </a:t>
            </a:r>
            <a:r>
              <a:rPr lang="en-US" dirty="0"/>
              <a:t>to adapt to the changes.</a:t>
            </a:r>
          </a:p>
          <a:p>
            <a:endParaRPr lang="en-US" dirty="0"/>
          </a:p>
          <a:p>
            <a:r>
              <a:rPr lang="en-US" dirty="0"/>
              <a:t>Once the program is working well for a specified set of requirements, then it </a:t>
            </a:r>
            <a:r>
              <a:rPr lang="en-US" dirty="0">
                <a:solidFill>
                  <a:srgbClr val="0432FF"/>
                </a:solidFill>
              </a:rPr>
              <a:t>could be </a:t>
            </a:r>
            <a:r>
              <a:rPr lang="en-US" dirty="0"/>
              <a:t>modified for various reasons, like:</a:t>
            </a:r>
          </a:p>
          <a:p>
            <a:pPr lvl="1"/>
            <a:r>
              <a:rPr lang="en-US" dirty="0"/>
              <a:t>To use a different set of inputs</a:t>
            </a:r>
          </a:p>
          <a:p>
            <a:pPr lvl="1"/>
            <a:r>
              <a:rPr lang="en-US" dirty="0"/>
              <a:t>To use a different process</a:t>
            </a:r>
          </a:p>
          <a:p>
            <a:pPr lvl="1"/>
            <a:r>
              <a:rPr lang="en-US" dirty="0"/>
              <a:t>Improving performance and efficiency (faster results in shorter time)</a:t>
            </a:r>
          </a:p>
          <a:p>
            <a:pPr lvl="1"/>
            <a:r>
              <a:rPr lang="en-US" dirty="0"/>
              <a:t>Improving readability </a:t>
            </a:r>
          </a:p>
        </p:txBody>
      </p:sp>
    </p:spTree>
    <p:extLst>
      <p:ext uri="{BB962C8B-B14F-4D97-AF65-F5344CB8AC3E}">
        <p14:creationId xmlns:p14="http://schemas.microsoft.com/office/powerpoint/2010/main" val="42550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to write algorithms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880"/>
            <a:ext cx="10515600" cy="154610"/>
          </a:xfrm>
        </p:spPr>
        <p:txBody>
          <a:bodyPr/>
          <a:lstStyle/>
          <a:p>
            <a:r>
              <a:rPr lang="en-US" dirty="0"/>
              <a:t>First developed by </a:t>
            </a:r>
            <a:r>
              <a:rPr lang="ar-AE" dirty="0"/>
              <a:t>محمد بن موسى الخوارزمي</a:t>
            </a:r>
            <a:br>
              <a:rPr lang="en-US" dirty="0"/>
            </a:br>
            <a:br>
              <a:rPr lang="en-US" sz="2000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50428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Born in 781 AD, </a:t>
            </a:r>
            <a:r>
              <a:rPr lang="ar-AE" b="1" dirty="0"/>
              <a:t>مدينة </a:t>
            </a:r>
            <a:r>
              <a:rPr lang="ar-AE" b="1" dirty="0">
                <a:hlinkClick r:id="rId3"/>
              </a:rPr>
              <a:t>خوارزم</a:t>
            </a:r>
            <a:r>
              <a:rPr lang="en-US" b="1" dirty="0"/>
              <a:t>(</a:t>
            </a:r>
            <a:r>
              <a:rPr lang="ar-AE" b="1" dirty="0">
                <a:hlinkClick r:id="rId4" tooltip="أوزبكستان"/>
              </a:rPr>
              <a:t>أوزبكستان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is an algorithm?!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An algorithm is a finite sequence of steps performing a task such that, each step is a clear and unambiguous instruction, which can be executed in finite time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sequence</a:t>
            </a:r>
            <a:r>
              <a:rPr lang="en-US" dirty="0"/>
              <a:t> in which the steps are to be executed is clearly defined. </a:t>
            </a:r>
          </a:p>
          <a:p>
            <a:r>
              <a:rPr lang="en-US" dirty="0"/>
              <a:t>The process is guaranteed to stop in </a:t>
            </a:r>
            <a:r>
              <a:rPr lang="en-US" dirty="0">
                <a:solidFill>
                  <a:srgbClr val="0432FF"/>
                </a:solidFill>
              </a:rPr>
              <a:t>finite time.</a:t>
            </a:r>
          </a:p>
          <a:p>
            <a:r>
              <a:rPr lang="en-US" dirty="0"/>
              <a:t>After a </a:t>
            </a:r>
            <a:r>
              <a:rPr lang="en-US" dirty="0">
                <a:solidFill>
                  <a:srgbClr val="0432FF"/>
                </a:solidFill>
              </a:rPr>
              <a:t>finite number of steps </a:t>
            </a:r>
            <a:r>
              <a:rPr lang="en-US" dirty="0"/>
              <a:t>have been executed.</a:t>
            </a:r>
          </a:p>
          <a:p>
            <a:r>
              <a:rPr lang="en-US" dirty="0"/>
              <a:t>The process (hence the algorithm) has </a:t>
            </a:r>
            <a:r>
              <a:rPr lang="en-US" dirty="0">
                <a:solidFill>
                  <a:srgbClr val="0432FF"/>
                </a:solidFill>
              </a:rPr>
              <a:t>a purpose</a:t>
            </a:r>
            <a:r>
              <a:rPr lang="en-US" dirty="0"/>
              <a:t>.</a:t>
            </a:r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0432FF"/>
                </a:solidFill>
              </a:rPr>
              <a:t>input</a:t>
            </a:r>
            <a:r>
              <a:rPr lang="en-US" dirty="0"/>
              <a:t> to the process and an </a:t>
            </a:r>
            <a:r>
              <a:rPr lang="en-US" dirty="0">
                <a:solidFill>
                  <a:srgbClr val="0432FF"/>
                </a:solidFill>
              </a:rPr>
              <a:t>output</a:t>
            </a:r>
            <a:r>
              <a:rPr lang="en-US" dirty="0"/>
              <a:t> from the process.</a:t>
            </a:r>
          </a:p>
        </p:txBody>
      </p:sp>
    </p:spTree>
    <p:extLst>
      <p:ext uri="{BB962C8B-B14F-4D97-AF65-F5344CB8AC3E}">
        <p14:creationId xmlns:p14="http://schemas.microsoft.com/office/powerpoint/2010/main" val="181062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Problem</a:t>
            </a:r>
            <a:r>
              <a:rPr lang="en-US" dirty="0"/>
              <a:t>: Write an algorithm to display a message “</a:t>
            </a:r>
            <a:r>
              <a:rPr lang="en-US" i="1" dirty="0"/>
              <a:t>Hello, How are you?</a:t>
            </a:r>
            <a:r>
              <a:rPr lang="en-US" dirty="0"/>
              <a:t>”</a:t>
            </a:r>
          </a:p>
          <a:p>
            <a:r>
              <a:rPr lang="en-US" u="sng" dirty="0"/>
              <a:t>Inputs</a:t>
            </a:r>
            <a:r>
              <a:rPr lang="en-US" dirty="0"/>
              <a:t>: None (the problem has no unknowns)</a:t>
            </a:r>
          </a:p>
          <a:p>
            <a:r>
              <a:rPr lang="en-US" u="sng" dirty="0"/>
              <a:t>Output</a:t>
            </a:r>
            <a:r>
              <a:rPr lang="en-US" dirty="0"/>
              <a:t>: “Hello, How are you?”</a:t>
            </a:r>
          </a:p>
          <a:p>
            <a:endParaRPr lang="en-US" u="sng" dirty="0"/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Write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Hello, How are you?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5978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/>
              <a:t>Problem</a:t>
            </a:r>
            <a:r>
              <a:rPr lang="en-US" dirty="0"/>
              <a:t>: Write an algorithm to determine and display the sum of 8 and -2. (Assuming that 8 and -2 are numbers)</a:t>
            </a:r>
          </a:p>
          <a:p>
            <a:r>
              <a:rPr lang="en-US" u="sng" dirty="0"/>
              <a:t>Inputs</a:t>
            </a:r>
            <a:r>
              <a:rPr lang="en-US" dirty="0"/>
              <a:t>: None (the problem has no unknowns)</a:t>
            </a:r>
          </a:p>
          <a:p>
            <a:r>
              <a:rPr lang="en-US" u="sng" dirty="0"/>
              <a:t>Output</a:t>
            </a:r>
            <a:r>
              <a:rPr lang="en-US" dirty="0"/>
              <a:t>: 6</a:t>
            </a:r>
          </a:p>
          <a:p>
            <a:endParaRPr lang="en-US" u="sng" dirty="0"/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Write</a:t>
            </a:r>
            <a:r>
              <a:rPr lang="en-US" dirty="0"/>
              <a:t> 8 </a:t>
            </a:r>
            <a:r>
              <a:rPr lang="en-US" dirty="0">
                <a:solidFill>
                  <a:srgbClr val="0432FF"/>
                </a:solidFill>
              </a:rPr>
              <a:t>+</a:t>
            </a:r>
            <a:r>
              <a:rPr lang="en-US" dirty="0"/>
              <a:t> (-2)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7366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Problem</a:t>
            </a:r>
            <a:r>
              <a:rPr lang="en-US" dirty="0"/>
              <a:t>: Write an algorithm to ask someone’s name and welcome the person. </a:t>
            </a:r>
          </a:p>
          <a:p>
            <a:r>
              <a:rPr lang="en-US" u="sng" dirty="0"/>
              <a:t>Inputs</a:t>
            </a:r>
            <a:r>
              <a:rPr lang="en-US" dirty="0"/>
              <a:t>: One </a:t>
            </a:r>
            <a:r>
              <a:rPr lang="en-US" dirty="0">
                <a:solidFill>
                  <a:srgbClr val="0432FF"/>
                </a:solidFill>
              </a:rPr>
              <a:t>unknown input</a:t>
            </a:r>
            <a:r>
              <a:rPr lang="en-US" dirty="0"/>
              <a:t>, </a:t>
            </a:r>
            <a:r>
              <a:rPr lang="en-US" dirty="0">
                <a:solidFill>
                  <a:srgbClr val="0432FF"/>
                </a:solidFill>
              </a:rPr>
              <a:t>&lt;name&gt;</a:t>
            </a:r>
          </a:p>
          <a:p>
            <a:r>
              <a:rPr lang="en-US" u="sng" dirty="0"/>
              <a:t>Output</a:t>
            </a:r>
            <a:r>
              <a:rPr lang="en-US" dirty="0"/>
              <a:t>: “Hello ” </a:t>
            </a:r>
            <a:r>
              <a:rPr lang="en-US" dirty="0">
                <a:solidFill>
                  <a:srgbClr val="0432FF"/>
                </a:solidFill>
              </a:rPr>
              <a:t>&lt;name&gt; </a:t>
            </a:r>
            <a:r>
              <a:rPr lang="en-US" dirty="0"/>
              <a:t>“ nice to meet you.” </a:t>
            </a:r>
          </a:p>
          <a:p>
            <a:endParaRPr lang="en-US" u="sng" dirty="0"/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Read</a:t>
            </a:r>
            <a:r>
              <a:rPr lang="en-US" dirty="0"/>
              <a:t> </a:t>
            </a:r>
            <a:r>
              <a:rPr lang="en-US" dirty="0" err="1"/>
              <a:t>uName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Write</a:t>
            </a:r>
            <a:r>
              <a:rPr lang="en-US" dirty="0"/>
              <a:t> “Hello ” + </a:t>
            </a:r>
            <a:r>
              <a:rPr lang="en-US" dirty="0" err="1"/>
              <a:t>uName</a:t>
            </a:r>
            <a:r>
              <a:rPr lang="en-US" dirty="0"/>
              <a:t> + “ nice to meet you.”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428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u="sng" dirty="0"/>
              <a:t>Problem</a:t>
            </a:r>
            <a:r>
              <a:rPr lang="en-US" dirty="0"/>
              <a:t>: Write an algorithm to determine and display the sum of </a:t>
            </a:r>
            <a:r>
              <a:rPr lang="en-US" b="1" dirty="0">
                <a:solidFill>
                  <a:srgbClr val="0432FF"/>
                </a:solidFill>
              </a:rPr>
              <a:t>any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b="1" dirty="0">
                <a:solidFill>
                  <a:srgbClr val="0432FF"/>
                </a:solidFill>
              </a:rPr>
              <a:t>two numbers</a:t>
            </a:r>
            <a:r>
              <a:rPr lang="en-US" dirty="0">
                <a:solidFill>
                  <a:srgbClr val="0432FF"/>
                </a:solidFill>
              </a:rPr>
              <a:t>. </a:t>
            </a:r>
          </a:p>
          <a:p>
            <a:r>
              <a:rPr lang="en-US" u="sng" dirty="0"/>
              <a:t>Inputs</a:t>
            </a:r>
            <a:r>
              <a:rPr lang="en-US" dirty="0"/>
              <a:t>: Two unknown numbers, </a:t>
            </a:r>
            <a:r>
              <a:rPr lang="en-US" dirty="0">
                <a:solidFill>
                  <a:srgbClr val="0432FF"/>
                </a:solidFill>
              </a:rPr>
              <a:t>&lt;iNum1&gt; </a:t>
            </a:r>
            <a:r>
              <a:rPr lang="en-US" dirty="0"/>
              <a:t>&amp; </a:t>
            </a:r>
            <a:r>
              <a:rPr lang="en-US" dirty="0">
                <a:solidFill>
                  <a:srgbClr val="0432FF"/>
                </a:solidFill>
              </a:rPr>
              <a:t>&lt;iNum2&gt;</a:t>
            </a:r>
          </a:p>
          <a:p>
            <a:r>
              <a:rPr lang="en-US" u="sng" dirty="0"/>
              <a:t>Output</a:t>
            </a:r>
            <a:r>
              <a:rPr lang="en-US" dirty="0"/>
              <a:t>: Sum of the two numbers given by user</a:t>
            </a:r>
          </a:p>
          <a:p>
            <a:endParaRPr lang="en-US" u="sng" dirty="0"/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“Enter first number: 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“Enter second number: 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iNum2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iResult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=</a:t>
            </a:r>
            <a:r>
              <a:rPr lang="en-US" dirty="0"/>
              <a:t> iNum1 </a:t>
            </a:r>
            <a:r>
              <a:rPr lang="en-US" dirty="0">
                <a:solidFill>
                  <a:srgbClr val="0432FF"/>
                </a:solidFill>
              </a:rPr>
              <a:t>+</a:t>
            </a:r>
            <a:r>
              <a:rPr lang="en-US" dirty="0"/>
              <a:t> iNum2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“Sum is: ” + </a:t>
            </a:r>
            <a:r>
              <a:rPr lang="en-US" dirty="0" err="1"/>
              <a:t>iResult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00402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u="sng" dirty="0"/>
              <a:t>Problem</a:t>
            </a:r>
            <a:r>
              <a:rPr lang="en-US" dirty="0"/>
              <a:t>: Write an algorithm to determine and display the square and cube of a number.  </a:t>
            </a:r>
          </a:p>
          <a:p>
            <a:r>
              <a:rPr lang="en-US" u="sng" dirty="0"/>
              <a:t>Inputs</a:t>
            </a:r>
            <a:r>
              <a:rPr lang="en-US" dirty="0"/>
              <a:t>: An unknown number </a:t>
            </a:r>
            <a:r>
              <a:rPr lang="en-US" dirty="0">
                <a:solidFill>
                  <a:srgbClr val="0432FF"/>
                </a:solidFill>
              </a:rPr>
              <a:t>&lt;iNum1&gt; </a:t>
            </a:r>
          </a:p>
          <a:p>
            <a:r>
              <a:rPr lang="en-US" u="sng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Square of iNum1</a:t>
            </a:r>
          </a:p>
          <a:p>
            <a:pPr lvl="1"/>
            <a:r>
              <a:rPr lang="en-US" dirty="0"/>
              <a:t>Cube of iNum1</a:t>
            </a:r>
          </a:p>
          <a:p>
            <a:endParaRPr lang="en-US" u="sng" dirty="0"/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“Enter a number: 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iSquare</a:t>
            </a:r>
            <a:r>
              <a:rPr lang="en-US" dirty="0"/>
              <a:t> = iNum1 *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iCube</a:t>
            </a:r>
            <a:r>
              <a:rPr lang="en-US" dirty="0"/>
              <a:t> = iNum1 * iNum1 *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“Square is: ” + </a:t>
            </a:r>
            <a:r>
              <a:rPr lang="en-US" dirty="0" err="1"/>
              <a:t>iSquare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“Cube is: ” + </a:t>
            </a:r>
            <a:r>
              <a:rPr lang="en-US" dirty="0" err="1"/>
              <a:t>iCube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23642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u="sng" dirty="0"/>
              <a:t>Problem</a:t>
            </a:r>
            <a:r>
              <a:rPr lang="en-US" dirty="0"/>
              <a:t>: Write and algorithm to determine and display the average of 3 numbers. </a:t>
            </a:r>
          </a:p>
          <a:p>
            <a:r>
              <a:rPr lang="en-US" u="sng" dirty="0"/>
              <a:t>Inputs</a:t>
            </a:r>
            <a:r>
              <a:rPr lang="en-US" dirty="0"/>
              <a:t>: Three unknown numbers </a:t>
            </a:r>
            <a:r>
              <a:rPr lang="en-US" dirty="0">
                <a:solidFill>
                  <a:srgbClr val="0432FF"/>
                </a:solidFill>
              </a:rPr>
              <a:t>&lt;iNum1&gt; , &lt;iNum2&gt; , &lt;iNum3&gt; </a:t>
            </a:r>
          </a:p>
          <a:p>
            <a:r>
              <a:rPr lang="en-US" u="sng" dirty="0"/>
              <a:t>Output</a:t>
            </a:r>
            <a:r>
              <a:rPr lang="en-US" dirty="0"/>
              <a:t>: Average of 3 numbers</a:t>
            </a:r>
          </a:p>
          <a:p>
            <a:endParaRPr lang="en-US" u="sng" dirty="0"/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“Enter 3 numbers: 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iNum1, iNum2, iNum3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iAverage</a:t>
            </a:r>
            <a:r>
              <a:rPr lang="en-US" dirty="0"/>
              <a:t> = iNum1 + iNum2 + iNum3 /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“Average is: ” + </a:t>
            </a:r>
            <a:r>
              <a:rPr lang="en-US" dirty="0" err="1"/>
              <a:t>iAverage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0959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/>
              <a:t>Problem</a:t>
            </a:r>
            <a:r>
              <a:rPr lang="en-US" dirty="0"/>
              <a:t>: Write an algorithm to determine and display the area of a triangle where the base and height is given by the user. Ensure to show the result as “Area = </a:t>
            </a:r>
            <a:r>
              <a:rPr lang="en-US" i="1" dirty="0" err="1"/>
              <a:t>nnn</a:t>
            </a:r>
            <a:r>
              <a:rPr lang="en-US" dirty="0"/>
              <a:t>”. 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u="sng" dirty="0"/>
              <a:t>Inputs</a:t>
            </a:r>
            <a:r>
              <a:rPr lang="en-US" dirty="0"/>
              <a:t>: 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u="sng" dirty="0"/>
              <a:t>Output</a:t>
            </a:r>
            <a:r>
              <a:rPr lang="en-US" dirty="0"/>
              <a:t>: ?</a:t>
            </a:r>
            <a:endParaRPr lang="en-US" u="sng" dirty="0"/>
          </a:p>
          <a:p>
            <a:endParaRPr lang="en-US" u="sng" dirty="0">
              <a:solidFill>
                <a:srgbClr val="FF0000"/>
              </a:solidFill>
            </a:endParaRPr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Complete the algorithm and walkthrough with different inputs to check the validity of the algorithm.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>
                <a:solidFill>
                  <a:srgbClr val="0432FF"/>
                </a:solidFill>
              </a:rPr>
              <a:t>Definition </a:t>
            </a:r>
            <a:r>
              <a:rPr lang="en-US" dirty="0"/>
              <a:t>to Problem </a:t>
            </a:r>
            <a:r>
              <a:rPr lang="en-US" dirty="0">
                <a:solidFill>
                  <a:srgbClr val="0432FF"/>
                </a:solidFill>
              </a:rPr>
              <a:t>Solving</a:t>
            </a:r>
          </a:p>
          <a:p>
            <a:pPr lvl="1"/>
            <a:r>
              <a:rPr lang="en-US" dirty="0"/>
              <a:t>The IPO Model</a:t>
            </a:r>
          </a:p>
          <a:p>
            <a:pPr lvl="1"/>
            <a:r>
              <a:rPr lang="en-US" dirty="0"/>
              <a:t>Understand simple </a:t>
            </a:r>
            <a:r>
              <a:rPr lang="en-US" dirty="0">
                <a:solidFill>
                  <a:srgbClr val="0432FF"/>
                </a:solidFill>
              </a:rPr>
              <a:t>development cycle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Analysis &amp; Design</a:t>
            </a:r>
          </a:p>
          <a:p>
            <a:pPr lvl="2"/>
            <a:r>
              <a:rPr lang="en-US" dirty="0"/>
              <a:t>Implement &amp; Test</a:t>
            </a:r>
          </a:p>
          <a:p>
            <a:pPr lvl="2"/>
            <a:r>
              <a:rPr lang="en-US" dirty="0"/>
              <a:t>Maintain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Algorithms</a:t>
            </a:r>
          </a:p>
          <a:p>
            <a:pPr lvl="1"/>
            <a:r>
              <a:rPr lang="en-US" dirty="0"/>
              <a:t>Learn to write algorithms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ALGORITHM to determine the selling price of an item in a shop where everything is sold at 10% discount. Your algorithm must finally display the cost, the discount amount, and the final </a:t>
            </a:r>
            <a:r>
              <a:rPr lang="en-US"/>
              <a:t>selling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61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be the output of the following algorithm?</a:t>
            </a:r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iNum1 = iNum2 = iNum3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iNum1 =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iNum2 = iNum1 * 4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iNum1 = iNum2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iNum3 = iNum3 + iNum2 + iNum1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iNum2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iNum3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2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would be the output of the following algorithm?</a:t>
            </a:r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iNum1 = iNum2 = iNum3 = iNum4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iNum1 =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iNum2 = iNum1 *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iNum3 = iNum2 + iNum1 * 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iNum4 = (iNum2 + iNum1) * 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iNum2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iNum3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iNum4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59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/>
              <a:t>Problem</a:t>
            </a:r>
            <a:r>
              <a:rPr lang="en-US" dirty="0"/>
              <a:t>: Write an algorithm to evaluate the expression:</a:t>
            </a:r>
          </a:p>
          <a:p>
            <a:pPr marL="0" lv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f(x) = 15x</a:t>
            </a:r>
            <a:r>
              <a:rPr lang="en-US" baseline="300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+ 4x + 2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u="sng" dirty="0"/>
              <a:t>Inputs</a:t>
            </a:r>
            <a:r>
              <a:rPr lang="en-US" dirty="0"/>
              <a:t>: 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u="sng" dirty="0"/>
              <a:t>Output</a:t>
            </a:r>
            <a:r>
              <a:rPr lang="en-US" dirty="0"/>
              <a:t>: ?</a:t>
            </a:r>
            <a:endParaRPr lang="en-US" u="sng" dirty="0"/>
          </a:p>
          <a:p>
            <a:endParaRPr lang="en-US" u="sng" dirty="0">
              <a:solidFill>
                <a:srgbClr val="FF0000"/>
              </a:solidFill>
            </a:endParaRPr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Complete the algorithm and walkthrough with different inputs to check the validity of the algorithm.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8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to Programs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Python statements</a:t>
            </a:r>
          </a:p>
        </p:txBody>
      </p:sp>
    </p:spTree>
    <p:extLst>
      <p:ext uri="{BB962C8B-B14F-4D97-AF65-F5344CB8AC3E}">
        <p14:creationId xmlns:p14="http://schemas.microsoft.com/office/powerpoint/2010/main" val="1592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4760495" cy="5168348"/>
          </a:xfrm>
        </p:spPr>
        <p:txBody>
          <a:bodyPr/>
          <a:lstStyle/>
          <a:p>
            <a:pPr lvl="0"/>
            <a:r>
              <a:rPr lang="en-US" dirty="0"/>
              <a:t>Write an algorithm to display a message. </a:t>
            </a:r>
          </a:p>
          <a:p>
            <a:endParaRPr lang="en-US" u="sng" dirty="0">
              <a:solidFill>
                <a:srgbClr val="0432FF"/>
              </a:solidFill>
            </a:endParaRPr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Write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Hello, How are you?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Stop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9327" y="1073426"/>
            <a:ext cx="5514474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432FF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Print a String</a:t>
            </a:r>
            <a:b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br>
              <a:rPr lang="en-US" sz="24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4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"Hello how are you?"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u="sng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2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4760495" cy="5168348"/>
          </a:xfrm>
        </p:spPr>
        <p:txBody>
          <a:bodyPr/>
          <a:lstStyle/>
          <a:p>
            <a:r>
              <a:rPr lang="en-US" dirty="0"/>
              <a:t>Write an algorithm to add two numbers, 8 and -2</a:t>
            </a:r>
          </a:p>
          <a:p>
            <a:endParaRPr lang="en-US" u="sng" dirty="0">
              <a:solidFill>
                <a:srgbClr val="0432FF"/>
              </a:solidFill>
            </a:endParaRPr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Write</a:t>
            </a:r>
            <a:r>
              <a:rPr lang="en-US" dirty="0"/>
              <a:t> 8 </a:t>
            </a:r>
            <a:r>
              <a:rPr lang="en-US" dirty="0">
                <a:solidFill>
                  <a:srgbClr val="0432FF"/>
                </a:solidFill>
              </a:rPr>
              <a:t>+</a:t>
            </a:r>
            <a:r>
              <a:rPr lang="en-US" dirty="0"/>
              <a:t> (-2)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Stop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9327" y="1073426"/>
            <a:ext cx="5514474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432FF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Addition</a:t>
            </a:r>
            <a:b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br>
              <a:rPr lang="en-US" sz="24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4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print(8 + (-2))</a:t>
            </a: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400" u="sng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8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5"/>
            <a:ext cx="10515599" cy="2744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an algorithm to ask someone’s name and greet her/him.</a:t>
            </a:r>
            <a:endParaRPr lang="en-US" u="sng" dirty="0">
              <a:solidFill>
                <a:srgbClr val="0432FF"/>
              </a:solidFill>
            </a:endParaRPr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432FF"/>
                </a:solidFill>
              </a:rPr>
              <a:t>Write</a:t>
            </a:r>
            <a:r>
              <a:rPr lang="en-US" sz="2000" dirty="0"/>
              <a:t> “Enter name: 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432FF"/>
                </a:solidFill>
              </a:rPr>
              <a:t>Read</a:t>
            </a:r>
            <a:r>
              <a:rPr lang="en-US" sz="2000" dirty="0"/>
              <a:t> </a:t>
            </a:r>
            <a:r>
              <a:rPr lang="en-US" sz="2000" dirty="0" err="1"/>
              <a:t>uName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432FF"/>
                </a:solidFill>
              </a:rPr>
              <a:t>Write</a:t>
            </a:r>
            <a:r>
              <a:rPr lang="en-US" sz="2000" dirty="0"/>
              <a:t> “Hello ” + </a:t>
            </a:r>
            <a:r>
              <a:rPr lang="en-US" sz="2000" dirty="0" err="1"/>
              <a:t>uName</a:t>
            </a:r>
            <a:r>
              <a:rPr lang="en-US" sz="2000" dirty="0"/>
              <a:t> + “ nice to meet you.”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Stop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3946358"/>
            <a:ext cx="10515599" cy="2438400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432FF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Reading user input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uName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input("Enter name: ")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print("Hello "+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uName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+" nice to meet you.")</a:t>
            </a: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400" u="sng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04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5097379" cy="5168348"/>
          </a:xfrm>
        </p:spPr>
        <p:txBody>
          <a:bodyPr/>
          <a:lstStyle/>
          <a:p>
            <a:r>
              <a:rPr lang="en-US" dirty="0"/>
              <a:t>Write an algorithm to add any two numbers given by user.</a:t>
            </a:r>
            <a:endParaRPr lang="en-US" u="sng" dirty="0">
              <a:solidFill>
                <a:srgbClr val="0432FF"/>
              </a:solidFill>
            </a:endParaRPr>
          </a:p>
          <a:p>
            <a:endParaRPr lang="en-US" u="sng" dirty="0">
              <a:solidFill>
                <a:srgbClr val="0432FF"/>
              </a:solidFill>
            </a:endParaRPr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“Enter first number: 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“Enter second number: 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iNum2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iResult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=</a:t>
            </a:r>
            <a:r>
              <a:rPr lang="en-US" dirty="0"/>
              <a:t> iNum1 </a:t>
            </a:r>
            <a:r>
              <a:rPr lang="en-US" dirty="0">
                <a:solidFill>
                  <a:srgbClr val="0432FF"/>
                </a:solidFill>
              </a:rPr>
              <a:t>+</a:t>
            </a:r>
            <a:r>
              <a:rPr lang="en-US" dirty="0"/>
              <a:t> iNum2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“Sum is: ” + </a:t>
            </a:r>
            <a:r>
              <a:rPr lang="en-US" dirty="0" err="1"/>
              <a:t>iResult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Stop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6211" y="1073426"/>
            <a:ext cx="5177590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432FF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Add two numbers given by user</a:t>
            </a:r>
            <a:b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400" u="sng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39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4535905" cy="5168348"/>
          </a:xfrm>
        </p:spPr>
        <p:txBody>
          <a:bodyPr/>
          <a:lstStyle/>
          <a:p>
            <a:r>
              <a:rPr lang="en-US" dirty="0"/>
              <a:t>Write an algorithm to determine and display the square and cube of a number.</a:t>
            </a:r>
            <a:endParaRPr lang="en-US" u="sng" dirty="0">
              <a:solidFill>
                <a:srgbClr val="0432FF"/>
              </a:solidFill>
            </a:endParaRPr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“Enter a number: 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Read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iSquare</a:t>
            </a:r>
            <a:r>
              <a:rPr lang="en-US" sz="2000" dirty="0"/>
              <a:t> = iNum1 *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iCube</a:t>
            </a:r>
            <a:r>
              <a:rPr lang="en-US" sz="2000" dirty="0"/>
              <a:t> = iNum1 * iNum1 *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“Square is: ” + </a:t>
            </a:r>
            <a:r>
              <a:rPr lang="en-US" sz="2000" dirty="0" err="1"/>
              <a:t>iSquare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“Cube is: ” + </a:t>
            </a:r>
            <a:r>
              <a:rPr lang="en-US" sz="2000" dirty="0" err="1"/>
              <a:t>iCube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Stop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1073426"/>
            <a:ext cx="5867401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432FF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Program to find square and cube of a user given number</a:t>
            </a:r>
            <a:b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400" u="sng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to Problem Solving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Analysis, Design, Coding, and Testing</a:t>
            </a:r>
          </a:p>
        </p:txBody>
      </p:sp>
    </p:spTree>
    <p:extLst>
      <p:ext uri="{BB962C8B-B14F-4D97-AF65-F5344CB8AC3E}">
        <p14:creationId xmlns:p14="http://schemas.microsoft.com/office/powerpoint/2010/main" val="1991745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5354053" cy="5168348"/>
          </a:xfrm>
        </p:spPr>
        <p:txBody>
          <a:bodyPr/>
          <a:lstStyle/>
          <a:p>
            <a:r>
              <a:rPr lang="en-US" dirty="0"/>
              <a:t>Write and algorithm to determine and display the average of 3 numbers.</a:t>
            </a:r>
          </a:p>
          <a:p>
            <a:endParaRPr lang="en-US" u="sng" dirty="0">
              <a:solidFill>
                <a:srgbClr val="0432FF"/>
              </a:solidFill>
            </a:endParaRPr>
          </a:p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“Enter 3 numbers: 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Read iNum1, iNum2, iNum3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iAverage</a:t>
            </a:r>
            <a:r>
              <a:rPr lang="en-US" sz="2000" dirty="0"/>
              <a:t> = (iNum1 + iNum2 + iNum3) /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“Average is: ” + </a:t>
            </a:r>
            <a:r>
              <a:rPr lang="en-US" sz="2000" dirty="0" err="1"/>
              <a:t>iAverage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Stop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6632" y="1073426"/>
            <a:ext cx="5017169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432FF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Program to find average of three numbers</a:t>
            </a:r>
            <a:b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400" u="sng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2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073426"/>
            <a:ext cx="10515601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432FF"/>
                </a:solidFill>
              </a:rPr>
              <a:t>Python</a:t>
            </a:r>
          </a:p>
          <a:p>
            <a:pPr marL="0" indent="0">
              <a:buNone/>
            </a:pPr>
            <a:endParaRPr lang="en-US" sz="20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Refer to the algorithm completed earlier and write a python program to determine and display the area of a triangle where the base and height is given by the user.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Ensure to show the result as “Area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nnn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”. </a:t>
            </a:r>
          </a:p>
          <a:p>
            <a:pPr marL="0" indent="0">
              <a:buNone/>
            </a:pP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400" u="sng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71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73426"/>
            <a:ext cx="4664242" cy="5168348"/>
          </a:xfrm>
        </p:spPr>
        <p:txBody>
          <a:bodyPr/>
          <a:lstStyle/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iNum1 = iNum2 = iNum3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iNum1 =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iNum2 = iNum1 * 4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iNum1 = iNum2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iNum3 = iNum3 + iNum2 + iNum1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iNum2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iNum3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Stop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30779" y="1073426"/>
            <a:ext cx="5723023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432FF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Convert the algorithm into a Python program and verify the results.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400" u="sng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57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73426"/>
            <a:ext cx="6027821" cy="5168348"/>
          </a:xfrm>
        </p:spPr>
        <p:txBody>
          <a:bodyPr/>
          <a:lstStyle/>
          <a:p>
            <a:r>
              <a:rPr lang="en-US" u="sng" dirty="0">
                <a:solidFill>
                  <a:srgbClr val="0432FF"/>
                </a:solidFill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iNum1 = iNum2 = iNum3 = iNum4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iNum1 =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iNum2 = iNum1 *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iNum3 = iNum2 + iNum1 * 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iNum4 = (iNum2 + iNum1) * 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iNum1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iNum2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iNum3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iNum4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Stop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2484" y="1073426"/>
            <a:ext cx="4311318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432FF"/>
                </a:solidFill>
              </a:rPr>
              <a:t>Python</a:t>
            </a:r>
          </a:p>
          <a:p>
            <a:pPr marL="0" indent="0">
              <a:buNone/>
            </a:pP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Convert the algorithm into a Python program and verify the results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400" u="sng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3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/>
              <a:t>Problem</a:t>
            </a:r>
            <a:r>
              <a:rPr lang="en-US" dirty="0"/>
              <a:t>: Write a python program to evaluate the expression:</a:t>
            </a:r>
          </a:p>
          <a:p>
            <a:pPr marL="0" lv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f(x) = 15x</a:t>
            </a:r>
            <a:r>
              <a:rPr lang="en-US" baseline="300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+ 4x + 2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u="sng" dirty="0"/>
              <a:t>Inputs</a:t>
            </a:r>
            <a:r>
              <a:rPr lang="en-US" dirty="0"/>
              <a:t>: 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u="sng" dirty="0"/>
              <a:t>Output</a:t>
            </a:r>
            <a:r>
              <a:rPr lang="en-US" dirty="0"/>
              <a:t>: 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385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IPO(S) model describes how problems are solved by computers</a:t>
            </a:r>
          </a:p>
          <a:p>
            <a:endParaRPr lang="en-US" dirty="0"/>
          </a:p>
          <a:p>
            <a:r>
              <a:rPr lang="en-US" dirty="0"/>
              <a:t>The different stages of problem solving</a:t>
            </a:r>
          </a:p>
          <a:p>
            <a:pPr lvl="1"/>
            <a:r>
              <a:rPr lang="en-US" dirty="0"/>
              <a:t>Analysis and Algorithm Design</a:t>
            </a:r>
          </a:p>
          <a:p>
            <a:pPr lvl="1"/>
            <a:r>
              <a:rPr lang="en-US" dirty="0"/>
              <a:t>Implementation and Testing</a:t>
            </a:r>
          </a:p>
          <a:p>
            <a:pPr lvl="1"/>
            <a:r>
              <a:rPr lang="en-US" dirty="0"/>
              <a:t>Maintenance</a:t>
            </a:r>
          </a:p>
          <a:p>
            <a:pPr lvl="1"/>
            <a:endParaRPr lang="en-US" dirty="0"/>
          </a:p>
          <a:p>
            <a:r>
              <a:rPr lang="en-US" dirty="0"/>
              <a:t>Algorithms are step-by-step process to solve a given problem.</a:t>
            </a:r>
          </a:p>
          <a:p>
            <a:pPr lvl="1"/>
            <a:r>
              <a:rPr lang="en-US" dirty="0"/>
              <a:t>Read/Write</a:t>
            </a:r>
          </a:p>
          <a:p>
            <a:pPr lvl="1"/>
            <a:r>
              <a:rPr lang="en-US" dirty="0"/>
              <a:t>Assignment statements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Precedence of </a:t>
            </a:r>
            <a:r>
              <a:rPr lang="en-US"/>
              <a:t>Arithmetic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8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IPO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68348"/>
          </a:xfrm>
        </p:spPr>
        <p:txBody>
          <a:bodyPr>
            <a:normAutofit/>
          </a:bodyPr>
          <a:lstStyle/>
          <a:p>
            <a:r>
              <a:rPr lang="en-US" dirty="0"/>
              <a:t>The fundamental architecture of a computer system rests on the foundation of IPO Model.</a:t>
            </a:r>
          </a:p>
          <a:p>
            <a:endParaRPr lang="en-US" dirty="0"/>
          </a:p>
          <a:p>
            <a:r>
              <a:rPr lang="en-US" dirty="0"/>
              <a:t>The Input, Process, Output (IPO) Model</a:t>
            </a:r>
          </a:p>
          <a:p>
            <a:pPr lvl="1"/>
            <a:r>
              <a:rPr lang="en-US" dirty="0"/>
              <a:t>A computer </a:t>
            </a:r>
            <a:r>
              <a:rPr lang="en-US" i="1" dirty="0">
                <a:solidFill>
                  <a:srgbClr val="0432FF"/>
                </a:solidFill>
              </a:rPr>
              <a:t>processes</a:t>
            </a:r>
            <a:r>
              <a:rPr lang="en-US" i="1" dirty="0"/>
              <a:t> </a:t>
            </a:r>
            <a:r>
              <a:rPr lang="en-US" i="1" dirty="0">
                <a:solidFill>
                  <a:srgbClr val="0432FF"/>
                </a:solidFill>
              </a:rPr>
              <a:t>input </a:t>
            </a:r>
            <a:r>
              <a:rPr lang="en-US" dirty="0"/>
              <a:t>data to produce </a:t>
            </a:r>
            <a:r>
              <a:rPr lang="en-US" dirty="0">
                <a:solidFill>
                  <a:srgbClr val="0432FF"/>
                </a:solidFill>
              </a:rPr>
              <a:t>results/</a:t>
            </a:r>
            <a:r>
              <a:rPr lang="en-US" i="1" dirty="0">
                <a:solidFill>
                  <a:srgbClr val="0432FF"/>
                </a:solidFill>
              </a:rPr>
              <a:t>output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(I) </a:t>
            </a:r>
            <a:r>
              <a:rPr lang="en-US" dirty="0">
                <a:solidFill>
                  <a:srgbClr val="0432FF"/>
                </a:solidFill>
              </a:rPr>
              <a:t>Input </a:t>
            </a:r>
            <a:r>
              <a:rPr lang="en-US" dirty="0"/>
              <a:t>- </a:t>
            </a:r>
            <a:r>
              <a:rPr lang="en-US" dirty="0">
                <a:solidFill>
                  <a:srgbClr val="0432FF"/>
                </a:solidFill>
              </a:rPr>
              <a:t>Data</a:t>
            </a:r>
            <a:r>
              <a:rPr lang="en-US" dirty="0"/>
              <a:t> provided </a:t>
            </a:r>
            <a:r>
              <a:rPr lang="en-US" dirty="0">
                <a:solidFill>
                  <a:srgbClr val="0432FF"/>
                </a:solidFill>
              </a:rPr>
              <a:t>to </a:t>
            </a:r>
            <a:r>
              <a:rPr lang="en-US" dirty="0"/>
              <a:t>the computer</a:t>
            </a:r>
          </a:p>
          <a:p>
            <a:pPr lvl="1"/>
            <a:r>
              <a:rPr lang="en-US" dirty="0"/>
              <a:t>(P) </a:t>
            </a:r>
            <a:r>
              <a:rPr lang="en-US" dirty="0">
                <a:solidFill>
                  <a:srgbClr val="0432FF"/>
                </a:solidFill>
              </a:rPr>
              <a:t>Process-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Actions</a:t>
            </a:r>
            <a:r>
              <a:rPr lang="en-US" dirty="0"/>
              <a:t> taken </a:t>
            </a:r>
            <a:r>
              <a:rPr lang="en-US" dirty="0">
                <a:solidFill>
                  <a:srgbClr val="0432FF"/>
                </a:solidFill>
              </a:rPr>
              <a:t>on</a:t>
            </a:r>
            <a:r>
              <a:rPr lang="en-US" dirty="0"/>
              <a:t> the input by the computer</a:t>
            </a:r>
          </a:p>
          <a:p>
            <a:pPr lvl="1"/>
            <a:r>
              <a:rPr lang="en-US" dirty="0"/>
              <a:t>(O) </a:t>
            </a:r>
            <a:r>
              <a:rPr lang="en-US" dirty="0">
                <a:solidFill>
                  <a:srgbClr val="0432FF"/>
                </a:solidFill>
              </a:rPr>
              <a:t>Output </a:t>
            </a:r>
            <a:r>
              <a:rPr lang="en-US" dirty="0"/>
              <a:t>- </a:t>
            </a:r>
            <a:r>
              <a:rPr lang="en-US" dirty="0">
                <a:solidFill>
                  <a:srgbClr val="0432FF"/>
                </a:solidFill>
              </a:rPr>
              <a:t>Results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from </a:t>
            </a:r>
            <a:r>
              <a:rPr lang="en-US" dirty="0"/>
              <a:t>the computer processing</a:t>
            </a:r>
          </a:p>
          <a:p>
            <a:pPr lvl="1"/>
            <a:endParaRPr lang="en-US" dirty="0"/>
          </a:p>
          <a:p>
            <a:r>
              <a:rPr lang="en-US" dirty="0"/>
              <a:t>The model is also known as the </a:t>
            </a:r>
            <a:r>
              <a:rPr lang="en-US" dirty="0">
                <a:solidFill>
                  <a:srgbClr val="0432FF"/>
                </a:solidFill>
              </a:rPr>
              <a:t>IPO(S)</a:t>
            </a:r>
            <a:r>
              <a:rPr lang="en-US" dirty="0"/>
              <a:t> model. </a:t>
            </a:r>
          </a:p>
          <a:p>
            <a:pPr lvl="1"/>
            <a:r>
              <a:rPr lang="en-US" dirty="0"/>
              <a:t>What do you think ‘</a:t>
            </a:r>
            <a:r>
              <a:rPr lang="en-US" i="1" dirty="0">
                <a:solidFill>
                  <a:srgbClr val="0432FF"/>
                </a:solidFill>
              </a:rPr>
              <a:t>S</a:t>
            </a:r>
            <a:r>
              <a:rPr lang="en-US" dirty="0"/>
              <a:t>’ stands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IPO(S)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7205518" cy="516834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432FF"/>
                </a:solidFill>
              </a:rPr>
              <a:t>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Computer systems include methods for </a:t>
            </a:r>
            <a:r>
              <a:rPr lang="en-US" dirty="0">
                <a:solidFill>
                  <a:srgbClr val="0432FF"/>
                </a:solidFill>
              </a:rPr>
              <a:t>accepting data and instructions </a:t>
            </a:r>
            <a:r>
              <a:rPr lang="en-US" dirty="0"/>
              <a:t>from inside and outside the system</a:t>
            </a:r>
            <a:endParaRPr lang="en-US" sz="6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of input devices include: Keyboard, Mouse, Disk, and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432FF"/>
                </a:solidFill>
              </a:rPr>
              <a:t>Process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Based on </a:t>
            </a:r>
            <a:r>
              <a:rPr lang="en-US" dirty="0">
                <a:solidFill>
                  <a:srgbClr val="0432FF"/>
                </a:solidFill>
              </a:rPr>
              <a:t>instructions </a:t>
            </a:r>
            <a:r>
              <a:rPr lang="en-US" dirty="0"/>
              <a:t>given, the computer systems has the ability to </a:t>
            </a:r>
            <a:r>
              <a:rPr lang="en-US" dirty="0">
                <a:solidFill>
                  <a:srgbClr val="0432FF"/>
                </a:solidFill>
              </a:rPr>
              <a:t>process i.e., to change, and transform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 </a:t>
            </a:r>
            <a:r>
              <a:rPr lang="en-US" dirty="0">
                <a:solidFill>
                  <a:srgbClr val="0432FF"/>
                </a:solidFill>
              </a:rPr>
              <a:t>data processing </a:t>
            </a:r>
            <a:r>
              <a:rPr lang="en-US" dirty="0"/>
              <a:t>operations include: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Arithmetic calculations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Logical &amp; Relational decisions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manipulation, storage, &amp; retrieval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40857" y="1315673"/>
            <a:ext cx="2912943" cy="4683854"/>
            <a:chOff x="8816831" y="1299851"/>
            <a:chExt cx="2912943" cy="5311255"/>
          </a:xfrm>
        </p:grpSpPr>
        <p:grpSp>
          <p:nvGrpSpPr>
            <p:cNvPr id="5" name="Group 4"/>
            <p:cNvGrpSpPr/>
            <p:nvPr/>
          </p:nvGrpSpPr>
          <p:grpSpPr>
            <a:xfrm>
              <a:off x="8877796" y="1299851"/>
              <a:ext cx="1106904" cy="1045207"/>
              <a:chOff x="9286605" y="1218509"/>
              <a:chExt cx="1106904" cy="104520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286605" y="1894384"/>
                <a:ext cx="1106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605" y="1218509"/>
                <a:ext cx="773569" cy="787807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8877795" y="3169417"/>
              <a:ext cx="1106905" cy="1367275"/>
              <a:chOff x="9263692" y="2715180"/>
              <a:chExt cx="1106905" cy="136727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9263692" y="3713123"/>
                <a:ext cx="110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4025" y="2715180"/>
                <a:ext cx="689447" cy="1078652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8816831" y="5324540"/>
              <a:ext cx="1167870" cy="1286566"/>
              <a:chOff x="9199429" y="4418175"/>
              <a:chExt cx="1167870" cy="12865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260393" y="5335409"/>
                <a:ext cx="1106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9429" y="4418175"/>
                <a:ext cx="1032042" cy="937769"/>
              </a:xfrm>
              <a:prstGeom prst="rect">
                <a:avLst/>
              </a:prstGeom>
            </p:spPr>
          </p:pic>
        </p:grpSp>
        <p:sp>
          <p:nvSpPr>
            <p:cNvPr id="8" name="Down Arrow 7"/>
            <p:cNvSpPr/>
            <p:nvPr/>
          </p:nvSpPr>
          <p:spPr>
            <a:xfrm>
              <a:off x="9071541" y="2345058"/>
              <a:ext cx="344723" cy="6737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9107290" y="4567416"/>
              <a:ext cx="344723" cy="6737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13113" y="3351525"/>
              <a:ext cx="1116661" cy="1178917"/>
              <a:chOff x="10469895" y="3386710"/>
              <a:chExt cx="1116661" cy="117891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1362" y="3386710"/>
                <a:ext cx="870014" cy="88013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0469895" y="4196295"/>
                <a:ext cx="1116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STORAGE</a:t>
                </a:r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9759924" y="3512277"/>
              <a:ext cx="881273" cy="231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0800000">
              <a:off x="9745744" y="3825345"/>
              <a:ext cx="881273" cy="231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0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IPO(S)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7279105" cy="516834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432FF"/>
                </a:solidFill>
              </a:rPr>
              <a:t>Output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Computer systems have the ability to </a:t>
            </a:r>
            <a:r>
              <a:rPr lang="en-US" dirty="0">
                <a:solidFill>
                  <a:srgbClr val="0432FF"/>
                </a:solidFill>
              </a:rPr>
              <a:t>present processed 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a form that is understood by the users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of output devices include: Screen/Monitor, Printer, and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432FF"/>
                </a:solidFill>
              </a:rPr>
              <a:t>Storage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Computer systems have the ability </a:t>
            </a:r>
            <a:r>
              <a:rPr lang="en-US" dirty="0">
                <a:solidFill>
                  <a:srgbClr val="0432FF"/>
                </a:solidFill>
              </a:rPr>
              <a:t>to store data and programs temporarily and permanently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Access Memory (RAM) for short-term and temporary storage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Secondary storage devices like Hard Disk and USB for long-term and permanent storage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40857" y="1315673"/>
            <a:ext cx="2912943" cy="4683854"/>
            <a:chOff x="8816831" y="1299851"/>
            <a:chExt cx="2912943" cy="5311255"/>
          </a:xfrm>
        </p:grpSpPr>
        <p:grpSp>
          <p:nvGrpSpPr>
            <p:cNvPr id="5" name="Group 4"/>
            <p:cNvGrpSpPr/>
            <p:nvPr/>
          </p:nvGrpSpPr>
          <p:grpSpPr>
            <a:xfrm>
              <a:off x="8877796" y="1299851"/>
              <a:ext cx="1106904" cy="1045207"/>
              <a:chOff x="9286605" y="1218509"/>
              <a:chExt cx="1106904" cy="104520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286605" y="1894384"/>
                <a:ext cx="1106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605" y="1218509"/>
                <a:ext cx="773569" cy="787807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8877795" y="3169417"/>
              <a:ext cx="1106905" cy="1367275"/>
              <a:chOff x="9263692" y="2715180"/>
              <a:chExt cx="1106905" cy="136727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9263692" y="3713123"/>
                <a:ext cx="110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4025" y="2715180"/>
                <a:ext cx="689447" cy="1078652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8816831" y="5324540"/>
              <a:ext cx="1167870" cy="1286566"/>
              <a:chOff x="9199429" y="4418175"/>
              <a:chExt cx="1167870" cy="12865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260393" y="5335409"/>
                <a:ext cx="1106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9429" y="4418175"/>
                <a:ext cx="1032042" cy="937769"/>
              </a:xfrm>
              <a:prstGeom prst="rect">
                <a:avLst/>
              </a:prstGeom>
            </p:spPr>
          </p:pic>
        </p:grpSp>
        <p:sp>
          <p:nvSpPr>
            <p:cNvPr id="8" name="Down Arrow 7"/>
            <p:cNvSpPr/>
            <p:nvPr/>
          </p:nvSpPr>
          <p:spPr>
            <a:xfrm>
              <a:off x="9071541" y="2345058"/>
              <a:ext cx="344723" cy="6737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9107290" y="4567416"/>
              <a:ext cx="344723" cy="6737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13113" y="3351525"/>
              <a:ext cx="1116661" cy="1178917"/>
              <a:chOff x="10469895" y="3386710"/>
              <a:chExt cx="1116661" cy="117891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1362" y="3386710"/>
                <a:ext cx="870014" cy="88013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0469895" y="4196295"/>
                <a:ext cx="1116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STORAGE</a:t>
                </a:r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9759924" y="3512277"/>
              <a:ext cx="881273" cy="231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0800000">
              <a:off x="9745744" y="3825345"/>
              <a:ext cx="881273" cy="231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65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and associated programs are </a:t>
            </a:r>
            <a:r>
              <a:rPr lang="en-US" dirty="0">
                <a:solidFill>
                  <a:srgbClr val="0432FF"/>
                </a:solidFill>
              </a:rPr>
              <a:t>tools used to help </a:t>
            </a:r>
            <a:r>
              <a:rPr lang="en-US" dirty="0"/>
              <a:t>in solving scientific problems</a:t>
            </a:r>
          </a:p>
          <a:p>
            <a:endParaRPr lang="en-US" dirty="0"/>
          </a:p>
          <a:p>
            <a:r>
              <a:rPr lang="en-US" dirty="0"/>
              <a:t>Steps for Problem Solving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Analyze &amp; Design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Clearly </a:t>
            </a:r>
            <a:r>
              <a:rPr lang="en-US" dirty="0">
                <a:solidFill>
                  <a:srgbClr val="0432FF"/>
                </a:solidFill>
              </a:rPr>
              <a:t>analyze</a:t>
            </a:r>
            <a:r>
              <a:rPr lang="en-US" dirty="0">
                <a:solidFill>
                  <a:srgbClr val="000000"/>
                </a:solidFill>
              </a:rPr>
              <a:t> and understand the </a:t>
            </a:r>
            <a:r>
              <a:rPr lang="en-US" dirty="0">
                <a:solidFill>
                  <a:srgbClr val="0432FF"/>
                </a:solidFill>
              </a:rPr>
              <a:t>requirement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Design</a:t>
            </a:r>
            <a:r>
              <a:rPr lang="en-US" dirty="0">
                <a:solidFill>
                  <a:srgbClr val="000000"/>
                </a:solidFill>
              </a:rPr>
              <a:t> a sequential, step-wise approach to arrive at the solution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Implement &amp; Test</a:t>
            </a:r>
            <a:r>
              <a:rPr lang="en-US" dirty="0">
                <a:solidFill>
                  <a:srgbClr val="0432FF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Implement</a:t>
            </a:r>
            <a:r>
              <a:rPr lang="en-US" dirty="0">
                <a:solidFill>
                  <a:srgbClr val="000000"/>
                </a:solidFill>
              </a:rPr>
              <a:t> the designed steps in a programming language (ex. Python)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Test</a:t>
            </a:r>
            <a:r>
              <a:rPr lang="en-US" dirty="0">
                <a:solidFill>
                  <a:srgbClr val="000000"/>
                </a:solidFill>
              </a:rPr>
              <a:t> the program for different input cases, to verify if all requirements are met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Maintain</a:t>
            </a:r>
            <a:r>
              <a:rPr lang="en-US" dirty="0">
                <a:solidFill>
                  <a:srgbClr val="0432FF"/>
                </a:solidFill>
              </a:rPr>
              <a:t> </a:t>
            </a:r>
          </a:p>
          <a:p>
            <a:pPr lvl="2"/>
            <a:r>
              <a:rPr lang="en-US" dirty="0"/>
              <a:t>Modify if the problem domain or requirement changes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Modify to improve performance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2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7134726" cy="5168348"/>
          </a:xfrm>
        </p:spPr>
        <p:txBody>
          <a:bodyPr>
            <a:normAutofit/>
          </a:bodyPr>
          <a:lstStyle/>
          <a:p>
            <a:r>
              <a:rPr lang="en-US" dirty="0"/>
              <a:t>As a first step towards problem solving, it is required to:</a:t>
            </a:r>
          </a:p>
          <a:p>
            <a:pPr lvl="1"/>
            <a:r>
              <a:rPr lang="en-US" dirty="0"/>
              <a:t>Clearly understand the problem and list out:</a:t>
            </a:r>
          </a:p>
          <a:p>
            <a:pPr lvl="2"/>
            <a:r>
              <a:rPr lang="en-US" dirty="0"/>
              <a:t>Required </a:t>
            </a:r>
            <a:r>
              <a:rPr lang="en-US" dirty="0">
                <a:solidFill>
                  <a:srgbClr val="0432FF"/>
                </a:solidFill>
              </a:rPr>
              <a:t>INPUTS 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PROCESS </a:t>
            </a:r>
            <a:r>
              <a:rPr lang="en-US" dirty="0"/>
              <a:t>to arrive at the solution – Write an Algorithm</a:t>
            </a:r>
          </a:p>
          <a:p>
            <a:pPr lvl="2"/>
            <a:r>
              <a:rPr lang="en-US" dirty="0"/>
              <a:t>Expected results or </a:t>
            </a:r>
            <a:r>
              <a:rPr lang="en-US" dirty="0">
                <a:solidFill>
                  <a:srgbClr val="0432FF"/>
                </a:solidFill>
              </a:rPr>
              <a:t>OUTPUT </a:t>
            </a:r>
            <a:r>
              <a:rPr lang="en-US" dirty="0"/>
              <a:t>for the input and process</a:t>
            </a:r>
          </a:p>
          <a:p>
            <a:endParaRPr lang="en-US" dirty="0"/>
          </a:p>
          <a:p>
            <a:r>
              <a:rPr lang="en-US" dirty="0"/>
              <a:t>An Algorithm </a:t>
            </a:r>
          </a:p>
          <a:p>
            <a:pPr lvl="1"/>
            <a:r>
              <a:rPr lang="en-US" dirty="0"/>
              <a:t>is a tool used to clearly understand and design the solution to a given problem.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rgbClr val="0432FF"/>
                </a:solidFill>
              </a:rPr>
              <a:t>step-by-step</a:t>
            </a:r>
            <a:r>
              <a:rPr lang="en-US" dirty="0"/>
              <a:t> problem-solving process in which a solution is arrived at, in a finite number of steps and amount of time.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49388" y="1073426"/>
            <a:ext cx="3204411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432FF"/>
                </a:solidFill>
              </a:rPr>
              <a:t>Problem</a:t>
            </a:r>
            <a:r>
              <a:rPr lang="en-US" sz="2000" b="1" dirty="0"/>
              <a:t>:</a:t>
            </a:r>
            <a:r>
              <a:rPr lang="en-US" sz="2000" dirty="0"/>
              <a:t> Add two numbers, 83 and 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432FF"/>
                </a:solidFill>
              </a:rPr>
              <a:t>Input</a:t>
            </a:r>
            <a:r>
              <a:rPr lang="en-US" sz="2000" b="1" dirty="0"/>
              <a:t>: </a:t>
            </a:r>
            <a:r>
              <a:rPr lang="en-US" sz="2000" dirty="0"/>
              <a:t>Two integers that are given 83 and 2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432FF"/>
                </a:solidFill>
              </a:rPr>
              <a:t>Process</a:t>
            </a:r>
            <a:r>
              <a:rPr lang="en-US" sz="2000" b="1" dirty="0"/>
              <a:t>:</a:t>
            </a:r>
            <a:r>
              <a:rPr lang="en-US" sz="2000" dirty="0"/>
              <a:t> Addition (+)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432FF"/>
                </a:solidFill>
              </a:rPr>
              <a:t>Expected Output</a:t>
            </a:r>
            <a:r>
              <a:rPr lang="en-US" sz="2000" b="1" dirty="0"/>
              <a:t>: </a:t>
            </a:r>
            <a:r>
              <a:rPr lang="en-US" sz="2000" dirty="0"/>
              <a:t>85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u="sng" dirty="0">
                <a:solidFill>
                  <a:srgbClr val="0432FF"/>
                </a:solidFill>
              </a:rPr>
              <a:t>Algorithm</a:t>
            </a:r>
            <a:endParaRPr lang="en-US" sz="2000" dirty="0">
              <a:solidFill>
                <a:srgbClr val="0432FF"/>
              </a:solidFill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0432FF"/>
                </a:solidFill>
              </a:rPr>
              <a:t>Start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0432FF"/>
                </a:solidFill>
              </a:rPr>
              <a:t>Write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/>
              <a:t>83+2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0432FF"/>
                </a:solidFill>
              </a:rPr>
              <a:t>Stop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912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&amp;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73426"/>
            <a:ext cx="4519862" cy="51683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Once the Algorithm is developed, it can be used to guide </a:t>
            </a:r>
            <a:r>
              <a:rPr lang="en-US" dirty="0">
                <a:solidFill>
                  <a:srgbClr val="0432FF"/>
                </a:solidFill>
              </a:rPr>
              <a:t>a programmer </a:t>
            </a:r>
            <a:r>
              <a:rPr lang="en-US" dirty="0"/>
              <a:t>to write a computer program.</a:t>
            </a:r>
          </a:p>
          <a:p>
            <a:endParaRPr lang="en-US" dirty="0"/>
          </a:p>
          <a:p>
            <a:r>
              <a:rPr lang="en-US" dirty="0"/>
              <a:t>The programmer implements the program using a </a:t>
            </a:r>
            <a:r>
              <a:rPr lang="en-US" dirty="0">
                <a:solidFill>
                  <a:srgbClr val="0432FF"/>
                </a:solidFill>
              </a:rPr>
              <a:t>programming language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like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0432FF"/>
                </a:solidFill>
              </a:rPr>
              <a:t>Python or Java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program is then executed </a:t>
            </a:r>
            <a:r>
              <a:rPr lang="en-US" dirty="0"/>
              <a:t>by the computer and the result is displayed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result is verified </a:t>
            </a:r>
            <a:r>
              <a:rPr lang="en-US" dirty="0"/>
              <a:t>with the required solution of the problem.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0779" y="1449470"/>
            <a:ext cx="5723022" cy="150810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# Program in Python</a:t>
            </a:r>
          </a:p>
          <a:p>
            <a:r>
              <a:rPr lang="en-US" sz="2000" i="1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# Add and Display Result</a:t>
            </a:r>
            <a:br>
              <a:rPr lang="en-US" sz="2400" i="1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00008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83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630779" y="3439635"/>
            <a:ext cx="5723021" cy="203132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// Program in Java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// Add and Display Result</a:t>
            </a:r>
          </a:p>
          <a:p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public class</a:t>
            </a: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{   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(String[]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){       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(83+2);  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}   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210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12604</TotalTime>
  <Words>2808</Words>
  <Application>Microsoft Macintosh PowerPoint</Application>
  <PresentationFormat>Widescreen</PresentationFormat>
  <Paragraphs>475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SWE225 Introduction to  Programming and Problem Solving</vt:lpstr>
      <vt:lpstr>Topics of Discussion</vt:lpstr>
      <vt:lpstr>Problem Definition to Problem Solving</vt:lpstr>
      <vt:lpstr>The IPO Model</vt:lpstr>
      <vt:lpstr>IPO(S) Model</vt:lpstr>
      <vt:lpstr>IPO(S) Model</vt:lpstr>
      <vt:lpstr>Problem Solving</vt:lpstr>
      <vt:lpstr>Analyze &amp; Design</vt:lpstr>
      <vt:lpstr>Implement &amp; Test</vt:lpstr>
      <vt:lpstr>Maintain</vt:lpstr>
      <vt:lpstr>Algorithms</vt:lpstr>
      <vt:lpstr>First developed by محمد بن موسى الخوارزمي  </vt:lpstr>
      <vt:lpstr>Class Work</vt:lpstr>
      <vt:lpstr>Class Work</vt:lpstr>
      <vt:lpstr>Class Work</vt:lpstr>
      <vt:lpstr>Class Work</vt:lpstr>
      <vt:lpstr>Class Work</vt:lpstr>
      <vt:lpstr>Class Work</vt:lpstr>
      <vt:lpstr>Class Work</vt:lpstr>
      <vt:lpstr>Review</vt:lpstr>
      <vt:lpstr>Class Work</vt:lpstr>
      <vt:lpstr>Class Work</vt:lpstr>
      <vt:lpstr>Home Work</vt:lpstr>
      <vt:lpstr>Algorithms to Programs</vt:lpstr>
      <vt:lpstr>Learning Python</vt:lpstr>
      <vt:lpstr>Learning Python</vt:lpstr>
      <vt:lpstr>Learning Python</vt:lpstr>
      <vt:lpstr>Learning Python</vt:lpstr>
      <vt:lpstr>Learning Python</vt:lpstr>
      <vt:lpstr>Learning Python</vt:lpstr>
      <vt:lpstr>Learning Python</vt:lpstr>
      <vt:lpstr>Learning Python</vt:lpstr>
      <vt:lpstr>Learning Python</vt:lpstr>
      <vt:lpstr>Learning Python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Sujith Samuel Mathew</dc:creator>
  <cp:lastModifiedBy>Muhamad Omar Mohamed Ali Alhashmi</cp:lastModifiedBy>
  <cp:revision>480</cp:revision>
  <cp:lastPrinted>2017-08-24T17:50:43Z</cp:lastPrinted>
  <dcterms:created xsi:type="dcterms:W3CDTF">2017-06-08T04:46:35Z</dcterms:created>
  <dcterms:modified xsi:type="dcterms:W3CDTF">2023-09-17T10:10:47Z</dcterms:modified>
</cp:coreProperties>
</file>