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304" r:id="rId4"/>
    <p:sldId id="305" r:id="rId5"/>
    <p:sldId id="258" r:id="rId6"/>
    <p:sldId id="303" r:id="rId7"/>
    <p:sldId id="306" r:id="rId8"/>
    <p:sldId id="308" r:id="rId9"/>
    <p:sldId id="312" r:id="rId10"/>
    <p:sldId id="316" r:id="rId11"/>
    <p:sldId id="309" r:id="rId12"/>
    <p:sldId id="311" r:id="rId13"/>
    <p:sldId id="310" r:id="rId14"/>
    <p:sldId id="325" r:id="rId15"/>
    <p:sldId id="318" r:id="rId16"/>
    <p:sldId id="323" r:id="rId17"/>
    <p:sldId id="313" r:id="rId18"/>
    <p:sldId id="319" r:id="rId19"/>
    <p:sldId id="322" r:id="rId20"/>
    <p:sldId id="326" r:id="rId21"/>
    <p:sldId id="327" r:id="rId22"/>
    <p:sldId id="324" r:id="rId23"/>
    <p:sldId id="314" r:id="rId24"/>
    <p:sldId id="315"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67"/>
    <p:restoredTop sz="78300"/>
  </p:normalViewPr>
  <p:slideViewPr>
    <p:cSldViewPr snapToGrid="0" snapToObjects="1">
      <p:cViewPr varScale="1">
        <p:scale>
          <a:sx n="67" d="100"/>
          <a:sy n="67" d="100"/>
        </p:scale>
        <p:origin x="11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3CBD9-5FD0-DC43-BECC-A275FC078413}" type="datetimeFigureOut">
              <a:rPr lang="en-US" smtClean="0"/>
              <a:t>27-Sep-21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DEBA1-7C89-C845-AA8C-99C30AA6C1B2}" type="slidenum">
              <a:rPr lang="en-US" smtClean="0"/>
              <a:t>‹#›</a:t>
            </a:fld>
            <a:endParaRPr lang="en-US"/>
          </a:p>
        </p:txBody>
      </p:sp>
    </p:spTree>
    <p:extLst>
      <p:ext uri="{BB962C8B-B14F-4D97-AF65-F5344CB8AC3E}">
        <p14:creationId xmlns:p14="http://schemas.microsoft.com/office/powerpoint/2010/main" val="1753778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a:t>
            </a:fld>
            <a:endParaRPr lang="en-US"/>
          </a:p>
        </p:txBody>
      </p:sp>
    </p:spTree>
    <p:extLst>
      <p:ext uri="{BB962C8B-B14F-4D97-AF65-F5344CB8AC3E}">
        <p14:creationId xmlns:p14="http://schemas.microsoft.com/office/powerpoint/2010/main" val="1537757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A walk</a:t>
            </a:r>
            <a:r>
              <a:rPr lang="en-US" baseline="0" dirty="0">
                <a:effectLst/>
              </a:rPr>
              <a:t>-through of the steps is done to show how a computer would complete the steps.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Discuss the role of the user, programmer, and computer</a:t>
            </a:r>
          </a:p>
          <a:p>
            <a:pPr marL="171450" indent="-171450">
              <a:buFont typeface="Arial" charset="0"/>
              <a:buChar char="•"/>
            </a:pPr>
            <a:endParaRPr lang="en-US" baseline="0" dirty="0"/>
          </a:p>
          <a:p>
            <a:pPr marL="171450" indent="-171450">
              <a:buFont typeface="Arial" charset="0"/>
              <a:buChar char="•"/>
            </a:pPr>
            <a:endParaRPr lang="en-US" dirty="0">
              <a:effectLst/>
            </a:endParaRPr>
          </a:p>
        </p:txBody>
      </p:sp>
      <p:sp>
        <p:nvSpPr>
          <p:cNvPr id="4" name="Slide Number Placeholder 3"/>
          <p:cNvSpPr>
            <a:spLocks noGrp="1"/>
          </p:cNvSpPr>
          <p:nvPr>
            <p:ph type="sldNum" sz="quarter" idx="10"/>
          </p:nvPr>
        </p:nvSpPr>
        <p:spPr/>
        <p:txBody>
          <a:bodyPr/>
          <a:lstStyle/>
          <a:p>
            <a:fld id="{8CDDEBA1-7C89-C845-AA8C-99C30AA6C1B2}" type="slidenum">
              <a:rPr lang="en-US" smtClean="0"/>
              <a:t>13</a:t>
            </a:fld>
            <a:endParaRPr lang="en-US"/>
          </a:p>
        </p:txBody>
      </p:sp>
    </p:spTree>
    <p:extLst>
      <p:ext uri="{BB962C8B-B14F-4D97-AF65-F5344CB8AC3E}">
        <p14:creationId xmlns:p14="http://schemas.microsoft.com/office/powerpoint/2010/main" val="1412892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A walk</a:t>
            </a:r>
            <a:r>
              <a:rPr lang="en-US" baseline="0" dirty="0">
                <a:effectLst/>
              </a:rPr>
              <a:t>-through of the steps is done to show how a computer would complete the steps.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Discuss the role of the user, programmer, and computer</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Students are encouraged to complete the program</a:t>
            </a:r>
            <a:r>
              <a:rPr lang="en-US" baseline="0" dirty="0">
                <a:effectLst/>
              </a:rPr>
              <a:t> in class and get it verified</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dirty="0"/>
          </a:p>
          <a:p>
            <a:pPr marL="171450" indent="-171450">
              <a:buFont typeface="Arial" charset="0"/>
              <a:buChar char="•"/>
            </a:pPr>
            <a:endParaRPr lang="en-US" baseline="0" dirty="0"/>
          </a:p>
          <a:p>
            <a:pPr marL="171450" indent="-171450">
              <a:buFont typeface="Arial" charset="0"/>
              <a:buChar char="•"/>
            </a:pP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14</a:t>
            </a:fld>
            <a:endParaRPr lang="en-US"/>
          </a:p>
        </p:txBody>
      </p:sp>
    </p:spTree>
    <p:extLst>
      <p:ext uri="{BB962C8B-B14F-4D97-AF65-F5344CB8AC3E}">
        <p14:creationId xmlns:p14="http://schemas.microsoft.com/office/powerpoint/2010/main" val="2033326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The student is</a:t>
            </a:r>
            <a:r>
              <a:rPr lang="en-US" baseline="0" dirty="0"/>
              <a:t> encourage to use their creativity to generate appropriate messages</a:t>
            </a: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15</a:t>
            </a:fld>
            <a:endParaRPr lang="en-US"/>
          </a:p>
        </p:txBody>
      </p:sp>
    </p:spTree>
    <p:extLst>
      <p:ext uri="{BB962C8B-B14F-4D97-AF65-F5344CB8AC3E}">
        <p14:creationId xmlns:p14="http://schemas.microsoft.com/office/powerpoint/2010/main" val="623674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16</a:t>
            </a:fld>
            <a:endParaRPr lang="en-US"/>
          </a:p>
        </p:txBody>
      </p:sp>
    </p:spTree>
    <p:extLst>
      <p:ext uri="{BB962C8B-B14F-4D97-AF65-F5344CB8AC3E}">
        <p14:creationId xmlns:p14="http://schemas.microsoft.com/office/powerpoint/2010/main" val="918208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Students are encouraged to complete the program</a:t>
            </a:r>
            <a:r>
              <a:rPr lang="en-US" baseline="0" dirty="0">
                <a:effectLst/>
              </a:rPr>
              <a:t> in class and get it verified.</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effectLst/>
              </a:rPr>
              <a:t>Elaborate on the previously used program to check Pass or Fail.</a:t>
            </a:r>
            <a:endParaRPr lang="en-US" dirty="0"/>
          </a:p>
          <a:p>
            <a:pPr marL="171450" indent="-171450">
              <a:buFont typeface="Arial" charset="0"/>
              <a:buChar char="•"/>
            </a:pPr>
            <a:endParaRPr lang="en-US" baseline="0" dirty="0"/>
          </a:p>
          <a:p>
            <a:pPr marL="171450" indent="-171450">
              <a:buFont typeface="Arial" charset="0"/>
              <a:buChar char="•"/>
            </a:pPr>
            <a:endParaRPr lang="en-US" dirty="0">
              <a:effectLst/>
            </a:endParaRPr>
          </a:p>
        </p:txBody>
      </p:sp>
      <p:sp>
        <p:nvSpPr>
          <p:cNvPr id="4" name="Slide Number Placeholder 3"/>
          <p:cNvSpPr>
            <a:spLocks noGrp="1"/>
          </p:cNvSpPr>
          <p:nvPr>
            <p:ph type="sldNum" sz="quarter" idx="10"/>
          </p:nvPr>
        </p:nvSpPr>
        <p:spPr/>
        <p:txBody>
          <a:bodyPr/>
          <a:lstStyle/>
          <a:p>
            <a:fld id="{8CDDEBA1-7C89-C845-AA8C-99C30AA6C1B2}" type="slidenum">
              <a:rPr lang="en-US" smtClean="0"/>
              <a:t>17</a:t>
            </a:fld>
            <a:endParaRPr lang="en-US"/>
          </a:p>
        </p:txBody>
      </p:sp>
    </p:spTree>
    <p:extLst>
      <p:ext uri="{BB962C8B-B14F-4D97-AF65-F5344CB8AC3E}">
        <p14:creationId xmlns:p14="http://schemas.microsoft.com/office/powerpoint/2010/main" val="1112466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The vowels are a, e, </a:t>
            </a:r>
            <a:r>
              <a:rPr lang="en-US" dirty="0" err="1"/>
              <a:t>i</a:t>
            </a:r>
            <a:r>
              <a:rPr lang="en-US" dirty="0"/>
              <a:t>,</a:t>
            </a:r>
            <a:r>
              <a:rPr lang="en-US" baseline="0" dirty="0"/>
              <a:t> o, and u.</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Students are encouraged to complete the program</a:t>
            </a:r>
            <a:r>
              <a:rPr lang="en-US" baseline="0" dirty="0">
                <a:effectLst/>
              </a:rPr>
              <a:t> in class and get it verified.</a:t>
            </a:r>
            <a:endParaRPr lang="en-US" dirty="0"/>
          </a:p>
          <a:p>
            <a:pPr marL="171450" indent="-171450">
              <a:buFont typeface="Arial"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18</a:t>
            </a:fld>
            <a:endParaRPr lang="en-US"/>
          </a:p>
        </p:txBody>
      </p:sp>
    </p:spTree>
    <p:extLst>
      <p:ext uri="{BB962C8B-B14F-4D97-AF65-F5344CB8AC3E}">
        <p14:creationId xmlns:p14="http://schemas.microsoft.com/office/powerpoint/2010/main" val="2054243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Students are encouraged to complete the program</a:t>
            </a:r>
            <a:r>
              <a:rPr lang="en-US" baseline="0" dirty="0">
                <a:effectLst/>
              </a:rPr>
              <a:t> in class and get it verified.</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effectLst/>
              </a:rPr>
              <a:t>When user enters: </a:t>
            </a:r>
            <a:r>
              <a:rPr lang="en-US" b="1" baseline="0" dirty="0">
                <a:effectLst/>
              </a:rPr>
              <a:t>there is a cat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effectLst/>
              </a:rPr>
              <a:t>Result: </a:t>
            </a:r>
            <a:r>
              <a:rPr lang="en-US" b="1" baseline="0" dirty="0">
                <a:effectLst/>
              </a:rPr>
              <a:t>that</a:t>
            </a:r>
            <a:endParaRPr lang="en-US" b="1" dirty="0"/>
          </a:p>
        </p:txBody>
      </p:sp>
      <p:sp>
        <p:nvSpPr>
          <p:cNvPr id="4" name="Slide Number Placeholder 3"/>
          <p:cNvSpPr>
            <a:spLocks noGrp="1"/>
          </p:cNvSpPr>
          <p:nvPr>
            <p:ph type="sldNum" sz="quarter" idx="10"/>
          </p:nvPr>
        </p:nvSpPr>
        <p:spPr/>
        <p:txBody>
          <a:bodyPr/>
          <a:lstStyle/>
          <a:p>
            <a:fld id="{8CDDEBA1-7C89-C845-AA8C-99C30AA6C1B2}" type="slidenum">
              <a:rPr lang="en-US" smtClean="0"/>
              <a:t>19</a:t>
            </a:fld>
            <a:endParaRPr lang="en-US"/>
          </a:p>
        </p:txBody>
      </p:sp>
    </p:spTree>
    <p:extLst>
      <p:ext uri="{BB962C8B-B14F-4D97-AF65-F5344CB8AC3E}">
        <p14:creationId xmlns:p14="http://schemas.microsoft.com/office/powerpoint/2010/main" val="106420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walkthrough</a:t>
            </a:r>
            <a:r>
              <a:rPr lang="en-US" baseline="0" dirty="0"/>
              <a:t> of the program is completed</a:t>
            </a:r>
          </a:p>
          <a:p>
            <a:pPr marL="171450" indent="-171450">
              <a:buFont typeface="Arial" charset="0"/>
              <a:buChar char="•"/>
            </a:pPr>
            <a:r>
              <a:rPr lang="en-US" baseline="0" dirty="0"/>
              <a:t>Students are encouraged to trace this program in class with different values for the variable: </a:t>
            </a:r>
            <a:r>
              <a:rPr lang="en-US" baseline="0" dirty="0" err="1"/>
              <a:t>var</a:t>
            </a:r>
            <a:endParaRPr lang="en-US" baseline="0" dirty="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21</a:t>
            </a:fld>
            <a:endParaRPr lang="en-US"/>
          </a:p>
        </p:txBody>
      </p:sp>
    </p:spTree>
    <p:extLst>
      <p:ext uri="{BB962C8B-B14F-4D97-AF65-F5344CB8AC3E}">
        <p14:creationId xmlns:p14="http://schemas.microsoft.com/office/powerpoint/2010/main" val="524943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effectLst/>
              </a:rPr>
              <a:t>Observe the use of the keyword: </a:t>
            </a:r>
            <a:r>
              <a:rPr lang="en-US" b="1" baseline="0" dirty="0">
                <a:effectLst/>
              </a:rPr>
              <a:t>in</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effectLst/>
              </a:rPr>
              <a:t>Change the seasons and days to what is appropriate for the country of residence.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a:effectLst/>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Students are encouraged to complete the program</a:t>
            </a:r>
            <a:r>
              <a:rPr lang="en-US" baseline="0" dirty="0">
                <a:effectLst/>
              </a:rPr>
              <a:t> in class (fill in the blanks).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effectLst/>
              </a:rPr>
              <a:t>Student is encouraged to update the code to consider different user input scenarios. For example: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effectLst/>
              </a:rPr>
              <a:t>What if the case differs when the month is entered? Ex. </a:t>
            </a:r>
            <a:r>
              <a:rPr lang="en-US" baseline="0" dirty="0" err="1">
                <a:effectLst/>
              </a:rPr>
              <a:t>january</a:t>
            </a:r>
            <a:r>
              <a:rPr lang="en-US" baseline="0" dirty="0">
                <a:effectLst/>
              </a:rPr>
              <a:t> instead of January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effectLst/>
              </a:rPr>
              <a:t>What if the day entered is outside the range of 1 to 31?</a:t>
            </a: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22</a:t>
            </a:fld>
            <a:endParaRPr lang="en-US"/>
          </a:p>
        </p:txBody>
      </p:sp>
    </p:spTree>
    <p:extLst>
      <p:ext uri="{BB962C8B-B14F-4D97-AF65-F5344CB8AC3E}">
        <p14:creationId xmlns:p14="http://schemas.microsoft.com/office/powerpoint/2010/main" val="1253637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effectLst/>
              </a:rPr>
              <a:t>Students are encouraged to complete the program</a:t>
            </a:r>
            <a:r>
              <a:rPr lang="en-US" baseline="0" dirty="0">
                <a:effectLst/>
              </a:rPr>
              <a:t> in class and get it verified.</a:t>
            </a:r>
            <a:endParaRPr lang="en-US" dirty="0"/>
          </a:p>
          <a:p>
            <a:pPr marL="171450" indent="-171450">
              <a:buFont typeface="Arial" charset="0"/>
              <a:buChar char="•"/>
            </a:pPr>
            <a:r>
              <a:rPr lang="en-US" dirty="0"/>
              <a:t>Given 3 sides, a, b, and c, the sides form a triangle</a:t>
            </a:r>
            <a:r>
              <a:rPr lang="en-US" baseline="0" dirty="0"/>
              <a:t> if, </a:t>
            </a:r>
            <a:r>
              <a:rPr lang="en-US" sz="1200" b="0" i="0" kern="1200" dirty="0" err="1">
                <a:solidFill>
                  <a:schemeClr val="tx1"/>
                </a:solidFill>
                <a:effectLst/>
                <a:latin typeface="+mn-lt"/>
                <a:ea typeface="+mn-ea"/>
                <a:cs typeface="+mn-cs"/>
              </a:rPr>
              <a:t>a+b</a:t>
            </a:r>
            <a:r>
              <a:rPr lang="en-US" sz="1200" b="0" i="0" kern="1200" dirty="0">
                <a:solidFill>
                  <a:schemeClr val="tx1"/>
                </a:solidFill>
                <a:effectLst/>
                <a:latin typeface="+mn-lt"/>
                <a:ea typeface="+mn-ea"/>
                <a:cs typeface="+mn-cs"/>
              </a:rPr>
              <a:t> &gt; c, </a:t>
            </a:r>
            <a:r>
              <a:rPr lang="en-US" sz="1200" b="0" i="0" kern="1200" dirty="0" err="1">
                <a:solidFill>
                  <a:schemeClr val="tx1"/>
                </a:solidFill>
                <a:effectLst/>
                <a:latin typeface="+mn-lt"/>
                <a:ea typeface="+mn-ea"/>
                <a:cs typeface="+mn-cs"/>
              </a:rPr>
              <a:t>a+c</a:t>
            </a:r>
            <a:r>
              <a:rPr lang="en-US" sz="1200" b="0" i="0" kern="1200" dirty="0">
                <a:solidFill>
                  <a:schemeClr val="tx1"/>
                </a:solidFill>
                <a:effectLst/>
                <a:latin typeface="+mn-lt"/>
                <a:ea typeface="+mn-ea"/>
                <a:cs typeface="+mn-cs"/>
              </a:rPr>
              <a:t> &gt; b, and </a:t>
            </a:r>
            <a:r>
              <a:rPr lang="en-US" sz="1200" b="0" i="0" kern="1200" dirty="0" err="1">
                <a:solidFill>
                  <a:schemeClr val="tx1"/>
                </a:solidFill>
                <a:effectLst/>
                <a:latin typeface="+mn-lt"/>
                <a:ea typeface="+mn-ea"/>
                <a:cs typeface="+mn-cs"/>
              </a:rPr>
              <a:t>b+c</a:t>
            </a:r>
            <a:r>
              <a:rPr lang="en-US" sz="1200" b="0" i="0" kern="1200" dirty="0">
                <a:solidFill>
                  <a:schemeClr val="tx1"/>
                </a:solidFill>
                <a:effectLst/>
                <a:latin typeface="+mn-lt"/>
                <a:ea typeface="+mn-ea"/>
                <a:cs typeface="+mn-cs"/>
              </a:rPr>
              <a:t> &gt; a</a:t>
            </a:r>
          </a:p>
          <a:p>
            <a:pPr marL="628650" lvl="1" indent="-171450">
              <a:buFont typeface="Arial" charset="0"/>
              <a:buChar char="•"/>
            </a:pPr>
            <a:r>
              <a:rPr lang="en-US" sz="1200" b="0" i="0" kern="1200" dirty="0">
                <a:solidFill>
                  <a:schemeClr val="tx1"/>
                </a:solidFill>
                <a:effectLst/>
                <a:latin typeface="+mn-lt"/>
                <a:ea typeface="+mn-ea"/>
                <a:cs typeface="+mn-cs"/>
              </a:rPr>
              <a:t>7, 10, 5 forms a triangle</a:t>
            </a:r>
          </a:p>
          <a:p>
            <a:pPr marL="628650" lvl="1" indent="-171450">
              <a:buFont typeface="Arial" charset="0"/>
              <a:buChar char="•"/>
            </a:pPr>
            <a:r>
              <a:rPr lang="en-US" sz="1200" b="0" i="0" kern="1200" dirty="0">
                <a:solidFill>
                  <a:schemeClr val="tx1"/>
                </a:solidFill>
                <a:effectLst/>
                <a:latin typeface="+mn-lt"/>
                <a:ea typeface="+mn-ea"/>
                <a:cs typeface="+mn-cs"/>
              </a:rPr>
              <a:t>5,</a:t>
            </a:r>
            <a:r>
              <a:rPr lang="en-US" sz="1200" b="0" i="0" kern="1200" baseline="0" dirty="0">
                <a:solidFill>
                  <a:schemeClr val="tx1"/>
                </a:solidFill>
                <a:effectLst/>
                <a:latin typeface="+mn-lt"/>
                <a:ea typeface="+mn-ea"/>
                <a:cs typeface="+mn-cs"/>
              </a:rPr>
              <a:t> 8, 3 does not form a triangle</a:t>
            </a:r>
          </a:p>
          <a:p>
            <a:pPr marL="171450" lvl="0" indent="-171450">
              <a:buFont typeface="Arial" charset="0"/>
              <a:buChar char="•"/>
            </a:pPr>
            <a:endParaRPr lang="en-US" sz="1200" b="0" i="0" kern="1200" baseline="0" dirty="0">
              <a:solidFill>
                <a:schemeClr val="tx1"/>
              </a:solidFill>
              <a:effectLst/>
              <a:latin typeface="+mn-lt"/>
              <a:ea typeface="+mn-ea"/>
              <a:cs typeface="+mn-cs"/>
            </a:endParaRPr>
          </a:p>
          <a:p>
            <a:pPr marL="171450" lvl="0" indent="-171450">
              <a:buFont typeface="Arial" charset="0"/>
              <a:buChar char="•"/>
            </a:pPr>
            <a:r>
              <a:rPr lang="en-US" sz="1200" b="1" i="0" kern="1200" baseline="0" dirty="0">
                <a:solidFill>
                  <a:schemeClr val="tx1"/>
                </a:solidFill>
                <a:effectLst/>
                <a:latin typeface="+mn-lt"/>
                <a:ea typeface="+mn-ea"/>
                <a:cs typeface="+mn-cs"/>
              </a:rPr>
              <a:t>Equilateral: </a:t>
            </a:r>
            <a:r>
              <a:rPr lang="en-US" sz="1200" b="0" i="0" kern="1200" baseline="0" dirty="0">
                <a:solidFill>
                  <a:schemeClr val="tx1"/>
                </a:solidFill>
                <a:effectLst/>
                <a:latin typeface="+mn-lt"/>
                <a:ea typeface="+mn-ea"/>
                <a:cs typeface="+mn-cs"/>
              </a:rPr>
              <a:t>All sides are equal</a:t>
            </a:r>
          </a:p>
          <a:p>
            <a:pPr marL="171450" lvl="0" indent="-171450">
              <a:buFont typeface="Arial" charset="0"/>
              <a:buChar char="•"/>
            </a:pPr>
            <a:r>
              <a:rPr lang="en-US" sz="1200" b="1" i="0" kern="1200" baseline="0" dirty="0">
                <a:solidFill>
                  <a:schemeClr val="tx1"/>
                </a:solidFill>
                <a:effectLst/>
                <a:latin typeface="+mn-lt"/>
                <a:ea typeface="+mn-ea"/>
                <a:cs typeface="+mn-cs"/>
              </a:rPr>
              <a:t>Scalene: </a:t>
            </a:r>
            <a:r>
              <a:rPr lang="en-US" sz="1200" b="0" i="0" kern="1200" baseline="0" dirty="0">
                <a:solidFill>
                  <a:schemeClr val="tx1"/>
                </a:solidFill>
                <a:effectLst/>
                <a:latin typeface="+mn-lt"/>
                <a:ea typeface="+mn-ea"/>
                <a:cs typeface="+mn-cs"/>
              </a:rPr>
              <a:t>Three sides are unequal</a:t>
            </a:r>
          </a:p>
          <a:p>
            <a:pPr marL="171450" lvl="0" indent="-171450">
              <a:buFont typeface="Arial" charset="0"/>
              <a:buChar char="•"/>
            </a:pPr>
            <a:r>
              <a:rPr lang="en-US" b="1" dirty="0"/>
              <a:t>Isosceles:</a:t>
            </a:r>
            <a:r>
              <a:rPr lang="en-US" dirty="0"/>
              <a:t> </a:t>
            </a:r>
            <a:r>
              <a:rPr lang="en-US" sz="1200" b="0" i="0" kern="1200" dirty="0">
                <a:solidFill>
                  <a:schemeClr val="tx1"/>
                </a:solidFill>
                <a:effectLst/>
                <a:latin typeface="+mn-lt"/>
                <a:ea typeface="+mn-ea"/>
                <a:cs typeface="+mn-cs"/>
              </a:rPr>
              <a:t>Two and only two sides are of equal length</a:t>
            </a:r>
            <a:endParaRPr lang="en-US" sz="1200" b="0" i="0" kern="1200" baseline="0" dirty="0">
              <a:solidFill>
                <a:schemeClr val="tx1"/>
              </a:solidFill>
              <a:effectLst/>
              <a:latin typeface="+mn-lt"/>
              <a:ea typeface="+mn-ea"/>
              <a:cs typeface="+mn-cs"/>
            </a:endParaRPr>
          </a:p>
          <a:p>
            <a:pPr marL="171450" lvl="0" indent="-171450">
              <a:buFont typeface="Arial" charset="0"/>
              <a:buChar char="•"/>
            </a:pPr>
            <a:endParaRPr lang="en-US" sz="1200" b="0" i="0" kern="1200" dirty="0">
              <a:solidFill>
                <a:schemeClr val="tx1"/>
              </a:solidFill>
              <a:effectLst/>
              <a:latin typeface="+mn-lt"/>
              <a:ea typeface="+mn-ea"/>
              <a:cs typeface="+mn-cs"/>
            </a:endParaRPr>
          </a:p>
          <a:p>
            <a:endParaRPr lang="en-US" i="0" dirty="0"/>
          </a:p>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23</a:t>
            </a:fld>
            <a:endParaRPr lang="en-US"/>
          </a:p>
        </p:txBody>
      </p:sp>
    </p:spTree>
    <p:extLst>
      <p:ext uri="{BB962C8B-B14F-4D97-AF65-F5344CB8AC3E}">
        <p14:creationId xmlns:p14="http://schemas.microsoft.com/office/powerpoint/2010/main" val="50707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DDEBA1-7C89-C845-AA8C-99C30AA6C1B2}" type="slidenum">
              <a:rPr lang="en-US" smtClean="0"/>
              <a:t>2</a:t>
            </a:fld>
            <a:endParaRPr lang="en-US"/>
          </a:p>
        </p:txBody>
      </p:sp>
    </p:spTree>
    <p:extLst>
      <p:ext uri="{BB962C8B-B14F-4D97-AF65-F5344CB8AC3E}">
        <p14:creationId xmlns:p14="http://schemas.microsoft.com/office/powerpoint/2010/main" val="1008856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Students are challenged to complete the homework</a:t>
            </a:r>
            <a:r>
              <a:rPr lang="en-US" baseline="0" dirty="0"/>
              <a:t> for practice and get it verified</a:t>
            </a:r>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24</a:t>
            </a:fld>
            <a:endParaRPr lang="en-US"/>
          </a:p>
        </p:txBody>
      </p:sp>
    </p:spTree>
    <p:extLst>
      <p:ext uri="{BB962C8B-B14F-4D97-AF65-F5344CB8AC3E}">
        <p14:creationId xmlns:p14="http://schemas.microsoft.com/office/powerpoint/2010/main" val="2092455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25</a:t>
            </a:fld>
            <a:endParaRPr lang="en-US"/>
          </a:p>
        </p:txBody>
      </p:sp>
    </p:spTree>
    <p:extLst>
      <p:ext uri="{BB962C8B-B14F-4D97-AF65-F5344CB8AC3E}">
        <p14:creationId xmlns:p14="http://schemas.microsoft.com/office/powerpoint/2010/main" val="143085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5</a:t>
            </a:fld>
            <a:endParaRPr lang="en-US"/>
          </a:p>
        </p:txBody>
      </p:sp>
    </p:spTree>
    <p:extLst>
      <p:ext uri="{BB962C8B-B14F-4D97-AF65-F5344CB8AC3E}">
        <p14:creationId xmlns:p14="http://schemas.microsoft.com/office/powerpoint/2010/main" val="108711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0" i="0" kern="1200" dirty="0">
                <a:solidFill>
                  <a:schemeClr val="tx1"/>
                </a:solidFill>
                <a:effectLst/>
                <a:latin typeface="+mn-lt"/>
                <a:ea typeface="+mn-ea"/>
                <a:cs typeface="+mn-cs"/>
              </a:rPr>
              <a:t>In Python, all the statements </a:t>
            </a:r>
            <a:r>
              <a:rPr lang="en-US" sz="1200" b="1" i="0" u="sng" kern="1200" dirty="0">
                <a:solidFill>
                  <a:schemeClr val="tx1"/>
                </a:solidFill>
                <a:effectLst/>
                <a:latin typeface="+mn-lt"/>
                <a:ea typeface="+mn-ea"/>
                <a:cs typeface="+mn-cs"/>
              </a:rPr>
              <a:t>indented by the same number of character spaces </a:t>
            </a:r>
            <a:r>
              <a:rPr lang="en-US" sz="1200" b="0" i="0" kern="1200" dirty="0">
                <a:solidFill>
                  <a:schemeClr val="tx1"/>
                </a:solidFill>
                <a:effectLst/>
                <a:latin typeface="+mn-lt"/>
                <a:ea typeface="+mn-ea"/>
                <a:cs typeface="+mn-cs"/>
              </a:rPr>
              <a:t>after a programming construct are considered to be </a:t>
            </a:r>
            <a:r>
              <a:rPr lang="en-US" sz="1200" b="1" i="0" u="sng" kern="1200" dirty="0">
                <a:solidFill>
                  <a:schemeClr val="tx1"/>
                </a:solidFill>
                <a:effectLst/>
                <a:latin typeface="+mn-lt"/>
                <a:ea typeface="+mn-ea"/>
                <a:cs typeface="+mn-cs"/>
              </a:rPr>
              <a:t>part of a single block of code</a:t>
            </a:r>
            <a:r>
              <a:rPr lang="en-US" sz="1200" b="0" i="0" kern="1200" dirty="0">
                <a:solidFill>
                  <a:schemeClr val="tx1"/>
                </a:solidFill>
                <a:effectLst/>
                <a:latin typeface="+mn-lt"/>
                <a:ea typeface="+mn-ea"/>
                <a:cs typeface="+mn-cs"/>
              </a:rPr>
              <a:t>. </a:t>
            </a:r>
          </a:p>
          <a:p>
            <a:pPr marL="171450" indent="-171450">
              <a:buFont typeface="Arial" charset="0"/>
              <a:buChar char="•"/>
            </a:pPr>
            <a:r>
              <a:rPr lang="en-US" sz="1200" b="0" i="0" kern="1200" dirty="0">
                <a:solidFill>
                  <a:schemeClr val="tx1"/>
                </a:solidFill>
                <a:effectLst/>
                <a:latin typeface="+mn-lt"/>
                <a:ea typeface="+mn-ea"/>
                <a:cs typeface="+mn-cs"/>
              </a:rPr>
              <a:t>Python uses indentation as its method of grouping statements.</a:t>
            </a:r>
            <a:endParaRPr lang="en-US" dirty="0"/>
          </a:p>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7</a:t>
            </a:fld>
            <a:endParaRPr lang="en-US"/>
          </a:p>
        </p:txBody>
      </p:sp>
    </p:spTree>
    <p:extLst>
      <p:ext uri="{BB962C8B-B14F-4D97-AF65-F5344CB8AC3E}">
        <p14:creationId xmlns:p14="http://schemas.microsoft.com/office/powerpoint/2010/main" val="68606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A walk</a:t>
            </a:r>
            <a:r>
              <a:rPr lang="en-US" baseline="0" dirty="0">
                <a:effectLst/>
              </a:rPr>
              <a:t>-through of the steps is done to show how a computer would complete the steps.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Discuss the role of the user, programmer, and computer</a:t>
            </a:r>
          </a:p>
          <a:p>
            <a:pPr marL="171450" indent="-171450">
              <a:buFont typeface="Arial" charset="0"/>
              <a:buChar char="•"/>
            </a:pPr>
            <a:endParaRPr lang="en-US" baseline="0" dirty="0"/>
          </a:p>
          <a:p>
            <a:pPr marL="171450" indent="-171450">
              <a:buFont typeface="Arial" charset="0"/>
              <a:buChar char="•"/>
            </a:pPr>
            <a:endParaRPr lang="en-US" dirty="0">
              <a:effectLst/>
            </a:endParaRPr>
          </a:p>
        </p:txBody>
      </p:sp>
      <p:sp>
        <p:nvSpPr>
          <p:cNvPr id="4" name="Slide Number Placeholder 3"/>
          <p:cNvSpPr>
            <a:spLocks noGrp="1"/>
          </p:cNvSpPr>
          <p:nvPr>
            <p:ph type="sldNum" sz="quarter" idx="10"/>
          </p:nvPr>
        </p:nvSpPr>
        <p:spPr/>
        <p:txBody>
          <a:bodyPr/>
          <a:lstStyle/>
          <a:p>
            <a:fld id="{8CDDEBA1-7C89-C845-AA8C-99C30AA6C1B2}" type="slidenum">
              <a:rPr lang="en-US" smtClean="0"/>
              <a:t>8</a:t>
            </a:fld>
            <a:endParaRPr lang="en-US"/>
          </a:p>
        </p:txBody>
      </p:sp>
    </p:spTree>
    <p:extLst>
      <p:ext uri="{BB962C8B-B14F-4D97-AF65-F5344CB8AC3E}">
        <p14:creationId xmlns:p14="http://schemas.microsoft.com/office/powerpoint/2010/main" val="1962408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A walk</a:t>
            </a:r>
            <a:r>
              <a:rPr lang="en-US" baseline="0" dirty="0">
                <a:effectLst/>
              </a:rPr>
              <a:t>-through of the steps is done to show how a computer would complete the steps.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Discuss the role of the user, programmer, and computer</a:t>
            </a:r>
          </a:p>
          <a:p>
            <a:pPr marL="171450" indent="-171450">
              <a:buFont typeface="Arial" charset="0"/>
              <a:buChar char="•"/>
            </a:pPr>
            <a:endParaRPr lang="en-US" baseline="0" dirty="0"/>
          </a:p>
          <a:p>
            <a:pPr marL="171450" indent="-171450">
              <a:buFont typeface="Arial" charset="0"/>
              <a:buChar char="•"/>
            </a:pPr>
            <a:endParaRPr lang="en-US" dirty="0">
              <a:effectLst/>
            </a:endParaRPr>
          </a:p>
        </p:txBody>
      </p:sp>
      <p:sp>
        <p:nvSpPr>
          <p:cNvPr id="4" name="Slide Number Placeholder 3"/>
          <p:cNvSpPr>
            <a:spLocks noGrp="1"/>
          </p:cNvSpPr>
          <p:nvPr>
            <p:ph type="sldNum" sz="quarter" idx="10"/>
          </p:nvPr>
        </p:nvSpPr>
        <p:spPr/>
        <p:txBody>
          <a:bodyPr/>
          <a:lstStyle/>
          <a:p>
            <a:fld id="{8CDDEBA1-7C89-C845-AA8C-99C30AA6C1B2}" type="slidenum">
              <a:rPr lang="en-US" smtClean="0"/>
              <a:t>9</a:t>
            </a:fld>
            <a:endParaRPr lang="en-US"/>
          </a:p>
        </p:txBody>
      </p:sp>
    </p:spTree>
    <p:extLst>
      <p:ext uri="{BB962C8B-B14F-4D97-AF65-F5344CB8AC3E}">
        <p14:creationId xmlns:p14="http://schemas.microsoft.com/office/powerpoint/2010/main" val="2065351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Students are encouraged to complet</a:t>
            </a:r>
            <a:r>
              <a:rPr lang="en-US" baseline="0" dirty="0">
                <a:effectLst/>
              </a:rPr>
              <a:t>e the work in class</a:t>
            </a:r>
            <a:endParaRPr lang="en-US" dirty="0"/>
          </a:p>
          <a:p>
            <a:pPr marL="171450" indent="-171450">
              <a:buFont typeface="Arial" charset="0"/>
              <a:buChar char="•"/>
            </a:pPr>
            <a:endParaRPr lang="en-US" baseline="0" dirty="0"/>
          </a:p>
          <a:p>
            <a:pPr marL="171450" indent="-171450">
              <a:buFont typeface="Arial" charset="0"/>
              <a:buChar char="•"/>
            </a:pPr>
            <a:endParaRPr lang="en-US" dirty="0">
              <a:effectLst/>
            </a:endParaRPr>
          </a:p>
        </p:txBody>
      </p:sp>
      <p:sp>
        <p:nvSpPr>
          <p:cNvPr id="4" name="Slide Number Placeholder 3"/>
          <p:cNvSpPr>
            <a:spLocks noGrp="1"/>
          </p:cNvSpPr>
          <p:nvPr>
            <p:ph type="sldNum" sz="quarter" idx="10"/>
          </p:nvPr>
        </p:nvSpPr>
        <p:spPr/>
        <p:txBody>
          <a:bodyPr/>
          <a:lstStyle/>
          <a:p>
            <a:fld id="{8CDDEBA1-7C89-C845-AA8C-99C30AA6C1B2}" type="slidenum">
              <a:rPr lang="en-US" smtClean="0"/>
              <a:t>10</a:t>
            </a:fld>
            <a:endParaRPr lang="en-US"/>
          </a:p>
        </p:txBody>
      </p:sp>
    </p:spTree>
    <p:extLst>
      <p:ext uri="{BB962C8B-B14F-4D97-AF65-F5344CB8AC3E}">
        <p14:creationId xmlns:p14="http://schemas.microsoft.com/office/powerpoint/2010/main" val="907777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effectLst/>
              </a:rPr>
              <a:t>A walk</a:t>
            </a:r>
            <a:r>
              <a:rPr lang="en-US" baseline="0" dirty="0">
                <a:effectLst/>
              </a:rPr>
              <a:t>-through of the steps is done to show how a computer would complete the steps.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Discuss the role of the user, programmer, and computer</a:t>
            </a:r>
          </a:p>
          <a:p>
            <a:pPr marL="171450" indent="-171450">
              <a:buFont typeface="Arial" charset="0"/>
              <a:buChar char="•"/>
            </a:pPr>
            <a:endParaRPr lang="en-US" baseline="0" dirty="0"/>
          </a:p>
          <a:p>
            <a:pPr marL="171450" indent="-171450">
              <a:buFont typeface="Arial" charset="0"/>
              <a:buChar char="•"/>
            </a:pPr>
            <a:endParaRPr lang="en-US" dirty="0">
              <a:effectLst/>
            </a:endParaRPr>
          </a:p>
        </p:txBody>
      </p:sp>
      <p:sp>
        <p:nvSpPr>
          <p:cNvPr id="4" name="Slide Number Placeholder 3"/>
          <p:cNvSpPr>
            <a:spLocks noGrp="1"/>
          </p:cNvSpPr>
          <p:nvPr>
            <p:ph type="sldNum" sz="quarter" idx="10"/>
          </p:nvPr>
        </p:nvSpPr>
        <p:spPr/>
        <p:txBody>
          <a:bodyPr/>
          <a:lstStyle/>
          <a:p>
            <a:fld id="{8CDDEBA1-7C89-C845-AA8C-99C30AA6C1B2}" type="slidenum">
              <a:rPr lang="en-US" smtClean="0"/>
              <a:t>11</a:t>
            </a:fld>
            <a:endParaRPr lang="en-US"/>
          </a:p>
        </p:txBody>
      </p:sp>
    </p:spTree>
    <p:extLst>
      <p:ext uri="{BB962C8B-B14F-4D97-AF65-F5344CB8AC3E}">
        <p14:creationId xmlns:p14="http://schemas.microsoft.com/office/powerpoint/2010/main" val="122697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pPr marL="171450" indent="-171450">
              <a:buFont typeface="Arial" charset="0"/>
              <a:buChar char="•"/>
            </a:pPr>
            <a:r>
              <a:rPr lang="en-US" sz="1200" b="0" i="0" kern="1200" dirty="0">
                <a:solidFill>
                  <a:schemeClr val="tx1"/>
                </a:solidFill>
                <a:effectLst/>
                <a:latin typeface="+mn-lt"/>
                <a:ea typeface="+mn-ea"/>
                <a:cs typeface="+mn-cs"/>
              </a:rPr>
              <a:t>In Python, all the statements </a:t>
            </a:r>
            <a:r>
              <a:rPr lang="en-US" sz="1200" b="1" i="0" u="sng" kern="1200" dirty="0">
                <a:solidFill>
                  <a:schemeClr val="tx1"/>
                </a:solidFill>
                <a:effectLst/>
                <a:latin typeface="+mn-lt"/>
                <a:ea typeface="+mn-ea"/>
                <a:cs typeface="+mn-cs"/>
              </a:rPr>
              <a:t>indented by the same number of character spaces </a:t>
            </a:r>
            <a:r>
              <a:rPr lang="en-US" sz="1200" b="0" i="0" kern="1200" dirty="0">
                <a:solidFill>
                  <a:schemeClr val="tx1"/>
                </a:solidFill>
                <a:effectLst/>
                <a:latin typeface="+mn-lt"/>
                <a:ea typeface="+mn-ea"/>
                <a:cs typeface="+mn-cs"/>
              </a:rPr>
              <a:t>after a programming construct are considered to be </a:t>
            </a:r>
            <a:r>
              <a:rPr lang="en-US" sz="1200" b="1" i="0" u="sng" kern="1200" dirty="0">
                <a:solidFill>
                  <a:schemeClr val="tx1"/>
                </a:solidFill>
                <a:effectLst/>
                <a:latin typeface="+mn-lt"/>
                <a:ea typeface="+mn-ea"/>
                <a:cs typeface="+mn-cs"/>
              </a:rPr>
              <a:t>part of a single block of code</a:t>
            </a:r>
            <a:r>
              <a:rPr lang="en-US" sz="1200" b="0" i="0" kern="1200" dirty="0">
                <a:solidFill>
                  <a:schemeClr val="tx1"/>
                </a:solidFill>
                <a:effectLst/>
                <a:latin typeface="+mn-lt"/>
                <a:ea typeface="+mn-ea"/>
                <a:cs typeface="+mn-cs"/>
              </a:rPr>
              <a:t>. </a:t>
            </a:r>
          </a:p>
          <a:p>
            <a:pPr marL="171450" indent="-171450">
              <a:buFont typeface="Arial" charset="0"/>
              <a:buChar char="•"/>
            </a:pPr>
            <a:r>
              <a:rPr lang="en-US" sz="1200" b="0" i="0" kern="1200" dirty="0">
                <a:solidFill>
                  <a:schemeClr val="tx1"/>
                </a:solidFill>
                <a:effectLst/>
                <a:latin typeface="+mn-lt"/>
                <a:ea typeface="+mn-ea"/>
                <a:cs typeface="+mn-cs"/>
              </a:rPr>
              <a:t>Python uses indentation as its method of grouping statements.</a:t>
            </a:r>
            <a:endParaRPr lang="en-US" dirty="0"/>
          </a:p>
          <a:p>
            <a:endParaRPr lang="en-US" dirty="0"/>
          </a:p>
        </p:txBody>
      </p:sp>
      <p:sp>
        <p:nvSpPr>
          <p:cNvPr id="4" name="Slide Number Placeholder 3"/>
          <p:cNvSpPr>
            <a:spLocks noGrp="1"/>
          </p:cNvSpPr>
          <p:nvPr>
            <p:ph type="sldNum" sz="quarter" idx="10"/>
          </p:nvPr>
        </p:nvSpPr>
        <p:spPr/>
        <p:txBody>
          <a:bodyPr/>
          <a:lstStyle/>
          <a:p>
            <a:fld id="{8CDDEBA1-7C89-C845-AA8C-99C30AA6C1B2}" type="slidenum">
              <a:rPr lang="en-US" smtClean="0"/>
              <a:t>12</a:t>
            </a:fld>
            <a:endParaRPr lang="en-US"/>
          </a:p>
        </p:txBody>
      </p:sp>
    </p:spTree>
    <p:extLst>
      <p:ext uri="{BB962C8B-B14F-4D97-AF65-F5344CB8AC3E}">
        <p14:creationId xmlns:p14="http://schemas.microsoft.com/office/powerpoint/2010/main" val="39888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73366"/>
            <a:ext cx="9144000" cy="1584434"/>
          </a:xfrm>
        </p:spPr>
        <p:txBody>
          <a:bodyPr>
            <a:normAutofit/>
          </a:bodyPr>
          <a:lstStyle>
            <a:lvl1pPr marL="0" indent="0" algn="ctr">
              <a:buNone/>
              <a:defRPr sz="2800" b="1"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4079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29098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69668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8C13EA2-A6F9-A341-8568-F92F5CE6B582}" type="datetimeFigureOut">
              <a:rPr lang="en-US" smtClean="0"/>
              <a:t>27-Sep-21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205764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557"/>
            <a:ext cx="10515600" cy="930206"/>
          </a:xfrm>
        </p:spPr>
        <p:txBody>
          <a:bodyPr anchor="ctr"/>
          <a:lstStyle>
            <a:lvl1pPr algn="l">
              <a:defRPr sz="4800"/>
            </a:lvl1pPr>
          </a:lstStyle>
          <a:p>
            <a:r>
              <a:rPr lang="en-US"/>
              <a:t>Click to edit Master title style</a:t>
            </a:r>
          </a:p>
        </p:txBody>
      </p:sp>
      <p:sp>
        <p:nvSpPr>
          <p:cNvPr id="3" name="Text Placeholder 2"/>
          <p:cNvSpPr>
            <a:spLocks noGrp="1"/>
          </p:cNvSpPr>
          <p:nvPr>
            <p:ph type="body" idx="1"/>
          </p:nvPr>
        </p:nvSpPr>
        <p:spPr>
          <a:xfrm>
            <a:off x="838200" y="4518990"/>
            <a:ext cx="10515600" cy="497233"/>
          </a:xfrm>
        </p:spPr>
        <p:txBody>
          <a:bodyPr>
            <a:normAutofit/>
          </a:bodyPr>
          <a:lstStyle>
            <a:lvl1pPr marL="0" indent="0">
              <a:buNone/>
              <a:defRPr sz="2400" b="1"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185357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146797"/>
            <a:ext cx="5181600" cy="50301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46797"/>
            <a:ext cx="5181600" cy="50301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160888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95049"/>
          </a:xfrm>
        </p:spPr>
        <p:txBody>
          <a:bodyPr/>
          <a:lstStyle/>
          <a:p>
            <a:r>
              <a:rPr lang="en-US"/>
              <a:t>Click to edit Master title style</a:t>
            </a:r>
          </a:p>
        </p:txBody>
      </p:sp>
      <p:sp>
        <p:nvSpPr>
          <p:cNvPr id="3" name="Text Placeholder 2"/>
          <p:cNvSpPr>
            <a:spLocks noGrp="1"/>
          </p:cNvSpPr>
          <p:nvPr>
            <p:ph type="body" idx="1"/>
          </p:nvPr>
        </p:nvSpPr>
        <p:spPr>
          <a:xfrm>
            <a:off x="839788" y="1226861"/>
            <a:ext cx="5157787" cy="5754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1968983"/>
            <a:ext cx="5157787" cy="42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226861"/>
            <a:ext cx="5183188" cy="5754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1968983"/>
            <a:ext cx="5183188" cy="42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161752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81922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115370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61697"/>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981903" y="457201"/>
            <a:ext cx="6373485"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592317"/>
            <a:ext cx="3932237" cy="42766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66127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6617302" cy="977462"/>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7598978" y="457201"/>
            <a:ext cx="3756409"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560786"/>
            <a:ext cx="6617302" cy="43082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2C0A6-9093-0C43-BEE2-AAF0D9EA5838}" type="slidenum">
              <a:rPr lang="en-US" smtClean="0"/>
              <a:t>‹#›</a:t>
            </a:fld>
            <a:endParaRPr lang="en-US"/>
          </a:p>
        </p:txBody>
      </p:sp>
    </p:spTree>
    <p:extLst>
      <p:ext uri="{BB962C8B-B14F-4D97-AF65-F5344CB8AC3E}">
        <p14:creationId xmlns:p14="http://schemas.microsoft.com/office/powerpoint/2010/main" val="88893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02284"/>
          </a:xfrm>
          <a:prstGeom prst="rect">
            <a:avLst/>
          </a:prstGeom>
          <a:ln>
            <a:solidFill>
              <a:srgbClr val="FF0000"/>
            </a:solidFill>
          </a:ln>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38200" y="1073426"/>
            <a:ext cx="10515600" cy="5168348"/>
          </a:xfrm>
          <a:prstGeom prst="rect">
            <a:avLst/>
          </a:prstGeom>
          <a:ln>
            <a:solidFill>
              <a:srgbClr val="0432FF"/>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SWE 225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2C0A6-9093-0C43-BEE2-AAF0D9EA5838}" type="slidenum">
              <a:rPr lang="en-US" smtClean="0"/>
              <a:t>‹#›</a:t>
            </a:fld>
            <a:endParaRPr lang="en-US"/>
          </a:p>
        </p:txBody>
      </p:sp>
    </p:spTree>
    <p:extLst>
      <p:ext uri="{BB962C8B-B14F-4D97-AF65-F5344CB8AC3E}">
        <p14:creationId xmlns:p14="http://schemas.microsoft.com/office/powerpoint/2010/main" val="1249531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388" y="2309479"/>
            <a:ext cx="11026588" cy="2387600"/>
          </a:xfrm>
        </p:spPr>
        <p:txBody>
          <a:bodyPr/>
          <a:lstStyle/>
          <a:p>
            <a:r>
              <a:rPr lang="en-US" dirty="0"/>
              <a:t>SWE225</a:t>
            </a:r>
            <a:br>
              <a:rPr lang="en-US" dirty="0"/>
            </a:br>
            <a:r>
              <a:rPr lang="en-US" dirty="0"/>
              <a:t>Introduction to </a:t>
            </a:r>
            <a:br>
              <a:rPr lang="en-US" dirty="0"/>
            </a:br>
            <a:r>
              <a:rPr lang="en-US" dirty="0"/>
              <a:t>Programming and Problem Solving</a:t>
            </a:r>
          </a:p>
        </p:txBody>
      </p:sp>
      <p:sp>
        <p:nvSpPr>
          <p:cNvPr id="3" name="Subtitle 2"/>
          <p:cNvSpPr>
            <a:spLocks noGrp="1"/>
          </p:cNvSpPr>
          <p:nvPr>
            <p:ph type="subTitle" idx="1"/>
          </p:nvPr>
        </p:nvSpPr>
        <p:spPr>
          <a:xfrm>
            <a:off x="663388" y="5405913"/>
            <a:ext cx="11026588" cy="497581"/>
          </a:xfrm>
        </p:spPr>
        <p:txBody>
          <a:bodyPr/>
          <a:lstStyle/>
          <a:p>
            <a:r>
              <a:rPr lang="en-US" dirty="0">
                <a:solidFill>
                  <a:srgbClr val="0432FF"/>
                </a:solidFill>
              </a:rPr>
              <a:t>COLLEGE OF TECHNOLOGICAL INNOVATIONS (CTI)</a:t>
            </a:r>
          </a:p>
        </p:txBody>
      </p:sp>
    </p:spTree>
    <p:extLst>
      <p:ext uri="{BB962C8B-B14F-4D97-AF65-F5344CB8AC3E}">
        <p14:creationId xmlns:p14="http://schemas.microsoft.com/office/powerpoint/2010/main" val="27485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Class Work</a:t>
            </a:r>
          </a:p>
        </p:txBody>
      </p:sp>
      <p:sp>
        <p:nvSpPr>
          <p:cNvPr id="7" name="Content Placeholder 6"/>
          <p:cNvSpPr>
            <a:spLocks noGrp="1"/>
          </p:cNvSpPr>
          <p:nvPr>
            <p:ph idx="1"/>
          </p:nvPr>
        </p:nvSpPr>
        <p:spPr>
          <a:xfrm>
            <a:off x="838199" y="1073425"/>
            <a:ext cx="10515601" cy="5324535"/>
          </a:xfrm>
        </p:spPr>
        <p:txBody>
          <a:bodyPr>
            <a:normAutofit/>
          </a:bodyPr>
          <a:lstStyle/>
          <a:p>
            <a:r>
              <a:rPr lang="en-US" sz="2400" dirty="0"/>
              <a:t>Write the algorithm and python program to determine the absolute value of a number given by the user.</a:t>
            </a:r>
          </a:p>
          <a:p>
            <a:pPr lvl="1"/>
            <a:r>
              <a:rPr lang="en-US" sz="2000" u="sng" dirty="0"/>
              <a:t>Inputs</a:t>
            </a:r>
            <a:r>
              <a:rPr lang="en-US" sz="2000" dirty="0"/>
              <a:t>: ??</a:t>
            </a:r>
            <a:endParaRPr lang="en-US" sz="2000" dirty="0">
              <a:solidFill>
                <a:srgbClr val="0432FF"/>
              </a:solidFill>
            </a:endParaRPr>
          </a:p>
          <a:p>
            <a:pPr lvl="1"/>
            <a:r>
              <a:rPr lang="en-US" sz="2000" u="sng" dirty="0"/>
              <a:t>Output</a:t>
            </a:r>
            <a:r>
              <a:rPr lang="en-US" sz="2000" dirty="0"/>
              <a:t>: ??</a:t>
            </a:r>
            <a:endParaRPr lang="en-US" sz="2000" u="sng" dirty="0"/>
          </a:p>
          <a:p>
            <a:endParaRPr lang="en-US" sz="2000" u="sng" dirty="0">
              <a:solidFill>
                <a:srgbClr val="0432FF"/>
              </a:solidFill>
            </a:endParaRPr>
          </a:p>
        </p:txBody>
      </p:sp>
    </p:spTree>
    <p:extLst>
      <p:ext uri="{BB962C8B-B14F-4D97-AF65-F5344CB8AC3E}">
        <p14:creationId xmlns:p14="http://schemas.microsoft.com/office/powerpoint/2010/main" val="1364671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Class Work</a:t>
            </a:r>
          </a:p>
        </p:txBody>
      </p:sp>
      <p:sp>
        <p:nvSpPr>
          <p:cNvPr id="7" name="Content Placeholder 6"/>
          <p:cNvSpPr>
            <a:spLocks noGrp="1"/>
          </p:cNvSpPr>
          <p:nvPr>
            <p:ph idx="1"/>
          </p:nvPr>
        </p:nvSpPr>
        <p:spPr>
          <a:xfrm>
            <a:off x="838199" y="1073425"/>
            <a:ext cx="5578643" cy="5324535"/>
          </a:xfrm>
        </p:spPr>
        <p:txBody>
          <a:bodyPr>
            <a:normAutofit lnSpcReduction="10000"/>
          </a:bodyPr>
          <a:lstStyle/>
          <a:p>
            <a:r>
              <a:rPr lang="en-US" sz="2400" dirty="0"/>
              <a:t>Write an algorithm to determine and display the greater of two numbers.</a:t>
            </a:r>
          </a:p>
          <a:p>
            <a:pPr lvl="1"/>
            <a:r>
              <a:rPr lang="en-US" sz="2000" u="sng" dirty="0"/>
              <a:t>Inputs</a:t>
            </a:r>
            <a:r>
              <a:rPr lang="en-US" sz="2000" dirty="0"/>
              <a:t>: Two unknown numbers </a:t>
            </a:r>
            <a:r>
              <a:rPr lang="en-US" sz="2000" dirty="0">
                <a:solidFill>
                  <a:srgbClr val="0432FF"/>
                </a:solidFill>
              </a:rPr>
              <a:t>&lt;num1&gt;, &lt;num2&gt;</a:t>
            </a:r>
          </a:p>
          <a:p>
            <a:pPr lvl="1"/>
            <a:r>
              <a:rPr lang="en-US" sz="2000" u="sng" dirty="0"/>
              <a:t>Output</a:t>
            </a:r>
            <a:r>
              <a:rPr lang="en-US" sz="2000" dirty="0"/>
              <a:t>: num1 or num2, whichever is greater</a:t>
            </a:r>
            <a:endParaRPr lang="en-US" sz="2000" u="sng" dirty="0"/>
          </a:p>
          <a:p>
            <a:endParaRPr lang="en-US" sz="2000" u="sng" dirty="0">
              <a:solidFill>
                <a:srgbClr val="0432FF"/>
              </a:solidFill>
            </a:endParaRPr>
          </a:p>
          <a:p>
            <a:r>
              <a:rPr lang="en-US" sz="2400" u="sng" dirty="0">
                <a:solidFill>
                  <a:srgbClr val="0432FF"/>
                </a:solidFill>
              </a:rPr>
              <a:t>Algorithm</a:t>
            </a:r>
          </a:p>
          <a:p>
            <a:pPr marL="914400" lvl="1" indent="-457200">
              <a:buFont typeface="+mj-lt"/>
              <a:buAutoNum type="arabicPeriod"/>
            </a:pPr>
            <a:r>
              <a:rPr lang="en-US" sz="2000" dirty="0"/>
              <a:t>Start</a:t>
            </a:r>
          </a:p>
          <a:p>
            <a:pPr marL="914400" lvl="1" indent="-457200">
              <a:buFont typeface="+mj-lt"/>
              <a:buAutoNum type="arabicPeriod"/>
            </a:pPr>
            <a:r>
              <a:rPr lang="en-US" sz="2000" dirty="0"/>
              <a:t>Write “Enter two numbers”</a:t>
            </a:r>
          </a:p>
          <a:p>
            <a:pPr marL="914400" lvl="1" indent="-457200">
              <a:buFont typeface="+mj-lt"/>
              <a:buAutoNum type="arabicPeriod"/>
            </a:pPr>
            <a:r>
              <a:rPr lang="en-US" sz="2000" dirty="0"/>
              <a:t>Read num1, num2</a:t>
            </a:r>
          </a:p>
          <a:p>
            <a:pPr marL="914400" lvl="1" indent="-457200">
              <a:buFont typeface="+mj-lt"/>
              <a:buAutoNum type="arabicPeriod"/>
            </a:pPr>
            <a:r>
              <a:rPr lang="en-US" sz="2000" dirty="0"/>
              <a:t>If num1 &gt; num2</a:t>
            </a:r>
          </a:p>
          <a:p>
            <a:pPr marL="0" indent="0">
              <a:buNone/>
            </a:pPr>
            <a:r>
              <a:rPr lang="en-US" sz="2000" dirty="0"/>
              <a:t>		Write &lt;num1&gt; is greater</a:t>
            </a:r>
          </a:p>
          <a:p>
            <a:pPr marL="0" indent="0">
              <a:buNone/>
            </a:pPr>
            <a:r>
              <a:rPr lang="en-US" sz="2000" dirty="0"/>
              <a:t>	else				</a:t>
            </a:r>
          </a:p>
          <a:p>
            <a:pPr marL="0" indent="0">
              <a:buNone/>
            </a:pPr>
            <a:r>
              <a:rPr lang="en-US" sz="2000" dirty="0"/>
              <a:t>		Write &lt;num2&gt; is greater</a:t>
            </a:r>
          </a:p>
          <a:p>
            <a:pPr marL="914400" lvl="1" indent="-457200">
              <a:buFont typeface="+mj-lt"/>
              <a:buAutoNum type="arabicPeriod" startAt="5"/>
            </a:pPr>
            <a:r>
              <a:rPr lang="en-US" sz="2000" dirty="0"/>
              <a:t>Stop</a:t>
            </a:r>
          </a:p>
        </p:txBody>
      </p:sp>
      <p:sp>
        <p:nvSpPr>
          <p:cNvPr id="2" name="Rectangle 1"/>
          <p:cNvSpPr/>
          <p:nvPr/>
        </p:nvSpPr>
        <p:spPr>
          <a:xfrm>
            <a:off x="6609346" y="1073426"/>
            <a:ext cx="4744454" cy="5324535"/>
          </a:xfrm>
          <a:prstGeom prst="rect">
            <a:avLst/>
          </a:prstGeom>
          <a:ln>
            <a:solidFill>
              <a:srgbClr val="0432FF"/>
            </a:solidFill>
          </a:ln>
        </p:spPr>
        <p:txBody>
          <a:bodyPr wrap="square">
            <a:spAutoFit/>
          </a:bodyPr>
          <a:lstStyle/>
          <a:p>
            <a:r>
              <a:rPr lang="en-US" sz="2000" i="1" dirty="0">
                <a:solidFill>
                  <a:srgbClr val="0432FF"/>
                </a:solidFill>
              </a:rPr>
              <a:t># Selection - if ... else</a:t>
            </a:r>
            <a:br>
              <a:rPr lang="en-US" sz="2000" i="1" dirty="0">
                <a:solidFill>
                  <a:srgbClr val="0432FF"/>
                </a:solidFill>
              </a:rPr>
            </a:br>
            <a:r>
              <a:rPr lang="en-US" sz="2000" i="1" dirty="0">
                <a:solidFill>
                  <a:srgbClr val="0432FF"/>
                </a:solidFill>
              </a:rPr>
              <a:t>#</a:t>
            </a:r>
            <a:br>
              <a:rPr lang="en-US" sz="2000" i="1" dirty="0"/>
            </a:br>
            <a:br>
              <a:rPr lang="en-US" sz="2000" i="1" dirty="0"/>
            </a:br>
            <a:r>
              <a:rPr lang="en-US" sz="2000" dirty="0"/>
              <a:t>num1 = </a:t>
            </a:r>
            <a:r>
              <a:rPr lang="en-US" sz="2000" dirty="0" err="1"/>
              <a:t>int</a:t>
            </a:r>
            <a:r>
              <a:rPr lang="en-US" sz="2000" dirty="0"/>
              <a:t>(input("Enter first number: "))</a:t>
            </a:r>
            <a:br>
              <a:rPr lang="en-US" sz="2000" dirty="0"/>
            </a:br>
            <a:r>
              <a:rPr lang="en-US" sz="2000" dirty="0"/>
              <a:t>num2 = </a:t>
            </a:r>
            <a:r>
              <a:rPr lang="en-US" sz="2000" dirty="0" err="1"/>
              <a:t>int</a:t>
            </a:r>
            <a:r>
              <a:rPr lang="en-US" sz="2000" dirty="0"/>
              <a:t>(input("Enter second number: "))</a:t>
            </a:r>
            <a:br>
              <a:rPr lang="en-US" sz="2000" dirty="0"/>
            </a:br>
            <a:br>
              <a:rPr lang="en-US" sz="2000" dirty="0"/>
            </a:br>
            <a:r>
              <a:rPr lang="en-US" sz="2000" dirty="0"/>
              <a:t>if num1&gt;num2:</a:t>
            </a:r>
            <a:br>
              <a:rPr lang="en-US" sz="2000" dirty="0"/>
            </a:br>
            <a:r>
              <a:rPr lang="en-US" sz="2000" dirty="0"/>
              <a:t>    print (num1, "is greater")</a:t>
            </a:r>
            <a:br>
              <a:rPr lang="en-US" sz="2000" dirty="0"/>
            </a:br>
            <a:r>
              <a:rPr lang="en-US" sz="2000" dirty="0"/>
              <a:t>else:</a:t>
            </a:r>
            <a:br>
              <a:rPr lang="en-US" sz="2000" dirty="0"/>
            </a:br>
            <a:r>
              <a:rPr lang="en-US" sz="2000" dirty="0"/>
              <a:t>    print(num2, "is greater")</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27256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p>
        </p:txBody>
      </p:sp>
      <p:sp>
        <p:nvSpPr>
          <p:cNvPr id="3" name="Content Placeholder 2"/>
          <p:cNvSpPr>
            <a:spLocks noGrp="1"/>
          </p:cNvSpPr>
          <p:nvPr>
            <p:ph idx="1"/>
          </p:nvPr>
        </p:nvSpPr>
        <p:spPr/>
        <p:txBody>
          <a:bodyPr>
            <a:normAutofit lnSpcReduction="10000"/>
          </a:bodyPr>
          <a:lstStyle/>
          <a:p>
            <a:r>
              <a:rPr lang="en-US" dirty="0"/>
              <a:t>Syntax for multiple conditions:</a:t>
            </a:r>
          </a:p>
          <a:p>
            <a:pPr marL="1371600" lvl="3" indent="0">
              <a:buNone/>
            </a:pPr>
            <a:endParaRPr lang="en-US" sz="2400" dirty="0">
              <a:latin typeface="Courier New" charset="0"/>
              <a:ea typeface="Courier New" charset="0"/>
              <a:cs typeface="Courier New" charset="0"/>
            </a:endParaRPr>
          </a:p>
          <a:p>
            <a:pPr marL="1371600" lvl="3" indent="0">
              <a:buNone/>
            </a:pPr>
            <a:r>
              <a:rPr lang="en-US" sz="2400" dirty="0">
                <a:solidFill>
                  <a:srgbClr val="0432FF"/>
                </a:solidFill>
                <a:latin typeface="Courier New" charset="0"/>
                <a:ea typeface="Courier New" charset="0"/>
                <a:cs typeface="Courier New" charset="0"/>
              </a:rPr>
              <a:t>if</a:t>
            </a:r>
            <a:r>
              <a:rPr lang="en-US" sz="2400" dirty="0">
                <a:latin typeface="Courier New" charset="0"/>
                <a:ea typeface="Courier New" charset="0"/>
                <a:cs typeface="Courier New" charset="0"/>
              </a:rPr>
              <a:t> expression1</a:t>
            </a:r>
            <a:r>
              <a:rPr lang="en-US" sz="2400" dirty="0">
                <a:solidFill>
                  <a:srgbClr val="0432FF"/>
                </a:solidFill>
                <a:latin typeface="Courier New" charset="0"/>
                <a:ea typeface="Courier New" charset="0"/>
                <a:cs typeface="Courier New" charset="0"/>
              </a:rPr>
              <a:t>:</a:t>
            </a:r>
            <a:r>
              <a:rPr lang="en-US" sz="2400" dirty="0">
                <a:latin typeface="Courier New" charset="0"/>
                <a:ea typeface="Courier New" charset="0"/>
                <a:cs typeface="Courier New" charset="0"/>
              </a:rPr>
              <a:t> </a:t>
            </a:r>
          </a:p>
          <a:p>
            <a:pPr marL="1828800" lvl="4" indent="0">
              <a:buNone/>
            </a:pPr>
            <a:r>
              <a:rPr lang="en-US" sz="2400" dirty="0">
                <a:latin typeface="Courier New" charset="0"/>
                <a:ea typeface="Courier New" charset="0"/>
                <a:cs typeface="Courier New" charset="0"/>
              </a:rPr>
              <a:t>statement-set-A</a:t>
            </a:r>
          </a:p>
          <a:p>
            <a:pPr marL="1371600" lvl="3" indent="0">
              <a:buNone/>
            </a:pPr>
            <a:r>
              <a:rPr lang="en-US" sz="2400" dirty="0" err="1">
                <a:solidFill>
                  <a:srgbClr val="0432FF"/>
                </a:solidFill>
                <a:latin typeface="Courier New" charset="0"/>
                <a:ea typeface="Courier New" charset="0"/>
                <a:cs typeface="Courier New" charset="0"/>
              </a:rPr>
              <a:t>elif</a:t>
            </a:r>
            <a:r>
              <a:rPr lang="en-US" sz="2400" dirty="0">
                <a:solidFill>
                  <a:srgbClr val="0432FF"/>
                </a:solidFill>
                <a:latin typeface="Courier New" charset="0"/>
                <a:ea typeface="Courier New" charset="0"/>
                <a:cs typeface="Courier New" charset="0"/>
              </a:rPr>
              <a:t> </a:t>
            </a:r>
            <a:r>
              <a:rPr lang="en-US" sz="2400" dirty="0">
                <a:latin typeface="Courier New" charset="0"/>
                <a:ea typeface="Courier New" charset="0"/>
                <a:cs typeface="Courier New" charset="0"/>
              </a:rPr>
              <a:t>expression2</a:t>
            </a:r>
            <a:r>
              <a:rPr lang="en-US" sz="2400" dirty="0">
                <a:solidFill>
                  <a:srgbClr val="0432FF"/>
                </a:solidFill>
                <a:latin typeface="Courier New" charset="0"/>
                <a:ea typeface="Courier New" charset="0"/>
                <a:cs typeface="Courier New" charset="0"/>
              </a:rPr>
              <a:t>:</a:t>
            </a:r>
          </a:p>
          <a:p>
            <a:pPr marL="1828800" lvl="4" indent="0">
              <a:buNone/>
            </a:pPr>
            <a:r>
              <a:rPr lang="en-US" sz="2400" dirty="0">
                <a:latin typeface="Courier New" charset="0"/>
                <a:ea typeface="Courier New" charset="0"/>
                <a:cs typeface="Courier New" charset="0"/>
              </a:rPr>
              <a:t>statement-set-B</a:t>
            </a:r>
          </a:p>
          <a:p>
            <a:pPr marL="1371600" lvl="3" indent="0">
              <a:buNone/>
            </a:pPr>
            <a:r>
              <a:rPr lang="en-US" sz="2400" dirty="0" err="1">
                <a:solidFill>
                  <a:srgbClr val="0432FF"/>
                </a:solidFill>
                <a:latin typeface="Courier New" charset="0"/>
                <a:ea typeface="Courier New" charset="0"/>
                <a:cs typeface="Courier New" charset="0"/>
              </a:rPr>
              <a:t>elif</a:t>
            </a:r>
            <a:r>
              <a:rPr lang="en-US" sz="2400" dirty="0">
                <a:solidFill>
                  <a:srgbClr val="0432FF"/>
                </a:solidFill>
                <a:latin typeface="Courier New" charset="0"/>
                <a:ea typeface="Courier New" charset="0"/>
                <a:cs typeface="Courier New" charset="0"/>
              </a:rPr>
              <a:t> </a:t>
            </a:r>
            <a:r>
              <a:rPr lang="en-US" sz="2400" dirty="0">
                <a:latin typeface="Courier New" charset="0"/>
                <a:ea typeface="Courier New" charset="0"/>
                <a:cs typeface="Courier New" charset="0"/>
              </a:rPr>
              <a:t>expression3</a:t>
            </a:r>
            <a:r>
              <a:rPr lang="en-US" sz="2400" dirty="0">
                <a:solidFill>
                  <a:srgbClr val="0432FF"/>
                </a:solidFill>
                <a:latin typeface="Courier New" charset="0"/>
                <a:ea typeface="Courier New" charset="0"/>
                <a:cs typeface="Courier New" charset="0"/>
              </a:rPr>
              <a:t>:</a:t>
            </a:r>
          </a:p>
          <a:p>
            <a:pPr marL="1828800" lvl="4" indent="0">
              <a:buNone/>
            </a:pPr>
            <a:r>
              <a:rPr lang="en-US" sz="2400" dirty="0">
                <a:latin typeface="Courier New" charset="0"/>
                <a:ea typeface="Courier New" charset="0"/>
                <a:cs typeface="Courier New" charset="0"/>
              </a:rPr>
              <a:t>statement-set-C</a:t>
            </a:r>
          </a:p>
          <a:p>
            <a:pPr marL="1371600" lvl="3" indent="0">
              <a:buNone/>
            </a:pPr>
            <a:r>
              <a:rPr lang="en-US" sz="2400" dirty="0">
                <a:solidFill>
                  <a:srgbClr val="0432FF"/>
                </a:solidFill>
                <a:latin typeface="Courier New" charset="0"/>
                <a:ea typeface="Courier New" charset="0"/>
                <a:cs typeface="Courier New" charset="0"/>
              </a:rPr>
              <a:t>else:</a:t>
            </a:r>
          </a:p>
          <a:p>
            <a:pPr marL="1828800" lvl="4" indent="0">
              <a:buNone/>
            </a:pPr>
            <a:r>
              <a:rPr lang="en-US" sz="2400" dirty="0">
                <a:latin typeface="Courier New" charset="0"/>
                <a:ea typeface="Courier New" charset="0"/>
                <a:cs typeface="Courier New" charset="0"/>
              </a:rPr>
              <a:t>statement-set-D</a:t>
            </a:r>
            <a:endParaRPr lang="en-US" dirty="0"/>
          </a:p>
          <a:p>
            <a:endParaRPr lang="en-US" dirty="0"/>
          </a:p>
          <a:p>
            <a:r>
              <a:rPr lang="en-US" dirty="0">
                <a:solidFill>
                  <a:srgbClr val="0432FF"/>
                </a:solidFill>
              </a:rPr>
              <a:t>Note: </a:t>
            </a:r>
            <a:r>
              <a:rPr lang="en-US" dirty="0"/>
              <a:t>the first expression is preceded by </a:t>
            </a:r>
            <a:r>
              <a:rPr lang="en-US" i="1" dirty="0">
                <a:solidFill>
                  <a:srgbClr val="0432FF"/>
                </a:solidFill>
              </a:rPr>
              <a:t>if</a:t>
            </a:r>
            <a:r>
              <a:rPr lang="en-US" dirty="0"/>
              <a:t> and the last expression is preceded by </a:t>
            </a:r>
            <a:r>
              <a:rPr lang="en-US" i="1" dirty="0">
                <a:solidFill>
                  <a:srgbClr val="0432FF"/>
                </a:solidFill>
              </a:rPr>
              <a:t>else</a:t>
            </a:r>
          </a:p>
        </p:txBody>
      </p:sp>
    </p:spTree>
    <p:extLst>
      <p:ext uri="{BB962C8B-B14F-4D97-AF65-F5344CB8AC3E}">
        <p14:creationId xmlns:p14="http://schemas.microsoft.com/office/powerpoint/2010/main" val="115144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Class Work</a:t>
            </a:r>
          </a:p>
        </p:txBody>
      </p:sp>
      <p:sp>
        <p:nvSpPr>
          <p:cNvPr id="7" name="Content Placeholder 6"/>
          <p:cNvSpPr>
            <a:spLocks noGrp="1"/>
          </p:cNvSpPr>
          <p:nvPr>
            <p:ph idx="1"/>
          </p:nvPr>
        </p:nvSpPr>
        <p:spPr>
          <a:xfrm>
            <a:off x="838199" y="1073425"/>
            <a:ext cx="5578643" cy="5324535"/>
          </a:xfrm>
        </p:spPr>
        <p:txBody>
          <a:bodyPr>
            <a:normAutofit lnSpcReduction="10000"/>
          </a:bodyPr>
          <a:lstStyle/>
          <a:p>
            <a:r>
              <a:rPr lang="en-US" sz="2400" dirty="0"/>
              <a:t>In the previous algorithm to find greater of two numbers, we did not consider the fact that the user could give the same value for the two numbers. Let’s fix that problem here.</a:t>
            </a:r>
            <a:endParaRPr lang="en-US" sz="2000" u="sng" dirty="0">
              <a:solidFill>
                <a:srgbClr val="0432FF"/>
              </a:solidFill>
            </a:endParaRPr>
          </a:p>
          <a:p>
            <a:r>
              <a:rPr lang="en-US" sz="2400" u="sng" dirty="0">
                <a:solidFill>
                  <a:srgbClr val="0432FF"/>
                </a:solidFill>
              </a:rPr>
              <a:t>Algorithm</a:t>
            </a:r>
          </a:p>
          <a:p>
            <a:pPr marL="914400" lvl="1" indent="-457200">
              <a:buFont typeface="+mj-lt"/>
              <a:buAutoNum type="arabicPeriod"/>
            </a:pPr>
            <a:r>
              <a:rPr lang="en-US" sz="2000" dirty="0"/>
              <a:t>Start</a:t>
            </a:r>
          </a:p>
          <a:p>
            <a:pPr marL="914400" lvl="1" indent="-457200">
              <a:buFont typeface="+mj-lt"/>
              <a:buAutoNum type="arabicPeriod"/>
            </a:pPr>
            <a:r>
              <a:rPr lang="en-US" sz="2000" dirty="0"/>
              <a:t>Write “Enter two numbers”</a:t>
            </a:r>
          </a:p>
          <a:p>
            <a:pPr marL="914400" lvl="1" indent="-457200">
              <a:buFont typeface="+mj-lt"/>
              <a:buAutoNum type="arabicPeriod"/>
            </a:pPr>
            <a:r>
              <a:rPr lang="en-US" sz="2000" dirty="0"/>
              <a:t>Read num1, num2</a:t>
            </a:r>
          </a:p>
          <a:p>
            <a:pPr marL="914400" lvl="1" indent="-457200">
              <a:buFont typeface="+mj-lt"/>
              <a:buAutoNum type="arabicPeriod"/>
            </a:pPr>
            <a:r>
              <a:rPr lang="en-US" sz="2000" dirty="0"/>
              <a:t>If num1  ==  num2:</a:t>
            </a:r>
          </a:p>
          <a:p>
            <a:pPr marL="457200" lvl="1" indent="0">
              <a:buNone/>
            </a:pPr>
            <a:r>
              <a:rPr lang="en-US" sz="2000" dirty="0"/>
              <a:t>		Write “both are same”</a:t>
            </a:r>
          </a:p>
          <a:p>
            <a:pPr marL="457200" lvl="1" indent="0">
              <a:buNone/>
            </a:pPr>
            <a:r>
              <a:rPr lang="en-US" sz="2000" dirty="0"/>
              <a:t>	else if num1 &gt; num2</a:t>
            </a:r>
          </a:p>
          <a:p>
            <a:pPr marL="0" indent="0">
              <a:buNone/>
            </a:pPr>
            <a:r>
              <a:rPr lang="en-US" sz="2000" dirty="0"/>
              <a:t>		Write &lt;num1&gt; is greater</a:t>
            </a:r>
          </a:p>
          <a:p>
            <a:pPr marL="0" indent="0">
              <a:buNone/>
            </a:pPr>
            <a:r>
              <a:rPr lang="en-US" sz="2000" dirty="0"/>
              <a:t>	else				</a:t>
            </a:r>
          </a:p>
          <a:p>
            <a:pPr marL="0" indent="0">
              <a:buNone/>
            </a:pPr>
            <a:r>
              <a:rPr lang="en-US" sz="2000" dirty="0"/>
              <a:t>		Write &lt;num2&gt; is greater</a:t>
            </a:r>
          </a:p>
          <a:p>
            <a:pPr marL="914400" lvl="1" indent="-457200">
              <a:buFont typeface="+mj-lt"/>
              <a:buAutoNum type="arabicPeriod" startAt="5"/>
            </a:pPr>
            <a:r>
              <a:rPr lang="en-US" sz="2000" dirty="0"/>
              <a:t>Stop</a:t>
            </a:r>
          </a:p>
        </p:txBody>
      </p:sp>
      <p:sp>
        <p:nvSpPr>
          <p:cNvPr id="2" name="Rectangle 1"/>
          <p:cNvSpPr/>
          <p:nvPr/>
        </p:nvSpPr>
        <p:spPr>
          <a:xfrm>
            <a:off x="6609346" y="1073426"/>
            <a:ext cx="4744454" cy="5324535"/>
          </a:xfrm>
          <a:prstGeom prst="rect">
            <a:avLst/>
          </a:prstGeom>
          <a:ln>
            <a:solidFill>
              <a:srgbClr val="0432FF"/>
            </a:solidFill>
          </a:ln>
        </p:spPr>
        <p:txBody>
          <a:bodyPr wrap="square">
            <a:spAutoFit/>
          </a:bodyPr>
          <a:lstStyle/>
          <a:p>
            <a:r>
              <a:rPr lang="en-US" sz="2000" i="1" dirty="0">
                <a:solidFill>
                  <a:srgbClr val="0432FF"/>
                </a:solidFill>
              </a:rPr>
              <a:t># Selection - if ... else</a:t>
            </a:r>
            <a:br>
              <a:rPr lang="en-US" sz="2000" i="1" dirty="0">
                <a:solidFill>
                  <a:srgbClr val="0432FF"/>
                </a:solidFill>
              </a:rPr>
            </a:br>
            <a:r>
              <a:rPr lang="en-US" sz="2000" i="1" dirty="0">
                <a:solidFill>
                  <a:srgbClr val="0432FF"/>
                </a:solidFill>
              </a:rPr>
              <a:t>#</a:t>
            </a:r>
            <a:br>
              <a:rPr lang="en-US" sz="2000" i="1" dirty="0"/>
            </a:br>
            <a:br>
              <a:rPr lang="en-US" sz="2000" i="1" dirty="0"/>
            </a:br>
            <a:r>
              <a:rPr lang="en-US" sz="2000" dirty="0"/>
              <a:t>num1 = </a:t>
            </a:r>
            <a:r>
              <a:rPr lang="en-US" sz="2000" dirty="0" err="1"/>
              <a:t>int</a:t>
            </a:r>
            <a:r>
              <a:rPr lang="en-US" sz="2000" dirty="0"/>
              <a:t>(input("Enter first number: "))</a:t>
            </a:r>
            <a:br>
              <a:rPr lang="en-US" sz="2000" dirty="0"/>
            </a:br>
            <a:r>
              <a:rPr lang="en-US" sz="2000" dirty="0"/>
              <a:t>num2 = </a:t>
            </a:r>
            <a:r>
              <a:rPr lang="en-US" sz="2000" dirty="0" err="1"/>
              <a:t>int</a:t>
            </a:r>
            <a:r>
              <a:rPr lang="en-US" sz="2000" dirty="0"/>
              <a:t>(input("Enter second number: "))</a:t>
            </a:r>
            <a:br>
              <a:rPr lang="en-US" sz="2000" dirty="0"/>
            </a:br>
            <a:br>
              <a:rPr lang="en-US" sz="2000" dirty="0"/>
            </a:br>
            <a:r>
              <a:rPr lang="en-US" sz="2000" dirty="0"/>
              <a:t>if num1==num2:</a:t>
            </a:r>
            <a:br>
              <a:rPr lang="en-US" sz="2000" dirty="0"/>
            </a:br>
            <a:r>
              <a:rPr lang="en-US" sz="2000" dirty="0"/>
              <a:t>    print ("both are same")</a:t>
            </a:r>
            <a:br>
              <a:rPr lang="en-US" sz="2000" dirty="0"/>
            </a:br>
            <a:r>
              <a:rPr lang="en-US" sz="2000" dirty="0" err="1"/>
              <a:t>elif</a:t>
            </a:r>
            <a:r>
              <a:rPr lang="en-US" sz="2000" dirty="0"/>
              <a:t> num1&gt;num2:</a:t>
            </a:r>
            <a:br>
              <a:rPr lang="en-US" sz="2000" dirty="0"/>
            </a:br>
            <a:r>
              <a:rPr lang="en-US" sz="2000" dirty="0"/>
              <a:t>    print (num1, "is greater")</a:t>
            </a:r>
            <a:br>
              <a:rPr lang="en-US" sz="2000" dirty="0"/>
            </a:br>
            <a:r>
              <a:rPr lang="en-US" sz="2000" dirty="0"/>
              <a:t>else:</a:t>
            </a:r>
            <a:br>
              <a:rPr lang="en-US" sz="2000" dirty="0"/>
            </a:br>
            <a:r>
              <a:rPr lang="en-US" sz="2000" dirty="0"/>
              <a:t>    print(num2, "is greater")</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76539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a:xfrm>
            <a:off x="838200" y="1073426"/>
            <a:ext cx="5951706" cy="5355312"/>
          </a:xfrm>
        </p:spPr>
        <p:txBody>
          <a:bodyPr>
            <a:normAutofit fontScale="92500" lnSpcReduction="10000"/>
          </a:bodyPr>
          <a:lstStyle/>
          <a:p>
            <a:r>
              <a:rPr lang="en-US" dirty="0"/>
              <a:t>Write the algorithm and Python program to find the greatest of three numbers.</a:t>
            </a:r>
          </a:p>
          <a:p>
            <a:pPr lvl="1"/>
            <a:r>
              <a:rPr lang="en-US" dirty="0"/>
              <a:t>Inputs: ?</a:t>
            </a:r>
          </a:p>
          <a:p>
            <a:pPr lvl="1"/>
            <a:r>
              <a:rPr lang="en-US" dirty="0"/>
              <a:t>Output: ?</a:t>
            </a:r>
          </a:p>
          <a:p>
            <a:r>
              <a:rPr lang="en-US" dirty="0">
                <a:solidFill>
                  <a:srgbClr val="0432FF"/>
                </a:solidFill>
              </a:rPr>
              <a:t>Algorithm</a:t>
            </a:r>
          </a:p>
          <a:p>
            <a:pPr marL="914400" lvl="1" indent="-457200">
              <a:buFont typeface="+mj-lt"/>
              <a:buAutoNum type="arabicPeriod"/>
            </a:pPr>
            <a:r>
              <a:rPr lang="en-US" dirty="0"/>
              <a:t>Start</a:t>
            </a:r>
          </a:p>
          <a:p>
            <a:pPr marL="914400" lvl="1" indent="-457200">
              <a:buFont typeface="+mj-lt"/>
              <a:buAutoNum type="arabicPeriod"/>
            </a:pPr>
            <a:r>
              <a:rPr lang="en-US" dirty="0"/>
              <a:t>Read num1, num2, num3</a:t>
            </a:r>
          </a:p>
          <a:p>
            <a:pPr marL="914400" lvl="1" indent="-457200">
              <a:buFont typeface="+mj-lt"/>
              <a:buAutoNum type="arabicPeriod"/>
            </a:pPr>
            <a:r>
              <a:rPr lang="en-US" dirty="0"/>
              <a:t>If num1=num2=num3</a:t>
            </a:r>
          </a:p>
          <a:p>
            <a:pPr marL="457200" lvl="1" indent="0">
              <a:buNone/>
            </a:pPr>
            <a:r>
              <a:rPr lang="en-US" dirty="0"/>
              <a:t>		Write “all same”</a:t>
            </a:r>
          </a:p>
          <a:p>
            <a:pPr marL="457200" lvl="1" indent="0">
              <a:buNone/>
            </a:pPr>
            <a:r>
              <a:rPr lang="en-US" dirty="0"/>
              <a:t>	else if num1 &gt; num2 and num1 &gt; num3</a:t>
            </a:r>
          </a:p>
          <a:p>
            <a:pPr marL="457200" lvl="1" indent="0">
              <a:buNone/>
            </a:pPr>
            <a:r>
              <a:rPr lang="en-US" dirty="0"/>
              <a:t>		Write num1 is great</a:t>
            </a:r>
          </a:p>
          <a:p>
            <a:pPr marL="457200" lvl="1" indent="0">
              <a:buNone/>
            </a:pPr>
            <a:r>
              <a:rPr lang="en-US" dirty="0"/>
              <a:t>	else if num2 &gt; num3</a:t>
            </a:r>
          </a:p>
          <a:p>
            <a:pPr marL="457200" lvl="1" indent="0">
              <a:buNone/>
            </a:pPr>
            <a:r>
              <a:rPr lang="en-US" dirty="0"/>
              <a:t>		Write num2 is great</a:t>
            </a:r>
          </a:p>
          <a:p>
            <a:pPr marL="457200" lvl="1" indent="0">
              <a:buNone/>
            </a:pPr>
            <a:r>
              <a:rPr lang="en-US" dirty="0"/>
              <a:t>	else</a:t>
            </a:r>
          </a:p>
          <a:p>
            <a:pPr marL="457200" lvl="1" indent="0">
              <a:buNone/>
            </a:pPr>
            <a:r>
              <a:rPr lang="en-US" dirty="0"/>
              <a:t>		Write num3 is great</a:t>
            </a:r>
          </a:p>
        </p:txBody>
      </p:sp>
      <p:sp>
        <p:nvSpPr>
          <p:cNvPr id="4" name="Rectangle 3"/>
          <p:cNvSpPr/>
          <p:nvPr/>
        </p:nvSpPr>
        <p:spPr>
          <a:xfrm>
            <a:off x="6984460" y="1073426"/>
            <a:ext cx="4369339" cy="5355312"/>
          </a:xfrm>
          <a:prstGeom prst="rect">
            <a:avLst/>
          </a:prstGeom>
          <a:ln>
            <a:solidFill>
              <a:srgbClr val="0432FF"/>
            </a:solidFill>
          </a:ln>
        </p:spPr>
        <p:txBody>
          <a:bodyPr wrap="square">
            <a:spAutoFit/>
          </a:bodyPr>
          <a:lstStyle/>
          <a:p>
            <a:r>
              <a:rPr lang="en-US" i="1" dirty="0">
                <a:solidFill>
                  <a:srgbClr val="808080"/>
                </a:solidFill>
              </a:rPr>
              <a:t># if ... </a:t>
            </a:r>
            <a:r>
              <a:rPr lang="en-US" i="1" dirty="0" err="1">
                <a:solidFill>
                  <a:srgbClr val="808080"/>
                </a:solidFill>
              </a:rPr>
              <a:t>elif</a:t>
            </a:r>
            <a:r>
              <a:rPr lang="en-US" i="1" dirty="0">
                <a:solidFill>
                  <a:srgbClr val="808080"/>
                </a:solidFill>
              </a:rPr>
              <a:t> ... else</a:t>
            </a:r>
            <a:br>
              <a:rPr lang="en-US" i="1" dirty="0">
                <a:solidFill>
                  <a:srgbClr val="808080"/>
                </a:solidFill>
              </a:rPr>
            </a:br>
            <a:r>
              <a:rPr lang="en-US" i="1" dirty="0">
                <a:solidFill>
                  <a:srgbClr val="808080"/>
                </a:solidFill>
              </a:rPr>
              <a:t>#</a:t>
            </a:r>
            <a:br>
              <a:rPr lang="en-US" i="1" dirty="0">
                <a:solidFill>
                  <a:srgbClr val="808080"/>
                </a:solidFill>
              </a:rPr>
            </a:br>
            <a:br>
              <a:rPr lang="en-US" i="1" dirty="0">
                <a:solidFill>
                  <a:srgbClr val="808080"/>
                </a:solidFill>
              </a:rPr>
            </a:br>
            <a:r>
              <a:rPr lang="en-US" dirty="0"/>
              <a:t>num1 = </a:t>
            </a:r>
            <a:r>
              <a:rPr lang="en-US" dirty="0">
                <a:solidFill>
                  <a:srgbClr val="000080"/>
                </a:solidFill>
              </a:rPr>
              <a:t>int</a:t>
            </a:r>
            <a:r>
              <a:rPr lang="en-US" dirty="0"/>
              <a:t>(</a:t>
            </a:r>
            <a:r>
              <a:rPr lang="en-US" dirty="0">
                <a:solidFill>
                  <a:srgbClr val="000080"/>
                </a:solidFill>
              </a:rPr>
              <a:t>input</a:t>
            </a:r>
            <a:r>
              <a:rPr lang="en-US" dirty="0"/>
              <a:t>(</a:t>
            </a:r>
            <a:r>
              <a:rPr lang="en-US" b="1" dirty="0">
                <a:solidFill>
                  <a:srgbClr val="008080"/>
                </a:solidFill>
              </a:rPr>
              <a:t>"enter first number: "</a:t>
            </a:r>
            <a:r>
              <a:rPr lang="en-US" dirty="0"/>
              <a:t>))</a:t>
            </a:r>
            <a:br>
              <a:rPr lang="en-US" dirty="0"/>
            </a:br>
            <a:r>
              <a:rPr lang="en-US" dirty="0"/>
              <a:t>num2 = </a:t>
            </a:r>
            <a:r>
              <a:rPr lang="en-US" dirty="0">
                <a:solidFill>
                  <a:srgbClr val="000080"/>
                </a:solidFill>
              </a:rPr>
              <a:t>int</a:t>
            </a:r>
            <a:r>
              <a:rPr lang="en-US" dirty="0"/>
              <a:t>(</a:t>
            </a:r>
            <a:r>
              <a:rPr lang="en-US" dirty="0">
                <a:solidFill>
                  <a:srgbClr val="000080"/>
                </a:solidFill>
              </a:rPr>
              <a:t>input</a:t>
            </a:r>
            <a:r>
              <a:rPr lang="en-US" dirty="0"/>
              <a:t>(</a:t>
            </a:r>
            <a:r>
              <a:rPr lang="en-US" b="1" dirty="0">
                <a:solidFill>
                  <a:srgbClr val="008080"/>
                </a:solidFill>
              </a:rPr>
              <a:t>"enter second number: "</a:t>
            </a:r>
            <a:r>
              <a:rPr lang="en-US" dirty="0"/>
              <a:t>))</a:t>
            </a:r>
            <a:br>
              <a:rPr lang="en-US" dirty="0"/>
            </a:br>
            <a:r>
              <a:rPr lang="en-US" dirty="0"/>
              <a:t>num3 = </a:t>
            </a:r>
            <a:r>
              <a:rPr lang="en-US" dirty="0">
                <a:solidFill>
                  <a:srgbClr val="000080"/>
                </a:solidFill>
              </a:rPr>
              <a:t>int</a:t>
            </a:r>
            <a:r>
              <a:rPr lang="en-US" dirty="0"/>
              <a:t>(</a:t>
            </a:r>
            <a:r>
              <a:rPr lang="en-US" dirty="0">
                <a:solidFill>
                  <a:srgbClr val="000080"/>
                </a:solidFill>
              </a:rPr>
              <a:t>input</a:t>
            </a:r>
            <a:r>
              <a:rPr lang="en-US" dirty="0"/>
              <a:t>(</a:t>
            </a:r>
            <a:r>
              <a:rPr lang="en-US" b="1" dirty="0">
                <a:solidFill>
                  <a:srgbClr val="008080"/>
                </a:solidFill>
              </a:rPr>
              <a:t>"enter third number: "</a:t>
            </a:r>
            <a:r>
              <a:rPr lang="en-US" dirty="0"/>
              <a:t>))</a:t>
            </a:r>
            <a:br>
              <a:rPr lang="en-US" dirty="0"/>
            </a:br>
            <a:br>
              <a:rPr lang="en-US" dirty="0"/>
            </a:br>
            <a:r>
              <a:rPr lang="en-US" b="1" dirty="0">
                <a:solidFill>
                  <a:srgbClr val="000080"/>
                </a:solidFill>
              </a:rPr>
              <a:t>if </a:t>
            </a:r>
            <a:r>
              <a:rPr lang="en-US" dirty="0"/>
              <a:t>num1 == num2 == num3:</a:t>
            </a:r>
            <a:br>
              <a:rPr lang="en-US" dirty="0"/>
            </a:br>
            <a:r>
              <a:rPr lang="en-US" dirty="0"/>
              <a:t>    </a:t>
            </a:r>
            <a:r>
              <a:rPr lang="en-US" dirty="0">
                <a:solidFill>
                  <a:srgbClr val="000080"/>
                </a:solidFill>
              </a:rPr>
              <a:t>print </a:t>
            </a:r>
            <a:r>
              <a:rPr lang="en-US" dirty="0"/>
              <a:t>(</a:t>
            </a:r>
            <a:r>
              <a:rPr lang="en-US" b="1" dirty="0">
                <a:solidFill>
                  <a:srgbClr val="008080"/>
                </a:solidFill>
              </a:rPr>
              <a:t>"all are same"</a:t>
            </a:r>
            <a:r>
              <a:rPr lang="en-US" dirty="0"/>
              <a:t>)</a:t>
            </a:r>
            <a:br>
              <a:rPr lang="en-US" dirty="0"/>
            </a:br>
            <a:r>
              <a:rPr lang="en-US" b="1" dirty="0" err="1">
                <a:solidFill>
                  <a:srgbClr val="000080"/>
                </a:solidFill>
              </a:rPr>
              <a:t>elif</a:t>
            </a:r>
            <a:r>
              <a:rPr lang="en-US" b="1" dirty="0">
                <a:solidFill>
                  <a:srgbClr val="000080"/>
                </a:solidFill>
              </a:rPr>
              <a:t> (</a:t>
            </a:r>
            <a:r>
              <a:rPr lang="en-US" dirty="0"/>
              <a:t>num1&gt;num2) </a:t>
            </a:r>
            <a:r>
              <a:rPr lang="en-US" b="1" dirty="0">
                <a:solidFill>
                  <a:srgbClr val="000080"/>
                </a:solidFill>
              </a:rPr>
              <a:t>and (</a:t>
            </a:r>
            <a:r>
              <a:rPr lang="en-US" dirty="0"/>
              <a:t>num1 &gt; num3):</a:t>
            </a:r>
            <a:br>
              <a:rPr lang="en-US" dirty="0"/>
            </a:br>
            <a:r>
              <a:rPr lang="en-US" dirty="0"/>
              <a:t>    </a:t>
            </a:r>
            <a:r>
              <a:rPr lang="en-US" dirty="0">
                <a:solidFill>
                  <a:srgbClr val="000080"/>
                </a:solidFill>
              </a:rPr>
              <a:t>print</a:t>
            </a:r>
            <a:r>
              <a:rPr lang="en-US" dirty="0"/>
              <a:t>(num1, </a:t>
            </a:r>
            <a:r>
              <a:rPr lang="en-US" b="1" dirty="0">
                <a:solidFill>
                  <a:srgbClr val="008080"/>
                </a:solidFill>
              </a:rPr>
              <a:t>"is greater"</a:t>
            </a:r>
            <a:r>
              <a:rPr lang="en-US" dirty="0"/>
              <a:t>)</a:t>
            </a:r>
            <a:br>
              <a:rPr lang="en-US" dirty="0"/>
            </a:br>
            <a:r>
              <a:rPr lang="en-US" b="1" dirty="0" err="1">
                <a:solidFill>
                  <a:srgbClr val="000080"/>
                </a:solidFill>
              </a:rPr>
              <a:t>elif</a:t>
            </a:r>
            <a:r>
              <a:rPr lang="en-US" b="1">
                <a:solidFill>
                  <a:srgbClr val="000080"/>
                </a:solidFill>
              </a:rPr>
              <a:t> (</a:t>
            </a:r>
            <a:r>
              <a:rPr lang="en-US"/>
              <a:t>num2 &gt; num3):</a:t>
            </a:r>
            <a:br>
              <a:rPr lang="en-US" dirty="0"/>
            </a:br>
            <a:r>
              <a:rPr lang="en-US" dirty="0"/>
              <a:t>    </a:t>
            </a:r>
            <a:r>
              <a:rPr lang="en-US" dirty="0">
                <a:solidFill>
                  <a:srgbClr val="000080"/>
                </a:solidFill>
              </a:rPr>
              <a:t>print </a:t>
            </a:r>
            <a:r>
              <a:rPr lang="en-US" dirty="0"/>
              <a:t>(num2, </a:t>
            </a:r>
            <a:r>
              <a:rPr lang="en-US" b="1" dirty="0">
                <a:solidFill>
                  <a:srgbClr val="008080"/>
                </a:solidFill>
              </a:rPr>
              <a:t>"is greater"</a:t>
            </a:r>
            <a:r>
              <a:rPr lang="en-US" dirty="0"/>
              <a:t>)</a:t>
            </a:r>
            <a:br>
              <a:rPr lang="en-US" dirty="0"/>
            </a:br>
            <a:r>
              <a:rPr lang="en-US" b="1" dirty="0">
                <a:solidFill>
                  <a:srgbClr val="000080"/>
                </a:solidFill>
              </a:rPr>
              <a:t>else</a:t>
            </a:r>
            <a:r>
              <a:rPr lang="en-US" dirty="0"/>
              <a:t>:</a:t>
            </a:r>
            <a:br>
              <a:rPr lang="en-US" dirty="0"/>
            </a:br>
            <a:r>
              <a:rPr lang="en-US" dirty="0"/>
              <a:t>    </a:t>
            </a:r>
            <a:r>
              <a:rPr lang="en-US" dirty="0">
                <a:solidFill>
                  <a:srgbClr val="000080"/>
                </a:solidFill>
              </a:rPr>
              <a:t>print </a:t>
            </a:r>
            <a:r>
              <a:rPr lang="en-US" dirty="0"/>
              <a:t>(num3, </a:t>
            </a:r>
            <a:r>
              <a:rPr lang="en-US" b="1" dirty="0">
                <a:solidFill>
                  <a:srgbClr val="008080"/>
                </a:solidFill>
              </a:rPr>
              <a:t>"is greater"</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8866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r>
              <a:rPr lang="en-US" dirty="0"/>
              <a:t>Write the algorithm and Python program for the following.</a:t>
            </a:r>
          </a:p>
          <a:p>
            <a:endParaRPr lang="en-US" dirty="0"/>
          </a:p>
          <a:p>
            <a:r>
              <a:rPr lang="en-US" dirty="0"/>
              <a:t>Ask the user to enter the temperature outside.</a:t>
            </a:r>
          </a:p>
          <a:p>
            <a:endParaRPr lang="en-US" dirty="0"/>
          </a:p>
          <a:p>
            <a:r>
              <a:rPr lang="en-US" dirty="0"/>
              <a:t>If the temperature is above 45 degrees, suggest to the user some  indoor activity.</a:t>
            </a:r>
          </a:p>
          <a:p>
            <a:r>
              <a:rPr lang="en-US" dirty="0"/>
              <a:t>If it is between 30 and 45, ask the user to take appropriate precaution and suggest some activity.</a:t>
            </a:r>
          </a:p>
          <a:p>
            <a:r>
              <a:rPr lang="en-US" dirty="0"/>
              <a:t>If the temperature outside is lesser than 30, then suggest to the user a way to enjoy the weather outside.</a:t>
            </a:r>
          </a:p>
        </p:txBody>
      </p:sp>
    </p:spTree>
    <p:extLst>
      <p:ext uri="{BB962C8B-B14F-4D97-AF65-F5344CB8AC3E}">
        <p14:creationId xmlns:p14="http://schemas.microsoft.com/office/powerpoint/2010/main" val="52650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r>
              <a:rPr lang="en-US" dirty="0"/>
              <a:t>Write a Python program to determine if a given number is an even number or an odd number.</a:t>
            </a:r>
          </a:p>
          <a:p>
            <a:endParaRPr lang="en-US" dirty="0"/>
          </a:p>
          <a:p>
            <a:r>
              <a:rPr lang="en-US" dirty="0"/>
              <a:t>Inputs: ??</a:t>
            </a:r>
          </a:p>
          <a:p>
            <a:r>
              <a:rPr lang="en-US" dirty="0"/>
              <a:t>Output:??</a:t>
            </a:r>
          </a:p>
        </p:txBody>
      </p:sp>
    </p:spTree>
    <p:extLst>
      <p:ext uri="{BB962C8B-B14F-4D97-AF65-F5344CB8AC3E}">
        <p14:creationId xmlns:p14="http://schemas.microsoft.com/office/powerpoint/2010/main" val="63225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Class Work</a:t>
            </a:r>
          </a:p>
        </p:txBody>
      </p:sp>
      <p:sp>
        <p:nvSpPr>
          <p:cNvPr id="7" name="Content Placeholder 6"/>
          <p:cNvSpPr>
            <a:spLocks noGrp="1"/>
          </p:cNvSpPr>
          <p:nvPr>
            <p:ph idx="1"/>
          </p:nvPr>
        </p:nvSpPr>
        <p:spPr>
          <a:xfrm>
            <a:off x="838199" y="1073425"/>
            <a:ext cx="10515601" cy="5324535"/>
          </a:xfrm>
        </p:spPr>
        <p:txBody>
          <a:bodyPr>
            <a:normAutofit/>
          </a:bodyPr>
          <a:lstStyle/>
          <a:p>
            <a:r>
              <a:rPr lang="en-US" sz="2400" dirty="0"/>
              <a:t>Write a Python program to determine the grade of student when the score is given. Use the following grading scheme.</a:t>
            </a:r>
          </a:p>
          <a:p>
            <a:pPr marL="0" indent="0">
              <a:buNone/>
            </a:pPr>
            <a:endParaRPr lang="en-US" sz="2400" dirty="0">
              <a:solidFill>
                <a:schemeClr val="tx2"/>
              </a:solidFill>
            </a:endParaRPr>
          </a:p>
          <a:p>
            <a:pPr marL="914400" lvl="2" indent="0">
              <a:buNone/>
            </a:pPr>
            <a:r>
              <a:rPr lang="en-US" sz="3200" dirty="0">
                <a:solidFill>
                  <a:schemeClr val="tx2"/>
                </a:solidFill>
              </a:rPr>
              <a:t>Grade &gt;= 90 is “A”</a:t>
            </a:r>
          </a:p>
          <a:p>
            <a:pPr marL="914400" lvl="2" indent="0">
              <a:buNone/>
            </a:pPr>
            <a:r>
              <a:rPr lang="en-US" sz="3200" dirty="0">
                <a:solidFill>
                  <a:schemeClr val="tx2"/>
                </a:solidFill>
              </a:rPr>
              <a:t>Grade &gt;= 80 is “B”</a:t>
            </a:r>
          </a:p>
          <a:p>
            <a:pPr marL="914400" lvl="2" indent="0">
              <a:buNone/>
            </a:pPr>
            <a:r>
              <a:rPr lang="en-US" sz="3200" dirty="0">
                <a:solidFill>
                  <a:schemeClr val="tx2"/>
                </a:solidFill>
              </a:rPr>
              <a:t>Grade &gt;= 70 is “C”</a:t>
            </a:r>
          </a:p>
          <a:p>
            <a:pPr marL="914400" lvl="2" indent="0">
              <a:buNone/>
            </a:pPr>
            <a:r>
              <a:rPr lang="en-US" sz="3200" dirty="0">
                <a:solidFill>
                  <a:schemeClr val="tx2"/>
                </a:solidFill>
              </a:rPr>
              <a:t>Grade &gt;= 60 is “D”</a:t>
            </a:r>
          </a:p>
          <a:p>
            <a:pPr marL="914400" lvl="2" indent="0">
              <a:buNone/>
            </a:pPr>
            <a:r>
              <a:rPr lang="en-US" sz="3200" dirty="0">
                <a:solidFill>
                  <a:schemeClr val="tx2"/>
                </a:solidFill>
              </a:rPr>
              <a:t>Grade &lt; 60 is “F”</a:t>
            </a:r>
          </a:p>
        </p:txBody>
      </p:sp>
    </p:spTree>
    <p:extLst>
      <p:ext uri="{BB962C8B-B14F-4D97-AF65-F5344CB8AC3E}">
        <p14:creationId xmlns:p14="http://schemas.microsoft.com/office/powerpoint/2010/main" val="106952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r>
              <a:rPr lang="en-US" dirty="0"/>
              <a:t>Write a Python program to ask the user to input a sentence.</a:t>
            </a:r>
          </a:p>
          <a:p>
            <a:endParaRPr lang="en-US" dirty="0"/>
          </a:p>
          <a:p>
            <a:pPr lvl="1"/>
            <a:r>
              <a:rPr lang="en-US" dirty="0"/>
              <a:t>If the sentence </a:t>
            </a:r>
            <a:r>
              <a:rPr lang="en-US" dirty="0">
                <a:solidFill>
                  <a:srgbClr val="0432FF"/>
                </a:solidFill>
              </a:rPr>
              <a:t>begins with a vowel</a:t>
            </a:r>
            <a:r>
              <a:rPr lang="en-US" dirty="0"/>
              <a:t>, print the sentence as it is.</a:t>
            </a:r>
          </a:p>
          <a:p>
            <a:pPr lvl="1"/>
            <a:endParaRPr lang="en-US" dirty="0"/>
          </a:p>
          <a:p>
            <a:pPr lvl="1"/>
            <a:r>
              <a:rPr lang="en-US" dirty="0"/>
              <a:t>If the sentence </a:t>
            </a:r>
            <a:r>
              <a:rPr lang="en-US" dirty="0">
                <a:solidFill>
                  <a:srgbClr val="0432FF"/>
                </a:solidFill>
              </a:rPr>
              <a:t>does not begin </a:t>
            </a:r>
            <a:r>
              <a:rPr lang="en-US" dirty="0"/>
              <a:t>with a vowel, change the first letter to a capital letter and print the sentence.</a:t>
            </a:r>
          </a:p>
        </p:txBody>
      </p:sp>
    </p:spTree>
    <p:extLst>
      <p:ext uri="{BB962C8B-B14F-4D97-AF65-F5344CB8AC3E}">
        <p14:creationId xmlns:p14="http://schemas.microsoft.com/office/powerpoint/2010/main" val="34692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r>
              <a:rPr lang="en-US" dirty="0"/>
              <a:t>Write a Python program to ask the user for a string.</a:t>
            </a:r>
          </a:p>
          <a:p>
            <a:endParaRPr lang="en-US" dirty="0"/>
          </a:p>
          <a:p>
            <a:r>
              <a:rPr lang="en-US" dirty="0"/>
              <a:t>Create a string made of the first 2 and the last 2 chars from the user’s input and print it.</a:t>
            </a:r>
          </a:p>
          <a:p>
            <a:endParaRPr lang="en-US" dirty="0"/>
          </a:p>
          <a:p>
            <a:r>
              <a:rPr lang="en-US" dirty="0"/>
              <a:t>If the string length is less than 4, print the string as it is.</a:t>
            </a:r>
          </a:p>
        </p:txBody>
      </p:sp>
    </p:spTree>
    <p:extLst>
      <p:ext uri="{BB962C8B-B14F-4D97-AF65-F5344CB8AC3E}">
        <p14:creationId xmlns:p14="http://schemas.microsoft.com/office/powerpoint/2010/main" val="101000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of Discussion</a:t>
            </a:r>
          </a:p>
        </p:txBody>
      </p:sp>
      <p:sp>
        <p:nvSpPr>
          <p:cNvPr id="3" name="Content Placeholder 2"/>
          <p:cNvSpPr>
            <a:spLocks noGrp="1"/>
          </p:cNvSpPr>
          <p:nvPr>
            <p:ph idx="1"/>
          </p:nvPr>
        </p:nvSpPr>
        <p:spPr/>
        <p:txBody>
          <a:bodyPr/>
          <a:lstStyle/>
          <a:p>
            <a:r>
              <a:rPr lang="en-US" dirty="0"/>
              <a:t>Introduction to Control Structures</a:t>
            </a:r>
          </a:p>
          <a:p>
            <a:pPr lvl="1"/>
            <a:r>
              <a:rPr lang="en-US" dirty="0"/>
              <a:t>Sequence</a:t>
            </a:r>
          </a:p>
          <a:p>
            <a:pPr lvl="1"/>
            <a:r>
              <a:rPr lang="en-US" dirty="0"/>
              <a:t>Selection</a:t>
            </a:r>
          </a:p>
          <a:p>
            <a:pPr lvl="1"/>
            <a:r>
              <a:rPr lang="en-US" dirty="0"/>
              <a:t>Repetition</a:t>
            </a:r>
          </a:p>
          <a:p>
            <a:endParaRPr lang="en-US" dirty="0"/>
          </a:p>
          <a:p>
            <a:r>
              <a:rPr lang="en-US" dirty="0"/>
              <a:t>Control Structure</a:t>
            </a:r>
          </a:p>
          <a:p>
            <a:pPr lvl="1"/>
            <a:r>
              <a:rPr lang="en-US" dirty="0"/>
              <a:t>If .. Else</a:t>
            </a:r>
          </a:p>
          <a:p>
            <a:pPr lvl="1"/>
            <a:r>
              <a:rPr lang="en-US" dirty="0"/>
              <a:t>If .. </a:t>
            </a:r>
            <a:r>
              <a:rPr lang="en-US" dirty="0" err="1"/>
              <a:t>Elif</a:t>
            </a:r>
            <a:r>
              <a:rPr lang="en-US" dirty="0"/>
              <a:t>  .. Else</a:t>
            </a:r>
          </a:p>
          <a:p>
            <a:pPr lvl="1"/>
            <a:r>
              <a:rPr lang="en-US" dirty="0"/>
              <a:t>Nested If </a:t>
            </a:r>
          </a:p>
          <a:p>
            <a:endParaRPr lang="en-US" dirty="0"/>
          </a:p>
        </p:txBody>
      </p:sp>
    </p:spTree>
    <p:extLst>
      <p:ext uri="{BB962C8B-B14F-4D97-AF65-F5344CB8AC3E}">
        <p14:creationId xmlns:p14="http://schemas.microsoft.com/office/powerpoint/2010/main" val="153366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a:t>
            </a:r>
          </a:p>
        </p:txBody>
      </p:sp>
      <p:sp>
        <p:nvSpPr>
          <p:cNvPr id="3" name="Content Placeholder 2"/>
          <p:cNvSpPr>
            <a:spLocks noGrp="1"/>
          </p:cNvSpPr>
          <p:nvPr>
            <p:ph idx="1"/>
          </p:nvPr>
        </p:nvSpPr>
        <p:spPr>
          <a:xfrm>
            <a:off x="838200" y="1225826"/>
            <a:ext cx="5755105" cy="5168348"/>
          </a:xfrm>
        </p:spPr>
        <p:txBody>
          <a:bodyPr>
            <a:normAutofit/>
          </a:bodyPr>
          <a:lstStyle/>
          <a:p>
            <a:r>
              <a:rPr lang="en-US" dirty="0"/>
              <a:t>In a </a:t>
            </a:r>
            <a:r>
              <a:rPr lang="en-US" dirty="0">
                <a:solidFill>
                  <a:srgbClr val="0432FF"/>
                </a:solidFill>
              </a:rPr>
              <a:t>nested if</a:t>
            </a:r>
            <a:r>
              <a:rPr lang="en-US" dirty="0"/>
              <a:t> construct, you can have an if...</a:t>
            </a:r>
            <a:r>
              <a:rPr lang="en-US" dirty="0" err="1"/>
              <a:t>elif</a:t>
            </a:r>
            <a:r>
              <a:rPr lang="en-US" dirty="0"/>
              <a:t>...else construct inside another if...</a:t>
            </a:r>
            <a:r>
              <a:rPr lang="en-US" dirty="0" err="1"/>
              <a:t>elif</a:t>
            </a:r>
            <a:r>
              <a:rPr lang="en-US" dirty="0"/>
              <a:t>...else construct</a:t>
            </a:r>
          </a:p>
          <a:p>
            <a:endParaRPr lang="en-US" dirty="0"/>
          </a:p>
          <a:p>
            <a:r>
              <a:rPr lang="en-US" dirty="0">
                <a:solidFill>
                  <a:srgbClr val="0432FF"/>
                </a:solidFill>
              </a:rPr>
              <a:t>Note: </a:t>
            </a:r>
            <a:r>
              <a:rPr lang="en-US" dirty="0"/>
              <a:t>The indentations are important to understand how the structure is organized.</a:t>
            </a:r>
          </a:p>
          <a:p>
            <a:endParaRPr lang="en-US" dirty="0"/>
          </a:p>
        </p:txBody>
      </p:sp>
      <p:sp>
        <p:nvSpPr>
          <p:cNvPr id="4" name="Content Placeholder 2"/>
          <p:cNvSpPr txBox="1">
            <a:spLocks/>
          </p:cNvSpPr>
          <p:nvPr/>
        </p:nvSpPr>
        <p:spPr>
          <a:xfrm>
            <a:off x="6793833" y="1225826"/>
            <a:ext cx="4559968" cy="5168348"/>
          </a:xfrm>
          <a:prstGeom prst="rect">
            <a:avLst/>
          </a:prstGeom>
          <a:ln>
            <a:solidFill>
              <a:srgbClr val="0432FF"/>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Syntax</a:t>
            </a:r>
          </a:p>
          <a:p>
            <a:pPr marL="457200" lvl="1" indent="0">
              <a:buFont typeface="Arial"/>
              <a:buNone/>
            </a:pPr>
            <a:r>
              <a:rPr lang="en-US" dirty="0"/>
              <a:t>if expression1: </a:t>
            </a:r>
          </a:p>
          <a:p>
            <a:pPr marL="457200" lvl="1" indent="0">
              <a:buFont typeface="Arial"/>
              <a:buNone/>
            </a:pPr>
            <a:r>
              <a:rPr lang="en-US" dirty="0"/>
              <a:t>	</a:t>
            </a:r>
            <a:r>
              <a:rPr lang="en-US" dirty="0">
                <a:solidFill>
                  <a:srgbClr val="FF0000"/>
                </a:solidFill>
              </a:rPr>
              <a:t>statement(s) </a:t>
            </a:r>
          </a:p>
          <a:p>
            <a:pPr marL="457200" lvl="1" indent="0">
              <a:buFont typeface="Arial"/>
              <a:buNone/>
            </a:pPr>
            <a:r>
              <a:rPr lang="en-US" dirty="0">
                <a:solidFill>
                  <a:srgbClr val="FF0000"/>
                </a:solidFill>
              </a:rPr>
              <a:t>	if expression2: </a:t>
            </a:r>
          </a:p>
          <a:p>
            <a:pPr marL="457200" lvl="1" indent="0">
              <a:buFont typeface="Arial"/>
              <a:buNone/>
            </a:pPr>
            <a:r>
              <a:rPr lang="en-US" dirty="0">
                <a:solidFill>
                  <a:srgbClr val="FF0000"/>
                </a:solidFill>
              </a:rPr>
              <a:t>		</a:t>
            </a:r>
            <a:r>
              <a:rPr lang="en-US" dirty="0">
                <a:solidFill>
                  <a:srgbClr val="0432FF"/>
                </a:solidFill>
              </a:rPr>
              <a:t>statement(s) </a:t>
            </a:r>
          </a:p>
          <a:p>
            <a:pPr marL="457200" lvl="1" indent="0">
              <a:buFont typeface="Arial"/>
              <a:buNone/>
            </a:pPr>
            <a:r>
              <a:rPr lang="en-US" dirty="0">
                <a:solidFill>
                  <a:srgbClr val="FF0000"/>
                </a:solidFill>
              </a:rPr>
              <a:t>	</a:t>
            </a:r>
            <a:r>
              <a:rPr lang="en-US" dirty="0" err="1">
                <a:solidFill>
                  <a:srgbClr val="FF0000"/>
                </a:solidFill>
              </a:rPr>
              <a:t>elif</a:t>
            </a:r>
            <a:r>
              <a:rPr lang="en-US" dirty="0">
                <a:solidFill>
                  <a:srgbClr val="FF0000"/>
                </a:solidFill>
              </a:rPr>
              <a:t> expression3: </a:t>
            </a:r>
          </a:p>
          <a:p>
            <a:pPr marL="457200" lvl="1" indent="0">
              <a:buFont typeface="Arial"/>
              <a:buNone/>
            </a:pPr>
            <a:r>
              <a:rPr lang="en-US" dirty="0">
                <a:solidFill>
                  <a:srgbClr val="FF0000"/>
                </a:solidFill>
              </a:rPr>
              <a:t>		</a:t>
            </a:r>
            <a:r>
              <a:rPr lang="en-US" dirty="0">
                <a:solidFill>
                  <a:srgbClr val="0432FF"/>
                </a:solidFill>
              </a:rPr>
              <a:t>statement(s) </a:t>
            </a:r>
          </a:p>
          <a:p>
            <a:pPr marL="457200" lvl="1" indent="0">
              <a:buFont typeface="Arial"/>
              <a:buNone/>
            </a:pPr>
            <a:r>
              <a:rPr lang="en-US" dirty="0">
                <a:solidFill>
                  <a:srgbClr val="FF0000"/>
                </a:solidFill>
              </a:rPr>
              <a:t>	else: </a:t>
            </a:r>
          </a:p>
          <a:p>
            <a:pPr marL="457200" lvl="1" indent="0">
              <a:buFont typeface="Arial"/>
              <a:buNone/>
            </a:pPr>
            <a:r>
              <a:rPr lang="en-US" dirty="0">
                <a:solidFill>
                  <a:srgbClr val="FF0000"/>
                </a:solidFill>
              </a:rPr>
              <a:t>		</a:t>
            </a:r>
            <a:r>
              <a:rPr lang="en-US" dirty="0">
                <a:solidFill>
                  <a:srgbClr val="0432FF"/>
                </a:solidFill>
              </a:rPr>
              <a:t>statement(s) </a:t>
            </a:r>
          </a:p>
          <a:p>
            <a:pPr marL="457200" lvl="1" indent="0">
              <a:buFont typeface="Arial"/>
              <a:buNone/>
            </a:pPr>
            <a:r>
              <a:rPr lang="en-US" dirty="0" err="1"/>
              <a:t>elif</a:t>
            </a:r>
            <a:r>
              <a:rPr lang="en-US" dirty="0"/>
              <a:t> expression4: </a:t>
            </a:r>
          </a:p>
          <a:p>
            <a:pPr marL="457200" lvl="1" indent="0">
              <a:buFont typeface="Arial"/>
              <a:buNone/>
            </a:pPr>
            <a:r>
              <a:rPr lang="en-US" dirty="0"/>
              <a:t>	</a:t>
            </a:r>
            <a:r>
              <a:rPr lang="en-US" dirty="0">
                <a:solidFill>
                  <a:srgbClr val="FF0000"/>
                </a:solidFill>
              </a:rPr>
              <a:t>statement(s) </a:t>
            </a:r>
          </a:p>
          <a:p>
            <a:pPr marL="457200" lvl="1" indent="0">
              <a:buFont typeface="Arial"/>
              <a:buNone/>
            </a:pPr>
            <a:r>
              <a:rPr lang="en-US" dirty="0"/>
              <a:t>else: </a:t>
            </a:r>
          </a:p>
          <a:p>
            <a:pPr marL="457200" lvl="1" indent="0">
              <a:buFont typeface="Arial"/>
              <a:buNone/>
            </a:pPr>
            <a:r>
              <a:rPr lang="en-US" dirty="0"/>
              <a:t>	</a:t>
            </a:r>
            <a:r>
              <a:rPr lang="en-US" dirty="0">
                <a:solidFill>
                  <a:srgbClr val="FF0000"/>
                </a:solidFill>
              </a:rPr>
              <a:t>statement(s)</a:t>
            </a:r>
          </a:p>
        </p:txBody>
      </p:sp>
    </p:spTree>
    <p:extLst>
      <p:ext uri="{BB962C8B-B14F-4D97-AF65-F5344CB8AC3E}">
        <p14:creationId xmlns:p14="http://schemas.microsoft.com/office/powerpoint/2010/main" val="606689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a:t>
            </a:r>
          </a:p>
        </p:txBody>
      </p:sp>
      <p:sp>
        <p:nvSpPr>
          <p:cNvPr id="3" name="Content Placeholder 2"/>
          <p:cNvSpPr>
            <a:spLocks noGrp="1"/>
          </p:cNvSpPr>
          <p:nvPr>
            <p:ph idx="1"/>
          </p:nvPr>
        </p:nvSpPr>
        <p:spPr/>
        <p:txBody>
          <a:bodyPr>
            <a:normAutofit fontScale="92500" lnSpcReduction="20000"/>
          </a:bodyPr>
          <a:lstStyle/>
          <a:p>
            <a:r>
              <a:rPr lang="en-US" dirty="0"/>
              <a:t>Example:</a:t>
            </a:r>
          </a:p>
          <a:p>
            <a:pPr marL="457200" lvl="1" indent="0">
              <a:lnSpc>
                <a:spcPct val="110000"/>
              </a:lnSpc>
              <a:buNone/>
            </a:pPr>
            <a:r>
              <a:rPr lang="en-US" sz="2200" i="1" dirty="0">
                <a:solidFill>
                  <a:srgbClr val="0432FF"/>
                </a:solidFill>
                <a:latin typeface="Courier New" charset="0"/>
                <a:ea typeface="Courier New" charset="0"/>
                <a:cs typeface="Courier New" charset="0"/>
              </a:rPr>
              <a:t># Nested if</a:t>
            </a:r>
            <a:br>
              <a:rPr lang="en-US" sz="2200" i="1" dirty="0">
                <a:solidFill>
                  <a:srgbClr val="0432FF"/>
                </a:solidFill>
                <a:latin typeface="Courier New" charset="0"/>
                <a:ea typeface="Courier New" charset="0"/>
                <a:cs typeface="Courier New" charset="0"/>
              </a:rPr>
            </a:br>
            <a:r>
              <a:rPr lang="en-US" sz="2200" i="1" dirty="0">
                <a:solidFill>
                  <a:srgbClr val="0432FF"/>
                </a:solidFill>
                <a:latin typeface="Courier New" charset="0"/>
                <a:ea typeface="Courier New" charset="0"/>
                <a:cs typeface="Courier New" charset="0"/>
              </a:rPr>
              <a:t>#</a:t>
            </a:r>
            <a:br>
              <a:rPr lang="en-US" sz="2200" i="1" dirty="0">
                <a:solidFill>
                  <a:srgbClr val="0432FF"/>
                </a:solidFill>
                <a:latin typeface="Courier New" charset="0"/>
                <a:ea typeface="Courier New" charset="0"/>
                <a:cs typeface="Courier New" charset="0"/>
              </a:rPr>
            </a:br>
            <a:br>
              <a:rPr lang="en-US" sz="2200" i="1" dirty="0">
                <a:latin typeface="Courier New" charset="0"/>
                <a:ea typeface="Courier New" charset="0"/>
                <a:cs typeface="Courier New" charset="0"/>
              </a:rPr>
            </a:br>
            <a:r>
              <a:rPr lang="en-US" sz="2200" dirty="0" err="1">
                <a:latin typeface="Courier New" charset="0"/>
                <a:ea typeface="Courier New" charset="0"/>
                <a:cs typeface="Courier New" charset="0"/>
              </a:rPr>
              <a:t>var</a:t>
            </a:r>
            <a:r>
              <a:rPr lang="en-US" sz="2200" dirty="0">
                <a:latin typeface="Courier New" charset="0"/>
                <a:ea typeface="Courier New" charset="0"/>
                <a:cs typeface="Courier New" charset="0"/>
              </a:rPr>
              <a:t> = 100</a:t>
            </a:r>
            <a:br>
              <a:rPr lang="en-US" sz="2200" dirty="0">
                <a:latin typeface="Courier New" charset="0"/>
                <a:ea typeface="Courier New" charset="0"/>
                <a:cs typeface="Courier New" charset="0"/>
              </a:rPr>
            </a:br>
            <a:r>
              <a:rPr lang="en-US" sz="2200" dirty="0">
                <a:latin typeface="Courier New" charset="0"/>
                <a:ea typeface="Courier New" charset="0"/>
                <a:cs typeface="Courier New" charset="0"/>
              </a:rPr>
              <a:t>if </a:t>
            </a:r>
            <a:r>
              <a:rPr lang="en-US" sz="2200" dirty="0" err="1">
                <a:latin typeface="Courier New" charset="0"/>
                <a:ea typeface="Courier New" charset="0"/>
                <a:cs typeface="Courier New" charset="0"/>
              </a:rPr>
              <a:t>var</a:t>
            </a:r>
            <a:r>
              <a:rPr lang="en-US" sz="2200" dirty="0">
                <a:latin typeface="Courier New" charset="0"/>
                <a:ea typeface="Courier New" charset="0"/>
                <a:cs typeface="Courier New" charset="0"/>
              </a:rPr>
              <a:t> &lt; 200:</a:t>
            </a:r>
            <a:br>
              <a:rPr lang="en-US" sz="2200" dirty="0">
                <a:latin typeface="Courier New" charset="0"/>
                <a:ea typeface="Courier New" charset="0"/>
                <a:cs typeface="Courier New" charset="0"/>
              </a:rPr>
            </a:br>
            <a:r>
              <a:rPr lang="en-US" sz="2200" dirty="0">
                <a:latin typeface="Courier New" charset="0"/>
                <a:ea typeface="Courier New" charset="0"/>
                <a:cs typeface="Courier New" charset="0"/>
              </a:rPr>
              <a:t>   print ("Expression value is less than 200")</a:t>
            </a:r>
            <a:br>
              <a:rPr lang="en-US" sz="2200" dirty="0">
                <a:latin typeface="Courier New" charset="0"/>
                <a:ea typeface="Courier New" charset="0"/>
                <a:cs typeface="Courier New" charset="0"/>
              </a:rPr>
            </a:br>
            <a:r>
              <a:rPr lang="en-US" sz="2200" dirty="0">
                <a:latin typeface="Courier New" charset="0"/>
                <a:ea typeface="Courier New" charset="0"/>
                <a:cs typeface="Courier New" charset="0"/>
              </a:rPr>
              <a:t>   </a:t>
            </a:r>
            <a:r>
              <a:rPr lang="en-US" sz="2200" dirty="0">
                <a:solidFill>
                  <a:srgbClr val="0432FF"/>
                </a:solidFill>
                <a:latin typeface="Courier New" charset="0"/>
                <a:ea typeface="Courier New" charset="0"/>
                <a:cs typeface="Courier New" charset="0"/>
              </a:rPr>
              <a:t>if </a:t>
            </a:r>
            <a:r>
              <a:rPr lang="en-US" sz="2200" dirty="0" err="1">
                <a:solidFill>
                  <a:srgbClr val="0432FF"/>
                </a:solidFill>
                <a:latin typeface="Courier New" charset="0"/>
                <a:ea typeface="Courier New" charset="0"/>
                <a:cs typeface="Courier New" charset="0"/>
              </a:rPr>
              <a:t>var</a:t>
            </a:r>
            <a:r>
              <a:rPr lang="en-US" sz="2200" dirty="0">
                <a:solidFill>
                  <a:srgbClr val="0432FF"/>
                </a:solidFill>
                <a:latin typeface="Courier New" charset="0"/>
                <a:ea typeface="Courier New" charset="0"/>
                <a:cs typeface="Courier New" charset="0"/>
              </a:rPr>
              <a:t> == 150:</a:t>
            </a:r>
            <a:br>
              <a:rPr lang="en-US" sz="2200" dirty="0">
                <a:solidFill>
                  <a:srgbClr val="0432FF"/>
                </a:solidFill>
                <a:latin typeface="Courier New" charset="0"/>
                <a:ea typeface="Courier New" charset="0"/>
                <a:cs typeface="Courier New" charset="0"/>
              </a:rPr>
            </a:br>
            <a:r>
              <a:rPr lang="en-US" sz="2200" dirty="0">
                <a:latin typeface="Courier New" charset="0"/>
                <a:ea typeface="Courier New" charset="0"/>
                <a:cs typeface="Courier New" charset="0"/>
              </a:rPr>
              <a:t>      print ("Which is 150")</a:t>
            </a:r>
            <a:br>
              <a:rPr lang="en-US" sz="2200" dirty="0">
                <a:latin typeface="Courier New" charset="0"/>
                <a:ea typeface="Courier New" charset="0"/>
                <a:cs typeface="Courier New" charset="0"/>
              </a:rPr>
            </a:br>
            <a:r>
              <a:rPr lang="en-US" sz="2200" dirty="0">
                <a:solidFill>
                  <a:srgbClr val="0432FF"/>
                </a:solidFill>
                <a:latin typeface="Courier New" charset="0"/>
                <a:ea typeface="Courier New" charset="0"/>
                <a:cs typeface="Courier New" charset="0"/>
              </a:rPr>
              <a:t>   </a:t>
            </a:r>
            <a:r>
              <a:rPr lang="en-US" sz="2200" dirty="0" err="1">
                <a:solidFill>
                  <a:srgbClr val="0432FF"/>
                </a:solidFill>
                <a:latin typeface="Courier New" charset="0"/>
                <a:ea typeface="Courier New" charset="0"/>
                <a:cs typeface="Courier New" charset="0"/>
              </a:rPr>
              <a:t>elif</a:t>
            </a:r>
            <a:r>
              <a:rPr lang="en-US" sz="2200" dirty="0">
                <a:solidFill>
                  <a:srgbClr val="0432FF"/>
                </a:solidFill>
                <a:latin typeface="Courier New" charset="0"/>
                <a:ea typeface="Courier New" charset="0"/>
                <a:cs typeface="Courier New" charset="0"/>
              </a:rPr>
              <a:t> </a:t>
            </a:r>
            <a:r>
              <a:rPr lang="en-US" sz="2200" dirty="0" err="1">
                <a:solidFill>
                  <a:srgbClr val="0432FF"/>
                </a:solidFill>
                <a:latin typeface="Courier New" charset="0"/>
                <a:ea typeface="Courier New" charset="0"/>
                <a:cs typeface="Courier New" charset="0"/>
              </a:rPr>
              <a:t>var</a:t>
            </a:r>
            <a:r>
              <a:rPr lang="en-US" sz="2200" dirty="0">
                <a:solidFill>
                  <a:srgbClr val="0432FF"/>
                </a:solidFill>
                <a:latin typeface="Courier New" charset="0"/>
                <a:ea typeface="Courier New" charset="0"/>
                <a:cs typeface="Courier New" charset="0"/>
              </a:rPr>
              <a:t> == 100:</a:t>
            </a:r>
            <a:br>
              <a:rPr lang="en-US" sz="2200" dirty="0">
                <a:solidFill>
                  <a:srgbClr val="0432FF"/>
                </a:solidFill>
                <a:latin typeface="Courier New" charset="0"/>
                <a:ea typeface="Courier New" charset="0"/>
                <a:cs typeface="Courier New" charset="0"/>
              </a:rPr>
            </a:br>
            <a:r>
              <a:rPr lang="en-US" sz="2200" dirty="0">
                <a:latin typeface="Courier New" charset="0"/>
                <a:ea typeface="Courier New" charset="0"/>
                <a:cs typeface="Courier New" charset="0"/>
              </a:rPr>
              <a:t>      print ("Which is 100")</a:t>
            </a:r>
            <a:br>
              <a:rPr lang="en-US" sz="2200" dirty="0">
                <a:latin typeface="Courier New" charset="0"/>
                <a:ea typeface="Courier New" charset="0"/>
                <a:cs typeface="Courier New" charset="0"/>
              </a:rPr>
            </a:br>
            <a:r>
              <a:rPr lang="en-US" sz="2200" dirty="0">
                <a:latin typeface="Courier New" charset="0"/>
                <a:ea typeface="Courier New" charset="0"/>
                <a:cs typeface="Courier New" charset="0"/>
              </a:rPr>
              <a:t>   </a:t>
            </a:r>
            <a:r>
              <a:rPr lang="en-US" sz="2200" dirty="0" err="1">
                <a:solidFill>
                  <a:srgbClr val="0432FF"/>
                </a:solidFill>
                <a:latin typeface="Courier New" charset="0"/>
                <a:ea typeface="Courier New" charset="0"/>
                <a:cs typeface="Courier New" charset="0"/>
              </a:rPr>
              <a:t>elif</a:t>
            </a:r>
            <a:r>
              <a:rPr lang="en-US" sz="2200" dirty="0">
                <a:solidFill>
                  <a:srgbClr val="0432FF"/>
                </a:solidFill>
                <a:latin typeface="Courier New" charset="0"/>
                <a:ea typeface="Courier New" charset="0"/>
                <a:cs typeface="Courier New" charset="0"/>
              </a:rPr>
              <a:t> </a:t>
            </a:r>
            <a:r>
              <a:rPr lang="en-US" sz="2200" dirty="0" err="1">
                <a:solidFill>
                  <a:srgbClr val="0432FF"/>
                </a:solidFill>
                <a:latin typeface="Courier New" charset="0"/>
                <a:ea typeface="Courier New" charset="0"/>
                <a:cs typeface="Courier New" charset="0"/>
              </a:rPr>
              <a:t>var</a:t>
            </a:r>
            <a:r>
              <a:rPr lang="en-US" sz="2200" dirty="0">
                <a:solidFill>
                  <a:srgbClr val="0432FF"/>
                </a:solidFill>
                <a:latin typeface="Courier New" charset="0"/>
                <a:ea typeface="Courier New" charset="0"/>
                <a:cs typeface="Courier New" charset="0"/>
              </a:rPr>
              <a:t> == 50:</a:t>
            </a:r>
            <a:br>
              <a:rPr lang="en-US" sz="2200" dirty="0">
                <a:solidFill>
                  <a:srgbClr val="0432FF"/>
                </a:solidFill>
                <a:latin typeface="Courier New" charset="0"/>
                <a:ea typeface="Courier New" charset="0"/>
                <a:cs typeface="Courier New" charset="0"/>
              </a:rPr>
            </a:br>
            <a:r>
              <a:rPr lang="en-US" sz="2200" dirty="0">
                <a:latin typeface="Courier New" charset="0"/>
                <a:ea typeface="Courier New" charset="0"/>
                <a:cs typeface="Courier New" charset="0"/>
              </a:rPr>
              <a:t>      print ("Which is 50")</a:t>
            </a:r>
            <a:br>
              <a:rPr lang="en-US" sz="2200" dirty="0">
                <a:latin typeface="Courier New" charset="0"/>
                <a:ea typeface="Courier New" charset="0"/>
                <a:cs typeface="Courier New" charset="0"/>
              </a:rPr>
            </a:br>
            <a:r>
              <a:rPr lang="en-US" sz="2200" dirty="0" err="1">
                <a:latin typeface="Courier New" charset="0"/>
                <a:ea typeface="Courier New" charset="0"/>
                <a:cs typeface="Courier New" charset="0"/>
              </a:rPr>
              <a:t>elif</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var</a:t>
            </a:r>
            <a:r>
              <a:rPr lang="en-US" sz="2200" dirty="0">
                <a:latin typeface="Courier New" charset="0"/>
                <a:ea typeface="Courier New" charset="0"/>
                <a:cs typeface="Courier New" charset="0"/>
              </a:rPr>
              <a:t> &lt; 50:</a:t>
            </a:r>
            <a:br>
              <a:rPr lang="en-US" sz="2200" dirty="0">
                <a:latin typeface="Courier New" charset="0"/>
                <a:ea typeface="Courier New" charset="0"/>
                <a:cs typeface="Courier New" charset="0"/>
              </a:rPr>
            </a:br>
            <a:r>
              <a:rPr lang="en-US" sz="2200" dirty="0">
                <a:latin typeface="Courier New" charset="0"/>
                <a:ea typeface="Courier New" charset="0"/>
                <a:cs typeface="Courier New" charset="0"/>
              </a:rPr>
              <a:t>   print ("Expression value is less than 50")</a:t>
            </a:r>
            <a:br>
              <a:rPr lang="en-US" sz="2200" dirty="0">
                <a:latin typeface="Courier New" charset="0"/>
                <a:ea typeface="Courier New" charset="0"/>
                <a:cs typeface="Courier New" charset="0"/>
              </a:rPr>
            </a:br>
            <a:r>
              <a:rPr lang="en-US" sz="2200" dirty="0">
                <a:latin typeface="Courier New" charset="0"/>
                <a:ea typeface="Courier New" charset="0"/>
                <a:cs typeface="Courier New" charset="0"/>
              </a:rPr>
              <a:t>else:</a:t>
            </a:r>
            <a:br>
              <a:rPr lang="en-US" sz="2200" dirty="0">
                <a:latin typeface="Courier New" charset="0"/>
                <a:ea typeface="Courier New" charset="0"/>
                <a:cs typeface="Courier New" charset="0"/>
              </a:rPr>
            </a:br>
            <a:r>
              <a:rPr lang="en-US" sz="2200" dirty="0">
                <a:latin typeface="Courier New" charset="0"/>
                <a:ea typeface="Courier New" charset="0"/>
                <a:cs typeface="Courier New" charset="0"/>
              </a:rPr>
              <a:t>   print ("Could not find true expression")</a:t>
            </a:r>
            <a:br>
              <a:rPr lang="en-US" sz="2200" dirty="0">
                <a:latin typeface="Courier New" charset="0"/>
                <a:ea typeface="Courier New" charset="0"/>
                <a:cs typeface="Courier New" charset="0"/>
              </a:rPr>
            </a:br>
            <a:r>
              <a:rPr lang="en-US" sz="2200" dirty="0">
                <a:latin typeface="Courier New" charset="0"/>
                <a:ea typeface="Courier New" charset="0"/>
                <a:cs typeface="Courier New" charset="0"/>
              </a:rPr>
              <a:t>print ("Good bye!")</a:t>
            </a:r>
          </a:p>
        </p:txBody>
      </p:sp>
    </p:spTree>
    <p:extLst>
      <p:ext uri="{BB962C8B-B14F-4D97-AF65-F5344CB8AC3E}">
        <p14:creationId xmlns:p14="http://schemas.microsoft.com/office/powerpoint/2010/main" val="374406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a:xfrm>
            <a:off x="838200" y="1073425"/>
            <a:ext cx="4535905" cy="5339923"/>
          </a:xfrm>
        </p:spPr>
        <p:txBody>
          <a:bodyPr/>
          <a:lstStyle/>
          <a:p>
            <a:r>
              <a:rPr lang="en-US" dirty="0"/>
              <a:t>Write a Python program that reads the month and the day.  </a:t>
            </a:r>
          </a:p>
          <a:p>
            <a:endParaRPr lang="en-US" dirty="0"/>
          </a:p>
          <a:p>
            <a:r>
              <a:rPr lang="en-US" dirty="0"/>
              <a:t>Prints the season for that month and day.</a:t>
            </a:r>
          </a:p>
          <a:p>
            <a:endParaRPr lang="en-US" dirty="0"/>
          </a:p>
        </p:txBody>
      </p:sp>
      <p:sp>
        <p:nvSpPr>
          <p:cNvPr id="5" name="Rectangle 4"/>
          <p:cNvSpPr/>
          <p:nvPr/>
        </p:nvSpPr>
        <p:spPr>
          <a:xfrm>
            <a:off x="5534526" y="1152951"/>
            <a:ext cx="5819274" cy="5339923"/>
          </a:xfrm>
          <a:prstGeom prst="rect">
            <a:avLst/>
          </a:prstGeom>
          <a:ln>
            <a:solidFill>
              <a:srgbClr val="0432FF"/>
            </a:solidFill>
          </a:ln>
        </p:spPr>
        <p:txBody>
          <a:bodyPr wrap="square">
            <a:spAutoFit/>
          </a:bodyPr>
          <a:lstStyle/>
          <a:p>
            <a:r>
              <a:rPr lang="en-US" sz="1550" i="1" dirty="0">
                <a:solidFill>
                  <a:srgbClr val="808080"/>
                </a:solidFill>
              </a:rPr>
              <a:t># if ... </a:t>
            </a:r>
            <a:r>
              <a:rPr lang="en-US" sz="1550" i="1" dirty="0" err="1">
                <a:solidFill>
                  <a:srgbClr val="808080"/>
                </a:solidFill>
              </a:rPr>
              <a:t>elif</a:t>
            </a:r>
            <a:r>
              <a:rPr lang="en-US" sz="1550" i="1" dirty="0">
                <a:solidFill>
                  <a:srgbClr val="808080"/>
                </a:solidFill>
              </a:rPr>
              <a:t> ... else</a:t>
            </a:r>
            <a:br>
              <a:rPr lang="en-US" sz="1550" i="1" dirty="0">
                <a:solidFill>
                  <a:srgbClr val="808080"/>
                </a:solidFill>
              </a:rPr>
            </a:br>
            <a:br>
              <a:rPr lang="en-US" sz="1550" i="1" dirty="0">
                <a:solidFill>
                  <a:srgbClr val="808080"/>
                </a:solidFill>
              </a:rPr>
            </a:br>
            <a:r>
              <a:rPr lang="en-US" sz="1550" dirty="0"/>
              <a:t>month = </a:t>
            </a:r>
            <a:r>
              <a:rPr lang="en-US" sz="1550" dirty="0">
                <a:solidFill>
                  <a:srgbClr val="000080"/>
                </a:solidFill>
              </a:rPr>
              <a:t>input</a:t>
            </a:r>
            <a:r>
              <a:rPr lang="en-US" sz="1550" dirty="0"/>
              <a:t>(</a:t>
            </a:r>
            <a:r>
              <a:rPr lang="en-US" sz="1550" b="1" dirty="0">
                <a:solidFill>
                  <a:srgbClr val="008080"/>
                </a:solidFill>
              </a:rPr>
              <a:t>"Input the month (e.g. January, February etc.): "</a:t>
            </a:r>
            <a:r>
              <a:rPr lang="en-US" sz="1550" dirty="0"/>
              <a:t>)</a:t>
            </a:r>
            <a:br>
              <a:rPr lang="en-US" sz="1550" dirty="0"/>
            </a:br>
            <a:r>
              <a:rPr lang="en-US" sz="1550" dirty="0"/>
              <a:t>day = </a:t>
            </a:r>
            <a:r>
              <a:rPr lang="en-US" sz="1550" dirty="0" err="1">
                <a:solidFill>
                  <a:srgbClr val="000080"/>
                </a:solidFill>
              </a:rPr>
              <a:t>int</a:t>
            </a:r>
            <a:r>
              <a:rPr lang="en-US" sz="1550" dirty="0"/>
              <a:t>(</a:t>
            </a:r>
            <a:r>
              <a:rPr lang="en-US" sz="1550" dirty="0">
                <a:solidFill>
                  <a:srgbClr val="000080"/>
                </a:solidFill>
              </a:rPr>
              <a:t>input</a:t>
            </a:r>
            <a:r>
              <a:rPr lang="en-US" sz="1550" dirty="0"/>
              <a:t>(</a:t>
            </a:r>
            <a:r>
              <a:rPr lang="en-US" sz="1550" b="1" dirty="0">
                <a:solidFill>
                  <a:srgbClr val="008080"/>
                </a:solidFill>
              </a:rPr>
              <a:t>"Input the day: "</a:t>
            </a:r>
            <a:r>
              <a:rPr lang="en-US" sz="1550" dirty="0"/>
              <a:t>))</a:t>
            </a:r>
            <a:br>
              <a:rPr lang="en-US" sz="1550" dirty="0"/>
            </a:br>
            <a:br>
              <a:rPr lang="en-US" sz="1550" dirty="0"/>
            </a:br>
            <a:r>
              <a:rPr lang="en-US" sz="1550" b="1" dirty="0">
                <a:solidFill>
                  <a:srgbClr val="000080"/>
                </a:solidFill>
              </a:rPr>
              <a:t>if </a:t>
            </a:r>
            <a:r>
              <a:rPr lang="en-US" sz="1550" dirty="0"/>
              <a:t>month </a:t>
            </a:r>
            <a:r>
              <a:rPr lang="en-US" sz="1550" b="1" dirty="0">
                <a:solidFill>
                  <a:srgbClr val="000080"/>
                </a:solidFill>
              </a:rPr>
              <a:t>in </a:t>
            </a:r>
            <a:r>
              <a:rPr lang="en-US" sz="1550" dirty="0"/>
              <a:t>(</a:t>
            </a:r>
            <a:r>
              <a:rPr lang="en-US" sz="1550" b="1" dirty="0">
                <a:solidFill>
                  <a:srgbClr val="008080"/>
                </a:solidFill>
              </a:rPr>
              <a:t>'January'</a:t>
            </a:r>
            <a:r>
              <a:rPr lang="en-US" sz="1550" dirty="0"/>
              <a:t>, </a:t>
            </a:r>
            <a:r>
              <a:rPr lang="en-US" sz="1550" b="1" dirty="0">
                <a:solidFill>
                  <a:srgbClr val="008080"/>
                </a:solidFill>
              </a:rPr>
              <a:t>'February'</a:t>
            </a:r>
            <a:r>
              <a:rPr lang="en-US" sz="1550" dirty="0"/>
              <a:t>, </a:t>
            </a:r>
            <a:r>
              <a:rPr lang="en-US" sz="1550" b="1" dirty="0">
                <a:solidFill>
                  <a:srgbClr val="008080"/>
                </a:solidFill>
              </a:rPr>
              <a:t>'March'</a:t>
            </a:r>
            <a:r>
              <a:rPr lang="en-US" sz="1550" dirty="0"/>
              <a:t>):</a:t>
            </a:r>
            <a:br>
              <a:rPr lang="en-US" sz="1550" dirty="0"/>
            </a:br>
            <a:r>
              <a:rPr lang="en-US" sz="1550" dirty="0"/>
              <a:t>    season = </a:t>
            </a:r>
            <a:r>
              <a:rPr lang="en-US" sz="1550" b="1" dirty="0">
                <a:solidFill>
                  <a:srgbClr val="008080"/>
                </a:solidFill>
              </a:rPr>
              <a:t>'winter'</a:t>
            </a:r>
            <a:br>
              <a:rPr lang="en-US" sz="1550" b="1" dirty="0">
                <a:solidFill>
                  <a:srgbClr val="008080"/>
                </a:solidFill>
              </a:rPr>
            </a:br>
            <a:r>
              <a:rPr lang="en-US" sz="1550" b="1" dirty="0" err="1">
                <a:solidFill>
                  <a:srgbClr val="000080"/>
                </a:solidFill>
              </a:rPr>
              <a:t>elif</a:t>
            </a:r>
            <a:r>
              <a:rPr lang="en-US" sz="1550" b="1" dirty="0">
                <a:solidFill>
                  <a:srgbClr val="000080"/>
                </a:solidFill>
              </a:rPr>
              <a:t> </a:t>
            </a:r>
            <a:r>
              <a:rPr lang="en-US" sz="1550" dirty="0"/>
              <a:t>month </a:t>
            </a:r>
            <a:r>
              <a:rPr lang="en-US" sz="1550" b="1" dirty="0">
                <a:solidFill>
                  <a:srgbClr val="000080"/>
                </a:solidFill>
              </a:rPr>
              <a:t>in </a:t>
            </a:r>
            <a:r>
              <a:rPr lang="en-US" sz="1550" dirty="0"/>
              <a:t>(</a:t>
            </a:r>
            <a:r>
              <a:rPr lang="en-US" sz="1550" b="1" dirty="0">
                <a:solidFill>
                  <a:srgbClr val="008080"/>
                </a:solidFill>
              </a:rPr>
              <a:t>'April'</a:t>
            </a:r>
            <a:r>
              <a:rPr lang="en-US" sz="1550" dirty="0"/>
              <a:t>, </a:t>
            </a:r>
            <a:r>
              <a:rPr lang="en-US" sz="1550" b="1" dirty="0">
                <a:solidFill>
                  <a:srgbClr val="008080"/>
                </a:solidFill>
              </a:rPr>
              <a:t>'May'</a:t>
            </a:r>
            <a:r>
              <a:rPr lang="en-US" sz="1550" dirty="0"/>
              <a:t>, </a:t>
            </a:r>
            <a:r>
              <a:rPr lang="en-US" sz="1550" b="1" dirty="0">
                <a:solidFill>
                  <a:srgbClr val="008080"/>
                </a:solidFill>
              </a:rPr>
              <a:t>'June'</a:t>
            </a:r>
            <a:r>
              <a:rPr lang="en-US" sz="1550" dirty="0"/>
              <a:t>):</a:t>
            </a:r>
            <a:br>
              <a:rPr lang="en-US" sz="1550" dirty="0"/>
            </a:br>
            <a:r>
              <a:rPr lang="en-US" sz="1550" dirty="0"/>
              <a:t>    season = </a:t>
            </a:r>
            <a:r>
              <a:rPr lang="en-US" sz="1550" b="1" dirty="0">
                <a:solidFill>
                  <a:srgbClr val="008080"/>
                </a:solidFill>
              </a:rPr>
              <a:t>'spring'</a:t>
            </a:r>
            <a:br>
              <a:rPr lang="en-US" sz="1550" b="1" dirty="0">
                <a:solidFill>
                  <a:srgbClr val="008080"/>
                </a:solidFill>
              </a:rPr>
            </a:br>
            <a:r>
              <a:rPr lang="en-US" sz="1550" b="1" dirty="0" err="1">
                <a:solidFill>
                  <a:srgbClr val="000080"/>
                </a:solidFill>
              </a:rPr>
              <a:t>elif</a:t>
            </a:r>
            <a:r>
              <a:rPr lang="en-US" sz="1550" b="1" dirty="0">
                <a:solidFill>
                  <a:srgbClr val="000080"/>
                </a:solidFill>
              </a:rPr>
              <a:t> </a:t>
            </a:r>
          </a:p>
          <a:p>
            <a:r>
              <a:rPr lang="en-US" sz="1550" b="1" dirty="0">
                <a:solidFill>
                  <a:srgbClr val="000080"/>
                </a:solidFill>
              </a:rPr>
              <a:t>	…</a:t>
            </a:r>
          </a:p>
          <a:p>
            <a:r>
              <a:rPr lang="en-US" sz="1550" b="1" dirty="0">
                <a:solidFill>
                  <a:srgbClr val="000080"/>
                </a:solidFill>
              </a:rPr>
              <a:t>else</a:t>
            </a:r>
            <a:r>
              <a:rPr lang="en-US" sz="1550" dirty="0"/>
              <a:t>:</a:t>
            </a:r>
            <a:br>
              <a:rPr lang="en-US" sz="1550" dirty="0"/>
            </a:br>
            <a:r>
              <a:rPr lang="en-US" sz="1550" dirty="0"/>
              <a:t>	…</a:t>
            </a:r>
            <a:br>
              <a:rPr lang="en-US" sz="1550" b="1" dirty="0">
                <a:solidFill>
                  <a:srgbClr val="008080"/>
                </a:solidFill>
              </a:rPr>
            </a:br>
            <a:r>
              <a:rPr lang="en-US" sz="1550" b="1" dirty="0">
                <a:solidFill>
                  <a:srgbClr val="000080"/>
                </a:solidFill>
              </a:rPr>
              <a:t>if </a:t>
            </a:r>
            <a:r>
              <a:rPr lang="en-US" sz="1550" dirty="0"/>
              <a:t>(month == </a:t>
            </a:r>
            <a:r>
              <a:rPr lang="en-US" sz="1550" b="1" dirty="0">
                <a:solidFill>
                  <a:srgbClr val="008080"/>
                </a:solidFill>
              </a:rPr>
              <a:t>'March'</a:t>
            </a:r>
            <a:r>
              <a:rPr lang="en-US" sz="1550" dirty="0"/>
              <a:t>) </a:t>
            </a:r>
            <a:r>
              <a:rPr lang="en-US" sz="1550" b="1" dirty="0">
                <a:solidFill>
                  <a:srgbClr val="000080"/>
                </a:solidFill>
              </a:rPr>
              <a:t>and </a:t>
            </a:r>
            <a:r>
              <a:rPr lang="en-US" sz="1550" dirty="0"/>
              <a:t>(day &gt; </a:t>
            </a:r>
            <a:r>
              <a:rPr lang="en-US" sz="1550" dirty="0">
                <a:solidFill>
                  <a:srgbClr val="0000FF"/>
                </a:solidFill>
              </a:rPr>
              <a:t>15</a:t>
            </a:r>
            <a:r>
              <a:rPr lang="en-US" sz="1550" dirty="0"/>
              <a:t>):</a:t>
            </a:r>
            <a:br>
              <a:rPr lang="en-US" sz="1550" dirty="0"/>
            </a:br>
            <a:r>
              <a:rPr lang="en-US" sz="1550" dirty="0"/>
              <a:t>    season = </a:t>
            </a:r>
            <a:r>
              <a:rPr lang="en-US" sz="1550" b="1" dirty="0">
                <a:solidFill>
                  <a:srgbClr val="008080"/>
                </a:solidFill>
              </a:rPr>
              <a:t>'spring'</a:t>
            </a:r>
            <a:br>
              <a:rPr lang="en-US" sz="1550" b="1" dirty="0">
                <a:solidFill>
                  <a:srgbClr val="008080"/>
                </a:solidFill>
              </a:rPr>
            </a:br>
            <a:r>
              <a:rPr lang="en-US" sz="1550" b="1" dirty="0" err="1">
                <a:solidFill>
                  <a:srgbClr val="000080"/>
                </a:solidFill>
              </a:rPr>
              <a:t>elif</a:t>
            </a:r>
            <a:r>
              <a:rPr lang="en-US" sz="1550" b="1" dirty="0">
                <a:solidFill>
                  <a:srgbClr val="000080"/>
                </a:solidFill>
              </a:rPr>
              <a:t> </a:t>
            </a:r>
            <a:r>
              <a:rPr lang="en-US" sz="1550" dirty="0"/>
              <a:t>(month == </a:t>
            </a:r>
            <a:r>
              <a:rPr lang="en-US" sz="1550" b="1" dirty="0">
                <a:solidFill>
                  <a:srgbClr val="008080"/>
                </a:solidFill>
              </a:rPr>
              <a:t>'June'</a:t>
            </a:r>
            <a:r>
              <a:rPr lang="en-US" sz="1550" dirty="0"/>
              <a:t>) </a:t>
            </a:r>
            <a:r>
              <a:rPr lang="en-US" sz="1550" b="1" dirty="0">
                <a:solidFill>
                  <a:srgbClr val="000080"/>
                </a:solidFill>
              </a:rPr>
              <a:t>and </a:t>
            </a:r>
            <a:r>
              <a:rPr lang="en-US" sz="1550" dirty="0"/>
              <a:t>(day &gt; </a:t>
            </a:r>
            <a:r>
              <a:rPr lang="en-US" sz="1550" dirty="0">
                <a:solidFill>
                  <a:srgbClr val="0000FF"/>
                </a:solidFill>
              </a:rPr>
              <a:t>15</a:t>
            </a:r>
            <a:r>
              <a:rPr lang="en-US" sz="1550" dirty="0"/>
              <a:t>):</a:t>
            </a:r>
            <a:br>
              <a:rPr lang="en-US" sz="1550" dirty="0"/>
            </a:br>
            <a:r>
              <a:rPr lang="en-US" sz="1550" dirty="0"/>
              <a:t>    season = </a:t>
            </a:r>
            <a:r>
              <a:rPr lang="en-US" sz="1550" b="1" dirty="0">
                <a:solidFill>
                  <a:srgbClr val="008080"/>
                </a:solidFill>
              </a:rPr>
              <a:t>'summer'</a:t>
            </a:r>
            <a:br>
              <a:rPr lang="en-US" sz="1550" b="1" dirty="0">
                <a:solidFill>
                  <a:srgbClr val="008080"/>
                </a:solidFill>
              </a:rPr>
            </a:br>
            <a:r>
              <a:rPr lang="en-US" sz="1550" b="1" dirty="0" err="1">
                <a:solidFill>
                  <a:srgbClr val="000080"/>
                </a:solidFill>
              </a:rPr>
              <a:t>elif</a:t>
            </a:r>
            <a:r>
              <a:rPr lang="en-US" sz="1550" b="1" dirty="0">
                <a:solidFill>
                  <a:srgbClr val="000080"/>
                </a:solidFill>
              </a:rPr>
              <a:t> </a:t>
            </a:r>
            <a:br>
              <a:rPr lang="en-US" sz="1550" dirty="0"/>
            </a:br>
            <a:r>
              <a:rPr lang="en-US" sz="1550" dirty="0"/>
              <a:t>	…    </a:t>
            </a:r>
          </a:p>
          <a:p>
            <a:r>
              <a:rPr lang="en-US" sz="1550" b="1" dirty="0" err="1">
                <a:solidFill>
                  <a:srgbClr val="000080"/>
                </a:solidFill>
              </a:rPr>
              <a:t>elif</a:t>
            </a:r>
            <a:r>
              <a:rPr lang="en-US" sz="1550" b="1" dirty="0">
                <a:solidFill>
                  <a:srgbClr val="000080"/>
                </a:solidFill>
              </a:rPr>
              <a:t> </a:t>
            </a:r>
            <a:endParaRPr lang="en-US" sz="1550" dirty="0"/>
          </a:p>
          <a:p>
            <a:r>
              <a:rPr lang="en-US" sz="1550" b="1" dirty="0">
                <a:solidFill>
                  <a:srgbClr val="008080"/>
                </a:solidFill>
              </a:rPr>
              <a:t>	…</a:t>
            </a:r>
            <a:br>
              <a:rPr lang="en-US" sz="1550" b="1" dirty="0">
                <a:solidFill>
                  <a:srgbClr val="008080"/>
                </a:solidFill>
              </a:rPr>
            </a:br>
            <a:r>
              <a:rPr lang="en-US" sz="1550" dirty="0">
                <a:solidFill>
                  <a:srgbClr val="000080"/>
                </a:solidFill>
              </a:rPr>
              <a:t>print</a:t>
            </a:r>
            <a:r>
              <a:rPr lang="en-US" sz="1550" dirty="0"/>
              <a:t>(</a:t>
            </a:r>
            <a:r>
              <a:rPr lang="en-US" sz="1550" b="1" dirty="0">
                <a:solidFill>
                  <a:srgbClr val="008080"/>
                </a:solidFill>
              </a:rPr>
              <a:t>"Season is"</a:t>
            </a:r>
            <a:r>
              <a:rPr lang="en-US" sz="1550" dirty="0"/>
              <a:t>, season)</a:t>
            </a:r>
          </a:p>
        </p:txBody>
      </p:sp>
    </p:spTree>
    <p:extLst>
      <p:ext uri="{BB962C8B-B14F-4D97-AF65-F5344CB8AC3E}">
        <p14:creationId xmlns:p14="http://schemas.microsoft.com/office/powerpoint/2010/main" val="70495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Class Work</a:t>
            </a:r>
          </a:p>
        </p:txBody>
      </p:sp>
      <p:sp>
        <p:nvSpPr>
          <p:cNvPr id="3" name="Content Placeholder 2"/>
          <p:cNvSpPr>
            <a:spLocks noGrp="1"/>
          </p:cNvSpPr>
          <p:nvPr>
            <p:ph idx="1"/>
          </p:nvPr>
        </p:nvSpPr>
        <p:spPr/>
        <p:txBody>
          <a:bodyPr>
            <a:normAutofit/>
          </a:bodyPr>
          <a:lstStyle/>
          <a:p>
            <a:r>
              <a:rPr lang="en-US" dirty="0"/>
              <a:t>Write a Python program for the following:</a:t>
            </a:r>
          </a:p>
          <a:p>
            <a:pPr lvl="1"/>
            <a:endParaRPr lang="en-US" dirty="0"/>
          </a:p>
          <a:p>
            <a:pPr marL="914400" lvl="1" indent="-457200">
              <a:buFont typeface="+mj-lt"/>
              <a:buAutoNum type="arabicPeriod"/>
            </a:pPr>
            <a:r>
              <a:rPr lang="en-US" dirty="0"/>
              <a:t>Ask used to enter three side of a triangle</a:t>
            </a:r>
          </a:p>
          <a:p>
            <a:pPr marL="914400" lvl="1" indent="-457200">
              <a:buFont typeface="+mj-lt"/>
              <a:buAutoNum type="arabicPeriod"/>
            </a:pPr>
            <a:r>
              <a:rPr lang="en-US" dirty="0"/>
              <a:t>Display if the three sides form a triangle</a:t>
            </a:r>
          </a:p>
          <a:p>
            <a:pPr lvl="2"/>
            <a:r>
              <a:rPr lang="en-US" dirty="0"/>
              <a:t>Hint: sum of any two sides should be greater than the third side</a:t>
            </a:r>
          </a:p>
          <a:p>
            <a:pPr marL="914400" lvl="1" indent="-457200">
              <a:buFont typeface="+mj-lt"/>
              <a:buAutoNum type="arabicPeriod"/>
            </a:pPr>
            <a:r>
              <a:rPr lang="en-US" dirty="0"/>
              <a:t>Display if the triangle is a right angled triangle</a:t>
            </a:r>
          </a:p>
          <a:p>
            <a:pPr lvl="2"/>
            <a:r>
              <a:rPr lang="en-US" u="sng" dirty="0"/>
              <a:t>Pythagorean Theorem</a:t>
            </a:r>
          </a:p>
          <a:p>
            <a:pPr lvl="3"/>
            <a:r>
              <a:rPr lang="en-US" dirty="0"/>
              <a:t>a</a:t>
            </a:r>
            <a:r>
              <a:rPr lang="en-US" baseline="30000" dirty="0"/>
              <a:t>2</a:t>
            </a:r>
            <a:r>
              <a:rPr lang="en-US" dirty="0"/>
              <a:t> + b</a:t>
            </a:r>
            <a:r>
              <a:rPr lang="en-US" baseline="30000" dirty="0"/>
              <a:t>2</a:t>
            </a:r>
            <a:r>
              <a:rPr lang="en-US" dirty="0"/>
              <a:t> = c</a:t>
            </a:r>
            <a:r>
              <a:rPr lang="en-US" baseline="30000" dirty="0"/>
              <a:t>2</a:t>
            </a:r>
          </a:p>
          <a:p>
            <a:pPr lvl="3"/>
            <a:r>
              <a:rPr lang="en-US" dirty="0"/>
              <a:t>where c is the maximum of the three sides</a:t>
            </a:r>
          </a:p>
          <a:p>
            <a:pPr marL="914400" lvl="1" indent="-457200">
              <a:buFont typeface="+mj-lt"/>
              <a:buAutoNum type="arabicPeriod"/>
            </a:pPr>
            <a:r>
              <a:rPr lang="en-US" dirty="0"/>
              <a:t>Display of the triangle is an </a:t>
            </a:r>
          </a:p>
          <a:p>
            <a:pPr lvl="2"/>
            <a:r>
              <a:rPr lang="en-US" dirty="0"/>
              <a:t>equilateral triangle</a:t>
            </a:r>
          </a:p>
          <a:p>
            <a:pPr lvl="2"/>
            <a:r>
              <a:rPr lang="en-US" dirty="0"/>
              <a:t>isosceles triangle</a:t>
            </a:r>
          </a:p>
          <a:p>
            <a:pPr lvl="2"/>
            <a:r>
              <a:rPr lang="en-US" dirty="0"/>
              <a:t>scalene triangle</a:t>
            </a:r>
          </a:p>
        </p:txBody>
      </p:sp>
    </p:spTree>
    <p:extLst>
      <p:ext uri="{BB962C8B-B14F-4D97-AF65-F5344CB8AC3E}">
        <p14:creationId xmlns:p14="http://schemas.microsoft.com/office/powerpoint/2010/main" val="1202450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Home Work</a:t>
            </a:r>
          </a:p>
        </p:txBody>
      </p:sp>
      <p:sp>
        <p:nvSpPr>
          <p:cNvPr id="3" name="Content Placeholder 2"/>
          <p:cNvSpPr>
            <a:spLocks noGrp="1"/>
          </p:cNvSpPr>
          <p:nvPr>
            <p:ph idx="1"/>
          </p:nvPr>
        </p:nvSpPr>
        <p:spPr/>
        <p:txBody>
          <a:bodyPr/>
          <a:lstStyle/>
          <a:p>
            <a:r>
              <a:rPr lang="en-US" dirty="0"/>
              <a:t>Write a Python program to compute the salary of a person given the rate per hour and the number of hours worked. This person is paid 1.5 times rate for any hours he/she works more than 40.</a:t>
            </a:r>
          </a:p>
          <a:p>
            <a:pPr lvl="1"/>
            <a:endParaRPr lang="en-US" dirty="0"/>
          </a:p>
          <a:p>
            <a:pPr lvl="1"/>
            <a:r>
              <a:rPr lang="en-US" dirty="0"/>
              <a:t>What is the Input?</a:t>
            </a:r>
          </a:p>
          <a:p>
            <a:pPr lvl="1"/>
            <a:r>
              <a:rPr lang="en-US" dirty="0"/>
              <a:t>How is the Output achieved?</a:t>
            </a:r>
          </a:p>
          <a:p>
            <a:pPr lvl="1"/>
            <a:endParaRPr lang="en-US" dirty="0"/>
          </a:p>
          <a:p>
            <a:endParaRPr lang="en-US" dirty="0"/>
          </a:p>
        </p:txBody>
      </p:sp>
    </p:spTree>
    <p:extLst>
      <p:ext uri="{BB962C8B-B14F-4D97-AF65-F5344CB8AC3E}">
        <p14:creationId xmlns:p14="http://schemas.microsoft.com/office/powerpoint/2010/main" val="999568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Summary</a:t>
            </a:r>
          </a:p>
        </p:txBody>
      </p:sp>
      <p:sp>
        <p:nvSpPr>
          <p:cNvPr id="3" name="Content Placeholder 2"/>
          <p:cNvSpPr>
            <a:spLocks noGrp="1"/>
          </p:cNvSpPr>
          <p:nvPr>
            <p:ph idx="1"/>
          </p:nvPr>
        </p:nvSpPr>
        <p:spPr/>
        <p:txBody>
          <a:bodyPr>
            <a:normAutofit/>
          </a:bodyPr>
          <a:lstStyle/>
          <a:p>
            <a:pPr>
              <a:lnSpc>
                <a:spcPct val="150000"/>
              </a:lnSpc>
            </a:pPr>
            <a:r>
              <a:rPr lang="en-US" dirty="0"/>
              <a:t>Control Structure – Branching using conditions</a:t>
            </a:r>
          </a:p>
          <a:p>
            <a:pPr lvl="1">
              <a:lnSpc>
                <a:spcPct val="150000"/>
              </a:lnSpc>
            </a:pPr>
            <a:r>
              <a:rPr lang="en-US" dirty="0"/>
              <a:t>Syntax in Python</a:t>
            </a:r>
          </a:p>
          <a:p>
            <a:pPr lvl="2">
              <a:lnSpc>
                <a:spcPct val="150000"/>
              </a:lnSpc>
            </a:pPr>
            <a:r>
              <a:rPr lang="en-US" dirty="0"/>
              <a:t>if .. else</a:t>
            </a:r>
          </a:p>
          <a:p>
            <a:pPr lvl="2">
              <a:lnSpc>
                <a:spcPct val="150000"/>
              </a:lnSpc>
            </a:pPr>
            <a:r>
              <a:rPr lang="en-US" dirty="0"/>
              <a:t>if .. </a:t>
            </a:r>
            <a:r>
              <a:rPr lang="en-US" dirty="0" err="1"/>
              <a:t>elif</a:t>
            </a:r>
            <a:r>
              <a:rPr lang="en-US" dirty="0"/>
              <a:t>  .. else</a:t>
            </a:r>
          </a:p>
          <a:p>
            <a:pPr lvl="1">
              <a:lnSpc>
                <a:spcPct val="150000"/>
              </a:lnSpc>
            </a:pPr>
            <a:r>
              <a:rPr lang="en-US" dirty="0"/>
              <a:t>Nested if </a:t>
            </a:r>
          </a:p>
          <a:p>
            <a:pPr>
              <a:lnSpc>
                <a:spcPct val="150000"/>
              </a:lnSpc>
            </a:pPr>
            <a:endParaRPr lang="en-US" dirty="0"/>
          </a:p>
          <a:p>
            <a:pPr>
              <a:lnSpc>
                <a:spcPct val="150000"/>
              </a:lnSpc>
            </a:pPr>
            <a:r>
              <a:rPr lang="en-US" dirty="0"/>
              <a:t>Hands-On exercises</a:t>
            </a:r>
          </a:p>
        </p:txBody>
      </p:sp>
    </p:spTree>
    <p:extLst>
      <p:ext uri="{BB962C8B-B14F-4D97-AF65-F5344CB8AC3E}">
        <p14:creationId xmlns:p14="http://schemas.microsoft.com/office/powerpoint/2010/main" val="106058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Control Structures</a:t>
            </a:r>
          </a:p>
        </p:txBody>
      </p:sp>
      <p:sp>
        <p:nvSpPr>
          <p:cNvPr id="3" name="Content Placeholder 2"/>
          <p:cNvSpPr>
            <a:spLocks noGrp="1"/>
          </p:cNvSpPr>
          <p:nvPr>
            <p:ph idx="1"/>
          </p:nvPr>
        </p:nvSpPr>
        <p:spPr/>
        <p:txBody>
          <a:bodyPr/>
          <a:lstStyle/>
          <a:p>
            <a:r>
              <a:rPr lang="en-US" dirty="0"/>
              <a:t>Three methods of processing a program</a:t>
            </a:r>
          </a:p>
          <a:p>
            <a:pPr lvl="1"/>
            <a:r>
              <a:rPr lang="en-US" dirty="0"/>
              <a:t>Sequence</a:t>
            </a:r>
          </a:p>
          <a:p>
            <a:pPr lvl="1"/>
            <a:r>
              <a:rPr lang="en-US" dirty="0"/>
              <a:t>Selection or Branching</a:t>
            </a:r>
          </a:p>
          <a:p>
            <a:pPr lvl="1"/>
            <a:r>
              <a:rPr lang="en-US" dirty="0"/>
              <a:t>Repetition or Looping</a:t>
            </a:r>
          </a:p>
          <a:p>
            <a:endParaRPr lang="en-US" dirty="0"/>
          </a:p>
          <a:p>
            <a:r>
              <a:rPr lang="en-US" dirty="0">
                <a:solidFill>
                  <a:srgbClr val="0432FF"/>
                </a:solidFill>
              </a:rPr>
              <a:t>Sequence</a:t>
            </a:r>
            <a:r>
              <a:rPr lang="en-US" dirty="0"/>
              <a:t>: The flow of instructions in a program is in a sequence i.e. one executable statement is completed before the next.</a:t>
            </a:r>
          </a:p>
          <a:p>
            <a:r>
              <a:rPr lang="en-US" dirty="0">
                <a:solidFill>
                  <a:srgbClr val="0432FF"/>
                </a:solidFill>
              </a:rPr>
              <a:t>Selection</a:t>
            </a:r>
            <a:r>
              <a:rPr lang="en-US" dirty="0"/>
              <a:t>: Altering the flow of program execution by making a selection or choice</a:t>
            </a:r>
          </a:p>
          <a:p>
            <a:r>
              <a:rPr lang="en-US" dirty="0">
                <a:solidFill>
                  <a:srgbClr val="0432FF"/>
                </a:solidFill>
              </a:rPr>
              <a:t>Repetition</a:t>
            </a:r>
            <a:r>
              <a:rPr lang="en-US" dirty="0"/>
              <a:t>: Altering the flow of program execution by repetition of statement(s)</a:t>
            </a:r>
          </a:p>
          <a:p>
            <a:endParaRPr lang="en-US" dirty="0"/>
          </a:p>
        </p:txBody>
      </p:sp>
    </p:spTree>
    <p:extLst>
      <p:ext uri="{BB962C8B-B14F-4D97-AF65-F5344CB8AC3E}">
        <p14:creationId xmlns:p14="http://schemas.microsoft.com/office/powerpoint/2010/main" val="144297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35313"/>
            <a:ext cx="10496705" cy="3661276"/>
          </a:xfrm>
          <a:ln>
            <a:solidFill>
              <a:srgbClr val="0432FF"/>
            </a:solidFill>
          </a:ln>
        </p:spPr>
      </p:pic>
      <p:grpSp>
        <p:nvGrpSpPr>
          <p:cNvPr id="8" name="Group 7"/>
          <p:cNvGrpSpPr/>
          <p:nvPr/>
        </p:nvGrpSpPr>
        <p:grpSpPr>
          <a:xfrm>
            <a:off x="868177" y="4783091"/>
            <a:ext cx="9004533" cy="619473"/>
            <a:chOff x="868177" y="4783091"/>
            <a:chExt cx="9004533" cy="619473"/>
          </a:xfrm>
        </p:grpSpPr>
        <p:sp>
          <p:nvSpPr>
            <p:cNvPr id="5" name="TextBox 4"/>
            <p:cNvSpPr txBox="1"/>
            <p:nvPr/>
          </p:nvSpPr>
          <p:spPr>
            <a:xfrm rot="20583763">
              <a:off x="868177" y="4783091"/>
              <a:ext cx="2131917" cy="523220"/>
            </a:xfrm>
            <a:prstGeom prst="rect">
              <a:avLst/>
            </a:prstGeom>
            <a:solidFill>
              <a:schemeClr val="bg1"/>
            </a:solidFill>
            <a:ln>
              <a:solidFill>
                <a:srgbClr val="FF0000"/>
              </a:solidFill>
            </a:ln>
          </p:spPr>
          <p:txBody>
            <a:bodyPr wrap="square" rtlCol="0">
              <a:spAutoFit/>
            </a:bodyPr>
            <a:lstStyle/>
            <a:p>
              <a:pPr algn="ctr"/>
              <a:r>
                <a:rPr lang="en-US" sz="2800">
                  <a:solidFill>
                    <a:srgbClr val="0432FF"/>
                  </a:solidFill>
                </a:rPr>
                <a:t>SEQUENCE</a:t>
              </a:r>
            </a:p>
          </p:txBody>
        </p:sp>
        <p:sp>
          <p:nvSpPr>
            <p:cNvPr id="6" name="TextBox 5"/>
            <p:cNvSpPr txBox="1"/>
            <p:nvPr/>
          </p:nvSpPr>
          <p:spPr>
            <a:xfrm rot="20583763">
              <a:off x="4148788" y="4879344"/>
              <a:ext cx="2131917" cy="523220"/>
            </a:xfrm>
            <a:prstGeom prst="rect">
              <a:avLst/>
            </a:prstGeom>
            <a:solidFill>
              <a:schemeClr val="bg1"/>
            </a:solidFill>
            <a:ln>
              <a:solidFill>
                <a:srgbClr val="FF0000"/>
              </a:solidFill>
            </a:ln>
          </p:spPr>
          <p:txBody>
            <a:bodyPr wrap="square" rtlCol="0">
              <a:spAutoFit/>
            </a:bodyPr>
            <a:lstStyle/>
            <a:p>
              <a:pPr algn="ctr"/>
              <a:r>
                <a:rPr lang="en-US" sz="2800" dirty="0">
                  <a:solidFill>
                    <a:srgbClr val="0432FF"/>
                  </a:solidFill>
                </a:rPr>
                <a:t>SELECTION</a:t>
              </a:r>
            </a:p>
          </p:txBody>
        </p:sp>
        <p:sp>
          <p:nvSpPr>
            <p:cNvPr id="7" name="TextBox 6"/>
            <p:cNvSpPr txBox="1"/>
            <p:nvPr/>
          </p:nvSpPr>
          <p:spPr>
            <a:xfrm rot="20583763">
              <a:off x="7740793" y="4783091"/>
              <a:ext cx="2131917" cy="523220"/>
            </a:xfrm>
            <a:prstGeom prst="rect">
              <a:avLst/>
            </a:prstGeom>
            <a:solidFill>
              <a:schemeClr val="bg1"/>
            </a:solidFill>
            <a:ln>
              <a:solidFill>
                <a:srgbClr val="FF0000"/>
              </a:solidFill>
            </a:ln>
          </p:spPr>
          <p:txBody>
            <a:bodyPr wrap="square" rtlCol="0">
              <a:spAutoFit/>
            </a:bodyPr>
            <a:lstStyle/>
            <a:p>
              <a:pPr algn="ctr"/>
              <a:r>
                <a:rPr lang="en-US" sz="2800" dirty="0">
                  <a:solidFill>
                    <a:srgbClr val="0432FF"/>
                  </a:solidFill>
                </a:rPr>
                <a:t>REPETITION</a:t>
              </a:r>
            </a:p>
          </p:txBody>
        </p:sp>
      </p:grpSp>
    </p:spTree>
    <p:extLst>
      <p:ext uri="{BB962C8B-B14F-4D97-AF65-F5344CB8AC3E}">
        <p14:creationId xmlns:p14="http://schemas.microsoft.com/office/powerpoint/2010/main" val="1862610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Selection</a:t>
            </a:r>
          </a:p>
        </p:txBody>
      </p:sp>
      <p:sp>
        <p:nvSpPr>
          <p:cNvPr id="5" name="Text Placeholder 4"/>
          <p:cNvSpPr>
            <a:spLocks noGrp="1"/>
          </p:cNvSpPr>
          <p:nvPr>
            <p:ph type="body" idx="1"/>
          </p:nvPr>
        </p:nvSpPr>
        <p:spPr/>
        <p:txBody>
          <a:bodyPr/>
          <a:lstStyle/>
          <a:p>
            <a:r>
              <a:rPr lang="en-US" dirty="0"/>
              <a:t>If … Else</a:t>
            </a:r>
          </a:p>
        </p:txBody>
      </p:sp>
    </p:spTree>
    <p:extLst>
      <p:ext uri="{BB962C8B-B14F-4D97-AF65-F5344CB8AC3E}">
        <p14:creationId xmlns:p14="http://schemas.microsoft.com/office/powerpoint/2010/main" val="199174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p>
        </p:txBody>
      </p:sp>
      <p:sp>
        <p:nvSpPr>
          <p:cNvPr id="4" name="Content Placeholder 3"/>
          <p:cNvSpPr>
            <a:spLocks noGrp="1"/>
          </p:cNvSpPr>
          <p:nvPr>
            <p:ph idx="1"/>
          </p:nvPr>
        </p:nvSpPr>
        <p:spPr>
          <a:xfrm>
            <a:off x="838200" y="1169678"/>
            <a:ext cx="6942221" cy="5168348"/>
          </a:xfrm>
        </p:spPr>
        <p:txBody>
          <a:bodyPr/>
          <a:lstStyle/>
          <a:p>
            <a:r>
              <a:rPr lang="en-US" dirty="0">
                <a:solidFill>
                  <a:srgbClr val="0432FF"/>
                </a:solidFill>
              </a:rPr>
              <a:t>Making choices </a:t>
            </a:r>
            <a:r>
              <a:rPr lang="en-US" dirty="0"/>
              <a:t>based on </a:t>
            </a:r>
            <a:r>
              <a:rPr lang="en-US" dirty="0">
                <a:solidFill>
                  <a:srgbClr val="0432FF"/>
                </a:solidFill>
              </a:rPr>
              <a:t>conditions </a:t>
            </a:r>
            <a:r>
              <a:rPr lang="en-US" dirty="0"/>
              <a:t>is a capability of the computer.</a:t>
            </a:r>
          </a:p>
          <a:p>
            <a:endParaRPr lang="en-US" dirty="0"/>
          </a:p>
          <a:p>
            <a:r>
              <a:rPr lang="en-US" dirty="0"/>
              <a:t>A program can </a:t>
            </a:r>
            <a:r>
              <a:rPr lang="en-US" dirty="0">
                <a:solidFill>
                  <a:srgbClr val="0432FF"/>
                </a:solidFill>
              </a:rPr>
              <a:t>alter the flow of execution </a:t>
            </a:r>
            <a:r>
              <a:rPr lang="en-US" dirty="0"/>
              <a:t>depending on events that happen during the execution of the program.</a:t>
            </a:r>
          </a:p>
          <a:p>
            <a:pPr lvl="1"/>
            <a:r>
              <a:rPr lang="en-US" dirty="0"/>
              <a:t>These flow alterations are made </a:t>
            </a:r>
            <a:r>
              <a:rPr lang="en-US" dirty="0">
                <a:solidFill>
                  <a:srgbClr val="0432FF"/>
                </a:solidFill>
              </a:rPr>
              <a:t>based on conditions </a:t>
            </a:r>
            <a:r>
              <a:rPr lang="en-US" dirty="0"/>
              <a:t>that the programmer puts in the program.</a:t>
            </a: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09" y="1363579"/>
            <a:ext cx="3352091" cy="3767854"/>
          </a:xfrm>
          <a:prstGeom prst="rect">
            <a:avLst/>
          </a:prstGeom>
        </p:spPr>
      </p:pic>
    </p:spTree>
    <p:extLst>
      <p:ext uri="{BB962C8B-B14F-4D97-AF65-F5344CB8AC3E}">
        <p14:creationId xmlns:p14="http://schemas.microsoft.com/office/powerpoint/2010/main" val="119502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p>
        </p:txBody>
      </p:sp>
      <p:sp>
        <p:nvSpPr>
          <p:cNvPr id="3" name="Content Placeholder 2"/>
          <p:cNvSpPr>
            <a:spLocks noGrp="1"/>
          </p:cNvSpPr>
          <p:nvPr>
            <p:ph idx="1"/>
          </p:nvPr>
        </p:nvSpPr>
        <p:spPr/>
        <p:txBody>
          <a:bodyPr>
            <a:normAutofit/>
          </a:bodyPr>
          <a:lstStyle/>
          <a:p>
            <a:r>
              <a:rPr lang="en-US" dirty="0"/>
              <a:t>Syntax:</a:t>
            </a:r>
          </a:p>
          <a:p>
            <a:pPr marL="1371600" lvl="3" indent="0">
              <a:buNone/>
            </a:pPr>
            <a:r>
              <a:rPr lang="en-US" sz="2400" dirty="0">
                <a:latin typeface="Courier New" charset="0"/>
                <a:ea typeface="Courier New" charset="0"/>
                <a:cs typeface="Courier New" charset="0"/>
              </a:rPr>
              <a:t>if expression1: </a:t>
            </a:r>
          </a:p>
          <a:p>
            <a:pPr marL="1828800" lvl="4" indent="0">
              <a:buNone/>
            </a:pPr>
            <a:r>
              <a:rPr lang="en-US" sz="2400" dirty="0">
                <a:latin typeface="Courier New" charset="0"/>
                <a:ea typeface="Courier New" charset="0"/>
                <a:cs typeface="Courier New" charset="0"/>
              </a:rPr>
              <a:t>statement-set-A</a:t>
            </a:r>
          </a:p>
          <a:p>
            <a:pPr marL="1371600" lvl="3" indent="0">
              <a:buNone/>
            </a:pPr>
            <a:r>
              <a:rPr lang="en-US" sz="2400">
                <a:latin typeface="Courier New" charset="0"/>
                <a:ea typeface="Courier New" charset="0"/>
                <a:cs typeface="Courier New" charset="0"/>
              </a:rPr>
              <a:t>else: </a:t>
            </a:r>
            <a:endParaRPr lang="en-US" sz="2400" dirty="0">
              <a:latin typeface="Courier New" charset="0"/>
              <a:ea typeface="Courier New" charset="0"/>
              <a:cs typeface="Courier New" charset="0"/>
            </a:endParaRPr>
          </a:p>
          <a:p>
            <a:pPr marL="1828800" lvl="4" indent="0">
              <a:buNone/>
            </a:pPr>
            <a:r>
              <a:rPr lang="en-US" sz="2400" dirty="0">
                <a:latin typeface="Courier New" charset="0"/>
                <a:ea typeface="Courier New" charset="0"/>
                <a:cs typeface="Courier New" charset="0"/>
              </a:rPr>
              <a:t>statement-set-B</a:t>
            </a:r>
          </a:p>
          <a:p>
            <a:pPr marL="228600" lvl="2">
              <a:spcBef>
                <a:spcPts val="1000"/>
              </a:spcBef>
            </a:pPr>
            <a:endParaRPr lang="en-US" sz="2800" dirty="0"/>
          </a:p>
          <a:p>
            <a:r>
              <a:rPr lang="en-US" dirty="0"/>
              <a:t>If </a:t>
            </a:r>
            <a:r>
              <a:rPr lang="en-US" dirty="0">
                <a:solidFill>
                  <a:srgbClr val="0432FF"/>
                </a:solidFill>
              </a:rPr>
              <a:t>expression 1 is True</a:t>
            </a:r>
            <a:r>
              <a:rPr lang="en-US" dirty="0"/>
              <a:t>, then </a:t>
            </a:r>
          </a:p>
          <a:p>
            <a:pPr lvl="1"/>
            <a:r>
              <a:rPr lang="en-US" dirty="0"/>
              <a:t>the </a:t>
            </a:r>
            <a:r>
              <a:rPr lang="en-US" dirty="0">
                <a:solidFill>
                  <a:srgbClr val="0432FF"/>
                </a:solidFill>
              </a:rPr>
              <a:t>Statement-set-A gets executed</a:t>
            </a:r>
            <a:r>
              <a:rPr lang="en-US" dirty="0"/>
              <a:t> and </a:t>
            </a:r>
          </a:p>
          <a:p>
            <a:pPr lvl="1"/>
            <a:r>
              <a:rPr lang="en-US" dirty="0">
                <a:solidFill>
                  <a:srgbClr val="0432FF"/>
                </a:solidFill>
              </a:rPr>
              <a:t>statement-set-B is NOT executed</a:t>
            </a:r>
          </a:p>
          <a:p>
            <a:r>
              <a:rPr lang="en-US" dirty="0"/>
              <a:t>If </a:t>
            </a:r>
            <a:r>
              <a:rPr lang="en-US" dirty="0">
                <a:solidFill>
                  <a:srgbClr val="0432FF"/>
                </a:solidFill>
              </a:rPr>
              <a:t>expression 1 is False</a:t>
            </a:r>
            <a:r>
              <a:rPr lang="en-US" dirty="0"/>
              <a:t>, then </a:t>
            </a:r>
          </a:p>
          <a:p>
            <a:pPr lvl="1"/>
            <a:r>
              <a:rPr lang="en-US" dirty="0"/>
              <a:t>the </a:t>
            </a:r>
            <a:r>
              <a:rPr lang="en-US" dirty="0">
                <a:solidFill>
                  <a:srgbClr val="0432FF"/>
                </a:solidFill>
              </a:rPr>
              <a:t>Statement-set-A is NOT executed </a:t>
            </a:r>
            <a:r>
              <a:rPr lang="en-US" dirty="0"/>
              <a:t>and </a:t>
            </a:r>
          </a:p>
          <a:p>
            <a:pPr lvl="1"/>
            <a:r>
              <a:rPr lang="en-US" dirty="0">
                <a:solidFill>
                  <a:srgbClr val="0432FF"/>
                </a:solidFill>
              </a:rPr>
              <a:t>statement-set-B is executed</a:t>
            </a:r>
          </a:p>
          <a:p>
            <a:endParaRPr lang="en-US" dirty="0"/>
          </a:p>
          <a:p>
            <a:endParaRPr lang="en-US" dirty="0"/>
          </a:p>
        </p:txBody>
      </p:sp>
    </p:spTree>
    <p:extLst>
      <p:ext uri="{BB962C8B-B14F-4D97-AF65-F5344CB8AC3E}">
        <p14:creationId xmlns:p14="http://schemas.microsoft.com/office/powerpoint/2010/main" val="55147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Class Work</a:t>
            </a:r>
          </a:p>
        </p:txBody>
      </p:sp>
      <p:sp>
        <p:nvSpPr>
          <p:cNvPr id="7" name="Content Placeholder 6"/>
          <p:cNvSpPr>
            <a:spLocks noGrp="1"/>
          </p:cNvSpPr>
          <p:nvPr>
            <p:ph idx="1"/>
          </p:nvPr>
        </p:nvSpPr>
        <p:spPr>
          <a:xfrm>
            <a:off x="838199" y="1073425"/>
            <a:ext cx="5578643" cy="5324535"/>
          </a:xfrm>
        </p:spPr>
        <p:txBody>
          <a:bodyPr>
            <a:normAutofit lnSpcReduction="10000"/>
          </a:bodyPr>
          <a:lstStyle/>
          <a:p>
            <a:pPr lvl="0"/>
            <a:r>
              <a:rPr lang="en-US" sz="2400" dirty="0"/>
              <a:t>Write an algorithm to determine if a student is passed or failed. The student pass score is 60.</a:t>
            </a:r>
          </a:p>
          <a:p>
            <a:pPr lvl="1"/>
            <a:r>
              <a:rPr lang="en-US" sz="2000" u="sng" dirty="0"/>
              <a:t>Inputs</a:t>
            </a:r>
            <a:r>
              <a:rPr lang="en-US" sz="2000" dirty="0"/>
              <a:t>: An unknown number </a:t>
            </a:r>
            <a:r>
              <a:rPr lang="en-US" sz="2000" dirty="0">
                <a:solidFill>
                  <a:srgbClr val="0432FF"/>
                </a:solidFill>
              </a:rPr>
              <a:t>&lt;</a:t>
            </a:r>
            <a:r>
              <a:rPr lang="en-US" sz="2000" dirty="0" err="1">
                <a:solidFill>
                  <a:srgbClr val="0432FF"/>
                </a:solidFill>
              </a:rPr>
              <a:t>studScore</a:t>
            </a:r>
            <a:r>
              <a:rPr lang="en-US" sz="2000" dirty="0">
                <a:solidFill>
                  <a:srgbClr val="0432FF"/>
                </a:solidFill>
              </a:rPr>
              <a:t>&gt; </a:t>
            </a:r>
          </a:p>
          <a:p>
            <a:pPr lvl="1"/>
            <a:r>
              <a:rPr lang="en-US" sz="2000" u="sng" dirty="0"/>
              <a:t>Output</a:t>
            </a:r>
            <a:r>
              <a:rPr lang="en-US" sz="2000" dirty="0"/>
              <a:t>: Passed or Failed</a:t>
            </a:r>
            <a:endParaRPr lang="en-US" sz="2000" u="sng" dirty="0"/>
          </a:p>
          <a:p>
            <a:endParaRPr lang="en-US" sz="2000" u="sng" dirty="0">
              <a:solidFill>
                <a:srgbClr val="0432FF"/>
              </a:solidFill>
            </a:endParaRPr>
          </a:p>
          <a:p>
            <a:r>
              <a:rPr lang="en-US" sz="2400" u="sng" dirty="0">
                <a:solidFill>
                  <a:srgbClr val="0432FF"/>
                </a:solidFill>
              </a:rPr>
              <a:t>Algorithm</a:t>
            </a:r>
          </a:p>
          <a:p>
            <a:pPr marL="914400" lvl="1" indent="-457200">
              <a:buFont typeface="+mj-lt"/>
              <a:buAutoNum type="arabicPeriod"/>
            </a:pPr>
            <a:r>
              <a:rPr lang="en-US" sz="2000" dirty="0"/>
              <a:t>Start</a:t>
            </a:r>
          </a:p>
          <a:p>
            <a:pPr marL="914400" lvl="1" indent="-457200">
              <a:buFont typeface="+mj-lt"/>
              <a:buAutoNum type="arabicPeriod"/>
            </a:pPr>
            <a:r>
              <a:rPr lang="en-US" sz="2000" dirty="0"/>
              <a:t>Write “Enter student Score: ”</a:t>
            </a:r>
          </a:p>
          <a:p>
            <a:pPr marL="914400" lvl="1" indent="-457200">
              <a:buFont typeface="+mj-lt"/>
              <a:buAutoNum type="arabicPeriod"/>
            </a:pPr>
            <a:r>
              <a:rPr lang="en-US" sz="2000" dirty="0"/>
              <a:t>Read </a:t>
            </a:r>
            <a:r>
              <a:rPr lang="en-US" sz="2000" dirty="0" err="1"/>
              <a:t>studScore</a:t>
            </a:r>
            <a:endParaRPr lang="en-US" sz="2000" dirty="0"/>
          </a:p>
          <a:p>
            <a:pPr marL="914400" lvl="1" indent="-457200">
              <a:buFont typeface="+mj-lt"/>
              <a:buAutoNum type="arabicPeriod"/>
            </a:pPr>
            <a:r>
              <a:rPr lang="en-US" sz="2000" dirty="0"/>
              <a:t>If </a:t>
            </a:r>
            <a:r>
              <a:rPr lang="en-US" sz="2000" dirty="0" err="1"/>
              <a:t>studScore</a:t>
            </a:r>
            <a:r>
              <a:rPr lang="en-US" sz="2000" dirty="0"/>
              <a:t> &gt;= 60</a:t>
            </a:r>
          </a:p>
          <a:p>
            <a:pPr marL="0" indent="0">
              <a:buNone/>
            </a:pPr>
            <a:r>
              <a:rPr lang="en-US" sz="2000" dirty="0"/>
              <a:t>		Write ''Passed”</a:t>
            </a:r>
          </a:p>
          <a:p>
            <a:pPr marL="0" indent="0">
              <a:buNone/>
            </a:pPr>
            <a:r>
              <a:rPr lang="en-US" sz="2000" dirty="0"/>
              <a:t>	else				</a:t>
            </a:r>
          </a:p>
          <a:p>
            <a:pPr marL="0" indent="0">
              <a:buNone/>
            </a:pPr>
            <a:r>
              <a:rPr lang="en-US" sz="2000" dirty="0"/>
              <a:t>		Write ''Failed''	</a:t>
            </a:r>
          </a:p>
          <a:p>
            <a:pPr marL="914400" lvl="1" indent="-457200">
              <a:buFont typeface="+mj-lt"/>
              <a:buAutoNum type="arabicPeriod" startAt="5"/>
            </a:pPr>
            <a:r>
              <a:rPr lang="en-US" sz="2000" dirty="0"/>
              <a:t>Stop</a:t>
            </a:r>
          </a:p>
        </p:txBody>
      </p:sp>
      <p:sp>
        <p:nvSpPr>
          <p:cNvPr id="2" name="Rectangle 1"/>
          <p:cNvSpPr/>
          <p:nvPr/>
        </p:nvSpPr>
        <p:spPr>
          <a:xfrm>
            <a:off x="6609346" y="1073426"/>
            <a:ext cx="4744454" cy="5324535"/>
          </a:xfrm>
          <a:prstGeom prst="rect">
            <a:avLst/>
          </a:prstGeom>
          <a:ln>
            <a:solidFill>
              <a:srgbClr val="0432FF"/>
            </a:solidFill>
          </a:ln>
        </p:spPr>
        <p:txBody>
          <a:bodyPr wrap="square">
            <a:spAutoFit/>
          </a:bodyPr>
          <a:lstStyle/>
          <a:p>
            <a:r>
              <a:rPr lang="en-US" sz="2000" i="1" dirty="0">
                <a:solidFill>
                  <a:srgbClr val="0432FF"/>
                </a:solidFill>
              </a:rPr>
              <a:t># Selection - if ... else</a:t>
            </a:r>
            <a:br>
              <a:rPr lang="en-US" sz="2000" i="1" dirty="0">
                <a:solidFill>
                  <a:srgbClr val="0432FF"/>
                </a:solidFill>
              </a:rPr>
            </a:br>
            <a:r>
              <a:rPr lang="en-US" sz="2000" i="1" dirty="0">
                <a:solidFill>
                  <a:srgbClr val="0432FF"/>
                </a:solidFill>
              </a:rPr>
              <a:t>#</a:t>
            </a:r>
            <a:br>
              <a:rPr lang="en-US" sz="2000" i="1" dirty="0"/>
            </a:br>
            <a:br>
              <a:rPr lang="en-US" sz="2000" i="1" dirty="0"/>
            </a:br>
            <a:r>
              <a:rPr lang="en-US" sz="2000" dirty="0" err="1"/>
              <a:t>studScore</a:t>
            </a:r>
            <a:r>
              <a:rPr lang="en-US" sz="2000" dirty="0"/>
              <a:t> = </a:t>
            </a:r>
            <a:r>
              <a:rPr lang="en-US" sz="2000" dirty="0" err="1"/>
              <a:t>int</a:t>
            </a:r>
            <a:r>
              <a:rPr lang="en-US" sz="2000" dirty="0"/>
              <a:t>(input("Enter your score: "))</a:t>
            </a:r>
            <a:br>
              <a:rPr lang="en-US" sz="2000" dirty="0"/>
            </a:br>
            <a:br>
              <a:rPr lang="en-US" sz="2000" dirty="0"/>
            </a:br>
            <a:r>
              <a:rPr lang="en-US" sz="2000" dirty="0"/>
              <a:t>if </a:t>
            </a:r>
            <a:r>
              <a:rPr lang="en-US" sz="2000" dirty="0" err="1"/>
              <a:t>studScore</a:t>
            </a:r>
            <a:r>
              <a:rPr lang="en-US" sz="2000" dirty="0"/>
              <a:t> &gt;= 60:</a:t>
            </a:r>
            <a:br>
              <a:rPr lang="en-US" sz="2000" dirty="0"/>
            </a:br>
            <a:r>
              <a:rPr lang="en-US" sz="2000" dirty="0"/>
              <a:t>    print ("passed")</a:t>
            </a:r>
            <a:br>
              <a:rPr lang="en-US" sz="2000" dirty="0"/>
            </a:br>
            <a:r>
              <a:rPr lang="en-US" sz="2000" dirty="0"/>
              <a:t>else:</a:t>
            </a:r>
            <a:br>
              <a:rPr lang="en-US" sz="2000" dirty="0"/>
            </a:br>
            <a:r>
              <a:rPr lang="en-US" sz="2000" dirty="0"/>
              <a:t>    print("failed")</a:t>
            </a:r>
          </a:p>
          <a:p>
            <a:endParaRPr lang="en-US" sz="2000" dirty="0"/>
          </a:p>
          <a:p>
            <a:endParaRPr lang="en-US" sz="2000" dirty="0"/>
          </a:p>
          <a:p>
            <a:endParaRPr lang="en-US" sz="2000" dirty="0"/>
          </a:p>
          <a:p>
            <a:endParaRPr lang="en-US" sz="2000" dirty="0"/>
          </a:p>
          <a:p>
            <a:endParaRPr lang="en-US" sz="2000" dirty="0"/>
          </a:p>
          <a:p>
            <a:endParaRPr lang="en-US" sz="2000" dirty="0"/>
          </a:p>
          <a:p>
            <a:br>
              <a:rPr lang="en-US" sz="2000" dirty="0"/>
            </a:br>
            <a:endParaRPr lang="en-US" sz="2000" dirty="0"/>
          </a:p>
        </p:txBody>
      </p:sp>
    </p:spTree>
    <p:extLst>
      <p:ext uri="{BB962C8B-B14F-4D97-AF65-F5344CB8AC3E}">
        <p14:creationId xmlns:p14="http://schemas.microsoft.com/office/powerpoint/2010/main" val="172249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Class Work</a:t>
            </a:r>
          </a:p>
        </p:txBody>
      </p:sp>
      <p:sp>
        <p:nvSpPr>
          <p:cNvPr id="7" name="Content Placeholder 6"/>
          <p:cNvSpPr>
            <a:spLocks noGrp="1"/>
          </p:cNvSpPr>
          <p:nvPr>
            <p:ph idx="1"/>
          </p:nvPr>
        </p:nvSpPr>
        <p:spPr>
          <a:xfrm>
            <a:off x="838199" y="1073425"/>
            <a:ext cx="5578643" cy="5324535"/>
          </a:xfrm>
        </p:spPr>
        <p:txBody>
          <a:bodyPr>
            <a:normAutofit lnSpcReduction="10000"/>
          </a:bodyPr>
          <a:lstStyle/>
          <a:p>
            <a:r>
              <a:rPr lang="en-US" sz="2400" dirty="0"/>
              <a:t>Write an algorithm to determine and display if a given number is negative or not.</a:t>
            </a:r>
          </a:p>
          <a:p>
            <a:pPr lvl="1"/>
            <a:r>
              <a:rPr lang="en-US" sz="2000" u="sng" dirty="0"/>
              <a:t>Inputs</a:t>
            </a:r>
            <a:r>
              <a:rPr lang="en-US" sz="2000" dirty="0"/>
              <a:t>: ??</a:t>
            </a:r>
            <a:endParaRPr lang="en-US" sz="2000" dirty="0">
              <a:solidFill>
                <a:srgbClr val="0432FF"/>
              </a:solidFill>
            </a:endParaRPr>
          </a:p>
          <a:p>
            <a:pPr lvl="1"/>
            <a:r>
              <a:rPr lang="en-US" sz="2000" u="sng" dirty="0"/>
              <a:t>Output</a:t>
            </a:r>
            <a:r>
              <a:rPr lang="en-US" sz="2000" dirty="0"/>
              <a:t>: ??</a:t>
            </a:r>
            <a:endParaRPr lang="en-US" sz="2000" u="sng" dirty="0"/>
          </a:p>
          <a:p>
            <a:endParaRPr lang="en-US" sz="2000" u="sng" dirty="0">
              <a:solidFill>
                <a:srgbClr val="0432FF"/>
              </a:solidFill>
            </a:endParaRPr>
          </a:p>
          <a:p>
            <a:r>
              <a:rPr lang="en-US" sz="2400" u="sng" dirty="0">
                <a:solidFill>
                  <a:srgbClr val="0432FF"/>
                </a:solidFill>
              </a:rPr>
              <a:t>Algorithm</a:t>
            </a:r>
          </a:p>
          <a:p>
            <a:pPr marL="914400" lvl="1" indent="-457200">
              <a:buFont typeface="+mj-lt"/>
              <a:buAutoNum type="arabicPeriod"/>
            </a:pPr>
            <a:r>
              <a:rPr lang="en-US" dirty="0"/>
              <a:t>Start</a:t>
            </a:r>
          </a:p>
          <a:p>
            <a:pPr marL="914400" lvl="1" indent="-457200">
              <a:buFont typeface="+mj-lt"/>
              <a:buAutoNum type="arabicPeriod"/>
            </a:pPr>
            <a:r>
              <a:rPr lang="en-US" dirty="0"/>
              <a:t>Write “Enter a number”</a:t>
            </a:r>
          </a:p>
          <a:p>
            <a:pPr marL="914400" lvl="1" indent="-457200">
              <a:buFont typeface="+mj-lt"/>
              <a:buAutoNum type="arabicPeriod"/>
            </a:pPr>
            <a:r>
              <a:rPr lang="en-US" dirty="0"/>
              <a:t>Read num1</a:t>
            </a:r>
          </a:p>
          <a:p>
            <a:pPr marL="914400" lvl="1" indent="-457200">
              <a:buFont typeface="+mj-lt"/>
              <a:buAutoNum type="arabicPeriod"/>
            </a:pPr>
            <a:r>
              <a:rPr lang="en-US" dirty="0"/>
              <a:t>If (num1 &lt; 0)</a:t>
            </a:r>
          </a:p>
          <a:p>
            <a:pPr marL="457200" lvl="1" indent="0">
              <a:buNone/>
            </a:pPr>
            <a:r>
              <a:rPr lang="en-US" dirty="0"/>
              <a:t>   	   Write “the number is negative”</a:t>
            </a:r>
          </a:p>
          <a:p>
            <a:pPr marL="457200" lvl="1" indent="0">
              <a:buNone/>
            </a:pPr>
            <a:r>
              <a:rPr lang="en-US" dirty="0"/>
              <a:t>	else</a:t>
            </a:r>
          </a:p>
          <a:p>
            <a:pPr marL="457200" lvl="1" indent="0">
              <a:buNone/>
            </a:pPr>
            <a:r>
              <a:rPr lang="en-US" dirty="0"/>
              <a:t>  	   Write “the number is positive”</a:t>
            </a:r>
          </a:p>
          <a:p>
            <a:pPr marL="914400" lvl="1" indent="-457200">
              <a:buFont typeface="+mj-lt"/>
              <a:buAutoNum type="arabicPeriod" startAt="5"/>
            </a:pPr>
            <a:r>
              <a:rPr lang="en-US" dirty="0"/>
              <a:t>Stop</a:t>
            </a:r>
            <a:endParaRPr lang="en-US" sz="4400" dirty="0"/>
          </a:p>
        </p:txBody>
      </p:sp>
      <p:sp>
        <p:nvSpPr>
          <p:cNvPr id="2" name="Rectangle 1"/>
          <p:cNvSpPr/>
          <p:nvPr/>
        </p:nvSpPr>
        <p:spPr>
          <a:xfrm>
            <a:off x="6609346" y="1073426"/>
            <a:ext cx="4744454" cy="5324535"/>
          </a:xfrm>
          <a:prstGeom prst="rect">
            <a:avLst/>
          </a:prstGeom>
          <a:ln>
            <a:solidFill>
              <a:srgbClr val="0432FF"/>
            </a:solidFill>
          </a:ln>
        </p:spPr>
        <p:txBody>
          <a:bodyPr wrap="square">
            <a:spAutoFit/>
          </a:bodyPr>
          <a:lstStyle/>
          <a:p>
            <a:r>
              <a:rPr lang="en-US" sz="2000" i="1" dirty="0">
                <a:solidFill>
                  <a:srgbClr val="0432FF"/>
                </a:solidFill>
              </a:rPr>
              <a:t># Selection - if ... else</a:t>
            </a:r>
            <a:br>
              <a:rPr lang="en-US" sz="2000" i="1" dirty="0">
                <a:solidFill>
                  <a:srgbClr val="0432FF"/>
                </a:solidFill>
              </a:rPr>
            </a:br>
            <a:r>
              <a:rPr lang="en-US" sz="2000" i="1" dirty="0">
                <a:solidFill>
                  <a:srgbClr val="0432FF"/>
                </a:solidFill>
              </a:rPr>
              <a:t>#</a:t>
            </a:r>
            <a:br>
              <a:rPr lang="en-US" sz="2000" i="1" dirty="0"/>
            </a:br>
            <a:br>
              <a:rPr lang="en-US" sz="2000" i="1" dirty="0"/>
            </a:br>
            <a:r>
              <a:rPr lang="en-US" sz="2000" dirty="0"/>
              <a:t>num1 = </a:t>
            </a:r>
            <a:r>
              <a:rPr lang="en-US" sz="2000" dirty="0" err="1"/>
              <a:t>int</a:t>
            </a:r>
            <a:r>
              <a:rPr lang="en-US" sz="2000" dirty="0"/>
              <a:t>(input("Enter a number: "))</a:t>
            </a:r>
            <a:br>
              <a:rPr lang="en-US" sz="2000" dirty="0"/>
            </a:br>
            <a:br>
              <a:rPr lang="en-US" sz="2000" dirty="0"/>
            </a:br>
            <a:r>
              <a:rPr lang="en-US" sz="2000" dirty="0"/>
              <a:t>if num1&lt;0:</a:t>
            </a:r>
            <a:br>
              <a:rPr lang="en-US" sz="2000" dirty="0"/>
            </a:br>
            <a:r>
              <a:rPr lang="en-US" sz="2000" dirty="0"/>
              <a:t>    print (”Negative number")</a:t>
            </a:r>
            <a:br>
              <a:rPr lang="en-US" sz="2000" dirty="0"/>
            </a:br>
            <a:r>
              <a:rPr lang="en-US" sz="2000" dirty="0"/>
              <a:t>else:</a:t>
            </a:r>
            <a:br>
              <a:rPr lang="en-US" sz="2000" dirty="0"/>
            </a:br>
            <a:r>
              <a:rPr lang="en-US" sz="2000" dirty="0"/>
              <a:t>    print(“Positive number")</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57382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24246</TotalTime>
  <Words>1568</Words>
  <Application>Microsoft Office PowerPoint</Application>
  <PresentationFormat>Widescreen</PresentationFormat>
  <Paragraphs>316</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SWE225 Introduction to  Programming and Problem Solving</vt:lpstr>
      <vt:lpstr>Topics of Discussion</vt:lpstr>
      <vt:lpstr>Introduction to Control Structures</vt:lpstr>
      <vt:lpstr>Control Structures</vt:lpstr>
      <vt:lpstr>Selection</vt:lpstr>
      <vt:lpstr>Selection</vt:lpstr>
      <vt:lpstr>Selection</vt:lpstr>
      <vt:lpstr>Class Work</vt:lpstr>
      <vt:lpstr>Class Work</vt:lpstr>
      <vt:lpstr>Class Work</vt:lpstr>
      <vt:lpstr>Class Work</vt:lpstr>
      <vt:lpstr>Selection</vt:lpstr>
      <vt:lpstr>Class Work</vt:lpstr>
      <vt:lpstr>Class Work</vt:lpstr>
      <vt:lpstr>Class Work</vt:lpstr>
      <vt:lpstr>Class Work</vt:lpstr>
      <vt:lpstr>Class Work</vt:lpstr>
      <vt:lpstr>Class Work</vt:lpstr>
      <vt:lpstr>Class Work</vt:lpstr>
      <vt:lpstr>Nested If</vt:lpstr>
      <vt:lpstr>Nested If</vt:lpstr>
      <vt:lpstr>Class Work</vt:lpstr>
      <vt:lpstr>Class Work</vt:lpstr>
      <vt:lpstr>Home Work</vt:lpstr>
      <vt:lpstr>In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Sujith Samuel Mathew</dc:creator>
  <cp:lastModifiedBy>Abdallah Tubaishat</cp:lastModifiedBy>
  <cp:revision>860</cp:revision>
  <cp:lastPrinted>2017-06-11T17:01:12Z</cp:lastPrinted>
  <dcterms:created xsi:type="dcterms:W3CDTF">2017-06-08T04:46:35Z</dcterms:created>
  <dcterms:modified xsi:type="dcterms:W3CDTF">2021-09-27T07:28:39Z</dcterms:modified>
</cp:coreProperties>
</file>