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03" r:id="rId5"/>
    <p:sldId id="304" r:id="rId6"/>
    <p:sldId id="295" r:id="rId7"/>
    <p:sldId id="296" r:id="rId8"/>
    <p:sldId id="294" r:id="rId9"/>
    <p:sldId id="287" r:id="rId10"/>
    <p:sldId id="288" r:id="rId11"/>
    <p:sldId id="325" r:id="rId12"/>
    <p:sldId id="291" r:id="rId13"/>
    <p:sldId id="292" r:id="rId14"/>
    <p:sldId id="323" r:id="rId15"/>
    <p:sldId id="293" r:id="rId16"/>
    <p:sldId id="297" r:id="rId17"/>
    <p:sldId id="298" r:id="rId18"/>
    <p:sldId id="300" r:id="rId19"/>
    <p:sldId id="299" r:id="rId20"/>
    <p:sldId id="290" r:id="rId21"/>
    <p:sldId id="301" r:id="rId22"/>
    <p:sldId id="305" r:id="rId23"/>
    <p:sldId id="302" r:id="rId24"/>
    <p:sldId id="311" r:id="rId25"/>
    <p:sldId id="306" r:id="rId26"/>
    <p:sldId id="309" r:id="rId27"/>
    <p:sldId id="307" r:id="rId28"/>
    <p:sldId id="308" r:id="rId29"/>
    <p:sldId id="310" r:id="rId30"/>
    <p:sldId id="321" r:id="rId31"/>
    <p:sldId id="320" r:id="rId32"/>
    <p:sldId id="312" r:id="rId33"/>
    <p:sldId id="313" r:id="rId34"/>
    <p:sldId id="314" r:id="rId35"/>
    <p:sldId id="316" r:id="rId36"/>
    <p:sldId id="315" r:id="rId37"/>
    <p:sldId id="317" r:id="rId38"/>
    <p:sldId id="318" r:id="rId39"/>
    <p:sldId id="319" r:id="rId40"/>
    <p:sldId id="322" r:id="rId41"/>
    <p:sldId id="32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/>
    <p:restoredTop sz="95967"/>
  </p:normalViewPr>
  <p:slideViewPr>
    <p:cSldViewPr snapToGrid="0" snapToObjects="1">
      <p:cViewPr varScale="1">
        <p:scale>
          <a:sx n="120" d="100"/>
          <a:sy n="120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-140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3CBD9-5FD0-DC43-BECC-A275FC078413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DEBA1-7C89-C845-AA8C-99C30AA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Integers are whole numbers that are not</a:t>
            </a:r>
            <a:r>
              <a:rPr lang="en-US" baseline="0" dirty="0"/>
              <a:t> fractions and can be positive, negative, or zero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uses long integers by default.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Earlier versions of Python had a separate data type for </a:t>
            </a:r>
            <a:r>
              <a:rPr lang="en-US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numbers are real numbers with a decimal point.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complex number consists of an ordered pair of real floating-point numbers denoted by x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x and y are the real numbers and j is the imaginary unit.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1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student is encouraged to complete the above program</a:t>
            </a:r>
            <a:r>
              <a:rPr lang="en-US" baseline="0" dirty="0"/>
              <a:t> in class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student is encouraged to complete the above program</a:t>
            </a:r>
            <a:r>
              <a:rPr lang="en-US" baseline="0" dirty="0"/>
              <a:t> in class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 </a:t>
            </a:r>
            <a:r>
              <a:rPr lang="en-US" b="0" dirty="0"/>
              <a:t>(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length in Meter is: " </a:t>
            </a:r>
            <a:r>
              <a:rPr lang="en-US" b="0" dirty="0"/>
              <a:t>+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b="0" dirty="0"/>
              <a:t>(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en-US" b="0" dirty="0"/>
              <a:t>(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b="0" dirty="0"/>
              <a:t>(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"Enter length in feet: "</a:t>
            </a:r>
            <a:r>
              <a:rPr lang="en-US" b="0" dirty="0"/>
              <a:t>)) *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0.3048</a:t>
            </a:r>
            <a:r>
              <a:rPr lang="en-US" b="0" dirty="0"/>
              <a:t>))</a:t>
            </a:r>
          </a:p>
          <a:p>
            <a:pPr marL="171450" indent="-171450">
              <a:buFont typeface="Arial" charset="0"/>
              <a:buChar char="•"/>
            </a:pPr>
            <a:endParaRPr lang="en-US" b="0" dirty="0"/>
          </a:p>
          <a:p>
            <a:pPr marL="171450" indent="-171450">
              <a:buFont typeface="Arial" charset="0"/>
              <a:buChar char="•"/>
            </a:pPr>
            <a:r>
              <a:rPr lang="en-US" b="0" dirty="0"/>
              <a:t>The above line of code in Python will also yield the same result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/>
              <a:t>But, this</a:t>
            </a:r>
            <a:r>
              <a:rPr lang="en-US" b="0" baseline="0" dirty="0"/>
              <a:t> is not readable and helpful for understanding the program (code)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/>
              <a:t>Thus, good programing standards are followed (as shown above) to write readable and manageable programs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xe.com</a:t>
            </a:r>
            <a:r>
              <a:rPr lang="en-US" dirty="0"/>
              <a:t> for the latest</a:t>
            </a:r>
            <a:r>
              <a:rPr lang="en-US" baseline="0" dirty="0"/>
              <a:t> </a:t>
            </a:r>
            <a:r>
              <a:rPr lang="en-US" baseline="0" dirty="0" err="1"/>
              <a:t>coversion</a:t>
            </a:r>
            <a:r>
              <a:rPr lang="en-US" baseline="0" dirty="0"/>
              <a:t> rates.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Students are encouraged to finish the program in class and get it verified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7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 are encouraged to complete the program in class</a:t>
            </a:r>
            <a:r>
              <a:rPr lang="en-US" baseline="0" dirty="0"/>
              <a:t> and get it verified by the faculty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Ex: 35 Degree Celsius is 95 Degree Fahrenheit</a:t>
            </a:r>
          </a:p>
          <a:p>
            <a:pPr marL="171450" lvl="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1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type of content between the single or double quotes is irrelevant, the whole content is taken as one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1" dirty="0"/>
              <a:t>Try: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/>
              <a:t>print(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))     	</a:t>
            </a:r>
            <a:r>
              <a:rPr lang="en-US" sz="1200" i="1" dirty="0"/>
              <a:t># Print the length of the string</a:t>
            </a:r>
            <a:endParaRPr lang="en-US" sz="1200" b="1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What is the index of the last character</a:t>
            </a:r>
            <a:r>
              <a:rPr lang="en-US" baseline="0" dirty="0"/>
              <a:t> in a string?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4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</a:t>
            </a:r>
            <a:r>
              <a:rPr lang="en-US" baseline="0" dirty="0"/>
              <a:t> try out these statements on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6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2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</a:t>
            </a:r>
            <a:r>
              <a:rPr lang="en-US" baseline="0" dirty="0"/>
              <a:t> are urged to try these examples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0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>
                <a:solidFill>
                  <a:srgbClr val="0432FF"/>
                </a:solidFill>
              </a:rPr>
              <a:t># Operator Precedence</a:t>
            </a:r>
          </a:p>
          <a:p>
            <a:endParaRPr lang="en-US" noProof="0" dirty="0"/>
          </a:p>
          <a:p>
            <a:r>
              <a:rPr lang="en-US" noProof="0" dirty="0"/>
              <a:t>result = 3 + 4 * 5</a:t>
            </a:r>
            <a:br>
              <a:rPr lang="en-US" noProof="0" dirty="0"/>
            </a:br>
            <a:r>
              <a:rPr lang="en-US" noProof="0" dirty="0"/>
              <a:t>print(result)</a:t>
            </a:r>
            <a:br>
              <a:rPr lang="en-US" noProof="0" dirty="0"/>
            </a:br>
            <a:endParaRPr lang="en-US" noProof="0" dirty="0"/>
          </a:p>
          <a:p>
            <a:r>
              <a:rPr lang="en-US" noProof="0" dirty="0"/>
              <a:t>result = 3*(7-6)+2*5/4+6</a:t>
            </a:r>
            <a:br>
              <a:rPr lang="en-US" noProof="0" dirty="0"/>
            </a:br>
            <a:r>
              <a:rPr lang="en-US" noProof="0" dirty="0"/>
              <a:t>print(result)</a:t>
            </a:r>
            <a:br>
              <a:rPr lang="en-US" noProof="0" dirty="0"/>
            </a:br>
            <a:endParaRPr lang="en-US" noProof="0" dirty="0"/>
          </a:p>
          <a:p>
            <a:r>
              <a:rPr lang="en-US" noProof="0" dirty="0"/>
              <a:t>result = 7.0 + 3 * 8 + 2 / 10</a:t>
            </a:r>
            <a:br>
              <a:rPr lang="en-US" noProof="0" dirty="0"/>
            </a:br>
            <a:r>
              <a:rPr lang="en-US" noProof="0" dirty="0"/>
              <a:t>print(result)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3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 are urged to try these and</a:t>
            </a:r>
            <a:r>
              <a:rPr lang="en-US" baseline="0" dirty="0"/>
              <a:t> other combinations in class</a:t>
            </a:r>
          </a:p>
          <a:p>
            <a:pPr marL="171450" indent="-171450">
              <a:buFont typeface="Arial" charset="0"/>
              <a:buChar char="•"/>
            </a:pPr>
            <a:r>
              <a:rPr lang="en-US" u="sng" baseline="0" dirty="0"/>
              <a:t>Division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When two integers are divided, the result is a floating point. 7/3 -&gt; 2.33333333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The integer division operator (//) returns the integer portion of the quotient by truncating any fractional part. 7//3 -&gt; 2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u="sng" dirty="0"/>
              <a:t>Modulo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The modulo operator gives the remainder of a division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2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 are urged to try out the above program in class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Two examples are given,</a:t>
            </a:r>
            <a:r>
              <a:rPr lang="en-US" baseline="0" dirty="0"/>
              <a:t> complete the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 are encouraged to try out</a:t>
            </a:r>
            <a:r>
              <a:rPr lang="en-US" baseline="0" dirty="0"/>
              <a:t> the other relational operators and understand the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3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 are urged to try out the above</a:t>
            </a:r>
            <a:r>
              <a:rPr lang="en-US" baseline="0" dirty="0"/>
              <a:t> program and similarly </a:t>
            </a:r>
            <a:r>
              <a:rPr lang="en-US" u="sng" baseline="0" dirty="0"/>
              <a:t>complete the Logical Or operations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7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XOR is a binary operation, it stands for "exclusive or",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resulting bit evaluates to one if only exactly one of the bits is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5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urged to try</a:t>
            </a:r>
            <a:r>
              <a:rPr lang="en-US" baseline="0" dirty="0"/>
              <a:t> our the programs and study the functionalities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4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urged to try</a:t>
            </a:r>
            <a:r>
              <a:rPr lang="en-US" baseline="0" dirty="0"/>
              <a:t> our the programs </a:t>
            </a:r>
            <a:r>
              <a:rPr lang="en-US" baseline="0"/>
              <a:t>and study the functionalities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Students are urged to try</a:t>
            </a:r>
            <a:r>
              <a:rPr lang="en-US" baseline="0" dirty="0"/>
              <a:t> our the programs and study the functionalities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u="sng" baseline="0" dirty="0"/>
              <a:t>Three ways to get the last Three Characters</a:t>
            </a:r>
          </a:p>
          <a:p>
            <a:pPr marL="0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(word[-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/>
              <a:t>:])           	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last three char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(word[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dirty="0"/>
              <a:t>(word)-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/>
              <a:t>:])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last three char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(word[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dirty="0"/>
              <a:t>:])            	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last three char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6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urged to try</a:t>
            </a:r>
            <a:r>
              <a:rPr lang="en-US" baseline="0" dirty="0"/>
              <a:t> our the programs </a:t>
            </a:r>
            <a:r>
              <a:rPr lang="en-US" baseline="0"/>
              <a:t>and study the functionalities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9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urged to try</a:t>
            </a:r>
            <a:r>
              <a:rPr lang="en-US" baseline="0" dirty="0"/>
              <a:t> our the programs </a:t>
            </a:r>
            <a:r>
              <a:rPr lang="en-US" baseline="0"/>
              <a:t>and study the functionalities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5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urged to try</a:t>
            </a:r>
            <a:r>
              <a:rPr lang="en-US" baseline="0" dirty="0"/>
              <a:t> our the programs </a:t>
            </a:r>
            <a:r>
              <a:rPr lang="en-US" baseline="0"/>
              <a:t>and study the functionalities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7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urged to try</a:t>
            </a:r>
            <a:r>
              <a:rPr lang="en-US" baseline="0" dirty="0"/>
              <a:t> our the programs and study the functionalities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0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Use integer division</a:t>
            </a:r>
            <a:r>
              <a:rPr lang="en-US" baseline="0" dirty="0"/>
              <a:t> and modulo operators.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6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Names like </a:t>
            </a:r>
            <a:r>
              <a:rPr lang="en-US" dirty="0" err="1"/>
              <a:t>myFunction</a:t>
            </a:r>
            <a:r>
              <a:rPr lang="en-US" dirty="0"/>
              <a:t>, var_1 and </a:t>
            </a:r>
            <a:r>
              <a:rPr lang="en-US" dirty="0" err="1"/>
              <a:t>print_this_to_screen</a:t>
            </a:r>
            <a:r>
              <a:rPr lang="en-US" dirty="0"/>
              <a:t>, are valid examples of Identifiers in Python.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 case-sensitive language. This means, </a:t>
            </a:r>
            <a:r>
              <a:rPr lang="en-US" b="1" dirty="0" err="1"/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b="1" dirty="0" err="1"/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the same.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name identifiers that will make sense to the reader who is not the programmer.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is a valid statement but, count = 1 is a more readable and understandable statement for everyone.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practice is to use </a:t>
            </a:r>
            <a:r>
              <a:rPr lang="en-US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 for creating Identifiers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/>
              <a:t>firstNumber</a:t>
            </a:r>
            <a:r>
              <a:rPr lang="en-US" dirty="0"/>
              <a:t> = 1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/>
              <a:t>loopCount</a:t>
            </a:r>
            <a:r>
              <a:rPr lang="en-US" dirty="0"/>
              <a:t> = 10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/>
              <a:t>averageCostBooks</a:t>
            </a:r>
            <a:r>
              <a:rPr lang="en-US" dirty="0"/>
              <a:t> = 99.5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Data stored in memory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Once the value is stored in the memory, the </a:t>
            </a:r>
            <a:r>
              <a:rPr lang="en-US" b="1" dirty="0"/>
              <a:t>variable name </a:t>
            </a:r>
            <a:r>
              <a:rPr lang="en-US" dirty="0"/>
              <a:t>retrieves</a:t>
            </a:r>
            <a:r>
              <a:rPr lang="en-US" baseline="0" dirty="0"/>
              <a:t> the value throughout the life of the program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For example: To calculate </a:t>
            </a:r>
            <a:r>
              <a:rPr lang="en-US" baseline="0" dirty="0" err="1"/>
              <a:t>iSquare</a:t>
            </a:r>
            <a:r>
              <a:rPr lang="en-US" baseline="0" dirty="0"/>
              <a:t>, the value in </a:t>
            </a:r>
            <a:r>
              <a:rPr lang="en-US" baseline="0" dirty="0" err="1"/>
              <a:t>iNum</a:t>
            </a:r>
            <a:r>
              <a:rPr lang="en-US" baseline="0" dirty="0"/>
              <a:t> was retrieved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en-US" baseline="0" dirty="0"/>
              <a:t> some programing languages need explicit declaration of data types, Python does not require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Try</a:t>
            </a:r>
            <a:r>
              <a:rPr lang="en-US" baseline="0" dirty="0"/>
              <a:t> out the program in class to see some of the data types in Python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variable </a:t>
            </a:r>
            <a:r>
              <a:rPr lang="en-US" b="1" baseline="0" dirty="0"/>
              <a:t>counter</a:t>
            </a:r>
            <a:r>
              <a:rPr lang="en-US" baseline="0" dirty="0"/>
              <a:t> is reserved for integer values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variable </a:t>
            </a:r>
            <a:r>
              <a:rPr lang="en-US" b="1" baseline="0" dirty="0"/>
              <a:t>distance</a:t>
            </a:r>
            <a:r>
              <a:rPr lang="en-US" baseline="0" dirty="0"/>
              <a:t> is reserved for float values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variable </a:t>
            </a:r>
            <a:r>
              <a:rPr lang="en-US" b="1" baseline="0" dirty="0"/>
              <a:t>name</a:t>
            </a:r>
            <a:r>
              <a:rPr lang="en-US" baseline="0" dirty="0"/>
              <a:t> is reserved for string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While the focus here is</a:t>
            </a:r>
            <a:r>
              <a:rPr lang="en-US" baseline="0" dirty="0"/>
              <a:t> on generic data types, we use Python data types as examples.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Numbers,</a:t>
            </a:r>
            <a:r>
              <a:rPr lang="en-US" baseline="0" dirty="0"/>
              <a:t> </a:t>
            </a:r>
            <a:r>
              <a:rPr lang="en-US" dirty="0"/>
              <a:t>Strings, and Boolean</a:t>
            </a:r>
            <a:r>
              <a:rPr lang="en-US" baseline="0" dirty="0"/>
              <a:t> are discussed this week.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Lists, Tuple, and Dictionary are discussed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3366"/>
            <a:ext cx="9144000" cy="1584434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13EA2-A6F9-A341-8568-F92F5CE6B58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557"/>
            <a:ext cx="10515600" cy="930206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18990"/>
            <a:ext cx="10515600" cy="497233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5181600" cy="5030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6797"/>
            <a:ext cx="5181600" cy="5030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5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6861"/>
            <a:ext cx="5157787" cy="5754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8983"/>
            <a:ext cx="5157787" cy="42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6861"/>
            <a:ext cx="5183188" cy="5754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8983"/>
            <a:ext cx="5183188" cy="42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16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903" y="457201"/>
            <a:ext cx="637348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92317"/>
            <a:ext cx="3932237" cy="42766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617302" cy="9774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98978" y="457201"/>
            <a:ext cx="3756409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60786"/>
            <a:ext cx="6617302" cy="43082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3426"/>
            <a:ext cx="10515600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SWE 225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388" y="2309479"/>
            <a:ext cx="11026588" cy="2387600"/>
          </a:xfrm>
        </p:spPr>
        <p:txBody>
          <a:bodyPr/>
          <a:lstStyle/>
          <a:p>
            <a:r>
              <a:rPr lang="en-US" dirty="0"/>
              <a:t>SWE225</a:t>
            </a: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Programming and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5405913"/>
            <a:ext cx="11026588" cy="497581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COLLEGE OF TECHNOLOGICAL INNOVATIONS (CTI)</a:t>
            </a:r>
          </a:p>
        </p:txBody>
      </p:sp>
    </p:spTree>
    <p:extLst>
      <p:ext uri="{BB962C8B-B14F-4D97-AF65-F5344CB8AC3E}">
        <p14:creationId xmlns:p14="http://schemas.microsoft.com/office/powerpoint/2010/main" val="27485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5706979" cy="5091654"/>
          </a:xfrm>
        </p:spPr>
        <p:txBody>
          <a:bodyPr/>
          <a:lstStyle/>
          <a:p>
            <a:r>
              <a:rPr lang="en-US" dirty="0"/>
              <a:t>Python supports </a:t>
            </a:r>
            <a:r>
              <a:rPr lang="en-US" dirty="0">
                <a:solidFill>
                  <a:srgbClr val="0432FF"/>
                </a:solidFill>
              </a:rPr>
              <a:t>three numerical types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(integers)</a:t>
            </a:r>
          </a:p>
          <a:p>
            <a:pPr lvl="1"/>
            <a:r>
              <a:rPr lang="en-US" dirty="0"/>
              <a:t>float (floating point real numbers)</a:t>
            </a:r>
          </a:p>
          <a:p>
            <a:pPr lvl="1"/>
            <a:r>
              <a:rPr lang="en-US" dirty="0"/>
              <a:t>complex (complex numbers)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1797"/>
              </p:ext>
            </p:extLst>
          </p:nvPr>
        </p:nvGraphicFramePr>
        <p:xfrm>
          <a:off x="1057440" y="3769895"/>
          <a:ext cx="4509171" cy="2137879"/>
        </p:xfrm>
        <a:graphic>
          <a:graphicData uri="http://schemas.openxmlformats.org/drawingml/2006/table">
            <a:tbl>
              <a:tblPr/>
              <a:tblGrid>
                <a:gridCol w="150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0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3+14j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15.20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45.j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-786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-21.9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9.322e-36j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73516" y="1055989"/>
            <a:ext cx="4680284" cy="5109091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32FF"/>
                </a:solidFill>
              </a:rPr>
              <a:t># Data Type - Numbers</a:t>
            </a:r>
            <a:br>
              <a:rPr lang="en-US" sz="2000" i="1" dirty="0">
                <a:solidFill>
                  <a:srgbClr val="0432FF"/>
                </a:solidFill>
              </a:rPr>
            </a:br>
            <a:r>
              <a:rPr lang="en-US" sz="2000" i="1" dirty="0">
                <a:solidFill>
                  <a:srgbClr val="0432FF"/>
                </a:solidFill>
              </a:rPr>
              <a:t>#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dirty="0"/>
              <a:t>counter = 100       </a:t>
            </a:r>
            <a:r>
              <a:rPr lang="en-US" sz="2000" i="1" dirty="0">
                <a:solidFill>
                  <a:srgbClr val="0432FF"/>
                </a:solidFill>
              </a:rPr>
              <a:t># An integer assignment</a:t>
            </a:r>
            <a:br>
              <a:rPr lang="en-US" sz="2000" i="1" dirty="0"/>
            </a:br>
            <a:r>
              <a:rPr lang="en-US" sz="2000" dirty="0"/>
              <a:t>distance = 10.5     </a:t>
            </a:r>
            <a:r>
              <a:rPr lang="en-US" sz="2000" i="1" dirty="0">
                <a:solidFill>
                  <a:srgbClr val="0432FF"/>
                </a:solidFill>
              </a:rPr>
              <a:t># A floating point value</a:t>
            </a:r>
            <a:br>
              <a:rPr lang="en-US" sz="2000" i="1" dirty="0"/>
            </a:br>
            <a:r>
              <a:rPr lang="en-US" sz="2000" dirty="0" err="1"/>
              <a:t>cplNumber</a:t>
            </a:r>
            <a:r>
              <a:rPr lang="en-US" sz="2000" dirty="0"/>
              <a:t> = 3+14j   </a:t>
            </a:r>
            <a:r>
              <a:rPr lang="en-US" sz="2000" i="1" dirty="0">
                <a:solidFill>
                  <a:srgbClr val="0432FF"/>
                </a:solidFill>
              </a:rPr>
              <a:t># A complex number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dirty="0"/>
              <a:t>print(type(counter))</a:t>
            </a:r>
            <a:br>
              <a:rPr lang="en-US" sz="2000" dirty="0"/>
            </a:br>
            <a:r>
              <a:rPr lang="en-US" sz="2000" dirty="0"/>
              <a:t>print(type(distance))</a:t>
            </a:r>
            <a:br>
              <a:rPr lang="en-US" sz="2000" dirty="0"/>
            </a:br>
            <a:r>
              <a:rPr lang="en-US" sz="2000" dirty="0"/>
              <a:t>print(type(</a:t>
            </a:r>
            <a:r>
              <a:rPr lang="en-US" sz="2000" dirty="0" err="1"/>
              <a:t>cplNumber</a:t>
            </a:r>
            <a:r>
              <a:rPr lang="en-US" sz="2000" dirty="0"/>
              <a:t>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992168"/>
            <a:ext cx="10515600" cy="1429142"/>
          </a:xfrm>
        </p:spPr>
        <p:txBody>
          <a:bodyPr/>
          <a:lstStyle/>
          <a:p>
            <a:r>
              <a:rPr lang="en-US" altLang="en-US" dirty="0"/>
              <a:t>Write a program that asks the user to enter two numbers. Your program must find the summation and the average of the two numbers.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59242"/>
            <a:ext cx="10515600" cy="3634932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044B6B-699E-4909-B828-91C1B563B83C}"/>
              </a:ext>
            </a:extLst>
          </p:cNvPr>
          <p:cNvSpPr/>
          <p:nvPr/>
        </p:nvSpPr>
        <p:spPr>
          <a:xfrm>
            <a:off x="2274276" y="2759244"/>
            <a:ext cx="6878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This program is written by …</a:t>
            </a:r>
          </a:p>
          <a:p>
            <a:endParaRPr lang="en-US" sz="1200" dirty="0"/>
          </a:p>
          <a:p>
            <a:r>
              <a:rPr lang="en-US" sz="1200" dirty="0"/>
              <a:t># To add any two numbers and print the summation and the average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N1 = float(input("Enter 1st Number :"))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N2 = int(input("Enter 2nd Number :"))</a:t>
            </a:r>
          </a:p>
          <a:p>
            <a:endParaRPr lang="en-US" sz="1200" dirty="0"/>
          </a:p>
          <a:p>
            <a:r>
              <a:rPr lang="en-US" sz="1200" dirty="0"/>
              <a:t># Add the two numbers</a:t>
            </a:r>
          </a:p>
          <a:p>
            <a:r>
              <a:rPr lang="en-US" sz="1200" dirty="0"/>
              <a:t>sum = N1 +N2</a:t>
            </a:r>
          </a:p>
          <a:p>
            <a:endParaRPr lang="en-US" sz="1200" dirty="0"/>
          </a:p>
          <a:p>
            <a:r>
              <a:rPr lang="en-US" sz="1200" dirty="0"/>
              <a:t># Find the average of the two numbers</a:t>
            </a:r>
          </a:p>
          <a:p>
            <a:r>
              <a:rPr lang="en-US" sz="1200" dirty="0"/>
              <a:t>average = sum    /       2</a:t>
            </a:r>
          </a:p>
          <a:p>
            <a:endParaRPr lang="en-US" sz="1200" dirty="0"/>
          </a:p>
          <a:p>
            <a:r>
              <a:rPr lang="en-US" sz="1200" dirty="0"/>
              <a:t>print("The sum of the two numbers =          " + str(sum))</a:t>
            </a:r>
          </a:p>
          <a:p>
            <a:endParaRPr lang="en-US" sz="1200" dirty="0"/>
          </a:p>
          <a:p>
            <a:r>
              <a:rPr lang="en-US" sz="1200" dirty="0"/>
              <a:t>print("The average of the two numbers=       " + str(average))</a:t>
            </a:r>
          </a:p>
        </p:txBody>
      </p:sp>
    </p:spTree>
    <p:extLst>
      <p:ext uri="{BB962C8B-B14F-4D97-AF65-F5344CB8AC3E}">
        <p14:creationId xmlns:p14="http://schemas.microsoft.com/office/powerpoint/2010/main" val="274584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1429142"/>
          </a:xfrm>
        </p:spPr>
        <p:txBody>
          <a:bodyPr/>
          <a:lstStyle/>
          <a:p>
            <a:r>
              <a:rPr lang="en-US" altLang="en-US" dirty="0"/>
              <a:t>Write a program that asks the user for length expressed in </a:t>
            </a:r>
            <a:r>
              <a:rPr lang="en-US" altLang="en-US" dirty="0">
                <a:solidFill>
                  <a:srgbClr val="0432FF"/>
                </a:solidFill>
              </a:rPr>
              <a:t>Feet</a:t>
            </a:r>
            <a:r>
              <a:rPr lang="en-US" altLang="en-US" dirty="0"/>
              <a:t>. Your program must convert and display the length in </a:t>
            </a:r>
            <a:r>
              <a:rPr lang="en-US" altLang="en-US" dirty="0">
                <a:solidFill>
                  <a:srgbClr val="0432FF"/>
                </a:solidFill>
              </a:rPr>
              <a:t>Meters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59242"/>
            <a:ext cx="10515600" cy="3634932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432FF"/>
                </a:solidFill>
              </a:rPr>
              <a:t>Algorithm</a:t>
            </a:r>
          </a:p>
          <a:p>
            <a:pPr lvl="1"/>
            <a:r>
              <a:rPr lang="en-US" altLang="en-US" dirty="0"/>
              <a:t>Start</a:t>
            </a:r>
          </a:p>
          <a:p>
            <a:pPr lvl="1"/>
            <a:r>
              <a:rPr lang="en-US" altLang="en-US" dirty="0"/>
              <a:t>Write “Enter length in Feet: “</a:t>
            </a:r>
          </a:p>
          <a:p>
            <a:pPr lvl="1"/>
            <a:r>
              <a:rPr lang="en-US" altLang="en-US" dirty="0"/>
              <a:t>Read </a:t>
            </a:r>
            <a:r>
              <a:rPr lang="en-US" altLang="en-US" dirty="0" err="1"/>
              <a:t>lenFeet</a:t>
            </a:r>
            <a:endParaRPr lang="en-US" altLang="en-US" dirty="0"/>
          </a:p>
          <a:p>
            <a:pPr lvl="1"/>
            <a:r>
              <a:rPr lang="en-US" altLang="en-US" dirty="0" err="1"/>
              <a:t>lenMeter</a:t>
            </a:r>
            <a:r>
              <a:rPr lang="en-US" altLang="en-US" dirty="0"/>
              <a:t> = </a:t>
            </a:r>
            <a:r>
              <a:rPr lang="en-US" altLang="en-US" dirty="0" err="1"/>
              <a:t>lenFeet</a:t>
            </a:r>
            <a:r>
              <a:rPr lang="en-US" altLang="en-US" dirty="0"/>
              <a:t> * 0.3048</a:t>
            </a:r>
          </a:p>
          <a:p>
            <a:pPr lvl="1"/>
            <a:r>
              <a:rPr lang="en-US" altLang="en-US" dirty="0"/>
              <a:t>Write “The length in Meter is: “ + </a:t>
            </a:r>
            <a:r>
              <a:rPr lang="en-US" altLang="en-US" dirty="0" err="1"/>
              <a:t>lenMeter</a:t>
            </a:r>
            <a:endParaRPr lang="en-US" altLang="en-US" dirty="0"/>
          </a:p>
          <a:p>
            <a:pPr lvl="1"/>
            <a:r>
              <a:rPr lang="en-US" altLang="en-US" dirty="0"/>
              <a:t>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Length Conversion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0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User input </a:t>
            </a:r>
            <a:r>
              <a:rPr lang="en-US" sz="2400" i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lenFeet</a:t>
            </a: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is read as string</a:t>
            </a:r>
            <a:b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lenFeet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= input("Enter length in feet: ") </a:t>
            </a:r>
          </a:p>
          <a:p>
            <a:pPr marL="0" indent="0"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lenFeet</a:t>
            </a: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is </a:t>
            </a:r>
            <a:r>
              <a:rPr lang="en-US" sz="2400" i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coverted</a:t>
            </a: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to float for calculation</a:t>
            </a:r>
            <a:b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lenMeter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= float(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lenFeet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) * 0.3048 </a:t>
            </a:r>
            <a:br>
              <a:rPr lang="en-US" sz="2400" i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lenMeter</a:t>
            </a: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is </a:t>
            </a:r>
            <a:r>
              <a:rPr lang="en-US" sz="2400" i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coverted</a:t>
            </a:r>
            <a:r>
              <a:rPr lang="en-US" sz="24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to string for printing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print ("The length in Meter is: " +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lenMeter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8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a program that asks the user for an amount of money in Dirhams. Your program must convert and display the amount in Dollars.</a:t>
            </a:r>
          </a:p>
          <a:p>
            <a:endParaRPr lang="en-US" altLang="en-US" dirty="0"/>
          </a:p>
          <a:p>
            <a:r>
              <a:rPr lang="en-US" altLang="en-US" dirty="0"/>
              <a:t>Dollar = Dirham * 3.65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for converting  temperature in Degree Celsius (</a:t>
            </a:r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en-US" dirty="0"/>
              <a:t>) to Fahrenheit (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/>
              <a:t>) is as follows:</a:t>
            </a:r>
          </a:p>
          <a:p>
            <a:pPr lvl="1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/>
              <a:t> = 9/5 x </a:t>
            </a:r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en-US" dirty="0"/>
              <a:t> + 32</a:t>
            </a:r>
          </a:p>
          <a:p>
            <a:endParaRPr lang="en-US" dirty="0"/>
          </a:p>
          <a:p>
            <a:r>
              <a:rPr lang="en-US" dirty="0"/>
              <a:t>Write a Python program to ask the user for the temperature in Degree Celsius and convert it to Fahrenheit.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Display the result with proper remarks</a:t>
            </a:r>
          </a:p>
          <a:p>
            <a:pPr lvl="1"/>
            <a:r>
              <a:rPr lang="en-US" dirty="0"/>
              <a:t>Ensure that comments are included in the program</a:t>
            </a:r>
          </a:p>
          <a:p>
            <a:pPr lvl="1"/>
            <a:r>
              <a:rPr lang="en-US" dirty="0"/>
              <a:t>Verify the results</a:t>
            </a:r>
          </a:p>
        </p:txBody>
      </p:sp>
    </p:spTree>
    <p:extLst>
      <p:ext uri="{BB962C8B-B14F-4D97-AF65-F5344CB8AC3E}">
        <p14:creationId xmlns:p14="http://schemas.microsoft.com/office/powerpoint/2010/main" val="90728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1525395"/>
          </a:xfrm>
        </p:spPr>
        <p:txBody>
          <a:bodyPr/>
          <a:lstStyle/>
          <a:p>
            <a:r>
              <a:rPr lang="en-US" dirty="0"/>
              <a:t>Strings are identified as a </a:t>
            </a:r>
            <a:r>
              <a:rPr lang="en-US" dirty="0">
                <a:solidFill>
                  <a:srgbClr val="0432FF"/>
                </a:solidFill>
              </a:rPr>
              <a:t>contiguous set of characters </a:t>
            </a:r>
            <a:r>
              <a:rPr lang="en-US" dirty="0"/>
              <a:t>represented in a pair of </a:t>
            </a:r>
            <a:r>
              <a:rPr lang="en-US" dirty="0">
                <a:solidFill>
                  <a:srgbClr val="0432FF"/>
                </a:solidFill>
              </a:rPr>
              <a:t>quotation marks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Python allows for either pairs of single or double quotes.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704837"/>
            <a:ext cx="10515600" cy="3920552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i="1" dirty="0">
                <a:solidFill>
                  <a:srgbClr val="0432FF"/>
                </a:solidFill>
              </a:rPr>
              <a:t># Data Type - Strings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dirty="0" err="1"/>
              <a:t>str</a:t>
            </a:r>
            <a:r>
              <a:rPr lang="en-US" sz="1800" dirty="0"/>
              <a:t> = "Hello World!"</a:t>
            </a:r>
            <a:br>
              <a:rPr lang="en-US" sz="1800" b="1" dirty="0"/>
            </a:br>
            <a:r>
              <a:rPr lang="en-US" sz="1800" dirty="0"/>
              <a:t>print (</a:t>
            </a:r>
            <a:r>
              <a:rPr lang="en-US" sz="1800" dirty="0" err="1"/>
              <a:t>str</a:t>
            </a:r>
            <a:r>
              <a:rPr lang="en-US" sz="1800" dirty="0"/>
              <a:t>)       	</a:t>
            </a:r>
            <a:r>
              <a:rPr lang="en-US" sz="1800" i="1" dirty="0">
                <a:solidFill>
                  <a:srgbClr val="0432FF"/>
                </a:solidFill>
              </a:rPr>
              <a:t># Prints complete string</a:t>
            </a:r>
            <a:br>
              <a:rPr lang="en-US" sz="1800" i="1" dirty="0"/>
            </a:br>
            <a:endParaRPr lang="en-US" sz="1800" i="1" dirty="0"/>
          </a:p>
          <a:p>
            <a:pPr marL="0" indent="0">
              <a:buNone/>
            </a:pPr>
            <a:r>
              <a:rPr lang="en-US" sz="1800" dirty="0" err="1"/>
              <a:t>str</a:t>
            </a:r>
            <a:r>
              <a:rPr lang="en-US" sz="1800" dirty="0"/>
              <a:t> = ‘123456’</a:t>
            </a:r>
            <a:br>
              <a:rPr lang="en-US" sz="1800" b="1" dirty="0"/>
            </a:br>
            <a:r>
              <a:rPr lang="en-US" sz="1800" dirty="0"/>
              <a:t>print (</a:t>
            </a:r>
            <a:r>
              <a:rPr lang="en-US" sz="1800" dirty="0" err="1"/>
              <a:t>str</a:t>
            </a:r>
            <a:r>
              <a:rPr lang="en-US" sz="1800" dirty="0"/>
              <a:t>)       	</a:t>
            </a:r>
            <a:r>
              <a:rPr lang="en-US" sz="1800" i="1" dirty="0">
                <a:solidFill>
                  <a:srgbClr val="0432FF"/>
                </a:solidFill>
              </a:rPr>
              <a:t># Prints complete string</a:t>
            </a:r>
            <a:br>
              <a:rPr lang="en-US" sz="1800" i="1" dirty="0">
                <a:solidFill>
                  <a:srgbClr val="0432FF"/>
                </a:solidFill>
              </a:rPr>
            </a:br>
            <a:endParaRPr lang="en-US" sz="1800" i="1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str</a:t>
            </a:r>
            <a:r>
              <a:rPr lang="en-US" sz="1800" dirty="0"/>
              <a:t> = ”AED 230.50"</a:t>
            </a:r>
            <a:br>
              <a:rPr lang="en-US" sz="1800" b="1" dirty="0"/>
            </a:br>
            <a:r>
              <a:rPr lang="en-US" sz="1800" dirty="0"/>
              <a:t>print (</a:t>
            </a:r>
            <a:r>
              <a:rPr lang="en-US" sz="1800" dirty="0" err="1"/>
              <a:t>str</a:t>
            </a:r>
            <a:r>
              <a:rPr lang="en-US" sz="1800" dirty="0"/>
              <a:t>)       	</a:t>
            </a:r>
            <a:r>
              <a:rPr lang="en-US" sz="1800" i="1" dirty="0">
                <a:solidFill>
                  <a:srgbClr val="0432FF"/>
                </a:solidFill>
              </a:rPr>
              <a:t># Prints complete string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 err="1"/>
              <a:t>str</a:t>
            </a:r>
            <a:r>
              <a:rPr lang="en-US" sz="1800" dirty="0"/>
              <a:t> = "   Today we learn about strings   "</a:t>
            </a:r>
            <a:br>
              <a:rPr lang="en-US" sz="1800" dirty="0"/>
            </a:br>
            <a:r>
              <a:rPr lang="en-US" sz="1800" dirty="0"/>
              <a:t>print (</a:t>
            </a:r>
            <a:r>
              <a:rPr lang="en-US" sz="1800" dirty="0" err="1"/>
              <a:t>str</a:t>
            </a:r>
            <a:r>
              <a:rPr lang="en-US" sz="1800" dirty="0"/>
              <a:t>)        	</a:t>
            </a:r>
            <a:r>
              <a:rPr lang="en-US" sz="1800" i="1" dirty="0">
                <a:solidFill>
                  <a:srgbClr val="0432FF"/>
                </a:solidFill>
              </a:rPr>
              <a:t># Prints complete string</a:t>
            </a:r>
            <a:br>
              <a:rPr lang="en-US" sz="1800" i="1" dirty="0">
                <a:solidFill>
                  <a:srgbClr val="0432FF"/>
                </a:solidFill>
              </a:rPr>
            </a:br>
            <a:br>
              <a:rPr lang="en-US" sz="1800" i="1" dirty="0">
                <a:solidFill>
                  <a:srgbClr val="0432FF"/>
                </a:solidFill>
              </a:rPr>
            </a:br>
            <a:endParaRPr lang="en-US" sz="18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2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1316848"/>
          </a:xfrm>
        </p:spPr>
        <p:txBody>
          <a:bodyPr>
            <a:normAutofit/>
          </a:bodyPr>
          <a:lstStyle/>
          <a:p>
            <a:r>
              <a:rPr lang="en-US" dirty="0"/>
              <a:t>In Python, subsets of strings can be taken using the </a:t>
            </a:r>
            <a:r>
              <a:rPr lang="en-US" dirty="0">
                <a:solidFill>
                  <a:srgbClr val="0432FF"/>
                </a:solidFill>
              </a:rPr>
              <a:t>slice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operator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 ] and [:]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Indexes start at 0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96289"/>
            <a:ext cx="10515600" cy="3776173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Data Type - Strings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str =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 World!"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firstChar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str[0]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print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firstChar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Prints first character of the string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secondChar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str[1:2]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secondChar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Prints second character of the string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print (str[2:5]) 	</a:t>
            </a: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Prints characters starting from 3rd to 5th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print (str[2:]) 	</a:t>
            </a: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Prints starting from 3rd character to the end</a:t>
            </a:r>
          </a:p>
        </p:txBody>
      </p:sp>
    </p:spTree>
    <p:extLst>
      <p:ext uri="{BB962C8B-B14F-4D97-AF65-F5344CB8AC3E}">
        <p14:creationId xmlns:p14="http://schemas.microsoft.com/office/powerpoint/2010/main" val="99777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ask the user to enter a string and then print the last character of the string that the user entered.</a:t>
            </a:r>
          </a:p>
        </p:txBody>
      </p:sp>
    </p:spTree>
    <p:extLst>
      <p:ext uri="{BB962C8B-B14F-4D97-AF65-F5344CB8AC3E}">
        <p14:creationId xmlns:p14="http://schemas.microsoft.com/office/powerpoint/2010/main" val="93739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7072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plus (+) </a:t>
            </a:r>
            <a:r>
              <a:rPr lang="en-US" dirty="0"/>
              <a:t>sign is the string </a:t>
            </a:r>
            <a:r>
              <a:rPr lang="en-US" dirty="0">
                <a:solidFill>
                  <a:srgbClr val="0432FF"/>
                </a:solidFill>
              </a:rPr>
              <a:t>concatenation</a:t>
            </a:r>
            <a:r>
              <a:rPr lang="en-US" dirty="0"/>
              <a:t> operator.</a:t>
            </a:r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029112"/>
            <a:ext cx="10515600" cy="3521456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Data Type - Strings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pPr marL="0" indent="0">
              <a:buNone/>
            </a:pP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str1 = "College of"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str2 = "Technological"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str3 = "Innovation"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Print concatenated string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print (str1 + “ “ + str2 + str3) 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000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  <a:p>
            <a:pPr lvl="1"/>
            <a:r>
              <a:rPr lang="en-US" dirty="0"/>
              <a:t>Basic Data Types in Python</a:t>
            </a:r>
          </a:p>
          <a:p>
            <a:endParaRPr lang="en-US" dirty="0"/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endParaRPr lang="en-US" dirty="0"/>
          </a:p>
          <a:p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5336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321546"/>
            <a:ext cx="10515600" cy="3521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# Data Type - Strings</a:t>
            </a:r>
            <a:br>
              <a:rPr lang="en-US" sz="2000" i="1" dirty="0"/>
            </a:br>
            <a:r>
              <a:rPr lang="en-US" sz="2000" i="1" dirty="0"/>
              <a:t>#</a:t>
            </a:r>
          </a:p>
          <a:p>
            <a:pPr marL="0" indent="0">
              <a:buNone/>
            </a:pPr>
            <a:br>
              <a:rPr lang="en-US" sz="2000" i="1" dirty="0"/>
            </a:br>
            <a:r>
              <a:rPr lang="en-US" sz="2000" dirty="0" err="1"/>
              <a:t>str</a:t>
            </a:r>
            <a:r>
              <a:rPr lang="en-US" sz="2000" dirty="0"/>
              <a:t> = "Hello World!"</a:t>
            </a:r>
            <a:br>
              <a:rPr lang="en-US" sz="2000" b="1" dirty="0"/>
            </a:b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* 2)        		</a:t>
            </a:r>
            <a:r>
              <a:rPr lang="en-US" sz="2000" i="1" dirty="0"/>
              <a:t># Prints string two times</a:t>
            </a:r>
            <a:br>
              <a:rPr lang="en-US" sz="2000" i="1" dirty="0"/>
            </a:b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+ </a:t>
            </a:r>
            <a:r>
              <a:rPr lang="en-US" sz="2000" dirty="0" err="1"/>
              <a:t>str</a:t>
            </a:r>
            <a:r>
              <a:rPr lang="en-US" sz="2000" dirty="0"/>
              <a:t> * 2)        	</a:t>
            </a:r>
            <a:r>
              <a:rPr lang="en-US" sz="2000" i="1" dirty="0"/>
              <a:t># Prints string once and concatenates with the string printed two times</a:t>
            </a:r>
            <a:br>
              <a:rPr lang="en-US" sz="2000" i="1" dirty="0"/>
            </a:b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10515600" cy="68200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asterisk (*) </a:t>
            </a:r>
            <a:r>
              <a:rPr lang="en-US" dirty="0"/>
              <a:t>sign is the string </a:t>
            </a:r>
            <a:r>
              <a:rPr lang="en-US" dirty="0">
                <a:solidFill>
                  <a:srgbClr val="0432FF"/>
                </a:solidFill>
              </a:rPr>
              <a:t>repetition</a:t>
            </a:r>
            <a:r>
              <a:rPr lang="en-US" dirty="0"/>
              <a:t>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2632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data type, is used to represent </a:t>
            </a:r>
            <a:r>
              <a:rPr lang="en-US" dirty="0">
                <a:solidFill>
                  <a:srgbClr val="0432FF"/>
                </a:solidFill>
              </a:rPr>
              <a:t>truth values </a:t>
            </a:r>
            <a:r>
              <a:rPr lang="en-US" dirty="0"/>
              <a:t>i.e. </a:t>
            </a:r>
            <a:r>
              <a:rPr lang="en-US" dirty="0">
                <a:solidFill>
                  <a:srgbClr val="0432FF"/>
                </a:solidFill>
              </a:rPr>
              <a:t>True and False.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two truth states </a:t>
            </a:r>
            <a:r>
              <a:rPr lang="en-US" dirty="0"/>
              <a:t>can be assigned to variables and can also be used to evaluate expressions.</a:t>
            </a:r>
          </a:p>
          <a:p>
            <a:pPr lvl="1"/>
            <a:r>
              <a:rPr lang="en-US" dirty="0"/>
              <a:t>For example: </a:t>
            </a:r>
          </a:p>
          <a:p>
            <a:pPr lvl="2"/>
            <a:r>
              <a:rPr lang="en-US" dirty="0"/>
              <a:t>Is 45 &gt; 35? The answer would be: </a:t>
            </a:r>
            <a:r>
              <a:rPr lang="en-US" dirty="0">
                <a:solidFill>
                  <a:srgbClr val="0432FF"/>
                </a:solidFill>
              </a:rPr>
              <a:t>True</a:t>
            </a:r>
          </a:p>
          <a:p>
            <a:pPr lvl="2"/>
            <a:r>
              <a:rPr lang="en-US" dirty="0"/>
              <a:t>Is 89 &lt; 79? The answer would be:</a:t>
            </a:r>
            <a:r>
              <a:rPr lang="en-US" dirty="0">
                <a:solidFill>
                  <a:srgbClr val="0432FF"/>
                </a:solidFill>
              </a:rPr>
              <a:t> False</a:t>
            </a:r>
          </a:p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811742"/>
            <a:ext cx="10515600" cy="2781563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Data Type – Boolean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Boolean values</a:t>
            </a:r>
            <a:br>
              <a:rPr lang="en-US" sz="2000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2000" i="1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zero = False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one = True</a:t>
            </a:r>
          </a:p>
          <a:p>
            <a:pPr marL="0" indent="0"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print (zero)</a:t>
            </a:r>
          </a:p>
          <a:p>
            <a:pPr marL="0" indent="0">
              <a:buFont typeface="Arial"/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print (one)</a:t>
            </a:r>
          </a:p>
        </p:txBody>
      </p:sp>
    </p:spTree>
    <p:extLst>
      <p:ext uri="{BB962C8B-B14F-4D97-AF65-F5344CB8AC3E}">
        <p14:creationId xmlns:p14="http://schemas.microsoft.com/office/powerpoint/2010/main" val="156622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Operators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5042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73426"/>
            <a:ext cx="5402180" cy="5168348"/>
          </a:xfrm>
        </p:spPr>
        <p:txBody>
          <a:bodyPr/>
          <a:lstStyle/>
          <a:p>
            <a:r>
              <a:rPr lang="en-US" dirty="0"/>
              <a:t>Basic arithmetic operations: 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+, -, *, /, </a:t>
            </a:r>
            <a:r>
              <a:rPr lang="en-US" dirty="0"/>
              <a:t>and</a:t>
            </a:r>
            <a:r>
              <a:rPr lang="en-US" dirty="0">
                <a:solidFill>
                  <a:srgbClr val="0432FF"/>
                </a:solidFill>
              </a:rPr>
              <a:t> ** </a:t>
            </a:r>
            <a:r>
              <a:rPr lang="en-US" dirty="0"/>
              <a:t>(exponentiation)</a:t>
            </a:r>
          </a:p>
          <a:p>
            <a:endParaRPr lang="en-US" dirty="0"/>
          </a:p>
          <a:p>
            <a:r>
              <a:rPr lang="en-US" dirty="0"/>
              <a:t>The operators can be used with parentheses to force the order of operations away from normal operator precedence.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4758" y="1073426"/>
            <a:ext cx="4969042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0432FF"/>
                </a:solidFill>
              </a:rPr>
              <a:t># Arithmetic Operators</a:t>
            </a:r>
            <a:br>
              <a:rPr lang="en-US" sz="2000" i="1" dirty="0">
                <a:solidFill>
                  <a:srgbClr val="0432FF"/>
                </a:solidFill>
              </a:rPr>
            </a:br>
            <a:r>
              <a:rPr lang="en-US" sz="2000" i="1" dirty="0">
                <a:solidFill>
                  <a:srgbClr val="0432FF"/>
                </a:solidFill>
              </a:rPr>
              <a:t>#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i="1" dirty="0">
                <a:solidFill>
                  <a:srgbClr val="0432FF"/>
                </a:solidFill>
              </a:rPr>
              <a:t># basic arithmetic operators</a:t>
            </a:r>
            <a:br>
              <a:rPr lang="en-US" sz="2000" i="1" dirty="0"/>
            </a:br>
            <a:r>
              <a:rPr lang="en-US" sz="2000" dirty="0"/>
              <a:t>print (5+5)</a:t>
            </a:r>
            <a:br>
              <a:rPr lang="en-US" sz="2000" dirty="0"/>
            </a:br>
            <a:r>
              <a:rPr lang="en-US" sz="2000" dirty="0"/>
              <a:t>print (90-45)</a:t>
            </a:r>
            <a:br>
              <a:rPr lang="en-US" sz="2000" dirty="0"/>
            </a:br>
            <a:r>
              <a:rPr lang="en-US" sz="2000" dirty="0"/>
              <a:t>print (7*2)</a:t>
            </a:r>
            <a:br>
              <a:rPr lang="en-US" sz="2000" dirty="0"/>
            </a:br>
            <a:r>
              <a:rPr lang="en-US" sz="2000" dirty="0"/>
              <a:t>print (7/2)</a:t>
            </a:r>
            <a:br>
              <a:rPr lang="en-US" sz="2000" dirty="0"/>
            </a:br>
            <a:br>
              <a:rPr lang="en-US" sz="2000" dirty="0"/>
            </a:br>
            <a:r>
              <a:rPr lang="en-US" sz="2000" i="1" dirty="0">
                <a:solidFill>
                  <a:srgbClr val="0432FF"/>
                </a:solidFill>
              </a:rPr>
              <a:t># use of parenthesis in arithmetic operations</a:t>
            </a:r>
            <a:br>
              <a:rPr lang="en-US" sz="2000" i="1" dirty="0"/>
            </a:br>
            <a:r>
              <a:rPr lang="en-US" sz="2000" dirty="0"/>
              <a:t>print(2+3*4)</a:t>
            </a:r>
            <a:br>
              <a:rPr lang="en-US" sz="2000" dirty="0"/>
            </a:br>
            <a:r>
              <a:rPr lang="en-US" sz="2000" dirty="0"/>
              <a:t>print((2+3)*4)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</a:rPr>
              <a:t># power operations</a:t>
            </a:r>
          </a:p>
          <a:p>
            <a:pPr marL="0" indent="0">
              <a:buNone/>
            </a:pPr>
            <a:r>
              <a:rPr lang="en-US" sz="2000" dirty="0"/>
              <a:t>print(2**10)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/>
              <a:t>print(2**100)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evaluate expressions with multiple operators, the precedence of operators are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Operators in 1 have a higher precedence than operators in 2</a:t>
            </a:r>
          </a:p>
          <a:p>
            <a:r>
              <a:rPr lang="en-US" dirty="0"/>
              <a:t>When operators have the same level of precedence, operations are performed from left to right</a:t>
            </a:r>
          </a:p>
          <a:p>
            <a:endParaRPr lang="en-US" dirty="0"/>
          </a:p>
          <a:p>
            <a:r>
              <a:rPr lang="en-US" dirty="0"/>
              <a:t>Evaluate </a:t>
            </a:r>
            <a:r>
              <a:rPr lang="en-US" i="1" dirty="0">
                <a:solidFill>
                  <a:srgbClr val="0432FF"/>
                </a:solidFill>
              </a:rPr>
              <a:t>result</a:t>
            </a:r>
            <a:r>
              <a:rPr lang="en-US" dirty="0"/>
              <a:t> in the following expressions (on paper) then verify using Python: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- 12"/>
              </a:rPr>
              <a:t>result = 3 + 4 * 5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- 12"/>
              </a:rPr>
              <a:t>result = 3 * (7 – 6) + 2 * 5 / 4 + 6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- 12"/>
              </a:rPr>
              <a:t>result =7.0 + 3 * 8 + 2 / 10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8756"/>
              </p:ext>
            </p:extLst>
          </p:nvPr>
        </p:nvGraphicFramePr>
        <p:xfrm>
          <a:off x="2438400" y="1752600"/>
          <a:ext cx="7086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48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Arithmetic Operators</a:t>
            </a: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division operations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print(6/3)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print(7/3)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print(7//3)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integer division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print(3/6)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print(3//6)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integer division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modulo (remainder) operation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print(7%3)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print(3%6)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Arithmetic Operators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 = 15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 = 4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Output: x + y = 19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print('x + y =',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x+y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Output: x - y = 11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print('x - y =',x-y)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Output: x * y = 60</a:t>
            </a: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Output: x / y = 3.75</a:t>
            </a: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Output: x // y = 3</a:t>
            </a: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Output: x ** y = 50625</a:t>
            </a:r>
            <a:b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6525125" cy="2022700"/>
          </a:xfrm>
        </p:spPr>
        <p:txBody>
          <a:bodyPr>
            <a:normAutofit/>
          </a:bodyPr>
          <a:lstStyle/>
          <a:p>
            <a:r>
              <a:rPr lang="en-US" dirty="0"/>
              <a:t>Relational operators are used to </a:t>
            </a:r>
            <a:r>
              <a:rPr lang="en-US" dirty="0">
                <a:solidFill>
                  <a:srgbClr val="0432FF"/>
                </a:solidFill>
              </a:rPr>
              <a:t>compare values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result</a:t>
            </a:r>
            <a:r>
              <a:rPr lang="en-US" dirty="0"/>
              <a:t> of a comparison is always a </a:t>
            </a:r>
            <a:r>
              <a:rPr lang="en-US" dirty="0">
                <a:solidFill>
                  <a:srgbClr val="0432FF"/>
                </a:solidFill>
              </a:rPr>
              <a:t>truth value </a:t>
            </a:r>
            <a:r>
              <a:rPr lang="en-US" dirty="0"/>
              <a:t>(True or False)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71" y="1073426"/>
            <a:ext cx="3773729" cy="3866147"/>
          </a:xfrm>
          <a:prstGeom prst="rect">
            <a:avLst/>
          </a:prstGeom>
          <a:ln>
            <a:solidFill>
              <a:srgbClr val="0432FF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02142"/>
            <a:ext cx="6525125" cy="340720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Relational Operators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 = (56&gt;55)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 ("Greater Than: ”,result)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 = (56&lt;55)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 ("Less Than: ”,result)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 = (56==55)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 ("Equal To: ”,result)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result = (56!=55)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 ("Not Equal To: ”,result)</a:t>
            </a:r>
          </a:p>
        </p:txBody>
      </p:sp>
    </p:spTree>
    <p:extLst>
      <p:ext uri="{BB962C8B-B14F-4D97-AF65-F5344CB8AC3E}">
        <p14:creationId xmlns:p14="http://schemas.microsoft.com/office/powerpoint/2010/main" val="167958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5"/>
            <a:ext cx="5113421" cy="5262979"/>
          </a:xfrm>
        </p:spPr>
        <p:txBody>
          <a:bodyPr/>
          <a:lstStyle/>
          <a:p>
            <a:r>
              <a:rPr lang="en-US" dirty="0"/>
              <a:t>The Logical Operators are: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and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or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not</a:t>
            </a:r>
          </a:p>
          <a:p>
            <a:endParaRPr lang="en-US" dirty="0"/>
          </a:p>
          <a:p>
            <a:r>
              <a:rPr lang="en-US" dirty="0"/>
              <a:t>Relational operators and Logical operators can be combined to result in truth values, True or False.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79959" y="1073426"/>
            <a:ext cx="5273842" cy="52629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Logical Operators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>
                <a:solidFill>
                  <a:srgbClr val="0432FF"/>
                </a:solidFill>
              </a:rPr>
            </a:br>
            <a:br>
              <a:rPr lang="en-US" sz="2400" i="1" dirty="0"/>
            </a:br>
            <a:r>
              <a:rPr lang="en-US" sz="2400" dirty="0"/>
              <a:t>x = True    # 1</a:t>
            </a:r>
            <a:br>
              <a:rPr lang="en-US" sz="2400" dirty="0"/>
            </a:br>
            <a:r>
              <a:rPr lang="en-US" sz="2400" dirty="0"/>
              <a:t>y = False   # 0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>
                <a:solidFill>
                  <a:srgbClr val="0432FF"/>
                </a:solidFill>
              </a:rPr>
              <a:t># Output: x and y is False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print('x and y is', x and y)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>
                <a:solidFill>
                  <a:srgbClr val="0432FF"/>
                </a:solidFill>
              </a:rPr>
              <a:t># Output: x or y is True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print('x or y is', x or y)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>
                <a:solidFill>
                  <a:srgbClr val="0432FF"/>
                </a:solidFill>
              </a:rPr>
              <a:t># Output: not x is False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print('not x is', not x)</a:t>
            </a:r>
          </a:p>
        </p:txBody>
      </p:sp>
    </p:spTree>
    <p:extLst>
      <p:ext uri="{BB962C8B-B14F-4D97-AF65-F5344CB8AC3E}">
        <p14:creationId xmlns:p14="http://schemas.microsoft.com/office/powerpoint/2010/main" val="29226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16027"/>
            <a:ext cx="10515600" cy="5355312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# Logical Operators</a:t>
            </a:r>
            <a:br>
              <a:rPr lang="en-US" i="1" dirty="0"/>
            </a:br>
            <a:br>
              <a:rPr lang="en-US" i="1" dirty="0"/>
            </a:br>
            <a:r>
              <a:rPr lang="en-US" i="1" dirty="0">
                <a:solidFill>
                  <a:srgbClr val="0432FF"/>
                </a:solidFill>
              </a:rPr>
              <a:t># and operations</a:t>
            </a:r>
            <a:br>
              <a:rPr lang="en-US" i="1" dirty="0"/>
            </a:br>
            <a:r>
              <a:rPr lang="en-US" dirty="0"/>
              <a:t>print(False and True)  	</a:t>
            </a:r>
            <a:r>
              <a:rPr lang="en-US" i="1" dirty="0">
                <a:solidFill>
                  <a:srgbClr val="0432FF"/>
                </a:solidFill>
              </a:rPr>
              <a:t># result is False</a:t>
            </a:r>
            <a:br>
              <a:rPr lang="en-US" i="1" dirty="0">
                <a:solidFill>
                  <a:srgbClr val="0432FF"/>
                </a:solidFill>
              </a:rPr>
            </a:br>
            <a:r>
              <a:rPr lang="en-US" dirty="0"/>
              <a:t>print((55&gt;56) and (55==55))  </a:t>
            </a:r>
            <a:r>
              <a:rPr lang="en-US" i="1" dirty="0">
                <a:solidFill>
                  <a:srgbClr val="0432FF"/>
                </a:solidFill>
              </a:rPr>
              <a:t># result is False</a:t>
            </a:r>
            <a:br>
              <a:rPr lang="en-US" i="1" dirty="0">
                <a:solidFill>
                  <a:srgbClr val="0432FF"/>
                </a:solidFill>
              </a:rPr>
            </a:br>
            <a:br>
              <a:rPr lang="en-US" i="1" dirty="0"/>
            </a:br>
            <a:r>
              <a:rPr lang="en-US" dirty="0"/>
              <a:t>print (False and False)</a:t>
            </a:r>
            <a:br>
              <a:rPr lang="en-US" dirty="0"/>
            </a:br>
            <a:r>
              <a:rPr lang="en-US" dirty="0"/>
              <a:t>print((55&gt;56) and (55!=55))  	</a:t>
            </a:r>
            <a:r>
              <a:rPr lang="en-US" i="1" dirty="0">
                <a:solidFill>
                  <a:srgbClr val="0432FF"/>
                </a:solidFill>
              </a:rPr>
              <a:t># result is False</a:t>
            </a:r>
            <a:br>
              <a:rPr lang="en-US" i="1" dirty="0">
                <a:solidFill>
                  <a:srgbClr val="0432FF"/>
                </a:solidFill>
              </a:rPr>
            </a:br>
            <a:br>
              <a:rPr lang="en-US" i="1" dirty="0"/>
            </a:br>
            <a:r>
              <a:rPr lang="en-US" dirty="0"/>
              <a:t>print (True and True)</a:t>
            </a:r>
            <a:br>
              <a:rPr lang="en-US" dirty="0"/>
            </a:br>
            <a:r>
              <a:rPr lang="en-US" dirty="0"/>
              <a:t>print ((56&gt;55) and (56==56))  </a:t>
            </a:r>
            <a:r>
              <a:rPr lang="en-US" i="1" dirty="0">
                <a:solidFill>
                  <a:srgbClr val="0432FF"/>
                </a:solidFill>
              </a:rPr>
              <a:t># result is True</a:t>
            </a:r>
            <a:br>
              <a:rPr lang="en-US" i="1" dirty="0">
                <a:solidFill>
                  <a:srgbClr val="0432FF"/>
                </a:solidFill>
              </a:rPr>
            </a:br>
            <a:br>
              <a:rPr lang="en-US" i="1" dirty="0"/>
            </a:br>
            <a:r>
              <a:rPr lang="en-US" i="1" dirty="0">
                <a:solidFill>
                  <a:srgbClr val="0432FF"/>
                </a:solidFill>
              </a:rPr>
              <a:t># not operation</a:t>
            </a:r>
            <a:br>
              <a:rPr lang="en-US" i="1" dirty="0"/>
            </a:br>
            <a:r>
              <a:rPr lang="en-US" dirty="0"/>
              <a:t>zero = False</a:t>
            </a:r>
            <a:br>
              <a:rPr lang="en-US" dirty="0"/>
            </a:br>
            <a:r>
              <a:rPr lang="en-US" dirty="0"/>
              <a:t>one = True</a:t>
            </a:r>
            <a:br>
              <a:rPr lang="en-US" dirty="0"/>
            </a:br>
            <a:r>
              <a:rPr lang="en-US" dirty="0"/>
              <a:t>print(not zero)	</a:t>
            </a:r>
            <a:r>
              <a:rPr lang="en-US" i="1" dirty="0">
                <a:solidFill>
                  <a:srgbClr val="0432FF"/>
                </a:solidFill>
              </a:rPr>
              <a:t># result is True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/>
              <a:t>print (not one)	</a:t>
            </a:r>
            <a:r>
              <a:rPr lang="en-US" i="1" dirty="0">
                <a:solidFill>
                  <a:srgbClr val="0432FF"/>
                </a:solidFill>
              </a:rPr>
              <a:t># result is False</a:t>
            </a:r>
            <a:br>
              <a:rPr lang="en-US" dirty="0">
                <a:solidFill>
                  <a:srgbClr val="0432FF"/>
                </a:solidFill>
              </a:rPr>
            </a:br>
            <a:br>
              <a:rPr lang="en-US" dirty="0"/>
            </a:br>
            <a:r>
              <a:rPr lang="en-US" i="1" dirty="0">
                <a:solidFill>
                  <a:srgbClr val="0432FF"/>
                </a:solidFill>
              </a:rPr>
              <a:t># or operations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Integer, Float, String, and Boolean</a:t>
            </a:r>
          </a:p>
        </p:txBody>
      </p:sp>
    </p:spTree>
    <p:extLst>
      <p:ext uri="{BB962C8B-B14F-4D97-AF65-F5344CB8AC3E}">
        <p14:creationId xmlns:p14="http://schemas.microsoft.com/office/powerpoint/2010/main" val="1991745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Operators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 = 10  	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(0000 1010 in binary)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 = 4   	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(0000 0100 in binary)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AND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print(x &amp; y) 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0000 0000 or 0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OR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print(x | y) 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0000 1110 or 14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NOT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print(~x)    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1111 0101 or -11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XOR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print(x ^ y) 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0000 1110 or 14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Right shift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print(x &gt;&gt; 2)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0000 0010 or 2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BITWISE Left shift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print(x &lt;&lt; 2) 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0010 1000 or 40</a:t>
            </a: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1106957"/>
            <a:ext cx="10515600" cy="52629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333333"/>
                </a:solidFill>
                <a:latin typeface="Arial" charset="0"/>
              </a:rPr>
              <a:t>Operator		Example		Equivalent to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=			x = 5			x =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+=			x += 5			x = x + 5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-=			x -= 5			x = x - 5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*=			x *= 5			x = x *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/=			x /= 5			x = x /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%=			x %= 5			x = x %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//=			x //= 5			x = x //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**=		x **= 5			x = x **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&amp;=			x &amp;= 5			x = x &amp;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|=			x |= 5			x = x |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^=			x ^= 5			x = x ^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&gt;&gt;=		x &gt;&gt;= 5			x = x &gt;&gt; 5	</a:t>
            </a:r>
          </a:p>
          <a:p>
            <a:pPr lvl="1"/>
            <a:r>
              <a:rPr lang="fr-FR" sz="2400" dirty="0">
                <a:solidFill>
                  <a:srgbClr val="333333"/>
                </a:solidFill>
                <a:latin typeface="Calibri Light" charset="0"/>
              </a:rPr>
              <a:t>&lt;&lt;=		x &lt;&lt;= 5			x = x &lt;&lt; 5	</a:t>
            </a:r>
          </a:p>
        </p:txBody>
      </p:sp>
    </p:spTree>
    <p:extLst>
      <p:ext uri="{BB962C8B-B14F-4D97-AF65-F5344CB8AC3E}">
        <p14:creationId xmlns:p14="http://schemas.microsoft.com/office/powerpoint/2010/main" val="434476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Manipulations</a:t>
            </a:r>
          </a:p>
        </p:txBody>
      </p:sp>
    </p:spTree>
    <p:extLst>
      <p:ext uri="{BB962C8B-B14F-4D97-AF65-F5344CB8AC3E}">
        <p14:creationId xmlns:p14="http://schemas.microsoft.com/office/powerpoint/2010/main" val="121546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1316848"/>
          </a:xfrm>
        </p:spPr>
        <p:txBody>
          <a:bodyPr/>
          <a:lstStyle/>
          <a:p>
            <a:r>
              <a:rPr lang="en-US" dirty="0"/>
              <a:t>Python uses some built-in methods to manipulate strings</a:t>
            </a:r>
          </a:p>
          <a:p>
            <a:r>
              <a:rPr lang="en-US" dirty="0"/>
              <a:t>It is very beneficial to know and use these while programing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80174"/>
            <a:ext cx="10515600" cy="2677656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word = "Hello World"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print(</a:t>
            </a:r>
            <a:r>
              <a:rPr lang="en-US" sz="2400" dirty="0" err="1"/>
              <a:t>len</a:t>
            </a:r>
            <a:r>
              <a:rPr lang="en-US" sz="2400" dirty="0"/>
              <a:t>(word))             </a:t>
            </a:r>
            <a:r>
              <a:rPr lang="en-US" sz="2400" i="1" dirty="0">
                <a:solidFill>
                  <a:srgbClr val="0432FF"/>
                </a:solidFill>
              </a:rPr>
              <a:t># determine the length of the string</a:t>
            </a:r>
          </a:p>
          <a:p>
            <a:r>
              <a:rPr lang="en-US" sz="2400" dirty="0"/>
              <a:t>print(word[</a:t>
            </a:r>
            <a:r>
              <a:rPr lang="en-US" sz="2400" dirty="0" err="1"/>
              <a:t>len</a:t>
            </a:r>
            <a:r>
              <a:rPr lang="en-US" sz="2400" dirty="0"/>
              <a:t>(word)-1]    </a:t>
            </a:r>
            <a:r>
              <a:rPr lang="en-US" sz="2400" dirty="0">
                <a:solidFill>
                  <a:schemeClr val="accent5"/>
                </a:solidFill>
              </a:rPr>
              <a:t>#the last character</a:t>
            </a:r>
          </a:p>
        </p:txBody>
      </p:sp>
    </p:spTree>
    <p:extLst>
      <p:ext uri="{BB962C8B-B14F-4D97-AF65-F5344CB8AC3E}">
        <p14:creationId xmlns:p14="http://schemas.microsoft.com/office/powerpoint/2010/main" val="41480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171127"/>
            <a:ext cx="10515600" cy="52629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word = "Hello World"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print(</a:t>
            </a:r>
            <a:r>
              <a:rPr lang="en-US" sz="2400" dirty="0" err="1"/>
              <a:t>word.count</a:t>
            </a:r>
            <a:r>
              <a:rPr lang="en-US" sz="2400" dirty="0"/>
              <a:t>('l'))      	</a:t>
            </a:r>
            <a:r>
              <a:rPr lang="en-US" sz="2400" i="1" dirty="0">
                <a:solidFill>
                  <a:srgbClr val="0432FF"/>
                </a:solidFill>
              </a:rPr>
              <a:t># count how many times l is in the string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word.count</a:t>
            </a:r>
            <a:r>
              <a:rPr lang="en-US" sz="2400" dirty="0"/>
              <a:t>(' '))      	</a:t>
            </a:r>
            <a:r>
              <a:rPr lang="en-US" sz="2400" i="1" dirty="0">
                <a:solidFill>
                  <a:srgbClr val="0432FF"/>
                </a:solidFill>
              </a:rPr>
              <a:t># count the spaces is in the string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word.find</a:t>
            </a:r>
            <a:r>
              <a:rPr lang="en-US" sz="2400" dirty="0"/>
              <a:t>("W"))       	</a:t>
            </a:r>
            <a:r>
              <a:rPr lang="en-US" sz="2400" i="1" dirty="0">
                <a:solidFill>
                  <a:srgbClr val="0432FF"/>
                </a:solidFill>
              </a:rPr>
              <a:t># location of the character W in the string</a:t>
            </a:r>
            <a:br>
              <a:rPr lang="en-US" sz="2400" i="1" dirty="0"/>
            </a:br>
            <a:r>
              <a:rPr lang="en-US" sz="2400" dirty="0"/>
              <a:t>print(</a:t>
            </a:r>
            <a:r>
              <a:rPr lang="en-US" sz="2400" dirty="0" err="1"/>
              <a:t>word.index</a:t>
            </a:r>
            <a:r>
              <a:rPr lang="en-US" sz="2400" dirty="0"/>
              <a:t>("World"))  	</a:t>
            </a:r>
            <a:r>
              <a:rPr lang="en-US" sz="2400" i="1" dirty="0">
                <a:solidFill>
                  <a:srgbClr val="0432FF"/>
                </a:solidFill>
              </a:rPr>
              <a:t># find the location of the letters World in the string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069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143830"/>
            <a:ext cx="10515600" cy="52629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word = </a:t>
            </a:r>
            <a:r>
              <a:rPr lang="en-US" sz="2400" b="1" dirty="0"/>
              <a:t>"Hello World"</a:t>
            </a:r>
            <a:br>
              <a:rPr lang="en-US" sz="2400" b="1" dirty="0"/>
            </a:br>
            <a:br>
              <a:rPr lang="en-US" sz="2400" i="1" dirty="0"/>
            </a:br>
            <a:r>
              <a:rPr lang="en-US" sz="2400" dirty="0"/>
              <a:t>print(word[0])              	</a:t>
            </a:r>
            <a:r>
              <a:rPr lang="en-US" sz="2400" i="1" dirty="0">
                <a:solidFill>
                  <a:srgbClr val="0432FF"/>
                </a:solidFill>
              </a:rPr>
              <a:t># get first char of the word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print(word[0:1])          	</a:t>
            </a:r>
            <a:r>
              <a:rPr lang="en-US" sz="2400" i="1" dirty="0">
                <a:solidFill>
                  <a:srgbClr val="0432FF"/>
                </a:solidFill>
              </a:rPr>
              <a:t># get one char of the word (same as above)</a:t>
            </a:r>
          </a:p>
          <a:p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print(word[0:3]) 	</a:t>
            </a:r>
            <a:r>
              <a:rPr lang="en-US" sz="2400" i="1" dirty="0">
                <a:solidFill>
                  <a:srgbClr val="0432FF"/>
                </a:solidFill>
              </a:rPr>
              <a:t># get the first three char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print(word[:3])             </a:t>
            </a:r>
            <a:r>
              <a:rPr lang="en-US" sz="2400" i="1" dirty="0">
                <a:solidFill>
                  <a:srgbClr val="0432FF"/>
                </a:solidFill>
              </a:rPr>
              <a:t># get the first three char</a:t>
            </a:r>
          </a:p>
          <a:p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print(word[-3:])            </a:t>
            </a:r>
            <a:r>
              <a:rPr lang="en-US" sz="2400" i="1" dirty="0">
                <a:solidFill>
                  <a:srgbClr val="0432FF"/>
                </a:solidFill>
              </a:rPr>
              <a:t># get the last three char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print(word[3:])           	</a:t>
            </a:r>
            <a:r>
              <a:rPr lang="en-US" sz="2400" i="1" dirty="0">
                <a:solidFill>
                  <a:srgbClr val="0432FF"/>
                </a:solidFill>
              </a:rPr>
              <a:t># get all but the three first char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print(word[:-3])            </a:t>
            </a:r>
            <a:r>
              <a:rPr lang="en-US" sz="2400" i="1" dirty="0">
                <a:solidFill>
                  <a:srgbClr val="0432FF"/>
                </a:solidFill>
              </a:rPr>
              <a:t># get all but the three last character</a:t>
            </a:r>
          </a:p>
        </p:txBody>
      </p:sp>
    </p:spTree>
    <p:extLst>
      <p:ext uri="{BB962C8B-B14F-4D97-AF65-F5344CB8AC3E}">
        <p14:creationId xmlns:p14="http://schemas.microsoft.com/office/powerpoint/2010/main" val="40533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306433"/>
            <a:ext cx="10515600" cy="4893647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word = "Hello World"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word.replace</a:t>
            </a:r>
            <a:r>
              <a:rPr lang="en-US" sz="2400" dirty="0"/>
              <a:t>("Hello", "Salam </a:t>
            </a:r>
            <a:r>
              <a:rPr lang="en-US" sz="2400" dirty="0" err="1"/>
              <a:t>Aleykoum</a:t>
            </a:r>
            <a:r>
              <a:rPr lang="en-US" sz="2400" dirty="0"/>
              <a:t>")) 	</a:t>
            </a:r>
            <a:r>
              <a:rPr lang="en-US" sz="2400" i="1" dirty="0">
                <a:solidFill>
                  <a:srgbClr val="0432FF"/>
                </a:solidFill>
              </a:rPr>
              <a:t># replace word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>
              <a:solidFill>
                <a:srgbClr val="808080"/>
              </a:solidFill>
            </a:endParaRPr>
          </a:p>
          <a:p>
            <a:endParaRPr lang="en-US" sz="2400" i="1" dirty="0">
              <a:solidFill>
                <a:srgbClr val="808080"/>
              </a:solidFill>
            </a:endParaRPr>
          </a:p>
          <a:p>
            <a:endParaRPr lang="en-US" sz="2400" i="1" dirty="0">
              <a:solidFill>
                <a:srgbClr val="80808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999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185572"/>
            <a:ext cx="10515600" cy="52629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word = "Hello world"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word.upper</a:t>
            </a:r>
            <a:r>
              <a:rPr lang="en-US" sz="2400" dirty="0"/>
              <a:t>())        	</a:t>
            </a:r>
            <a:r>
              <a:rPr lang="en-US" sz="2400" i="1" dirty="0">
                <a:solidFill>
                  <a:srgbClr val="0432FF"/>
                </a:solidFill>
              </a:rPr>
              <a:t># change to upper case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word.lower</a:t>
            </a:r>
            <a:r>
              <a:rPr lang="en-US" sz="2400" dirty="0"/>
              <a:t>())        	</a:t>
            </a:r>
            <a:r>
              <a:rPr lang="en-US" sz="2400" i="1" dirty="0">
                <a:solidFill>
                  <a:srgbClr val="0432FF"/>
                </a:solidFill>
              </a:rPr>
              <a:t># change to lower case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word.title</a:t>
            </a:r>
            <a:r>
              <a:rPr lang="en-US" sz="2400" dirty="0"/>
              <a:t>())        		</a:t>
            </a:r>
            <a:r>
              <a:rPr lang="en-US" sz="2400" i="1" dirty="0">
                <a:solidFill>
                  <a:srgbClr val="0432FF"/>
                </a:solidFill>
              </a:rPr>
              <a:t># change to camel case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word.capitalize</a:t>
            </a:r>
            <a:r>
              <a:rPr lang="en-US" sz="2400" dirty="0"/>
              <a:t>())   	</a:t>
            </a:r>
            <a:r>
              <a:rPr lang="en-US" sz="2400" i="1" dirty="0">
                <a:solidFill>
                  <a:srgbClr val="0432FF"/>
                </a:solidFill>
              </a:rPr>
              <a:t># change first letter to upper case</a:t>
            </a:r>
            <a:br>
              <a:rPr lang="en-US" sz="2400" i="1" dirty="0"/>
            </a:br>
            <a:r>
              <a:rPr lang="en-US" sz="2400" dirty="0"/>
              <a:t>print(</a:t>
            </a:r>
            <a:r>
              <a:rPr lang="en-US" sz="2400" dirty="0" err="1"/>
              <a:t>word.swapcase</a:t>
            </a:r>
            <a:r>
              <a:rPr lang="en-US" sz="2400" dirty="0"/>
              <a:t>())     	</a:t>
            </a:r>
            <a:r>
              <a:rPr lang="en-US" sz="2400" i="1" dirty="0">
                <a:solidFill>
                  <a:srgbClr val="0432FF"/>
                </a:solidFill>
              </a:rPr>
              <a:t># swaps cases</a:t>
            </a:r>
          </a:p>
          <a:p>
            <a:endParaRPr lang="en-US" sz="2400" i="1" dirty="0"/>
          </a:p>
          <a:p>
            <a:endParaRPr lang="en-US" sz="2400" i="1" dirty="0"/>
          </a:p>
          <a:p>
            <a:br>
              <a:rPr lang="en-US" sz="2400" i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010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160963"/>
            <a:ext cx="10515600" cy="4893647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br>
              <a:rPr lang="en-US" sz="2400" i="1" dirty="0"/>
            </a:br>
            <a:r>
              <a:rPr lang="en-US" sz="2400" dirty="0"/>
              <a:t>word = "Hello World”</a:t>
            </a:r>
          </a:p>
          <a:p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word.isalnum</a:t>
            </a:r>
            <a:r>
              <a:rPr lang="en-US" sz="2400" dirty="0"/>
              <a:t>())        	</a:t>
            </a:r>
            <a:r>
              <a:rPr lang="en-US" sz="2400" i="1" dirty="0">
                <a:solidFill>
                  <a:srgbClr val="0432FF"/>
                </a:solidFill>
              </a:rPr>
              <a:t># test if all char are alphanumeric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word.isalpha</a:t>
            </a:r>
            <a:r>
              <a:rPr lang="en-US" sz="2400" dirty="0"/>
              <a:t>())         	</a:t>
            </a:r>
            <a:r>
              <a:rPr lang="en-US" sz="2400" i="1" dirty="0">
                <a:solidFill>
                  <a:srgbClr val="0432FF"/>
                </a:solidFill>
              </a:rPr>
              <a:t># test if all char in the string are alphabetic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word.isdigit</a:t>
            </a:r>
            <a:r>
              <a:rPr lang="en-US" sz="2400" dirty="0"/>
              <a:t>())		</a:t>
            </a:r>
            <a:r>
              <a:rPr lang="en-US" sz="2400" i="1" dirty="0">
                <a:solidFill>
                  <a:srgbClr val="0432FF"/>
                </a:solidFill>
              </a:rPr>
              <a:t># test if string contains only digits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word.istitle</a:t>
            </a:r>
            <a:r>
              <a:rPr lang="en-US" sz="2400" dirty="0"/>
              <a:t>())         	</a:t>
            </a:r>
            <a:r>
              <a:rPr lang="en-US" sz="2400" i="1" dirty="0">
                <a:solidFill>
                  <a:srgbClr val="0432FF"/>
                </a:solidFill>
              </a:rPr>
              <a:t># test if string has title case</a:t>
            </a:r>
            <a:br>
              <a:rPr lang="en-US" sz="2400" i="1" dirty="0"/>
            </a:br>
            <a:r>
              <a:rPr lang="en-US" sz="2400" dirty="0"/>
              <a:t>print(</a:t>
            </a:r>
            <a:r>
              <a:rPr lang="en-US" sz="2400" dirty="0" err="1"/>
              <a:t>word.isupper</a:t>
            </a:r>
            <a:r>
              <a:rPr lang="en-US" sz="2400" dirty="0"/>
              <a:t>())         	</a:t>
            </a:r>
            <a:r>
              <a:rPr lang="en-US" sz="2400" i="1" dirty="0">
                <a:solidFill>
                  <a:srgbClr val="0432FF"/>
                </a:solidFill>
              </a:rPr>
              <a:t># test if string contains all upper case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word.islower</a:t>
            </a:r>
            <a:r>
              <a:rPr lang="en-US" sz="2400" dirty="0"/>
              <a:t>())         	</a:t>
            </a:r>
            <a:r>
              <a:rPr lang="en-US" sz="2400" i="1" dirty="0">
                <a:solidFill>
                  <a:srgbClr val="0432FF"/>
                </a:solidFill>
              </a:rPr>
              <a:t># test if string contains all lower case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word.isspace</a:t>
            </a:r>
            <a:r>
              <a:rPr lang="en-US" sz="2400" dirty="0"/>
              <a:t>())         	</a:t>
            </a:r>
            <a:r>
              <a:rPr lang="en-US" sz="2400" i="1" dirty="0">
                <a:solidFill>
                  <a:srgbClr val="0432FF"/>
                </a:solidFill>
              </a:rPr>
              <a:t># test if string contains all spaces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</a:t>
            </a:r>
            <a:r>
              <a:rPr lang="en-US" sz="2400" dirty="0" err="1"/>
              <a:t>word.startswith</a:t>
            </a:r>
            <a:r>
              <a:rPr lang="en-US" sz="2400" dirty="0"/>
              <a:t>('H'))   	</a:t>
            </a:r>
            <a:r>
              <a:rPr lang="en-US" sz="2400" i="1" dirty="0">
                <a:solidFill>
                  <a:srgbClr val="0432FF"/>
                </a:solidFill>
              </a:rPr>
              <a:t># test if string starts with H</a:t>
            </a:r>
            <a:br>
              <a:rPr lang="en-US" sz="2400" i="1" dirty="0"/>
            </a:br>
            <a:r>
              <a:rPr lang="en-US" sz="2400" dirty="0"/>
              <a:t>print(</a:t>
            </a:r>
            <a:r>
              <a:rPr lang="en-US" sz="2400" dirty="0" err="1"/>
              <a:t>word.endswith</a:t>
            </a:r>
            <a:r>
              <a:rPr lang="en-US" sz="2400" dirty="0"/>
              <a:t>('H'))     	</a:t>
            </a:r>
            <a:r>
              <a:rPr lang="en-US" sz="2400" i="1" dirty="0">
                <a:solidFill>
                  <a:srgbClr val="0432FF"/>
                </a:solidFill>
              </a:rPr>
              <a:t># test if string ends with H</a:t>
            </a:r>
          </a:p>
        </p:txBody>
      </p:sp>
    </p:spTree>
    <p:extLst>
      <p:ext uri="{BB962C8B-B14F-4D97-AF65-F5344CB8AC3E}">
        <p14:creationId xmlns:p14="http://schemas.microsoft.com/office/powerpoint/2010/main" val="1085077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121403"/>
            <a:ext cx="10515600" cy="52629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432FF"/>
                </a:solidFill>
              </a:rPr>
              <a:t># String Manipulation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i="1" dirty="0">
                <a:solidFill>
                  <a:srgbClr val="0432FF"/>
                </a:solidFill>
              </a:rPr>
              <a:t>#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dirty="0"/>
              <a:t>word = "Hello World"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print(":".join(word))         	</a:t>
            </a:r>
            <a:r>
              <a:rPr lang="en-US" sz="2400" i="1" dirty="0">
                <a:solidFill>
                  <a:srgbClr val="0432FF"/>
                </a:solidFill>
              </a:rPr>
              <a:t># add a : between every char</a:t>
            </a:r>
            <a:br>
              <a:rPr lang="en-US" sz="2400" i="1" dirty="0">
                <a:solidFill>
                  <a:srgbClr val="0432FF"/>
                </a:solidFill>
              </a:rPr>
            </a:br>
            <a:r>
              <a:rPr lang="en-US" sz="2400" dirty="0"/>
              <a:t>print(" ".join(word))         	</a:t>
            </a:r>
            <a:r>
              <a:rPr lang="en-US" sz="2400" i="1" dirty="0">
                <a:solidFill>
                  <a:srgbClr val="0432FF"/>
                </a:solidFill>
              </a:rPr>
              <a:t># add a white space between every char</a:t>
            </a:r>
            <a:br>
              <a:rPr lang="en-US" sz="2400" i="1" dirty="0">
                <a:solidFill>
                  <a:srgbClr val="0432FF"/>
                </a:solidFill>
              </a:rPr>
            </a:br>
            <a:br>
              <a:rPr lang="en-US" sz="2400" i="1" dirty="0"/>
            </a:br>
            <a:r>
              <a:rPr lang="en-US" sz="2400" dirty="0"/>
              <a:t>print(“”.join(reversed(word)))	  </a:t>
            </a:r>
            <a:r>
              <a:rPr lang="en-US" sz="2400" i="1" dirty="0">
                <a:solidFill>
                  <a:srgbClr val="0432FF"/>
                </a:solidFill>
              </a:rPr>
              <a:t># reverse the word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br>
              <a:rPr lang="en-US" sz="2400" i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1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3605463" cy="5168348"/>
          </a:xfrm>
        </p:spPr>
        <p:txBody>
          <a:bodyPr/>
          <a:lstStyle/>
          <a:p>
            <a:r>
              <a:rPr lang="en-US" dirty="0"/>
              <a:t>Keywords are the </a:t>
            </a:r>
            <a:r>
              <a:rPr lang="en-US" dirty="0">
                <a:solidFill>
                  <a:srgbClr val="0432FF"/>
                </a:solidFill>
              </a:rPr>
              <a:t>reserved words</a:t>
            </a:r>
            <a:r>
              <a:rPr lang="en-US" dirty="0"/>
              <a:t> in Python.</a:t>
            </a:r>
          </a:p>
          <a:p>
            <a:r>
              <a:rPr lang="en-US" dirty="0"/>
              <a:t>Keywords cannot be used as </a:t>
            </a:r>
            <a:r>
              <a:rPr lang="en-US" dirty="0">
                <a:solidFill>
                  <a:srgbClr val="0432FF"/>
                </a:solidFill>
              </a:rPr>
              <a:t>variable names</a:t>
            </a:r>
            <a:r>
              <a:rPr lang="en-US" dirty="0"/>
              <a:t>. </a:t>
            </a:r>
          </a:p>
          <a:p>
            <a:r>
              <a:rPr lang="en-US" dirty="0"/>
              <a:t>They are used to define the </a:t>
            </a:r>
            <a:r>
              <a:rPr lang="en-US" dirty="0">
                <a:solidFill>
                  <a:srgbClr val="0432FF"/>
                </a:solidFill>
              </a:rPr>
              <a:t>syntax and structure </a:t>
            </a:r>
            <a:r>
              <a:rPr lang="en-US" dirty="0"/>
              <a:t>of the Python language.</a:t>
            </a:r>
          </a:p>
          <a:p>
            <a:r>
              <a:rPr lang="en-US" dirty="0"/>
              <a:t>In Python, keywords </a:t>
            </a:r>
            <a:r>
              <a:rPr lang="en-US" dirty="0">
                <a:solidFill>
                  <a:srgbClr val="0432FF"/>
                </a:solidFill>
              </a:rPr>
              <a:t>are case sensitive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807411"/>
            <a:ext cx="6654800" cy="401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5200" y="143807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 (Reserved Words) </a:t>
            </a:r>
            <a:r>
              <a:rPr lang="en-US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26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a 4 digit integer that a user gives. </a:t>
            </a:r>
          </a:p>
          <a:p>
            <a:pPr lvl="1"/>
            <a:r>
              <a:rPr lang="en-US" dirty="0"/>
              <a:t>Use only arithmetic operators to reverse the integer</a:t>
            </a:r>
          </a:p>
          <a:p>
            <a:pPr lvl="1"/>
            <a:r>
              <a:rPr lang="en-US" dirty="0"/>
              <a:t>The result should be one integer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For example: </a:t>
            </a:r>
            <a:r>
              <a:rPr lang="en-US" dirty="0"/>
              <a:t>If the user enters the number 7834, the program must return 4387 i.e. Four thousand three hundred and eighty seven.</a:t>
            </a:r>
          </a:p>
        </p:txBody>
      </p:sp>
    </p:spTree>
    <p:extLst>
      <p:ext uri="{BB962C8B-B14F-4D97-AF65-F5344CB8AC3E}">
        <p14:creationId xmlns:p14="http://schemas.microsoft.com/office/powerpoint/2010/main" val="737280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Reverse a 4 digit number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number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(input("Enter a 4 digit number: "))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8394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rnum1 = number%10     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4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number = number//10   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839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rnum2 = number%10     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9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number = number//10   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83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rnum3 = number%10     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3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number = number//10    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 Ex: 8</a:t>
            </a: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print(”Reversed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", rnum1*1000+rnum2*100+rnum3*10+number)</a:t>
            </a:r>
          </a:p>
        </p:txBody>
      </p:sp>
    </p:spTree>
    <p:extLst>
      <p:ext uri="{BB962C8B-B14F-4D97-AF65-F5344CB8AC3E}">
        <p14:creationId xmlns:p14="http://schemas.microsoft.com/office/powerpoint/2010/main" val="2006479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Reserving memory space and good variable names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Numbers, Strings, Boolean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Logical Operators</a:t>
            </a:r>
          </a:p>
          <a:p>
            <a:r>
              <a:rPr lang="en-US" dirty="0"/>
              <a:t>String Manipulations</a:t>
            </a:r>
          </a:p>
        </p:txBody>
      </p:sp>
    </p:spTree>
    <p:extLst>
      <p:ext uri="{BB962C8B-B14F-4D97-AF65-F5344CB8AC3E}">
        <p14:creationId xmlns:p14="http://schemas.microsoft.com/office/powerpoint/2010/main" val="10605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is the name used for creating variables (functions, classes, etc.). Identifiers help to differentiate one entity from another.</a:t>
            </a:r>
          </a:p>
          <a:p>
            <a:r>
              <a:rPr lang="en-US" dirty="0"/>
              <a:t>Rules for creating Identifiers in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Identifiers can be a combination of letters in </a:t>
            </a:r>
          </a:p>
          <a:p>
            <a:pPr lvl="2"/>
            <a:r>
              <a:rPr lang="en-US" dirty="0"/>
              <a:t>lowercase (</a:t>
            </a:r>
            <a:r>
              <a:rPr lang="en-US" dirty="0">
                <a:solidFill>
                  <a:srgbClr val="0432FF"/>
                </a:solidFill>
              </a:rPr>
              <a:t>a to z</a:t>
            </a:r>
            <a:r>
              <a:rPr lang="en-US" dirty="0"/>
              <a:t>) or </a:t>
            </a:r>
          </a:p>
          <a:p>
            <a:pPr lvl="2"/>
            <a:r>
              <a:rPr lang="en-US" dirty="0"/>
              <a:t>uppercase (</a:t>
            </a:r>
            <a:r>
              <a:rPr lang="en-US" dirty="0">
                <a:solidFill>
                  <a:srgbClr val="0432FF"/>
                </a:solidFill>
              </a:rPr>
              <a:t>A to Z</a:t>
            </a:r>
            <a:r>
              <a:rPr lang="en-US" dirty="0"/>
              <a:t>) or </a:t>
            </a:r>
          </a:p>
          <a:p>
            <a:pPr lvl="2"/>
            <a:r>
              <a:rPr lang="en-US" dirty="0"/>
              <a:t>digits (</a:t>
            </a:r>
            <a:r>
              <a:rPr lang="en-US" dirty="0">
                <a:solidFill>
                  <a:srgbClr val="0432FF"/>
                </a:solidFill>
              </a:rPr>
              <a:t>0 to 9</a:t>
            </a:r>
            <a:r>
              <a:rPr lang="en-US" dirty="0"/>
              <a:t>) or </a:t>
            </a:r>
          </a:p>
          <a:p>
            <a:pPr lvl="2"/>
            <a:r>
              <a:rPr lang="en-US" dirty="0"/>
              <a:t>an underscore ( </a:t>
            </a:r>
            <a:r>
              <a:rPr lang="en-US" dirty="0">
                <a:solidFill>
                  <a:srgbClr val="0432FF"/>
                </a:solidFill>
              </a:rPr>
              <a:t>_</a:t>
            </a:r>
            <a:r>
              <a:rPr lang="en-US" dirty="0"/>
              <a:t> ).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identifier </a:t>
            </a:r>
            <a:r>
              <a:rPr lang="en-US" dirty="0">
                <a:solidFill>
                  <a:srgbClr val="0432FF"/>
                </a:solidFill>
              </a:rPr>
              <a:t>cannot</a:t>
            </a:r>
            <a:r>
              <a:rPr lang="en-US" dirty="0"/>
              <a:t> start with a digit. 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1variable</a:t>
            </a:r>
            <a:r>
              <a:rPr lang="en-US" dirty="0"/>
              <a:t> is invalid, but 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variable1</a:t>
            </a:r>
            <a:r>
              <a:rPr lang="en-US" dirty="0"/>
              <a:t> is perfectly fine.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Keywords </a:t>
            </a:r>
            <a:r>
              <a:rPr lang="en-US" dirty="0">
                <a:solidFill>
                  <a:srgbClr val="0432FF"/>
                </a:solidFill>
              </a:rPr>
              <a:t>cannot</a:t>
            </a:r>
            <a:r>
              <a:rPr lang="en-US" dirty="0"/>
              <a:t> be used as identifiers.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0932"/>
            <a:ext cx="5081337" cy="3851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following Algorithm there are</a:t>
            </a:r>
            <a:r>
              <a:rPr lang="en-US" dirty="0">
                <a:solidFill>
                  <a:srgbClr val="0432FF"/>
                </a:solidFill>
              </a:rPr>
              <a:t> two variable names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iNum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iSquare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endParaRPr lang="en-US" dirty="0"/>
          </a:p>
          <a:p>
            <a:r>
              <a:rPr lang="en-US" u="sng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iNum</a:t>
            </a:r>
            <a:r>
              <a:rPr lang="en-US" sz="2000" dirty="0"/>
              <a:t> =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iSquare</a:t>
            </a:r>
            <a:r>
              <a:rPr lang="en-US" sz="2000" dirty="0"/>
              <a:t> = </a:t>
            </a:r>
            <a:r>
              <a:rPr lang="en-US" sz="2000" dirty="0" err="1"/>
              <a:t>iNum</a:t>
            </a:r>
            <a:r>
              <a:rPr lang="en-US" sz="2000" dirty="0"/>
              <a:t> * </a:t>
            </a:r>
            <a:r>
              <a:rPr lang="en-US" sz="2000" dirty="0" err="1"/>
              <a:t>iNum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dirty="0" err="1"/>
              <a:t>iSquare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217569" y="3260077"/>
            <a:ext cx="3168130" cy="676382"/>
            <a:chOff x="8217569" y="2839453"/>
            <a:chExt cx="3168130" cy="676382"/>
          </a:xfrm>
        </p:grpSpPr>
        <p:sp>
          <p:nvSpPr>
            <p:cNvPr id="4" name="Frame 3"/>
            <p:cNvSpPr/>
            <p:nvPr/>
          </p:nvSpPr>
          <p:spPr>
            <a:xfrm>
              <a:off x="8217569" y="2839453"/>
              <a:ext cx="1620252" cy="67376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iNum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9765447" y="2842066"/>
              <a:ext cx="1620252" cy="67376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17569" y="4783365"/>
            <a:ext cx="3157497" cy="676382"/>
            <a:chOff x="8217569" y="3740949"/>
            <a:chExt cx="3157497" cy="676382"/>
          </a:xfrm>
        </p:grpSpPr>
        <p:sp>
          <p:nvSpPr>
            <p:cNvPr id="7" name="Frame 6"/>
            <p:cNvSpPr/>
            <p:nvPr/>
          </p:nvSpPr>
          <p:spPr>
            <a:xfrm>
              <a:off x="8217569" y="3740949"/>
              <a:ext cx="1620252" cy="67376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iSquare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Frame 7"/>
            <p:cNvSpPr/>
            <p:nvPr/>
          </p:nvSpPr>
          <p:spPr>
            <a:xfrm>
              <a:off x="9754814" y="3743562"/>
              <a:ext cx="1620252" cy="67376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34890" y="3404456"/>
            <a:ext cx="128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 2 </a:t>
            </a:r>
            <a:r>
              <a:rPr lang="en-US">
                <a:sym typeface="Wingdings"/>
              </a:rPr>
              <a:t>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27871" y="4935583"/>
            <a:ext cx="128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 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168891"/>
            <a:ext cx="10515600" cy="124011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432FF"/>
                </a:solidFill>
              </a:rPr>
              <a:t>Variables</a:t>
            </a:r>
            <a:r>
              <a:rPr lang="en-US" dirty="0"/>
              <a:t> are reserved memory locations to </a:t>
            </a:r>
            <a:r>
              <a:rPr lang="en-US" dirty="0">
                <a:solidFill>
                  <a:srgbClr val="0432FF"/>
                </a:solidFill>
              </a:rPr>
              <a:t>store data or values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When a variable is created, </a:t>
            </a:r>
            <a:r>
              <a:rPr lang="en-US" dirty="0">
                <a:solidFill>
                  <a:srgbClr val="0432FF"/>
                </a:solidFill>
              </a:rPr>
              <a:t>space is reserved </a:t>
            </a:r>
            <a:r>
              <a:rPr lang="en-US" dirty="0"/>
              <a:t>in memory.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432FF"/>
                </a:solidFill>
              </a:rPr>
              <a:t>variable name </a:t>
            </a:r>
            <a:r>
              <a:rPr lang="en-US" dirty="0"/>
              <a:t>identifies data in the memory of a computer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9409" y="2801437"/>
            <a:ext cx="427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location: </a:t>
            </a:r>
            <a:r>
              <a:rPr lang="en-US"/>
              <a:t>Variable name and </a:t>
            </a:r>
            <a:r>
              <a:rPr lang="en-US" dirty="0"/>
              <a:t>Value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59409" y="4412727"/>
            <a:ext cx="427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location: </a:t>
            </a:r>
            <a:r>
              <a:rPr lang="en-US"/>
              <a:t>Variable name and </a:t>
            </a: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243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discussed, </a:t>
            </a:r>
            <a:r>
              <a:rPr lang="en-US" dirty="0">
                <a:solidFill>
                  <a:srgbClr val="0432FF"/>
                </a:solidFill>
              </a:rPr>
              <a:t>Variables</a:t>
            </a:r>
            <a:r>
              <a:rPr lang="en-US" dirty="0"/>
              <a:t> are reserved memory locations to </a:t>
            </a:r>
            <a:r>
              <a:rPr lang="en-US" dirty="0">
                <a:solidFill>
                  <a:srgbClr val="0432FF"/>
                </a:solidFill>
              </a:rPr>
              <a:t>store data (values)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When a variable is created, </a:t>
            </a:r>
            <a:r>
              <a:rPr lang="en-US" dirty="0">
                <a:solidFill>
                  <a:srgbClr val="0432FF"/>
                </a:solidFill>
              </a:rPr>
              <a:t>space is reserved </a:t>
            </a:r>
            <a:r>
              <a:rPr lang="en-US" dirty="0"/>
              <a:t>in memory.</a:t>
            </a:r>
          </a:p>
          <a:p>
            <a:endParaRPr lang="en-US" dirty="0"/>
          </a:p>
          <a:p>
            <a:r>
              <a:rPr lang="en-US" dirty="0"/>
              <a:t>But, </a:t>
            </a:r>
            <a:r>
              <a:rPr lang="en-US" dirty="0">
                <a:solidFill>
                  <a:srgbClr val="0432FF"/>
                </a:solidFill>
              </a:rPr>
              <a:t>how much memory is reserved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This would depend on the </a:t>
            </a:r>
            <a:r>
              <a:rPr lang="en-US" dirty="0">
                <a:solidFill>
                  <a:srgbClr val="0432FF"/>
                </a:solidFill>
              </a:rPr>
              <a:t>type of data </a:t>
            </a:r>
            <a:r>
              <a:rPr lang="en-US" dirty="0"/>
              <a:t>(or </a:t>
            </a:r>
            <a:r>
              <a:rPr lang="en-US" i="1" dirty="0">
                <a:solidFill>
                  <a:srgbClr val="0432FF"/>
                </a:solidFill>
              </a:rPr>
              <a:t>data type</a:t>
            </a:r>
            <a:r>
              <a:rPr lang="en-US" dirty="0"/>
              <a:t>) that would be stored in the variable</a:t>
            </a:r>
          </a:p>
          <a:p>
            <a:pPr lvl="1"/>
            <a:r>
              <a:rPr lang="en-US" dirty="0"/>
              <a:t>The type of data could be numbers, words, or a combination</a:t>
            </a:r>
          </a:p>
          <a:p>
            <a:endParaRPr lang="en-US" dirty="0"/>
          </a:p>
          <a:p>
            <a:r>
              <a:rPr lang="en-US" dirty="0"/>
              <a:t>Therefore, the </a:t>
            </a:r>
            <a:r>
              <a:rPr lang="en-US" dirty="0">
                <a:solidFill>
                  <a:srgbClr val="0432FF"/>
                </a:solidFill>
              </a:rPr>
              <a:t>program needs to tell the computer the data type </a:t>
            </a:r>
            <a:r>
              <a:rPr lang="en-US" dirty="0"/>
              <a:t>of a variable, so that </a:t>
            </a:r>
          </a:p>
          <a:p>
            <a:pPr lvl="1"/>
            <a:r>
              <a:rPr lang="en-US" dirty="0"/>
              <a:t>the computer can allocate sufficient memory and</a:t>
            </a:r>
          </a:p>
          <a:p>
            <a:pPr lvl="1"/>
            <a:r>
              <a:rPr lang="en-US" dirty="0"/>
              <a:t>monitor the type of data that is stored in the reserved memory location.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Python variables </a:t>
            </a:r>
            <a:r>
              <a:rPr lang="en-US" dirty="0"/>
              <a:t>do not need explicit declaration to reserve memory space. </a:t>
            </a:r>
          </a:p>
          <a:p>
            <a:pPr lvl="1"/>
            <a:r>
              <a:rPr lang="en-US" dirty="0"/>
              <a:t>The declaration happens automatically when you assign a value to a variable. </a:t>
            </a:r>
          </a:p>
          <a:p>
            <a:pPr lvl="1"/>
            <a:r>
              <a:rPr lang="en-US" dirty="0"/>
              <a:t>The equal sign (=) is used to assign values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28672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Variables and Data Types</a:t>
            </a:r>
            <a:b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counter = 100  	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An integer assignment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distance = 10.5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 floating point value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name =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Ahmed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 </a:t>
            </a:r>
            <a:r>
              <a:rPr lang="en-US" i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A string</a:t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print(type(counter))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print(type(distance))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print(type(name))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9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memory can be of many types. </a:t>
            </a:r>
          </a:p>
          <a:p>
            <a:pPr lvl="1"/>
            <a:r>
              <a:rPr lang="en-US" dirty="0"/>
              <a:t>For example, </a:t>
            </a:r>
          </a:p>
          <a:p>
            <a:pPr lvl="2"/>
            <a:r>
              <a:rPr lang="en-US" dirty="0"/>
              <a:t>a person's age is stored as a </a:t>
            </a:r>
            <a:r>
              <a:rPr lang="en-US" dirty="0">
                <a:solidFill>
                  <a:srgbClr val="0432FF"/>
                </a:solidFill>
              </a:rPr>
              <a:t>numeric value</a:t>
            </a:r>
            <a:endParaRPr lang="en-US" dirty="0"/>
          </a:p>
          <a:p>
            <a:pPr lvl="2"/>
            <a:r>
              <a:rPr lang="en-US" dirty="0"/>
              <a:t>the address is stored as </a:t>
            </a:r>
            <a:r>
              <a:rPr lang="en-US" dirty="0">
                <a:solidFill>
                  <a:srgbClr val="0432FF"/>
                </a:solidFill>
              </a:rPr>
              <a:t>alphanumeric characters  </a:t>
            </a:r>
            <a:r>
              <a:rPr lang="en-US" dirty="0"/>
              <a:t>(i.e. numbers and alphabets) .</a:t>
            </a:r>
          </a:p>
          <a:p>
            <a:endParaRPr lang="en-US" dirty="0"/>
          </a:p>
          <a:p>
            <a:r>
              <a:rPr lang="en-US" dirty="0"/>
              <a:t>Python has the following </a:t>
            </a:r>
            <a:r>
              <a:rPr lang="en-US" dirty="0">
                <a:solidFill>
                  <a:srgbClr val="0432FF"/>
                </a:solidFill>
              </a:rPr>
              <a:t>basic data types 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8741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48013</TotalTime>
  <Words>4180</Words>
  <Application>Microsoft Macintosh PowerPoint</Application>
  <PresentationFormat>Widescreen</PresentationFormat>
  <Paragraphs>439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- 12</vt:lpstr>
      <vt:lpstr>Calibri</vt:lpstr>
      <vt:lpstr>Calibri Light</vt:lpstr>
      <vt:lpstr>Courier New</vt:lpstr>
      <vt:lpstr>Office Theme</vt:lpstr>
      <vt:lpstr>SWE225 Introduction to  Programming and Problem Solving</vt:lpstr>
      <vt:lpstr>Topics of Discussion</vt:lpstr>
      <vt:lpstr>Variables and Data Types</vt:lpstr>
      <vt:lpstr>Keywords</vt:lpstr>
      <vt:lpstr>Identifiers</vt:lpstr>
      <vt:lpstr>Variables</vt:lpstr>
      <vt:lpstr>Variables and Data Types</vt:lpstr>
      <vt:lpstr>Class Work</vt:lpstr>
      <vt:lpstr>Basic Data Types</vt:lpstr>
      <vt:lpstr>Numbers</vt:lpstr>
      <vt:lpstr>Class Work</vt:lpstr>
      <vt:lpstr>Class Work</vt:lpstr>
      <vt:lpstr>Class Work</vt:lpstr>
      <vt:lpstr>Class Work</vt:lpstr>
      <vt:lpstr>Class Work</vt:lpstr>
      <vt:lpstr>Strings</vt:lpstr>
      <vt:lpstr>Strings</vt:lpstr>
      <vt:lpstr>Class Work</vt:lpstr>
      <vt:lpstr>Strings</vt:lpstr>
      <vt:lpstr>Strings</vt:lpstr>
      <vt:lpstr>Boolean</vt:lpstr>
      <vt:lpstr>Operators</vt:lpstr>
      <vt:lpstr>Arithmetic Operators</vt:lpstr>
      <vt:lpstr>Operator Precedence</vt:lpstr>
      <vt:lpstr>Arithmetic Operators</vt:lpstr>
      <vt:lpstr>Class Work</vt:lpstr>
      <vt:lpstr>Relational Operators</vt:lpstr>
      <vt:lpstr>Logical Operators</vt:lpstr>
      <vt:lpstr>Class Work</vt:lpstr>
      <vt:lpstr>Bitwise Operators</vt:lpstr>
      <vt:lpstr>Assignment Operators</vt:lpstr>
      <vt:lpstr>More on Strings</vt:lpstr>
      <vt:lpstr>String Manipulation</vt:lpstr>
      <vt:lpstr>String Manipulation</vt:lpstr>
      <vt:lpstr>String Manipulation</vt:lpstr>
      <vt:lpstr>String Manipulation</vt:lpstr>
      <vt:lpstr>String Manipulation</vt:lpstr>
      <vt:lpstr>String Manipulation</vt:lpstr>
      <vt:lpstr>String Manipulation</vt:lpstr>
      <vt:lpstr>Class Work</vt:lpstr>
      <vt:lpstr>Home Work - Solution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Sujith Samuel Mathew</dc:creator>
  <cp:lastModifiedBy>Muhamad Omar Mohamed Ali Alhashmi</cp:lastModifiedBy>
  <cp:revision>751</cp:revision>
  <cp:lastPrinted>2017-06-11T17:01:12Z</cp:lastPrinted>
  <dcterms:created xsi:type="dcterms:W3CDTF">2017-06-08T04:46:35Z</dcterms:created>
  <dcterms:modified xsi:type="dcterms:W3CDTF">2023-10-03T19:47:39Z</dcterms:modified>
</cp:coreProperties>
</file>