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89" r:id="rId5"/>
    <p:sldId id="307" r:id="rId6"/>
    <p:sldId id="299" r:id="rId7"/>
    <p:sldId id="300" r:id="rId8"/>
    <p:sldId id="301" r:id="rId9"/>
    <p:sldId id="290" r:id="rId10"/>
    <p:sldId id="292" r:id="rId11"/>
    <p:sldId id="293" r:id="rId12"/>
    <p:sldId id="296" r:id="rId13"/>
    <p:sldId id="295" r:id="rId14"/>
    <p:sldId id="308" r:id="rId15"/>
    <p:sldId id="309" r:id="rId16"/>
    <p:sldId id="311" r:id="rId17"/>
    <p:sldId id="310" r:id="rId18"/>
    <p:sldId id="298" r:id="rId19"/>
    <p:sldId id="302" r:id="rId20"/>
    <p:sldId id="304" r:id="rId21"/>
    <p:sldId id="3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allah Tubaishat" initials="AT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82341"/>
  </p:normalViewPr>
  <p:slideViewPr>
    <p:cSldViewPr snapToGrid="0" snapToObjects="1">
      <p:cViewPr varScale="1">
        <p:scale>
          <a:sx n="102" d="100"/>
          <a:sy n="102" d="100"/>
        </p:scale>
        <p:origin x="10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3CBD9-5FD0-DC43-BECC-A275FC078413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DEBA1-7C89-C845-AA8C-99C30AA6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7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57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40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0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Name: 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greet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b="0" dirty="0" err="1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b="0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 This Function greets a person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0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Parameters: 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name - string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0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Return: 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None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432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greet(name):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("Hello, " + name + 	". Good morning!")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greet(“Ahmed”)</a:t>
            </a:r>
          </a:p>
          <a:p>
            <a:r>
              <a:rPr lang="en-US" dirty="0"/>
              <a:t>greet(“Mariam”)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69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16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41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1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5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59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Name: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sumN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Adds numbers 1 to n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Parameters: n -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Return: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/>
              <a:t>sumN</a:t>
            </a:r>
            <a:r>
              <a:rPr lang="en-US" dirty="0"/>
              <a:t>(n):</a:t>
            </a:r>
            <a:br>
              <a:rPr lang="en-US" dirty="0"/>
            </a:br>
            <a:r>
              <a:rPr lang="en-US" dirty="0"/>
              <a:t>    sum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loop to add numbers 1 to n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 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, n+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sum = sum  + </a:t>
            </a:r>
            <a:r>
              <a:rPr lang="en-US" dirty="0" err="1"/>
              <a:t>i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dirty="0"/>
              <a:t>sum</a:t>
            </a:r>
            <a:br>
              <a:rPr lang="en-US" dirty="0"/>
            </a:br>
            <a:br>
              <a:rPr lang="en-US" dirty="0"/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Function call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dirty="0" err="1"/>
              <a:t>sumN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dirty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4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56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Example Function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greet(</a:t>
            </a:r>
            <a:r>
              <a:rPr lang="en-US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name, </a:t>
            </a:r>
            <a:r>
              <a:rPr lang="en-US" dirty="0" err="1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pPr marL="914400" lvl="2" indent="0"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print("Hello", name + ', ' +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Function Call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greet("Mariam", "Good morning!")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00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63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1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The student is helped to understand the terminologies used with functions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Use the example of</a:t>
            </a:r>
            <a:r>
              <a:rPr lang="en-US" baseline="0" dirty="0"/>
              <a:t> an algebraic expression to explain functions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fun(x, s) = s * x + (s *8)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fun(4, 6) gives 72</a:t>
            </a:r>
          </a:p>
          <a:p>
            <a:pPr marL="628650" lvl="1" indent="-171450">
              <a:buFont typeface="Arial" charset="0"/>
              <a:buChar char="•"/>
            </a:pPr>
            <a:endParaRPr lang="en-US" dirty="0"/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What</a:t>
            </a:r>
            <a:r>
              <a:rPr lang="en-US" baseline="0" dirty="0"/>
              <a:t> is the name of the function?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How many formal parameters does the function have?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What are the actual parameters used?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Inside the function what are the values of s and x?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How is the function called?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What is the return type of the function?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What is the return value of the function?</a:t>
            </a:r>
          </a:p>
          <a:p>
            <a:pPr marL="628650" lvl="1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90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05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4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1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DEBA1-7C89-C845-AA8C-99C30AA6C1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5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73366"/>
            <a:ext cx="9144000" cy="1584434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9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8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4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557"/>
            <a:ext cx="10515600" cy="930206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518990"/>
            <a:ext cx="10515600" cy="497233"/>
          </a:xfrm>
        </p:spPr>
        <p:txBody>
          <a:bodyPr>
            <a:normAutofit/>
          </a:bodyPr>
          <a:lstStyle>
            <a:lvl1pPr marL="0" indent="0">
              <a:buNone/>
              <a:defRPr sz="2400" b="1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7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6797"/>
            <a:ext cx="5181600" cy="50301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6797"/>
            <a:ext cx="5181600" cy="50301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8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5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6861"/>
            <a:ext cx="5157787" cy="5754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8983"/>
            <a:ext cx="5157787" cy="422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6861"/>
            <a:ext cx="5183188" cy="5754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8983"/>
            <a:ext cx="5183188" cy="422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2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0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616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1903" y="457201"/>
            <a:ext cx="6373485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92317"/>
            <a:ext cx="3932237" cy="42766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7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617302" cy="9774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98978" y="457201"/>
            <a:ext cx="3756409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60786"/>
            <a:ext cx="6617302" cy="43082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28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73426"/>
            <a:ext cx="10515600" cy="5168348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2C0A6-9093-0C43-BEE2-AAF0D9EA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3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built-in-func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gramiz.com/python-programming/user-defined-func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388" y="2309479"/>
            <a:ext cx="11026588" cy="2387600"/>
          </a:xfrm>
        </p:spPr>
        <p:txBody>
          <a:bodyPr/>
          <a:lstStyle/>
          <a:p>
            <a:r>
              <a:rPr lang="en-US" dirty="0"/>
              <a:t>SWE225</a:t>
            </a: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Programming and Problem Solving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388" y="5405913"/>
            <a:ext cx="11026588" cy="497581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COLLEGE OF TECHNOLOGICAL INNOVATIONS (CTI)</a:t>
            </a:r>
          </a:p>
        </p:txBody>
      </p:sp>
    </p:spTree>
    <p:extLst>
      <p:ext uri="{BB962C8B-B14F-4D97-AF65-F5344CB8AC3E}">
        <p14:creationId xmlns:p14="http://schemas.microsoft.com/office/powerpoint/2010/main" val="27485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Name: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greet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b="1" dirty="0" err="1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b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This Function greets a person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Parameters: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name - string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Return: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None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432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# Define the function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greet(name):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("Hello, " + name + 	". Good morning!")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432FF"/>
                </a:solidFill>
                <a:latin typeface="Courier New" charset="0"/>
                <a:cs typeface="Courier New" charset="0"/>
              </a:rPr>
              <a:t># Call the function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greet(“Amna”)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Once we have defined a function, we can </a:t>
            </a:r>
            <a:r>
              <a:rPr lang="en-US" dirty="0">
                <a:solidFill>
                  <a:srgbClr val="0432FF"/>
                </a:solidFill>
              </a:rPr>
              <a:t>call it </a:t>
            </a:r>
            <a:r>
              <a:rPr lang="en-US" dirty="0"/>
              <a:t>from:</a:t>
            </a:r>
          </a:p>
          <a:p>
            <a:pPr lvl="1"/>
            <a:r>
              <a:rPr lang="en-US" dirty="0"/>
              <a:t>Another function</a:t>
            </a:r>
          </a:p>
          <a:p>
            <a:pPr lvl="1"/>
            <a:r>
              <a:rPr lang="en-US" dirty="0"/>
              <a:t>The program </a:t>
            </a:r>
          </a:p>
          <a:p>
            <a:pPr lvl="1"/>
            <a:r>
              <a:rPr lang="en-US" dirty="0"/>
              <a:t>The Python prompt</a:t>
            </a:r>
          </a:p>
          <a:p>
            <a:endParaRPr lang="en-US" dirty="0"/>
          </a:p>
          <a:p>
            <a:r>
              <a:rPr lang="en-US" dirty="0"/>
              <a:t>To call a function: </a:t>
            </a:r>
          </a:p>
          <a:p>
            <a:pPr lvl="1"/>
            <a:r>
              <a:rPr lang="en-US" dirty="0"/>
              <a:t>type the </a:t>
            </a:r>
            <a:r>
              <a:rPr lang="en-US" dirty="0">
                <a:solidFill>
                  <a:srgbClr val="0432FF"/>
                </a:solidFill>
              </a:rPr>
              <a:t>function name with appropriate parameters</a:t>
            </a:r>
            <a:r>
              <a:rPr lang="en-US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432FF"/>
                </a:solidFill>
                <a:latin typeface="Calibri" charset="0"/>
                <a:ea typeface="Calibri" charset="0"/>
                <a:cs typeface="Calibri" charset="0"/>
              </a:rPr>
              <a:t>Function call:</a:t>
            </a:r>
            <a:endParaRPr lang="en-US" dirty="0">
              <a:solidFill>
                <a:srgbClr val="0432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greet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(“Amna”)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432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432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432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Output</a:t>
            </a:r>
            <a:r>
              <a:rPr lang="en-US" dirty="0">
                <a:solidFill>
                  <a:srgbClr val="0432FF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Hello, Amna. Good morning!</a:t>
            </a:r>
            <a:endParaRPr lang="en-US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6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6797"/>
            <a:ext cx="10515600" cy="5030166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i="1" dirty="0">
                <a:solidFill>
                  <a:srgbClr val="0432FF"/>
                </a:solidFill>
              </a:rPr>
              <a:t># Name: </a:t>
            </a:r>
            <a:r>
              <a:rPr lang="en-US" sz="3200" i="1" dirty="0" err="1"/>
              <a:t>sumThreeNums</a:t>
            </a:r>
            <a:br>
              <a:rPr lang="en-US" sz="3200" i="1" dirty="0"/>
            </a:br>
            <a:r>
              <a:rPr lang="en-US" sz="3200" i="1" dirty="0">
                <a:solidFill>
                  <a:srgbClr val="0432FF"/>
                </a:solidFill>
              </a:rPr>
              <a:t># </a:t>
            </a:r>
            <a:r>
              <a:rPr lang="en-US" sz="3200" i="1" dirty="0" err="1">
                <a:solidFill>
                  <a:srgbClr val="0432FF"/>
                </a:solidFill>
              </a:rPr>
              <a:t>Desc</a:t>
            </a:r>
            <a:r>
              <a:rPr lang="en-US" sz="3200" i="1" dirty="0">
                <a:solidFill>
                  <a:srgbClr val="0432FF"/>
                </a:solidFill>
              </a:rPr>
              <a:t>: </a:t>
            </a:r>
            <a:r>
              <a:rPr lang="en-US" sz="3200" i="1" dirty="0"/>
              <a:t>Add 3 numbers</a:t>
            </a:r>
            <a:br>
              <a:rPr lang="en-US" sz="3200" i="1" dirty="0"/>
            </a:br>
            <a:r>
              <a:rPr lang="en-US" sz="3200" i="1" dirty="0">
                <a:solidFill>
                  <a:srgbClr val="0432FF"/>
                </a:solidFill>
              </a:rPr>
              <a:t># Parameters: </a:t>
            </a:r>
            <a:r>
              <a:rPr lang="en-US" sz="3200" i="1" dirty="0"/>
              <a:t>num1 - </a:t>
            </a:r>
            <a:r>
              <a:rPr lang="en-US" sz="3200" i="1" dirty="0" err="1"/>
              <a:t>int</a:t>
            </a:r>
            <a:r>
              <a:rPr lang="en-US" sz="3200" i="1" dirty="0"/>
              <a:t>, num2 - </a:t>
            </a:r>
            <a:r>
              <a:rPr lang="en-US" sz="3200" i="1" dirty="0" err="1"/>
              <a:t>int</a:t>
            </a:r>
            <a:r>
              <a:rPr lang="en-US" sz="3200" i="1" dirty="0"/>
              <a:t>, num3 - </a:t>
            </a:r>
            <a:r>
              <a:rPr lang="en-US" sz="3200" i="1" dirty="0" err="1"/>
              <a:t>int</a:t>
            </a:r>
            <a:br>
              <a:rPr lang="en-US" sz="3200" i="1" dirty="0"/>
            </a:br>
            <a:r>
              <a:rPr lang="en-US" sz="3200" i="1" dirty="0">
                <a:solidFill>
                  <a:srgbClr val="0432FF"/>
                </a:solidFill>
              </a:rPr>
              <a:t># Return: </a:t>
            </a:r>
            <a:r>
              <a:rPr lang="en-US" sz="3200" i="1" dirty="0" err="1"/>
              <a:t>int</a:t>
            </a:r>
            <a:br>
              <a:rPr lang="en-US" sz="3200" i="1" dirty="0"/>
            </a:br>
            <a:br>
              <a:rPr lang="en-US" sz="3200" i="1" dirty="0"/>
            </a:br>
            <a:r>
              <a:rPr lang="en-US" sz="3200" b="1" dirty="0">
                <a:solidFill>
                  <a:srgbClr val="0432FF"/>
                </a:solidFill>
              </a:rPr>
              <a:t>def</a:t>
            </a:r>
            <a:r>
              <a:rPr lang="en-US" sz="3200" b="1" dirty="0"/>
              <a:t> </a:t>
            </a:r>
            <a:r>
              <a:rPr lang="en-US" sz="3200" dirty="0" err="1"/>
              <a:t>sumThreeNums</a:t>
            </a:r>
            <a:r>
              <a:rPr lang="en-US" sz="3200" dirty="0"/>
              <a:t>(num1, num2, num3):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b="1" dirty="0">
                <a:solidFill>
                  <a:srgbClr val="0432FF"/>
                </a:solidFill>
              </a:rPr>
              <a:t>return</a:t>
            </a:r>
            <a:r>
              <a:rPr lang="en-US" sz="3200" b="1" dirty="0"/>
              <a:t> </a:t>
            </a:r>
            <a:r>
              <a:rPr lang="en-US" sz="3200" dirty="0"/>
              <a:t>num1+num2+num3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432FF"/>
                </a:solidFill>
                <a:latin typeface="Calibri" charset="0"/>
                <a:ea typeface="Calibri" charset="0"/>
                <a:cs typeface="Calibri" charset="0"/>
              </a:rPr>
              <a:t># Function Call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print(</a:t>
            </a:r>
            <a:r>
              <a:rPr lang="en-US" sz="3200" dirty="0" err="1"/>
              <a:t>sumThreeNums</a:t>
            </a:r>
            <a:r>
              <a:rPr lang="en-US" sz="3200" dirty="0"/>
              <a:t>(4, 5, 6))</a:t>
            </a:r>
            <a:endParaRPr lang="en-US" sz="3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11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return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6797"/>
            <a:ext cx="10515600" cy="5030166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rgbClr val="0432FF"/>
                </a:solidFill>
                <a:latin typeface="Calibri" charset="0"/>
                <a:ea typeface="Calibri" charset="0"/>
                <a:cs typeface="Calibri" charset="0"/>
              </a:rPr>
              <a:t>return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[expression_list]</a:t>
            </a:r>
            <a:endParaRPr lang="en-US" sz="3600" dirty="0"/>
          </a:p>
          <a:p>
            <a:pPr lvl="1"/>
            <a:r>
              <a:rPr lang="en-US" sz="3200" dirty="0"/>
              <a:t>A function will always return a value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This statement can contain an expression which gets evaluated and the value is returned.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If there is </a:t>
            </a:r>
            <a:r>
              <a:rPr lang="en-US" sz="3200" dirty="0">
                <a:solidFill>
                  <a:srgbClr val="0432FF"/>
                </a:solidFill>
              </a:rPr>
              <a:t>no expression </a:t>
            </a:r>
            <a:r>
              <a:rPr lang="en-US" sz="3200" dirty="0"/>
              <a:t>in the statement or if there is no return statement inside a function, then the function will return the </a:t>
            </a:r>
            <a:r>
              <a:rPr lang="en-US" sz="3200" dirty="0">
                <a:solidFill>
                  <a:srgbClr val="0432FF"/>
                </a:solidFill>
              </a:rPr>
              <a:t>None</a:t>
            </a:r>
            <a:r>
              <a:rPr lang="en-US" sz="3200" dirty="0"/>
              <a:t> object.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The </a:t>
            </a:r>
            <a:r>
              <a:rPr lang="en-US" sz="3200" dirty="0">
                <a:solidFill>
                  <a:srgbClr val="0432FF"/>
                </a:solidFill>
              </a:rPr>
              <a:t>return statement </a:t>
            </a:r>
            <a:r>
              <a:rPr lang="en-US" sz="3200" dirty="0"/>
              <a:t>is used to </a:t>
            </a:r>
            <a:r>
              <a:rPr lang="en-US" sz="3200" dirty="0">
                <a:solidFill>
                  <a:srgbClr val="0432FF"/>
                </a:solidFill>
              </a:rPr>
              <a:t>exit a function </a:t>
            </a:r>
            <a:r>
              <a:rPr lang="en-US" sz="3200" dirty="0"/>
              <a:t>and return to the place from where it was called.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3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6797"/>
            <a:ext cx="10515600" cy="5030166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>
                <a:solidFill>
                  <a:srgbClr val="0432FF"/>
                </a:solidFill>
              </a:rPr>
              <a:t># Name: </a:t>
            </a:r>
            <a:r>
              <a:rPr lang="en-US" sz="2400" i="1" dirty="0" err="1"/>
              <a:t>absVal</a:t>
            </a:r>
            <a:br>
              <a:rPr lang="en-US" sz="2400" i="1" dirty="0"/>
            </a:br>
            <a:r>
              <a:rPr lang="en-US" sz="2400" i="1" dirty="0">
                <a:solidFill>
                  <a:srgbClr val="0432FF"/>
                </a:solidFill>
              </a:rPr>
              <a:t># </a:t>
            </a:r>
            <a:r>
              <a:rPr lang="en-US" sz="2400" i="1" dirty="0" err="1">
                <a:solidFill>
                  <a:srgbClr val="0432FF"/>
                </a:solidFill>
              </a:rPr>
              <a:t>Desc</a:t>
            </a:r>
            <a:r>
              <a:rPr lang="en-US" sz="2400" i="1" dirty="0">
                <a:solidFill>
                  <a:srgbClr val="0432FF"/>
                </a:solidFill>
              </a:rPr>
              <a:t>: </a:t>
            </a:r>
            <a:r>
              <a:rPr lang="en-US" sz="2400" i="1" dirty="0"/>
              <a:t>Returns Absolute Value</a:t>
            </a:r>
            <a:br>
              <a:rPr lang="en-US" sz="2400" i="1" dirty="0"/>
            </a:br>
            <a:r>
              <a:rPr lang="en-US" sz="2400" i="1" dirty="0">
                <a:solidFill>
                  <a:srgbClr val="0432FF"/>
                </a:solidFill>
              </a:rPr>
              <a:t># Parameters: </a:t>
            </a:r>
            <a:r>
              <a:rPr lang="en-US" sz="2400" i="1" dirty="0" err="1"/>
              <a:t>num</a:t>
            </a:r>
            <a:r>
              <a:rPr lang="en-US" sz="2400" i="1" dirty="0"/>
              <a:t> - </a:t>
            </a:r>
            <a:r>
              <a:rPr lang="en-US" sz="2400" i="1" dirty="0" err="1"/>
              <a:t>int</a:t>
            </a:r>
            <a:br>
              <a:rPr lang="en-US" sz="2400" i="1" dirty="0"/>
            </a:br>
            <a:r>
              <a:rPr lang="en-US" sz="2400" i="1" dirty="0">
                <a:solidFill>
                  <a:srgbClr val="0432FF"/>
                </a:solidFill>
              </a:rPr>
              <a:t># Return: </a:t>
            </a:r>
            <a:r>
              <a:rPr lang="en-US" sz="2400" i="1" dirty="0" err="1"/>
              <a:t>int</a:t>
            </a:r>
            <a:br>
              <a:rPr lang="en-US" sz="2400" i="1" dirty="0"/>
            </a:br>
            <a:br>
              <a:rPr lang="en-US" sz="2400" i="1" dirty="0"/>
            </a:br>
            <a:r>
              <a:rPr lang="en-US" sz="2400" b="1" dirty="0">
                <a:solidFill>
                  <a:srgbClr val="0432FF"/>
                </a:solidFill>
              </a:rPr>
              <a:t>def</a:t>
            </a:r>
            <a:r>
              <a:rPr lang="en-US" sz="2400" b="1" dirty="0"/>
              <a:t> </a:t>
            </a:r>
            <a:r>
              <a:rPr lang="en-US" sz="2400" dirty="0" err="1"/>
              <a:t>absVal</a:t>
            </a:r>
            <a:r>
              <a:rPr lang="en-US" sz="2400" dirty="0"/>
              <a:t>(</a:t>
            </a:r>
            <a:r>
              <a:rPr lang="en-US" sz="2400" dirty="0" err="1"/>
              <a:t>num</a:t>
            </a:r>
            <a:r>
              <a:rPr lang="en-US" sz="2400" dirty="0"/>
              <a:t>):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/>
              <a:t>if </a:t>
            </a:r>
            <a:r>
              <a:rPr lang="en-US" sz="2400" dirty="0" err="1"/>
              <a:t>num</a:t>
            </a:r>
            <a:r>
              <a:rPr lang="en-US" sz="2400" dirty="0"/>
              <a:t> &gt;= 0: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/>
              <a:t>return </a:t>
            </a:r>
            <a:r>
              <a:rPr lang="en-US" sz="2400" dirty="0" err="1"/>
              <a:t>num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/>
              <a:t>else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/>
              <a:t>return </a:t>
            </a:r>
            <a:r>
              <a:rPr lang="en-US" sz="2400" dirty="0"/>
              <a:t>–</a:t>
            </a:r>
            <a:r>
              <a:rPr lang="en-US" sz="2400" dirty="0" err="1"/>
              <a:t>num</a:t>
            </a: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432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432FF"/>
                </a:solidFill>
                <a:latin typeface="Calibri" charset="0"/>
                <a:ea typeface="Calibri" charset="0"/>
                <a:cs typeface="Calibri" charset="0"/>
              </a:rPr>
              <a:t># Function Call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print(</a:t>
            </a:r>
            <a:r>
              <a:rPr lang="en-US" sz="2400" dirty="0" err="1"/>
              <a:t>absVal</a:t>
            </a:r>
            <a:r>
              <a:rPr lang="en-US" sz="2400" dirty="0"/>
              <a:t>(-5))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print(</a:t>
            </a:r>
            <a:r>
              <a:rPr lang="en-US" sz="2400" dirty="0" err="1"/>
              <a:t>absVal</a:t>
            </a:r>
            <a:r>
              <a:rPr lang="en-US" sz="2400" dirty="0"/>
              <a:t>(-100))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print(</a:t>
            </a:r>
            <a:r>
              <a:rPr lang="en-US" sz="2400" dirty="0" err="1"/>
              <a:t>absVal</a:t>
            </a:r>
            <a:r>
              <a:rPr lang="en-US" sz="2400" dirty="0"/>
              <a:t>(-15))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1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6797"/>
            <a:ext cx="10515600" cy="5030166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>
                <a:solidFill>
                  <a:srgbClr val="0432FF"/>
                </a:solidFill>
              </a:rPr>
              <a:t># Name: </a:t>
            </a:r>
            <a:r>
              <a:rPr lang="en-US" sz="2400" i="1" dirty="0" err="1"/>
              <a:t>greatestOfThree</a:t>
            </a:r>
            <a:br>
              <a:rPr lang="en-US" sz="2400" i="1" dirty="0"/>
            </a:br>
            <a:r>
              <a:rPr lang="en-US" sz="2400" i="1" dirty="0">
                <a:solidFill>
                  <a:srgbClr val="0432FF"/>
                </a:solidFill>
              </a:rPr>
              <a:t># </a:t>
            </a:r>
            <a:r>
              <a:rPr lang="en-US" sz="2400" i="1" dirty="0" err="1">
                <a:solidFill>
                  <a:srgbClr val="0432FF"/>
                </a:solidFill>
              </a:rPr>
              <a:t>Desc</a:t>
            </a:r>
            <a:r>
              <a:rPr lang="en-US" sz="2400" i="1" dirty="0">
                <a:solidFill>
                  <a:srgbClr val="0432FF"/>
                </a:solidFill>
              </a:rPr>
              <a:t>: </a:t>
            </a:r>
            <a:r>
              <a:rPr lang="en-US" sz="2400" i="1" dirty="0"/>
              <a:t>Finds greatest of 3 numbers</a:t>
            </a:r>
            <a:br>
              <a:rPr lang="en-US" sz="2400" i="1" dirty="0"/>
            </a:br>
            <a:r>
              <a:rPr lang="en-US" sz="2400" i="1" dirty="0">
                <a:solidFill>
                  <a:srgbClr val="0432FF"/>
                </a:solidFill>
              </a:rPr>
              <a:t># Parameters: </a:t>
            </a:r>
            <a:r>
              <a:rPr lang="en-US" sz="2400" i="1" dirty="0"/>
              <a:t>num1 - </a:t>
            </a:r>
            <a:r>
              <a:rPr lang="en-US" sz="2400" i="1" dirty="0" err="1"/>
              <a:t>int</a:t>
            </a:r>
            <a:r>
              <a:rPr lang="en-US" sz="2400" i="1" dirty="0"/>
              <a:t>, num2 - </a:t>
            </a:r>
            <a:r>
              <a:rPr lang="en-US" sz="2400" i="1" dirty="0" err="1"/>
              <a:t>int</a:t>
            </a:r>
            <a:r>
              <a:rPr lang="en-US" sz="2400" i="1" dirty="0"/>
              <a:t>, num3 - </a:t>
            </a:r>
            <a:r>
              <a:rPr lang="en-US" sz="2400" i="1" dirty="0" err="1"/>
              <a:t>int</a:t>
            </a:r>
            <a:br>
              <a:rPr lang="en-US" sz="2400" i="1" dirty="0"/>
            </a:br>
            <a:r>
              <a:rPr lang="en-US" sz="2400" i="1" dirty="0">
                <a:solidFill>
                  <a:srgbClr val="0432FF"/>
                </a:solidFill>
              </a:rPr>
              <a:t># Return: </a:t>
            </a:r>
            <a:r>
              <a:rPr lang="en-US" sz="2400" i="1" dirty="0" err="1"/>
              <a:t>int</a:t>
            </a:r>
            <a:br>
              <a:rPr lang="en-US" sz="2400" i="1" dirty="0"/>
            </a:br>
            <a:br>
              <a:rPr lang="en-US" sz="2400" i="1" dirty="0"/>
            </a:br>
            <a:r>
              <a:rPr lang="en-US" sz="2400" b="1" dirty="0">
                <a:solidFill>
                  <a:srgbClr val="0432FF"/>
                </a:solidFill>
              </a:rPr>
              <a:t>def</a:t>
            </a:r>
            <a:r>
              <a:rPr lang="en-US" sz="2400" b="1" dirty="0"/>
              <a:t> </a:t>
            </a:r>
            <a:r>
              <a:rPr lang="en-US" sz="2400" dirty="0" err="1"/>
              <a:t>greatestOfThree</a:t>
            </a:r>
            <a:r>
              <a:rPr lang="en-US" sz="2400" dirty="0"/>
              <a:t> (num1, num2, num3):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/>
              <a:t>if </a:t>
            </a:r>
            <a:r>
              <a:rPr lang="en-US" sz="2400" dirty="0"/>
              <a:t>num1&gt;num2&gt;num3: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/>
              <a:t>return </a:t>
            </a:r>
            <a:r>
              <a:rPr lang="en-US" sz="2400" dirty="0"/>
              <a:t>num1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 err="1"/>
              <a:t>elif</a:t>
            </a:r>
            <a:r>
              <a:rPr lang="en-US" sz="2400" b="1" dirty="0"/>
              <a:t> </a:t>
            </a:r>
            <a:r>
              <a:rPr lang="en-US" sz="2400" dirty="0"/>
              <a:t>num2&gt;num3: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/>
              <a:t>return </a:t>
            </a:r>
            <a:r>
              <a:rPr lang="en-US" sz="2400" dirty="0"/>
              <a:t>num2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/>
              <a:t>else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/>
              <a:t>return </a:t>
            </a:r>
            <a:r>
              <a:rPr lang="en-US" sz="2400" dirty="0"/>
              <a:t>num3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432FF"/>
                </a:solidFill>
                <a:latin typeface="Calibri" charset="0"/>
                <a:ea typeface="Calibri" charset="0"/>
                <a:cs typeface="Calibri" charset="0"/>
              </a:rPr>
              <a:t># Function Call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greatestOfThree</a:t>
            </a:r>
            <a:r>
              <a:rPr lang="en-US" dirty="0"/>
              <a:t>(4, 5, 6))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greatestOfThree</a:t>
            </a:r>
            <a:r>
              <a:rPr lang="en-US" dirty="0"/>
              <a:t>(6, 4, 5))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1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6797"/>
            <a:ext cx="10515600" cy="5030166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>
                <a:solidFill>
                  <a:srgbClr val="0432FF"/>
                </a:solidFill>
              </a:rPr>
              <a:t># Name: </a:t>
            </a:r>
            <a:r>
              <a:rPr lang="en-US" sz="2400" i="1" dirty="0" err="1"/>
              <a:t>greatestOfThree</a:t>
            </a:r>
            <a:br>
              <a:rPr lang="en-US" sz="2400" i="1" dirty="0"/>
            </a:br>
            <a:r>
              <a:rPr lang="en-US" sz="2400" i="1" dirty="0">
                <a:solidFill>
                  <a:srgbClr val="0432FF"/>
                </a:solidFill>
              </a:rPr>
              <a:t># Desc: </a:t>
            </a:r>
            <a:r>
              <a:rPr lang="en-US" sz="2400" i="1" dirty="0"/>
              <a:t>Finds greatest of 3 numbers</a:t>
            </a:r>
            <a:br>
              <a:rPr lang="en-US" sz="2400" i="1" dirty="0"/>
            </a:br>
            <a:r>
              <a:rPr lang="en-US" sz="2400" i="1" dirty="0">
                <a:solidFill>
                  <a:srgbClr val="0432FF"/>
                </a:solidFill>
              </a:rPr>
              <a:t># Parameters: </a:t>
            </a:r>
            <a:r>
              <a:rPr lang="en-US" sz="2400" i="1" dirty="0"/>
              <a:t>num1 - int, num2 - int, num3 - int</a:t>
            </a:r>
            <a:br>
              <a:rPr lang="en-US" sz="2400" i="1" dirty="0"/>
            </a:br>
            <a:r>
              <a:rPr lang="en-US" sz="2400" i="1" dirty="0">
                <a:solidFill>
                  <a:srgbClr val="0432FF"/>
                </a:solidFill>
              </a:rPr>
              <a:t># Return: </a:t>
            </a:r>
            <a:r>
              <a:rPr lang="en-US" sz="2400" i="1" dirty="0"/>
              <a:t>int</a:t>
            </a:r>
            <a:br>
              <a:rPr lang="en-US" sz="2400" i="1" dirty="0"/>
            </a:br>
            <a:br>
              <a:rPr lang="en-US" sz="2400" i="1" dirty="0"/>
            </a:br>
            <a:r>
              <a:rPr lang="en-US" sz="2400" b="1" dirty="0">
                <a:solidFill>
                  <a:srgbClr val="0432FF"/>
                </a:solidFill>
              </a:rPr>
              <a:t>def</a:t>
            </a:r>
            <a:r>
              <a:rPr lang="en-US" sz="2400" b="1" dirty="0"/>
              <a:t> </a:t>
            </a:r>
            <a:r>
              <a:rPr lang="en-US" sz="2400" dirty="0" err="1"/>
              <a:t>greatestOfThree</a:t>
            </a:r>
            <a:r>
              <a:rPr lang="en-US" sz="2400" dirty="0"/>
              <a:t> (num1, num2, num3):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/>
              <a:t>if (</a:t>
            </a:r>
            <a:r>
              <a:rPr lang="en-US" sz="2400" dirty="0"/>
              <a:t>num1&gt;num2) and (num1&gt;num3):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/>
              <a:t>return </a:t>
            </a:r>
            <a:r>
              <a:rPr lang="en-US" sz="2400" dirty="0"/>
              <a:t>num1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 err="1"/>
              <a:t>elif</a:t>
            </a:r>
            <a:r>
              <a:rPr lang="en-US" sz="2400" b="1" dirty="0"/>
              <a:t> </a:t>
            </a:r>
            <a:r>
              <a:rPr lang="en-US" sz="2400" dirty="0"/>
              <a:t>num2&gt;num3: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/>
              <a:t>return </a:t>
            </a:r>
            <a:r>
              <a:rPr lang="en-US" sz="2400" dirty="0"/>
              <a:t>num2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/>
              <a:t>else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/>
              <a:t>return </a:t>
            </a:r>
            <a:r>
              <a:rPr lang="en-US" sz="2400" dirty="0"/>
              <a:t>num3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432FF"/>
                </a:solidFill>
                <a:latin typeface="Calibri" charset="0"/>
                <a:ea typeface="Calibri" charset="0"/>
                <a:cs typeface="Calibri" charset="0"/>
              </a:rPr>
              <a:t># Function Call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greatestOfThree</a:t>
            </a:r>
            <a:r>
              <a:rPr lang="en-US" dirty="0"/>
              <a:t>(6, 4, 5))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5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6797"/>
            <a:ext cx="5067300" cy="211075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0432FF"/>
                </a:solidFill>
              </a:rPr>
              <a:t># Name:</a:t>
            </a:r>
            <a:r>
              <a:rPr lang="en-US" i="1" dirty="0"/>
              <a:t> </a:t>
            </a:r>
            <a:r>
              <a:rPr lang="en-US" i="1" dirty="0" err="1"/>
              <a:t>isEven</a:t>
            </a:r>
            <a:br>
              <a:rPr lang="en-US" i="1" dirty="0"/>
            </a:br>
            <a:r>
              <a:rPr lang="en-US" i="1" dirty="0">
                <a:solidFill>
                  <a:srgbClr val="0432FF"/>
                </a:solidFill>
              </a:rPr>
              <a:t># </a:t>
            </a:r>
            <a:r>
              <a:rPr lang="en-US" i="1" dirty="0" err="1">
                <a:solidFill>
                  <a:srgbClr val="0432FF"/>
                </a:solidFill>
              </a:rPr>
              <a:t>Desc</a:t>
            </a:r>
            <a:r>
              <a:rPr lang="en-US" i="1" dirty="0">
                <a:solidFill>
                  <a:srgbClr val="0432FF"/>
                </a:solidFill>
              </a:rPr>
              <a:t>:</a:t>
            </a:r>
            <a:r>
              <a:rPr lang="en-US" i="1" dirty="0"/>
              <a:t> Finds Even or Not</a:t>
            </a:r>
            <a:br>
              <a:rPr lang="en-US" i="1" dirty="0"/>
            </a:br>
            <a:r>
              <a:rPr lang="en-US" i="1" dirty="0">
                <a:solidFill>
                  <a:srgbClr val="0432FF"/>
                </a:solidFill>
              </a:rPr>
              <a:t># Parameters:</a:t>
            </a:r>
            <a:r>
              <a:rPr lang="en-US" i="1" dirty="0"/>
              <a:t> </a:t>
            </a:r>
            <a:r>
              <a:rPr lang="en-US" i="1" dirty="0" err="1"/>
              <a:t>num</a:t>
            </a:r>
            <a:r>
              <a:rPr lang="en-US" i="1" dirty="0"/>
              <a:t> - </a:t>
            </a:r>
            <a:r>
              <a:rPr lang="en-US" i="1" dirty="0" err="1"/>
              <a:t>int</a:t>
            </a:r>
            <a:br>
              <a:rPr lang="en-US" i="1" dirty="0"/>
            </a:br>
            <a:r>
              <a:rPr lang="en-US" i="1" dirty="0">
                <a:solidFill>
                  <a:srgbClr val="0432FF"/>
                </a:solidFill>
              </a:rPr>
              <a:t># Return:</a:t>
            </a:r>
            <a:r>
              <a:rPr lang="en-US" i="1" dirty="0"/>
              <a:t> Boolean</a:t>
            </a:r>
            <a:br>
              <a:rPr lang="en-US" i="1" dirty="0"/>
            </a:b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076950" y="1146797"/>
            <a:ext cx="5276850" cy="5030166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0432FF"/>
                </a:solidFill>
              </a:rPr>
              <a:t># Function Call</a:t>
            </a:r>
            <a:br>
              <a:rPr lang="en-US" i="1" dirty="0"/>
            </a:br>
            <a:r>
              <a:rPr lang="en-US" dirty="0"/>
              <a:t>n = </a:t>
            </a:r>
            <a:r>
              <a:rPr lang="en-US" dirty="0" err="1"/>
              <a:t>int</a:t>
            </a:r>
            <a:r>
              <a:rPr lang="en-US" dirty="0"/>
              <a:t>(input("Enter a number: "))</a:t>
            </a:r>
            <a:br>
              <a:rPr lang="en-US" dirty="0"/>
            </a:b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isEven</a:t>
            </a:r>
            <a:r>
              <a:rPr lang="en-US" dirty="0"/>
              <a:t>(n):</a:t>
            </a:r>
            <a:br>
              <a:rPr lang="en-US" dirty="0"/>
            </a:br>
            <a:r>
              <a:rPr lang="en-US" dirty="0"/>
              <a:t>    print(n, " is even")</a:t>
            </a:r>
            <a:br>
              <a:rPr lang="en-US" dirty="0"/>
            </a:br>
            <a:r>
              <a:rPr lang="en-US" b="1" dirty="0"/>
              <a:t>else:</a:t>
            </a:r>
            <a:br>
              <a:rPr lang="en-US" b="1" dirty="0"/>
            </a:br>
            <a:r>
              <a:rPr lang="en-US" dirty="0"/>
              <a:t>    print(n, "is not even") </a:t>
            </a:r>
            <a:br>
              <a:rPr lang="en-US" dirty="0"/>
            </a:b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436938"/>
            <a:ext cx="5067300" cy="274002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i="1" dirty="0"/>
            </a:br>
            <a:r>
              <a:rPr lang="en-US" sz="3500" b="1" dirty="0">
                <a:solidFill>
                  <a:srgbClr val="0432FF"/>
                </a:solidFill>
              </a:rPr>
              <a:t>def</a:t>
            </a:r>
            <a:r>
              <a:rPr lang="en-US" sz="3500" b="1" dirty="0"/>
              <a:t> </a:t>
            </a:r>
            <a:r>
              <a:rPr lang="en-US" sz="3500" dirty="0" err="1"/>
              <a:t>isEven</a:t>
            </a:r>
            <a:r>
              <a:rPr lang="en-US" sz="3500" dirty="0"/>
              <a:t>(</a:t>
            </a:r>
            <a:r>
              <a:rPr lang="en-US" sz="3500" dirty="0" err="1"/>
              <a:t>num</a:t>
            </a:r>
            <a:r>
              <a:rPr lang="en-US" sz="3500" dirty="0"/>
              <a:t>):</a:t>
            </a:r>
            <a:br>
              <a:rPr lang="en-US" sz="3500" dirty="0"/>
            </a:br>
            <a:r>
              <a:rPr lang="en-US" sz="3500" dirty="0"/>
              <a:t>    </a:t>
            </a:r>
            <a:r>
              <a:rPr lang="en-US" sz="3500" b="1" dirty="0"/>
              <a:t>if </a:t>
            </a:r>
            <a:r>
              <a:rPr lang="en-US" sz="3500" dirty="0"/>
              <a:t>num%2 == 0:</a:t>
            </a:r>
            <a:br>
              <a:rPr lang="en-US" sz="3500" dirty="0"/>
            </a:br>
            <a:r>
              <a:rPr lang="en-US" sz="3500" dirty="0"/>
              <a:t>        </a:t>
            </a:r>
            <a:r>
              <a:rPr lang="en-US" sz="3500" b="1" dirty="0"/>
              <a:t>return True</a:t>
            </a:r>
            <a:br>
              <a:rPr lang="en-US" sz="3500" b="1" dirty="0"/>
            </a:br>
            <a:r>
              <a:rPr lang="en-US" sz="3500" b="1" dirty="0"/>
              <a:t>    else</a:t>
            </a:r>
            <a:r>
              <a:rPr lang="en-US" sz="3500" dirty="0"/>
              <a:t>:</a:t>
            </a:r>
            <a:br>
              <a:rPr lang="en-US" sz="3500" dirty="0"/>
            </a:br>
            <a:r>
              <a:rPr lang="en-US" sz="3500" dirty="0"/>
              <a:t>        </a:t>
            </a:r>
            <a:r>
              <a:rPr lang="en-US" sz="3500" b="1" dirty="0"/>
              <a:t>return False</a:t>
            </a:r>
            <a:br>
              <a:rPr lang="en-US" b="1" dirty="0"/>
            </a:b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3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6"/>
            <a:ext cx="5181600" cy="2031724"/>
          </a:xfrm>
        </p:spPr>
        <p:txBody>
          <a:bodyPr>
            <a:normAutofit/>
          </a:bodyPr>
          <a:lstStyle/>
          <a:p>
            <a:r>
              <a:rPr lang="en-US" dirty="0"/>
              <a:t>Write a python function </a:t>
            </a:r>
            <a:r>
              <a:rPr lang="en-US" dirty="0" err="1"/>
              <a:t>sumN</a:t>
            </a:r>
            <a:r>
              <a:rPr lang="en-US" dirty="0"/>
              <a:t>() that takes an integer N as parameter and returns the sum of all numbers from 1 to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53150" y="1073426"/>
            <a:ext cx="5200650" cy="1773584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err="1">
                <a:solidFill>
                  <a:srgbClr val="0432FF"/>
                </a:solidFill>
              </a:rPr>
              <a:t>def</a:t>
            </a:r>
            <a:r>
              <a:rPr lang="en-US" sz="2400" b="1" dirty="0"/>
              <a:t> </a:t>
            </a:r>
            <a:r>
              <a:rPr lang="en-US" sz="2400" dirty="0" err="1"/>
              <a:t>sumN</a:t>
            </a:r>
            <a:r>
              <a:rPr lang="en-US" sz="2400" dirty="0"/>
              <a:t>(n)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   </a:t>
            </a:r>
            <a:r>
              <a:rPr lang="en-US" sz="2000" i="1" dirty="0"/>
              <a:t># Write Loop to add numbers from 1 to 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248301"/>
            <a:ext cx="5181600" cy="2831824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3200" i="1" dirty="0">
              <a:solidFill>
                <a:srgbClr val="0432FF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3200" i="1" dirty="0">
                <a:solidFill>
                  <a:srgbClr val="0432FF"/>
                </a:solidFill>
              </a:rPr>
              <a:t># Name: </a:t>
            </a:r>
            <a:r>
              <a:rPr lang="en-US" sz="3200" i="1" dirty="0" err="1"/>
              <a:t>sumN</a:t>
            </a:r>
            <a:br>
              <a:rPr lang="en-US" sz="3200" i="1" dirty="0"/>
            </a:br>
            <a:r>
              <a:rPr lang="en-US" sz="3200" i="1" dirty="0">
                <a:solidFill>
                  <a:srgbClr val="0432FF"/>
                </a:solidFill>
              </a:rPr>
              <a:t># </a:t>
            </a:r>
            <a:r>
              <a:rPr lang="en-US" sz="3200" i="1" dirty="0" err="1">
                <a:solidFill>
                  <a:srgbClr val="0432FF"/>
                </a:solidFill>
              </a:rPr>
              <a:t>Desc</a:t>
            </a:r>
            <a:r>
              <a:rPr lang="en-US" sz="3200" i="1" dirty="0">
                <a:solidFill>
                  <a:srgbClr val="0432FF"/>
                </a:solidFill>
              </a:rPr>
              <a:t>: </a:t>
            </a:r>
            <a:r>
              <a:rPr lang="en-US" sz="3200" i="1" dirty="0"/>
              <a:t>Adds numbers 1 to n</a:t>
            </a:r>
            <a:br>
              <a:rPr lang="en-US" sz="3200" i="1" dirty="0"/>
            </a:br>
            <a:r>
              <a:rPr lang="en-US" sz="3200" i="1" dirty="0">
                <a:solidFill>
                  <a:srgbClr val="0432FF"/>
                </a:solidFill>
              </a:rPr>
              <a:t># Parameters: </a:t>
            </a:r>
            <a:r>
              <a:rPr lang="en-US" sz="3200" i="1" dirty="0"/>
              <a:t>n - </a:t>
            </a:r>
            <a:r>
              <a:rPr lang="en-US" sz="3200" i="1" dirty="0" err="1"/>
              <a:t>int</a:t>
            </a:r>
            <a:br>
              <a:rPr lang="en-US" sz="3200" i="1" dirty="0"/>
            </a:br>
            <a:r>
              <a:rPr lang="en-US" sz="3200" i="1" dirty="0">
                <a:solidFill>
                  <a:srgbClr val="0432FF"/>
                </a:solidFill>
              </a:rPr>
              <a:t># Return: </a:t>
            </a:r>
            <a:r>
              <a:rPr lang="en-US" sz="3200" i="1" dirty="0" err="1"/>
              <a:t>int</a:t>
            </a:r>
            <a:br>
              <a:rPr lang="en-US" sz="3200" i="1" dirty="0"/>
            </a:b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rot="743388">
            <a:off x="6130222" y="2915250"/>
            <a:ext cx="5246508" cy="263268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0432FF"/>
                </a:solidFill>
              </a:rPr>
              <a:t># Function Call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result = </a:t>
            </a:r>
            <a:r>
              <a:rPr lang="en-US" sz="2400" dirty="0" err="1"/>
              <a:t>sumN</a:t>
            </a:r>
            <a:r>
              <a:rPr lang="en-US" sz="2400" dirty="0"/>
              <a:t>(10)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print(“ The sum of first N </a:t>
            </a:r>
            <a:r>
              <a:rPr lang="en-US" sz="2400" dirty="0" err="1"/>
              <a:t>nums</a:t>
            </a:r>
            <a:r>
              <a:rPr lang="en-US" sz="2400" dirty="0"/>
              <a:t>: “, result)</a:t>
            </a:r>
          </a:p>
        </p:txBody>
      </p:sp>
    </p:spTree>
    <p:extLst>
      <p:ext uri="{BB962C8B-B14F-4D97-AF65-F5344CB8AC3E}">
        <p14:creationId xmlns:p14="http://schemas.microsoft.com/office/powerpoint/2010/main" val="24986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6" grpId="1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 and Lifetime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6"/>
            <a:ext cx="5334000" cy="516834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Scope of a variable </a:t>
            </a:r>
            <a:r>
              <a:rPr lang="en-US" dirty="0"/>
              <a:t>is the portion of a program where the variable is recognized. </a:t>
            </a:r>
          </a:p>
          <a:p>
            <a:r>
              <a:rPr lang="en-US" dirty="0"/>
              <a:t>Parameters and variables defined inside a function </a:t>
            </a:r>
            <a:r>
              <a:rPr lang="en-US" dirty="0">
                <a:solidFill>
                  <a:srgbClr val="0432FF"/>
                </a:solidFill>
              </a:rPr>
              <a:t>is not visible from outside</a:t>
            </a:r>
            <a:r>
              <a:rPr lang="en-US" dirty="0"/>
              <a:t>. Hence, they have a local scope.</a:t>
            </a:r>
          </a:p>
          <a:p>
            <a:r>
              <a:rPr lang="en-US" b="1" dirty="0">
                <a:solidFill>
                  <a:srgbClr val="0432FF"/>
                </a:solidFill>
              </a:rPr>
              <a:t>Lifetime of a variable:</a:t>
            </a:r>
            <a:r>
              <a:rPr lang="en-US" dirty="0">
                <a:solidFill>
                  <a:srgbClr val="0432FF"/>
                </a:solidFill>
              </a:rPr>
              <a:t> </a:t>
            </a:r>
          </a:p>
          <a:p>
            <a:pPr lvl="1"/>
            <a:r>
              <a:rPr lang="en-US" dirty="0"/>
              <a:t>The period throughout which the variable exits in the memory. </a:t>
            </a:r>
          </a:p>
          <a:p>
            <a:pPr lvl="1"/>
            <a:r>
              <a:rPr lang="en-US" dirty="0"/>
              <a:t>The lifetime of variables inside a function is as long as the function executes.</a:t>
            </a:r>
          </a:p>
          <a:p>
            <a:pPr lvl="1"/>
            <a:r>
              <a:rPr lang="en-US" dirty="0"/>
              <a:t>Variables are destroyed once we return from the function. Hence, a function does not remember the value of a variable from its previous calls.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00800" y="1073426"/>
            <a:ext cx="4953000" cy="5168348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dirty="0"/>
            </a:br>
            <a:r>
              <a:rPr lang="en-US" i="1" dirty="0">
                <a:solidFill>
                  <a:srgbClr val="0432FF"/>
                </a:solidFill>
              </a:rPr>
              <a:t># Scope of Variables</a:t>
            </a:r>
            <a:br>
              <a:rPr lang="en-US" i="1" dirty="0"/>
            </a:br>
            <a:r>
              <a:rPr lang="en-US" dirty="0" err="1"/>
              <a:t>num</a:t>
            </a:r>
            <a:r>
              <a:rPr lang="en-US" dirty="0"/>
              <a:t> = 10</a:t>
            </a:r>
            <a:br>
              <a:rPr lang="en-US" dirty="0"/>
            </a:br>
            <a:br>
              <a:rPr lang="en-US" dirty="0"/>
            </a:br>
            <a:r>
              <a:rPr lang="en-US" b="1" dirty="0" err="1">
                <a:solidFill>
                  <a:srgbClr val="0432FF"/>
                </a:solidFill>
              </a:rPr>
              <a:t>def</a:t>
            </a:r>
            <a:r>
              <a:rPr lang="en-US" b="1" dirty="0">
                <a:solidFill>
                  <a:srgbClr val="0432FF"/>
                </a:solidFill>
              </a:rPr>
              <a:t> </a:t>
            </a:r>
            <a:r>
              <a:rPr lang="en-US" dirty="0"/>
              <a:t>test():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num</a:t>
            </a:r>
            <a:r>
              <a:rPr lang="en-US" dirty="0"/>
              <a:t> = 5</a:t>
            </a:r>
            <a:br>
              <a:rPr lang="en-US" dirty="0"/>
            </a:br>
            <a:r>
              <a:rPr lang="en-US" dirty="0"/>
              <a:t>    print (</a:t>
            </a:r>
            <a:r>
              <a:rPr lang="en-US" dirty="0" err="1"/>
              <a:t>num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test()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</p:txBody>
      </p:sp>
      <p:sp>
        <p:nvSpPr>
          <p:cNvPr id="7" name="Line Callout 1 6"/>
          <p:cNvSpPr/>
          <p:nvPr/>
        </p:nvSpPr>
        <p:spPr>
          <a:xfrm rot="20563976">
            <a:off x="9258301" y="4519604"/>
            <a:ext cx="2324100" cy="1028700"/>
          </a:xfrm>
          <a:prstGeom prst="borderCallout1">
            <a:avLst>
              <a:gd name="adj1" fmla="val 18750"/>
              <a:gd name="adj2" fmla="val -8333"/>
              <a:gd name="adj3" fmla="val -33951"/>
              <a:gd name="adj4" fmla="val -427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What is the Output?</a:t>
            </a:r>
          </a:p>
        </p:txBody>
      </p:sp>
      <p:sp>
        <p:nvSpPr>
          <p:cNvPr id="8" name="Line Callout 1 7"/>
          <p:cNvSpPr/>
          <p:nvPr/>
        </p:nvSpPr>
        <p:spPr>
          <a:xfrm rot="20563976">
            <a:off x="9258301" y="2361111"/>
            <a:ext cx="2324100" cy="1028700"/>
          </a:xfrm>
          <a:prstGeom prst="borderCallout1">
            <a:avLst>
              <a:gd name="adj1" fmla="val 18750"/>
              <a:gd name="adj2" fmla="val -8333"/>
              <a:gd name="adj3" fmla="val 47778"/>
              <a:gd name="adj4" fmla="val -368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2924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of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Functions</a:t>
            </a:r>
          </a:p>
          <a:p>
            <a:endParaRPr lang="en-US" sz="3600" dirty="0"/>
          </a:p>
          <a:p>
            <a:r>
              <a:rPr lang="en-US" sz="3600" dirty="0"/>
              <a:t>Types of Functions</a:t>
            </a:r>
          </a:p>
          <a:p>
            <a:pPr lvl="1"/>
            <a:r>
              <a:rPr lang="en-US" sz="3200" dirty="0"/>
              <a:t>Built-in functions </a:t>
            </a:r>
          </a:p>
          <a:p>
            <a:pPr lvl="1"/>
            <a:r>
              <a:rPr lang="en-US" sz="3200" dirty="0"/>
              <a:t>User-defined functions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function can have </a:t>
            </a:r>
            <a:r>
              <a:rPr lang="en-US" dirty="0">
                <a:solidFill>
                  <a:srgbClr val="0432FF"/>
                </a:solidFill>
              </a:rPr>
              <a:t>one or more arguments</a:t>
            </a:r>
            <a:r>
              <a:rPr lang="en-US" dirty="0"/>
              <a:t>.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Calibri" charset="0"/>
                <a:ea typeface="Calibri" charset="0"/>
                <a:cs typeface="Calibri" charset="0"/>
              </a:rPr>
              <a:t># Example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Function with 2 arguments</a:t>
            </a:r>
          </a:p>
          <a:p>
            <a:pPr marL="0" indent="0">
              <a:buNone/>
            </a:pP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def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greet(</a:t>
            </a:r>
            <a:r>
              <a:rPr lang="en-US" dirty="0">
                <a:solidFill>
                  <a:srgbClr val="0432FF"/>
                </a:solidFill>
                <a:latin typeface="Calibri" charset="0"/>
                <a:ea typeface="Calibri" charset="0"/>
                <a:cs typeface="Calibri" charset="0"/>
              </a:rPr>
              <a:t>name, </a:t>
            </a:r>
            <a:r>
              <a:rPr lang="en-US" dirty="0" err="1">
                <a:solidFill>
                  <a:srgbClr val="0432FF"/>
                </a:solidFill>
                <a:latin typeface="Calibri" charset="0"/>
                <a:ea typeface="Calibri" charset="0"/>
                <a:cs typeface="Calibri" charset="0"/>
              </a:rPr>
              <a:t>msg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):</a:t>
            </a:r>
          </a:p>
          <a:p>
            <a:pPr marL="914400" lvl="2" indent="0">
              <a:buNone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print("Hello", name + ', ' +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msg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In the above function, </a:t>
            </a:r>
            <a:r>
              <a:rPr lang="en-US" dirty="0">
                <a:solidFill>
                  <a:srgbClr val="0432FF"/>
                </a:solidFill>
              </a:rPr>
              <a:t>name &amp; </a:t>
            </a:r>
            <a:r>
              <a:rPr lang="en-US" dirty="0" err="1">
                <a:solidFill>
                  <a:srgbClr val="0432FF"/>
                </a:solidFill>
              </a:rPr>
              <a:t>msg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/>
              <a:t>are the formal arguments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Calibri" charset="0"/>
                <a:ea typeface="Calibri" charset="0"/>
                <a:cs typeface="Calibri" charset="0"/>
              </a:rPr>
              <a:t># Function Call</a:t>
            </a:r>
          </a:p>
          <a:p>
            <a:pPr marL="0" indent="0">
              <a:buNone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greet("Mariam", "Good morning!")</a:t>
            </a:r>
          </a:p>
          <a:p>
            <a:pPr marL="457200" lvl="1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Hello Mariam, Good morning!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12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Write program that acts as </a:t>
            </a:r>
            <a:r>
              <a:rPr lang="en-US" dirty="0">
                <a:solidFill>
                  <a:srgbClr val="0432FF"/>
                </a:solidFill>
              </a:rPr>
              <a:t>simple calculator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Consider calculation for simple </a:t>
            </a:r>
            <a:r>
              <a:rPr lang="en-US" dirty="0">
                <a:solidFill>
                  <a:srgbClr val="0432FF"/>
                </a:solidFill>
              </a:rPr>
              <a:t>math operations </a:t>
            </a:r>
            <a:r>
              <a:rPr lang="en-US" dirty="0"/>
              <a:t>( + - * /). </a:t>
            </a:r>
          </a:p>
          <a:p>
            <a:endParaRPr lang="en-US" dirty="0"/>
          </a:p>
          <a:p>
            <a:r>
              <a:rPr lang="en-US" dirty="0"/>
              <a:t>Write the functions with good </a:t>
            </a:r>
            <a:r>
              <a:rPr lang="en-US" dirty="0">
                <a:solidFill>
                  <a:srgbClr val="0432FF"/>
                </a:solidFill>
              </a:rPr>
              <a:t>documentation</a:t>
            </a:r>
          </a:p>
          <a:p>
            <a:endParaRPr lang="en-US" dirty="0"/>
          </a:p>
          <a:p>
            <a:r>
              <a:rPr lang="en-US" dirty="0"/>
              <a:t>Call the functions to test with different </a:t>
            </a:r>
            <a:r>
              <a:rPr lang="en-US" dirty="0">
                <a:solidFill>
                  <a:srgbClr val="0432FF"/>
                </a:solidFill>
              </a:rPr>
              <a:t>test cases </a:t>
            </a:r>
            <a:r>
              <a:rPr lang="en-US" dirty="0"/>
              <a:t>that could be erroneous like values with type conflict.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 Hints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def add(x, y): 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return()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def subtract(x, y): 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return()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def multiply(x, y): 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return()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def divide(x, y): 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return()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5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Modular Programs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4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6797"/>
            <a:ext cx="7102642" cy="50301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Function is a group of </a:t>
            </a:r>
            <a:r>
              <a:rPr lang="en-US" dirty="0">
                <a:solidFill>
                  <a:srgbClr val="0432FF"/>
                </a:solidFill>
              </a:rPr>
              <a:t>related statements </a:t>
            </a:r>
            <a:r>
              <a:rPr lang="en-US" dirty="0"/>
              <a:t>that perform a </a:t>
            </a:r>
            <a:r>
              <a:rPr lang="en-US" dirty="0">
                <a:solidFill>
                  <a:srgbClr val="0432FF"/>
                </a:solidFill>
              </a:rPr>
              <a:t>single specific task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Functions help break our program into </a:t>
            </a:r>
            <a:r>
              <a:rPr lang="en-US" dirty="0">
                <a:solidFill>
                  <a:srgbClr val="0432FF"/>
                </a:solidFill>
              </a:rPr>
              <a:t>smaller modular chunks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As our program grows larger and larger, functions make it more </a:t>
            </a:r>
            <a:r>
              <a:rPr lang="en-US" dirty="0">
                <a:solidFill>
                  <a:srgbClr val="0432FF"/>
                </a:solidFill>
              </a:rPr>
              <a:t>organized and manageable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avoids repetition and makes code </a:t>
            </a:r>
            <a:r>
              <a:rPr lang="en-US" dirty="0">
                <a:solidFill>
                  <a:srgbClr val="0432FF"/>
                </a:solidFill>
              </a:rPr>
              <a:t>reusable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 rotWithShape="1">
          <a:blip r:embed="rId3"/>
          <a:srcRect l="27411" r="19149"/>
          <a:stretch/>
        </p:blipFill>
        <p:spPr>
          <a:xfrm>
            <a:off x="8177463" y="1647911"/>
            <a:ext cx="3176337" cy="3212848"/>
          </a:xfrm>
          <a:prstGeom prst="rect">
            <a:avLst/>
          </a:prstGeom>
          <a:ln>
            <a:solidFill>
              <a:srgbClr val="0432FF"/>
            </a:solidFill>
          </a:ln>
        </p:spPr>
      </p:pic>
    </p:spTree>
    <p:extLst>
      <p:ext uri="{BB962C8B-B14F-4D97-AF65-F5344CB8AC3E}">
        <p14:creationId xmlns:p14="http://schemas.microsoft.com/office/powerpoint/2010/main" val="34326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f(x) = 15x</a:t>
            </a:r>
            <a:r>
              <a:rPr lang="en-US" baseline="30000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+ 4x + 2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f(3) gives 149</a:t>
            </a:r>
          </a:p>
          <a:p>
            <a:pPr lvl="1"/>
            <a:endParaRPr lang="en-US" dirty="0"/>
          </a:p>
          <a:p>
            <a:r>
              <a:rPr lang="en-US" dirty="0"/>
              <a:t>In the above function:</a:t>
            </a:r>
          </a:p>
          <a:p>
            <a:pPr lvl="1"/>
            <a:r>
              <a:rPr lang="en-US" sz="2800" dirty="0">
                <a:solidFill>
                  <a:srgbClr val="0432FF"/>
                </a:solidFill>
              </a:rPr>
              <a:t>f</a:t>
            </a:r>
            <a:r>
              <a:rPr lang="en-US" dirty="0"/>
              <a:t> is the name of the function, or </a:t>
            </a:r>
            <a:r>
              <a:rPr lang="en-US" dirty="0">
                <a:solidFill>
                  <a:srgbClr val="0432FF"/>
                </a:solidFill>
              </a:rPr>
              <a:t>function name</a:t>
            </a:r>
          </a:p>
          <a:p>
            <a:pPr lvl="1"/>
            <a:r>
              <a:rPr lang="en-US" dirty="0"/>
              <a:t>The function does one specific task, (in this case it solves the expression)</a:t>
            </a:r>
          </a:p>
          <a:p>
            <a:pPr lvl="1"/>
            <a:r>
              <a:rPr lang="en-US" dirty="0"/>
              <a:t>Every time </a:t>
            </a:r>
            <a:r>
              <a:rPr lang="en-US" sz="2800" dirty="0">
                <a:solidFill>
                  <a:srgbClr val="0432FF"/>
                </a:solidFill>
              </a:rPr>
              <a:t>f</a:t>
            </a:r>
            <a:r>
              <a:rPr lang="en-US" sz="3200" dirty="0"/>
              <a:t> </a:t>
            </a:r>
            <a:r>
              <a:rPr lang="en-US" dirty="0"/>
              <a:t>is </a:t>
            </a:r>
            <a:r>
              <a:rPr lang="en-US" dirty="0">
                <a:solidFill>
                  <a:srgbClr val="0432FF"/>
                </a:solidFill>
              </a:rPr>
              <a:t>called</a:t>
            </a:r>
            <a:r>
              <a:rPr lang="en-US" dirty="0"/>
              <a:t>, it does the same thing, i.e. every time the particular expression has to be evaluated, we just </a:t>
            </a:r>
            <a:r>
              <a:rPr lang="en-US" dirty="0">
                <a:solidFill>
                  <a:srgbClr val="0432FF"/>
                </a:solidFill>
              </a:rPr>
              <a:t>call </a:t>
            </a:r>
            <a:r>
              <a:rPr lang="en-US" sz="2800" dirty="0">
                <a:solidFill>
                  <a:srgbClr val="0432FF"/>
                </a:solidFill>
              </a:rPr>
              <a:t>f. </a:t>
            </a:r>
            <a:r>
              <a:rPr lang="en-US" dirty="0"/>
              <a:t>The function is </a:t>
            </a:r>
            <a:r>
              <a:rPr lang="en-US" dirty="0">
                <a:solidFill>
                  <a:srgbClr val="0432FF"/>
                </a:solidFill>
              </a:rPr>
              <a:t>Reusable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Here, when we called f we passed a value </a:t>
            </a:r>
            <a:r>
              <a:rPr lang="en-US" dirty="0">
                <a:solidFill>
                  <a:srgbClr val="0432FF"/>
                </a:solidFill>
              </a:rPr>
              <a:t>3</a:t>
            </a:r>
            <a:r>
              <a:rPr lang="en-US" dirty="0"/>
              <a:t> to the function </a:t>
            </a:r>
            <a:r>
              <a:rPr lang="en-US" sz="2800" dirty="0">
                <a:solidFill>
                  <a:srgbClr val="0432FF"/>
                </a:solidFill>
              </a:rPr>
              <a:t>f</a:t>
            </a:r>
            <a:r>
              <a:rPr lang="en-US" sz="3200" dirty="0">
                <a:solidFill>
                  <a:srgbClr val="0432FF"/>
                </a:solidFill>
              </a:rPr>
              <a:t>, </a:t>
            </a:r>
            <a:r>
              <a:rPr lang="en-US" dirty="0"/>
              <a:t>the value is called the ‘</a:t>
            </a:r>
            <a:r>
              <a:rPr lang="en-US" dirty="0">
                <a:solidFill>
                  <a:srgbClr val="0432FF"/>
                </a:solidFill>
              </a:rPr>
              <a:t>actual parameter</a:t>
            </a:r>
            <a:r>
              <a:rPr lang="en-US" dirty="0"/>
              <a:t>’ </a:t>
            </a:r>
          </a:p>
          <a:p>
            <a:pPr lvl="1"/>
            <a:r>
              <a:rPr lang="en-US" dirty="0"/>
              <a:t>The actual parameter 3 is passed to </a:t>
            </a:r>
            <a:r>
              <a:rPr lang="en-US" sz="3200" dirty="0">
                <a:solidFill>
                  <a:srgbClr val="0432FF"/>
                </a:solidFill>
              </a:rPr>
              <a:t>x</a:t>
            </a:r>
            <a:r>
              <a:rPr lang="en-US" dirty="0"/>
              <a:t>, and x is called the ‘</a:t>
            </a:r>
            <a:r>
              <a:rPr lang="en-US" dirty="0">
                <a:solidFill>
                  <a:srgbClr val="0432FF"/>
                </a:solidFill>
              </a:rPr>
              <a:t>formal parameter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The result of calling f with the actual parameter 3 is </a:t>
            </a:r>
            <a:r>
              <a:rPr lang="en-US" dirty="0">
                <a:solidFill>
                  <a:srgbClr val="0432FF"/>
                </a:solidFill>
              </a:rPr>
              <a:t>149</a:t>
            </a:r>
            <a:r>
              <a:rPr lang="en-US" dirty="0"/>
              <a:t>. The value 149 is the ‘</a:t>
            </a:r>
            <a:r>
              <a:rPr lang="en-US" dirty="0">
                <a:solidFill>
                  <a:srgbClr val="0432FF"/>
                </a:solidFill>
              </a:rPr>
              <a:t>return value</a:t>
            </a:r>
            <a:r>
              <a:rPr lang="en-US" dirty="0"/>
              <a:t>’ of the function </a:t>
            </a:r>
            <a:r>
              <a:rPr lang="en-US" sz="2800" dirty="0"/>
              <a:t>f</a:t>
            </a:r>
            <a:r>
              <a:rPr lang="en-US" dirty="0"/>
              <a:t> and the returned value is of </a:t>
            </a:r>
            <a:r>
              <a:rPr lang="en-US" dirty="0">
                <a:solidFill>
                  <a:srgbClr val="0432FF"/>
                </a:solidFill>
              </a:rPr>
              <a:t>type</a:t>
            </a:r>
            <a:r>
              <a:rPr lang="en-US" dirty="0"/>
              <a:t> int.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9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divide functions into the following two types: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Built-in functions</a:t>
            </a:r>
            <a:r>
              <a:rPr lang="en-US" dirty="0"/>
              <a:t> - </a:t>
            </a:r>
          </a:p>
          <a:p>
            <a:pPr lvl="1"/>
            <a:r>
              <a:rPr lang="en-US" dirty="0"/>
              <a:t>Functions that are built into Python.</a:t>
            </a: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User-defined functions</a:t>
            </a:r>
            <a:r>
              <a:rPr lang="en-US" dirty="0"/>
              <a:t> - </a:t>
            </a:r>
          </a:p>
          <a:p>
            <a:pPr lvl="1"/>
            <a:r>
              <a:rPr lang="en-US" dirty="0"/>
              <a:t>Functions defined by the users themselves.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7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Built-in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6"/>
            <a:ext cx="5962650" cy="5168348"/>
          </a:xfrm>
        </p:spPr>
        <p:txBody>
          <a:bodyPr>
            <a:normAutofit/>
          </a:bodyPr>
          <a:lstStyle/>
          <a:p>
            <a:r>
              <a:rPr lang="en-US" dirty="0"/>
              <a:t>Python has a number of functions that are always available for use. These functions are called built-in functions.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 example:</a:t>
            </a:r>
          </a:p>
          <a:p>
            <a:r>
              <a:rPr lang="en-US" sz="2200" b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print()</a:t>
            </a:r>
            <a:r>
              <a:rPr lang="en-US" sz="2200" b="1" dirty="0"/>
              <a:t>:</a:t>
            </a:r>
            <a:r>
              <a:rPr lang="en-US" sz="2200" dirty="0"/>
              <a:t> Prints the given object to the screen</a:t>
            </a:r>
          </a:p>
          <a:p>
            <a:r>
              <a:rPr lang="en-US" sz="2200" b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input()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sz="2200" dirty="0"/>
              <a:t>Reads and returns a line of string</a:t>
            </a:r>
          </a:p>
          <a:p>
            <a:r>
              <a:rPr lang="en-US" sz="2200" b="1" dirty="0" err="1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2200" b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/>
              <a:t>Returns length of an Object</a:t>
            </a:r>
            <a:endParaRPr lang="en-US" sz="2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200" b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pow(</a:t>
            </a:r>
            <a:r>
              <a:rPr lang="en-US" sz="2200" b="1" dirty="0" err="1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x,y</a:t>
            </a:r>
            <a:r>
              <a:rPr lang="en-US" sz="2200" b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2200" b="1" dirty="0"/>
              <a:t>:</a:t>
            </a:r>
            <a:r>
              <a:rPr lang="en-US" sz="2200" dirty="0"/>
              <a:t> Returns x to the power of y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53251" y="1073426"/>
            <a:ext cx="4400550" cy="5168348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Example:</a:t>
            </a:r>
          </a:p>
          <a:p>
            <a:pPr marL="0" indent="0">
              <a:buFont typeface="Arial"/>
              <a:buNone/>
            </a:pPr>
            <a:r>
              <a:rPr lang="en-US" sz="2700" b="1" dirty="0" err="1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testList</a:t>
            </a:r>
            <a:r>
              <a:rPr lang="en-US" sz="2700" b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 = [1, 2, 3]</a:t>
            </a:r>
          </a:p>
          <a:p>
            <a:pPr marL="0" indent="0">
              <a:buFont typeface="Arial"/>
              <a:buNone/>
            </a:pPr>
            <a:r>
              <a:rPr lang="en-US" sz="2700" b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2700" b="1" dirty="0" err="1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testList</a:t>
            </a:r>
            <a:r>
              <a:rPr lang="en-US" sz="2700" b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457200" lvl="1" indent="0">
              <a:buFont typeface="Arial"/>
              <a:buNone/>
            </a:pPr>
            <a:endParaRPr lang="en-US" sz="3200" dirty="0"/>
          </a:p>
          <a:p>
            <a:r>
              <a:rPr lang="en-US" sz="3600" dirty="0"/>
              <a:t>Output</a:t>
            </a:r>
          </a:p>
          <a:p>
            <a:pPr marL="0" indent="0">
              <a:buFont typeface="Arial"/>
              <a:buNone/>
            </a:pPr>
            <a:r>
              <a:rPr lang="en-US" sz="2700" dirty="0">
                <a:solidFill>
                  <a:srgbClr val="FF0000"/>
                </a:solidFill>
              </a:rPr>
              <a:t>   </a:t>
            </a:r>
            <a:r>
              <a:rPr lang="en-US" sz="27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700" b="1" dirty="0">
                <a:solidFill>
                  <a:srgbClr val="0432FF"/>
                </a:solidFill>
                <a:latin typeface="Courier New" charset="0"/>
                <a:ea typeface="Courier New" charset="0"/>
                <a:cs typeface="Courier New" charset="0"/>
              </a:rPr>
              <a:t>[1, 2, 3]</a:t>
            </a:r>
          </a:p>
        </p:txBody>
      </p:sp>
    </p:spTree>
    <p:extLst>
      <p:ext uri="{BB962C8B-B14F-4D97-AF65-F5344CB8AC3E}">
        <p14:creationId xmlns:p14="http://schemas.microsoft.com/office/powerpoint/2010/main" val="121312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Functions defined by the users themselves.</a:t>
            </a:r>
          </a:p>
          <a:p>
            <a:endParaRPr lang="en-US" sz="4000" dirty="0"/>
          </a:p>
          <a:p>
            <a:r>
              <a:rPr lang="en-US" sz="4000" dirty="0"/>
              <a:t>For example:</a:t>
            </a:r>
          </a:p>
          <a:p>
            <a:pPr lvl="1"/>
            <a:r>
              <a:rPr lang="en-US" sz="3600" dirty="0"/>
              <a:t>A function to find an even number</a:t>
            </a:r>
          </a:p>
          <a:p>
            <a:pPr lvl="2"/>
            <a:r>
              <a:rPr lang="en-US" sz="3200" dirty="0" err="1">
                <a:solidFill>
                  <a:srgbClr val="0432FF"/>
                </a:solidFill>
              </a:rPr>
              <a:t>isEven</a:t>
            </a:r>
            <a:r>
              <a:rPr lang="en-US" sz="3200" dirty="0">
                <a:solidFill>
                  <a:srgbClr val="0432FF"/>
                </a:solidFill>
              </a:rPr>
              <a:t>()</a:t>
            </a:r>
          </a:p>
          <a:p>
            <a:pPr lvl="1"/>
            <a:r>
              <a:rPr lang="en-US" sz="3600" dirty="0"/>
              <a:t>A function to find the greatest of 3 numbers</a:t>
            </a:r>
          </a:p>
          <a:p>
            <a:pPr lvl="2"/>
            <a:r>
              <a:rPr lang="en-US" sz="3200" dirty="0" err="1">
                <a:solidFill>
                  <a:srgbClr val="0432FF"/>
                </a:solidFill>
              </a:rPr>
              <a:t>greatestOfThree</a:t>
            </a:r>
            <a:r>
              <a:rPr lang="en-US" sz="3200" dirty="0">
                <a:solidFill>
                  <a:srgbClr val="0432FF"/>
                </a:solidFill>
              </a:rPr>
              <a:t>()</a:t>
            </a:r>
          </a:p>
          <a:p>
            <a:pPr lvl="1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1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 of a Python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7750" y="1146797"/>
            <a:ext cx="4838700" cy="1863103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432FF"/>
                </a:solidFill>
                <a:latin typeface="Calibri" charset="0"/>
                <a:ea typeface="Calibri" charset="0"/>
                <a:cs typeface="Calibri" charset="0"/>
              </a:rPr>
              <a:t>def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function_name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(parameters)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"""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docstring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"""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statement(s)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dirty="0">
                <a:solidFill>
                  <a:srgbClr val="0432FF"/>
                </a:solidFill>
                <a:latin typeface="Calibri" charset="0"/>
                <a:ea typeface="Calibri" charset="0"/>
                <a:cs typeface="Calibri" charset="0"/>
              </a:rPr>
              <a:t>return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[expression_list]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C0A6-9093-0C43-BEE2-AAF0D9EA5838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419100" y="1291259"/>
            <a:ext cx="2819400" cy="1032841"/>
          </a:xfrm>
          <a:prstGeom prst="borderCallout1">
            <a:avLst>
              <a:gd name="adj1" fmla="val 7448"/>
              <a:gd name="adj2" fmla="val 99812"/>
              <a:gd name="adj3" fmla="val 7676"/>
              <a:gd name="adj4" fmla="val 1592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Keyword </a:t>
            </a:r>
            <a:r>
              <a:rPr lang="en-US" sz="2400" dirty="0">
                <a:solidFill>
                  <a:srgbClr val="0432FF"/>
                </a:solidFill>
              </a:rPr>
              <a:t>def</a:t>
            </a:r>
            <a:r>
              <a:rPr lang="en-US" sz="2400" dirty="0"/>
              <a:t> marks the start of function header.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419100" y="2552148"/>
            <a:ext cx="2971800" cy="1032841"/>
          </a:xfrm>
          <a:prstGeom prst="borderCallout1">
            <a:avLst>
              <a:gd name="adj1" fmla="val -1774"/>
              <a:gd name="adj2" fmla="val 101059"/>
              <a:gd name="adj3" fmla="val -101145"/>
              <a:gd name="adj4" fmla="val 1720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function_name </a:t>
            </a:r>
            <a:r>
              <a:rPr lang="en-US" sz="2400" dirty="0"/>
              <a:t>to uniquely identify it.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8134350" y="3680789"/>
            <a:ext cx="3695700" cy="1315001"/>
          </a:xfrm>
          <a:prstGeom prst="borderCallout1">
            <a:avLst>
              <a:gd name="adj1" fmla="val -7308"/>
              <a:gd name="adj2" fmla="val 51839"/>
              <a:gd name="adj3" fmla="val -160973"/>
              <a:gd name="adj4" fmla="val 90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0000"/>
                </a:solidFill>
              </a:rPr>
              <a:t>Formal Parameters</a:t>
            </a:r>
            <a:r>
              <a:rPr lang="en-US" sz="2400" dirty="0"/>
              <a:t> through which values are passed to a function. (Optional)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9982200" y="1430648"/>
            <a:ext cx="1981200" cy="1786903"/>
          </a:xfrm>
          <a:prstGeom prst="borderCallout1">
            <a:avLst>
              <a:gd name="adj1" fmla="val 5042"/>
              <a:gd name="adj2" fmla="val 201"/>
              <a:gd name="adj3" fmla="val 422"/>
              <a:gd name="adj4" fmla="val -438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/>
              <a:t>A colon (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lang="en-US" sz="2400"/>
              <a:t>) to mark the end of function header.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19100" y="3755781"/>
            <a:ext cx="3733800" cy="1306169"/>
          </a:xfrm>
          <a:prstGeom prst="borderCallout1">
            <a:avLst>
              <a:gd name="adj1" fmla="val 2901"/>
              <a:gd name="adj2" fmla="val 96630"/>
              <a:gd name="adj3" fmla="val -149285"/>
              <a:gd name="adj4" fmla="val 14893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Optional documentation string (</a:t>
            </a:r>
            <a:r>
              <a:rPr lang="en-US" sz="2400" dirty="0" err="1">
                <a:solidFill>
                  <a:srgbClr val="FF0000"/>
                </a:solidFill>
              </a:rPr>
              <a:t>docstring</a:t>
            </a:r>
            <a:r>
              <a:rPr lang="en-US" sz="2400" dirty="0"/>
              <a:t>) to describe what the function does.</a:t>
            </a:r>
            <a:endParaRPr lang="en-US" sz="2400" u="sng" dirty="0"/>
          </a:p>
        </p:txBody>
      </p:sp>
      <p:sp>
        <p:nvSpPr>
          <p:cNvPr id="13" name="Line Callout 1 12"/>
          <p:cNvSpPr/>
          <p:nvPr/>
        </p:nvSpPr>
        <p:spPr>
          <a:xfrm>
            <a:off x="419100" y="5232743"/>
            <a:ext cx="5219700" cy="1306169"/>
          </a:xfrm>
          <a:prstGeom prst="borderCallout1">
            <a:avLst>
              <a:gd name="adj1" fmla="val -16"/>
              <a:gd name="adj2" fmla="val 78481"/>
              <a:gd name="adj3" fmla="val -232418"/>
              <a:gd name="adj4" fmla="val 1044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Valid python statements that make up the function body. All statements must have </a:t>
            </a:r>
            <a:r>
              <a:rPr lang="en-US" sz="2400" dirty="0">
                <a:solidFill>
                  <a:srgbClr val="0432FF"/>
                </a:solidFill>
              </a:rPr>
              <a:t>same indentation level </a:t>
            </a:r>
            <a:r>
              <a:rPr lang="en-US" sz="2400" dirty="0"/>
              <a:t>(4 spaces).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8134350" y="5406474"/>
            <a:ext cx="3829050" cy="1315001"/>
          </a:xfrm>
          <a:prstGeom prst="borderCallout1">
            <a:avLst>
              <a:gd name="adj1" fmla="val 1384"/>
              <a:gd name="adj2" fmla="val -223"/>
              <a:gd name="adj3" fmla="val -213125"/>
              <a:gd name="adj4" fmla="val -502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An optional </a:t>
            </a:r>
            <a:r>
              <a:rPr lang="en-US" sz="2400" dirty="0">
                <a:solidFill>
                  <a:srgbClr val="0432FF"/>
                </a:solidFill>
              </a:rPr>
              <a:t>return</a:t>
            </a:r>
            <a:r>
              <a:rPr lang="en-US" sz="2400" dirty="0"/>
              <a:t> statement to return a value from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63196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48895</TotalTime>
  <Words>1836</Words>
  <Application>Microsoft Macintosh PowerPoint</Application>
  <PresentationFormat>Widescreen</PresentationFormat>
  <Paragraphs>255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SWE225 Introduction to  Programming and Problem Solving</vt:lpstr>
      <vt:lpstr>Topics of Discussion</vt:lpstr>
      <vt:lpstr>Functions</vt:lpstr>
      <vt:lpstr>Functions</vt:lpstr>
      <vt:lpstr>Functions</vt:lpstr>
      <vt:lpstr>Types of Functions</vt:lpstr>
      <vt:lpstr>Python Built-in Function</vt:lpstr>
      <vt:lpstr>User-defined Functions</vt:lpstr>
      <vt:lpstr>Syntax of a Python Function</vt:lpstr>
      <vt:lpstr>Example of a function</vt:lpstr>
      <vt:lpstr>Function Call</vt:lpstr>
      <vt:lpstr>Class Work</vt:lpstr>
      <vt:lpstr>The return statement</vt:lpstr>
      <vt:lpstr>Class Work</vt:lpstr>
      <vt:lpstr>Class Work</vt:lpstr>
      <vt:lpstr>Class Work</vt:lpstr>
      <vt:lpstr>Class Work</vt:lpstr>
      <vt:lpstr>Class Work</vt:lpstr>
      <vt:lpstr>Scope and Lifetime of Variables</vt:lpstr>
      <vt:lpstr>Function Arguments</vt:lpstr>
      <vt:lpstr>Class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Sujith Samuel Mathew</dc:creator>
  <cp:lastModifiedBy>Muhamad Omar Mohamed Ali Alhashmi</cp:lastModifiedBy>
  <cp:revision>628</cp:revision>
  <cp:lastPrinted>2017-11-05T08:32:23Z</cp:lastPrinted>
  <dcterms:created xsi:type="dcterms:W3CDTF">2017-06-08T04:46:35Z</dcterms:created>
  <dcterms:modified xsi:type="dcterms:W3CDTF">2023-10-24T18:10:15Z</dcterms:modified>
</cp:coreProperties>
</file>