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135" d="100"/>
          <a:sy n="135" d="100"/>
        </p:scale>
        <p:origin x="-104" y="-1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644602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0b1cf21a4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0b1cf21a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0bd21d39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0bd21d39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0bd21d39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0bd21d3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0bd21d39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0bd21d39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0b1cf2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0b1cf2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0b1cf21a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0b1cf21a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0b1cf21a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0b1cf21a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0b1cf21a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0b1cf21a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b1cf21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b1cf21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0b1cf21a4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0b1cf21a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0b1cf21a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0b1cf21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0b1cf21a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0b1cf21a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24400"/>
            <a:ext cx="8520600" cy="2614200"/>
          </a:xfrm>
          <a:prstGeom prst="rect">
            <a:avLst/>
          </a:prstGeom>
        </p:spPr>
        <p:txBody>
          <a:bodyPr spcFirstLastPara="1" wrap="square" lIns="91425" tIns="91425" rIns="91425" bIns="91425" anchor="b" anchorCtr="0">
            <a:normAutofit fontScale="90000"/>
          </a:bodyPr>
          <a:lstStyle/>
          <a:p>
            <a:pPr marL="0" lvl="0" indent="0" algn="ctr"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BYGB 7988 Business Performance Management Risk Analytics</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Section 2 </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3200400" lvl="0" indent="45720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Case 1</a:t>
            </a: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Instructor: Dr. W “RP” Raghupathi</a:t>
            </a: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2743200" lvl="0" indent="0" algn="l" rtl="0">
              <a:lnSpc>
                <a:spcPct val="90000"/>
              </a:lnSpc>
              <a:spcBef>
                <a:spcPts val="0"/>
              </a:spcBef>
              <a:spcAft>
                <a:spcPts val="0"/>
              </a:spcAft>
              <a:buClr>
                <a:schemeClr val="dk1"/>
              </a:buClr>
              <a:buSzPts val="248"/>
              <a:buFont typeface="Arial"/>
              <a:buNone/>
            </a:pPr>
            <a:r>
              <a:rPr lang="en" sz="2200">
                <a:latin typeface="Times New Roman"/>
                <a:ea typeface="Times New Roman"/>
                <a:cs typeface="Times New Roman"/>
                <a:sym typeface="Times New Roman"/>
              </a:rPr>
              <a:t>Prepared By: Regan Alt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71800" y="760988"/>
            <a:ext cx="8600400" cy="4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Insight 1: Volkswagen’s higher-end vehicles have more miles per gallon compared to competitors </a:t>
            </a:r>
            <a:endParaRPr sz="1600" b="1">
              <a:latin typeface="Times New Roman"/>
              <a:ea typeface="Times New Roman"/>
              <a:cs typeface="Times New Roman"/>
              <a:sym typeface="Times New Roman"/>
            </a:endParaRPr>
          </a:p>
        </p:txBody>
      </p:sp>
      <p:sp>
        <p:nvSpPr>
          <p:cNvPr id="116" name="Google Shape;116;p22"/>
          <p:cNvSpPr txBox="1">
            <a:spLocks noGrp="1"/>
          </p:cNvSpPr>
          <p:nvPr>
            <p:ph type="body" idx="1"/>
          </p:nvPr>
        </p:nvSpPr>
        <p:spPr>
          <a:xfrm>
            <a:off x="182750" y="1209450"/>
            <a:ext cx="41337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chart shows the variability between average price per vehicle and how many miles on the highway the car lasts per gallon.</a:t>
            </a:r>
            <a:endParaRPr sz="1300">
              <a:solidFill>
                <a:schemeClr val="dk1"/>
              </a:solidFill>
              <a:latin typeface="Times New Roman"/>
              <a:ea typeface="Times New Roman"/>
              <a:cs typeface="Times New Roman"/>
              <a:sym typeface="Times New Roman"/>
            </a:endParaRPr>
          </a:p>
          <a:p>
            <a:pPr marL="457200" lvl="0" indent="-311150" algn="l" rtl="0">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insights derived from this chart indicate Volkswagen’s most expensive vehicles can last more miles per gallon (mpg) than its competitors at the same price level. </a:t>
            </a:r>
            <a:endParaRPr sz="1300">
              <a:solidFill>
                <a:schemeClr val="dk1"/>
              </a:solidFill>
              <a:latin typeface="Times New Roman"/>
              <a:ea typeface="Times New Roman"/>
              <a:cs typeface="Times New Roman"/>
              <a:sym typeface="Times New Roman"/>
            </a:endParaRPr>
          </a:p>
          <a:p>
            <a:pPr marL="457200" lvl="0" indent="-311150" algn="l" rtl="0">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Since Volkswagen consumers get more mpg on the highway at a lower price, Volkswagen marketers should emphasis this competitive advantage to gain more market share. They could also price these vehicles higher to increase revenues, since competitors offer much higher prices for much fewer mpg. </a:t>
            </a:r>
            <a:endParaRPr sz="1300">
              <a:solidFill>
                <a:srgbClr val="666666"/>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17" name="Google Shape;117;p22"/>
          <p:cNvSpPr txBox="1">
            <a:spLocks noGrp="1"/>
          </p:cNvSpPr>
          <p:nvPr>
            <p:ph type="sldNum" idx="12"/>
          </p:nvPr>
        </p:nvSpPr>
        <p:spPr>
          <a:xfrm>
            <a:off x="8487483"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18" name="Google Shape;118;p22"/>
          <p:cNvPicPr preferRelativeResize="0"/>
          <p:nvPr/>
        </p:nvPicPr>
        <p:blipFill>
          <a:blip r:embed="rId3">
            <a:alphaModFix/>
          </a:blip>
          <a:stretch>
            <a:fillRect/>
          </a:stretch>
        </p:blipFill>
        <p:spPr>
          <a:xfrm>
            <a:off x="4316450" y="1348775"/>
            <a:ext cx="4569043" cy="3137750"/>
          </a:xfrm>
          <a:prstGeom prst="rect">
            <a:avLst/>
          </a:prstGeom>
          <a:noFill/>
          <a:ln>
            <a:noFill/>
          </a:ln>
        </p:spPr>
      </p:pic>
      <p:sp>
        <p:nvSpPr>
          <p:cNvPr id="119" name="Google Shape;119;p22"/>
          <p:cNvSpPr txBox="1"/>
          <p:nvPr/>
        </p:nvSpPr>
        <p:spPr>
          <a:xfrm>
            <a:off x="478350" y="391025"/>
            <a:ext cx="81873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1"/>
                </a:solidFill>
                <a:latin typeface="Times New Roman"/>
                <a:ea typeface="Times New Roman"/>
                <a:cs typeface="Times New Roman"/>
                <a:sym typeface="Times New Roman"/>
              </a:rPr>
              <a:t>Question 5.</a:t>
            </a:r>
            <a:r>
              <a:rPr lang="en" sz="1600">
                <a:solidFill>
                  <a:schemeClr val="dk1"/>
                </a:solidFill>
                <a:latin typeface="Times New Roman"/>
                <a:ea typeface="Times New Roman"/>
                <a:cs typeface="Times New Roman"/>
                <a:sym typeface="Times New Roman"/>
              </a:rPr>
              <a:t> Develop 3 insight charts for Volkswagen/car industry relating to performance.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27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Insight 2: There is a positive correlation between a automobile’s price and their average normalized losses </a:t>
            </a:r>
            <a:endParaRPr sz="1600">
              <a:latin typeface="Times New Roman"/>
              <a:ea typeface="Times New Roman"/>
              <a:cs typeface="Times New Roman"/>
              <a:sym typeface="Times New Roman"/>
            </a:endParaRPr>
          </a:p>
        </p:txBody>
      </p:sp>
      <p:sp>
        <p:nvSpPr>
          <p:cNvPr id="125" name="Google Shape;125;p23"/>
          <p:cNvSpPr txBox="1">
            <a:spLocks noGrp="1"/>
          </p:cNvSpPr>
          <p:nvPr>
            <p:ph type="body" idx="1"/>
          </p:nvPr>
        </p:nvSpPr>
        <p:spPr>
          <a:xfrm>
            <a:off x="360225" y="895188"/>
            <a:ext cx="4824600" cy="408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This chart shows the positive correlation between relative average loss payment per insured vehicle per year and the price per vehicle, for each automobile maker.</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price per vehicle is represented by the width of the bar, and thus it is evident the three most expensive automakers render greater normalized losses on average than the less expensive vehicles.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Volkswagen appears to have only slightly more normalized losses than Mercedes-Benz, but at much lower prices. They could use this insight to highlight to consumers their vehicles are cost slightly more to fix damages, but are almost half the price than those of leading competitors. </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a:solidFill>
                <a:schemeClr val="dk1"/>
              </a:solidFill>
            </a:endParaRPr>
          </a:p>
        </p:txBody>
      </p:sp>
      <p:sp>
        <p:nvSpPr>
          <p:cNvPr id="126" name="Google Shape;126;p23"/>
          <p:cNvSpPr txBox="1">
            <a:spLocks noGrp="1"/>
          </p:cNvSpPr>
          <p:nvPr>
            <p:ph type="sldNum" idx="12"/>
          </p:nvPr>
        </p:nvSpPr>
        <p:spPr>
          <a:xfrm>
            <a:off x="8472458" y="51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27" name="Google Shape;127;p23"/>
          <p:cNvSpPr txBox="1"/>
          <p:nvPr/>
        </p:nvSpPr>
        <p:spPr>
          <a:xfrm>
            <a:off x="360225" y="48125"/>
            <a:ext cx="548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Times New Roman"/>
                <a:ea typeface="Times New Roman"/>
                <a:cs typeface="Times New Roman"/>
                <a:sym typeface="Times New Roman"/>
              </a:rPr>
              <a:t>(Q5)</a:t>
            </a:r>
            <a:endParaRPr b="1"/>
          </a:p>
        </p:txBody>
      </p:sp>
      <p:pic>
        <p:nvPicPr>
          <p:cNvPr id="128" name="Google Shape;128;p23"/>
          <p:cNvPicPr preferRelativeResize="0"/>
          <p:nvPr/>
        </p:nvPicPr>
        <p:blipFill>
          <a:blip r:embed="rId3">
            <a:alphaModFix/>
          </a:blip>
          <a:stretch>
            <a:fillRect/>
          </a:stretch>
        </p:blipFill>
        <p:spPr>
          <a:xfrm>
            <a:off x="5678050" y="723525"/>
            <a:ext cx="3028125" cy="425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87100"/>
            <a:ext cx="740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8750"/>
              <a:buFont typeface="Arial"/>
              <a:buNone/>
            </a:pPr>
            <a:r>
              <a:rPr lang="en" sz="1600" b="1">
                <a:latin typeface="Times New Roman"/>
                <a:ea typeface="Times New Roman"/>
                <a:cs typeface="Times New Roman"/>
                <a:sym typeface="Times New Roman"/>
              </a:rPr>
              <a:t>Insight 3: A vehicle’s level of riskiness is associated with average price per automaker </a:t>
            </a:r>
            <a:endParaRPr/>
          </a:p>
        </p:txBody>
      </p:sp>
      <p:sp>
        <p:nvSpPr>
          <p:cNvPr id="134" name="Google Shape;134;p24"/>
          <p:cNvSpPr txBox="1">
            <a:spLocks noGrp="1"/>
          </p:cNvSpPr>
          <p:nvPr>
            <p:ph type="body" idx="1"/>
          </p:nvPr>
        </p:nvSpPr>
        <p:spPr>
          <a:xfrm>
            <a:off x="311700" y="1113838"/>
            <a:ext cx="3918300" cy="34164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This chart shows the average riskiness, where 3 is the riskiest, associated with the vehicles average price for each automobile maker in the dataset.</a:t>
            </a:r>
            <a:endParaRPr sz="1400" dirty="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 insights derived from this polynomial trendline with an R-squared of .490 and P-value of 0.0060 suggest level of a car’s risk can factor into price. </a:t>
            </a:r>
            <a:endParaRPr sz="1400" dirty="0">
              <a:solidFill>
                <a:schemeClr val="dk1"/>
              </a:solidFill>
              <a:latin typeface="Times New Roman"/>
              <a:ea typeface="Times New Roman"/>
              <a:cs typeface="Times New Roman"/>
              <a:sym typeface="Times New Roman"/>
            </a:endParaRPr>
          </a:p>
          <a:p>
            <a:pPr marL="457200" lvl="0" indent="-317500" algn="l" rtl="0">
              <a:spcBef>
                <a:spcPts val="1000"/>
              </a:spcBef>
              <a:spcAft>
                <a:spcPts val="1200"/>
              </a:spcAft>
              <a:buClr>
                <a:schemeClr val="dk1"/>
              </a:buClr>
              <a:buSzPts val="1400"/>
              <a:buFont typeface="Times New Roman"/>
              <a:buChar char="●"/>
            </a:pPr>
            <a:r>
              <a:rPr lang="en" sz="1400" dirty="0" smtClean="0">
                <a:solidFill>
                  <a:schemeClr val="dk1"/>
                </a:solidFill>
                <a:latin typeface="Times New Roman"/>
                <a:ea typeface="Times New Roman"/>
                <a:cs typeface="Times New Roman"/>
                <a:sym typeface="Times New Roman"/>
              </a:rPr>
              <a:t>Volkswagen</a:t>
            </a:r>
            <a:r>
              <a:rPr lang="en" sz="1400" dirty="0">
                <a:solidFill>
                  <a:schemeClr val="dk1"/>
                </a:solidFill>
                <a:latin typeface="Times New Roman"/>
                <a:ea typeface="Times New Roman"/>
                <a:cs typeface="Times New Roman"/>
                <a:sym typeface="Times New Roman"/>
              </a:rPr>
              <a:t>, highlighted by its average price per vehicle has a slightly higher risk factor than a majority of the other carmakers. They could invest in research and development to offer a safer car at a higher price, such as honda or jaguar. </a:t>
            </a:r>
            <a:endParaRPr sz="1400" dirty="0">
              <a:solidFill>
                <a:schemeClr val="dk1"/>
              </a:solidFill>
              <a:latin typeface="Times New Roman"/>
              <a:ea typeface="Times New Roman"/>
              <a:cs typeface="Times New Roman"/>
              <a:sym typeface="Times New Roman"/>
            </a:endParaRPr>
          </a:p>
        </p:txBody>
      </p:sp>
      <p:sp>
        <p:nvSpPr>
          <p:cNvPr id="135" name="Google Shape;135;p24"/>
          <p:cNvSpPr txBox="1">
            <a:spLocks noGrp="1"/>
          </p:cNvSpPr>
          <p:nvPr>
            <p:ph type="sldNum" idx="12"/>
          </p:nvPr>
        </p:nvSpPr>
        <p:spPr>
          <a:xfrm>
            <a:off x="8434858" y="1438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136" name="Google Shape;136;p24"/>
          <p:cNvPicPr preferRelativeResize="0"/>
          <p:nvPr/>
        </p:nvPicPr>
        <p:blipFill>
          <a:blip r:embed="rId3">
            <a:alphaModFix/>
          </a:blip>
          <a:stretch>
            <a:fillRect/>
          </a:stretch>
        </p:blipFill>
        <p:spPr>
          <a:xfrm>
            <a:off x="4278000" y="700775"/>
            <a:ext cx="4301451" cy="4242525"/>
          </a:xfrm>
          <a:prstGeom prst="rect">
            <a:avLst/>
          </a:prstGeom>
          <a:noFill/>
          <a:ln>
            <a:noFill/>
          </a:ln>
        </p:spPr>
      </p:pic>
      <p:sp>
        <p:nvSpPr>
          <p:cNvPr id="137" name="Google Shape;137;p24"/>
          <p:cNvSpPr txBox="1"/>
          <p:nvPr/>
        </p:nvSpPr>
        <p:spPr>
          <a:xfrm>
            <a:off x="413575" y="0"/>
            <a:ext cx="548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Times New Roman"/>
                <a:ea typeface="Times New Roman"/>
                <a:cs typeface="Times New Roman"/>
                <a:sym typeface="Times New Roman"/>
              </a:rPr>
              <a:t>(Q5)</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(Q5) </a:t>
            </a:r>
            <a:r>
              <a:rPr lang="en" sz="1600">
                <a:latin typeface="Times New Roman"/>
                <a:ea typeface="Times New Roman"/>
                <a:cs typeface="Times New Roman"/>
                <a:sym typeface="Times New Roman"/>
              </a:rPr>
              <a:t>Interpret the results. Provide insight to make informed decisions at Volkswagen</a:t>
            </a:r>
            <a:endParaRPr sz="1600">
              <a:latin typeface="Times New Roman"/>
              <a:ea typeface="Times New Roman"/>
              <a:cs typeface="Times New Roman"/>
              <a:sym typeface="Times New Roman"/>
            </a:endParaRPr>
          </a:p>
        </p:txBody>
      </p:sp>
      <p:sp>
        <p:nvSpPr>
          <p:cNvPr id="143" name="Google Shape;143;p25"/>
          <p:cNvSpPr txBox="1">
            <a:spLocks noGrp="1"/>
          </p:cNvSpPr>
          <p:nvPr>
            <p:ph type="body" idx="1"/>
          </p:nvPr>
        </p:nvSpPr>
        <p:spPr>
          <a:xfrm>
            <a:off x="311700" y="926900"/>
            <a:ext cx="8520600" cy="3416400"/>
          </a:xfrm>
          <a:prstGeom prst="rect">
            <a:avLst/>
          </a:prstGeom>
        </p:spPr>
        <p:txBody>
          <a:bodyPr spcFirstLastPara="1" wrap="square" lIns="91425" tIns="91425" rIns="91425" bIns="91425" anchor="t" anchorCtr="0">
            <a:normAutofit fontScale="92500"/>
          </a:bodyPr>
          <a:lstStyle/>
          <a:p>
            <a:pPr marL="457200" lvl="0" indent="-317500" algn="l" rtl="0">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Based on this analysis, it is recommended that moving forward Volkswagen highlights their competitive advantage of offering lower prices on average per vehicle with higher miles per gallon on the highway compared to competitors.   </a:t>
            </a:r>
            <a:endParaRPr sz="14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Additionally, Volkswagen has the opportunity to emphasize their unique selling point that their vehicles garner fewer normalized losses on average for the price of the vehicle, compared to higher-end brands such as Peugeot and Porsche. This could improve both company image and Consumer Satisfaction Index if they consider the cost per vehicle outweighs the potential loss in damages if they were to get into an accident. </a:t>
            </a:r>
            <a:endParaRPr sz="14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Overall, Volkswagen offers good quality vehicles at a lower price than high-end retailers. Depending on the consumers preference for miles per gallon, riskiness, and repair costs relative to vehicle price, Volkswagen has the potential to expand to almost every market around the world. </a:t>
            </a:r>
            <a:endParaRPr sz="14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000"/>
              </a:spcAft>
              <a:buNone/>
            </a:pPr>
            <a:r>
              <a:rPr lang="en" sz="1400">
                <a:solidFill>
                  <a:schemeClr val="dk1"/>
                </a:solidFill>
                <a:latin typeface="Times New Roman"/>
                <a:ea typeface="Times New Roman"/>
                <a:cs typeface="Times New Roman"/>
                <a:sym typeface="Times New Roman"/>
              </a:rPr>
              <a:t>Automobile data source: https://data.world/uci/automobile</a:t>
            </a:r>
            <a:endParaRPr sz="1400">
              <a:solidFill>
                <a:schemeClr val="dk1"/>
              </a:solidFill>
              <a:latin typeface="Times New Roman"/>
              <a:ea typeface="Times New Roman"/>
              <a:cs typeface="Times New Roman"/>
              <a:sym typeface="Times New Roman"/>
            </a:endParaRPr>
          </a:p>
        </p:txBody>
      </p:sp>
      <p:sp>
        <p:nvSpPr>
          <p:cNvPr id="144" name="Google Shape;144;p25"/>
          <p:cNvSpPr txBox="1">
            <a:spLocks noGrp="1"/>
          </p:cNvSpPr>
          <p:nvPr>
            <p:ph type="sldNum" idx="12"/>
          </p:nvPr>
        </p:nvSpPr>
        <p:spPr>
          <a:xfrm>
            <a:off x="8457433" y="1311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45" name="Google Shape;145;p25"/>
          <p:cNvSpPr txBox="1"/>
          <p:nvPr/>
        </p:nvSpPr>
        <p:spPr>
          <a:xfrm>
            <a:off x="413600" y="127825"/>
            <a:ext cx="548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6666"/>
              <a:buFont typeface="Arial"/>
              <a:buNone/>
            </a:pPr>
            <a:r>
              <a:rPr lang="en" sz="1650" b="1">
                <a:latin typeface="Times New Roman"/>
                <a:ea typeface="Times New Roman"/>
                <a:cs typeface="Times New Roman"/>
                <a:sym typeface="Times New Roman"/>
              </a:rPr>
              <a:t>Question 1.</a:t>
            </a:r>
            <a:r>
              <a:rPr lang="en" sz="1650">
                <a:latin typeface="Times New Roman"/>
                <a:ea typeface="Times New Roman"/>
                <a:cs typeface="Times New Roman"/>
                <a:sym typeface="Times New Roman"/>
              </a:rPr>
              <a:t> What challenges does Thomas Schmall face upon becoming CEO of Volkswagen do Brasil (VMB)? Briefly discuss. </a:t>
            </a:r>
            <a:endParaRPr sz="165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1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Challenges Schmall faced when becoming CEO of VMB in 2007:</a:t>
            </a:r>
            <a:endParaRPr sz="1400" dirty="0">
              <a:solidFill>
                <a:schemeClr val="dk1"/>
              </a:solidFill>
              <a:latin typeface="Times New Roman"/>
              <a:ea typeface="Times New Roman"/>
              <a:cs typeface="Times New Roman"/>
              <a:sym typeface="Times New Roman"/>
            </a:endParaRPr>
          </a:p>
          <a:p>
            <a:pPr marL="914400" lvl="1" indent="-317500" algn="l" rtl="0">
              <a:lnSpc>
                <a:spcPct val="110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VMB was going through a restructuring plan due to previous 7 years of consecutive losses</a:t>
            </a:r>
            <a:endParaRPr dirty="0">
              <a:solidFill>
                <a:schemeClr val="dk1"/>
              </a:solidFill>
              <a:latin typeface="Times New Roman"/>
              <a:ea typeface="Times New Roman"/>
              <a:cs typeface="Times New Roman"/>
              <a:sym typeface="Times New Roman"/>
            </a:endParaRPr>
          </a:p>
          <a:p>
            <a:pPr marL="914400" lvl="1" indent="-317500" algn="l" rtl="0">
              <a:lnSpc>
                <a:spcPct val="110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 The 2 key consumer indicators ‘Things gone wrong’ (TGW) and “Customer Satisfaction Index” (CSI) were behind management objectives</a:t>
            </a:r>
            <a:endParaRPr dirty="0">
              <a:solidFill>
                <a:schemeClr val="dk1"/>
              </a:solidFill>
              <a:latin typeface="Times New Roman"/>
              <a:ea typeface="Times New Roman"/>
              <a:cs typeface="Times New Roman"/>
              <a:sym typeface="Times New Roman"/>
            </a:endParaRPr>
          </a:p>
          <a:p>
            <a:pPr marL="457200" lvl="0" indent="-317500" algn="l" rtl="0">
              <a:lnSpc>
                <a:spcPct val="11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Macroeconomic situation in Brazil: </a:t>
            </a:r>
            <a:endParaRPr sz="1400" dirty="0">
              <a:solidFill>
                <a:schemeClr val="dk1"/>
              </a:solidFill>
              <a:latin typeface="Times New Roman"/>
              <a:ea typeface="Times New Roman"/>
              <a:cs typeface="Times New Roman"/>
              <a:sym typeface="Times New Roman"/>
            </a:endParaRPr>
          </a:p>
          <a:p>
            <a:pPr marL="914400" lvl="1" indent="-317500" algn="l" rtl="0">
              <a:lnSpc>
                <a:spcPct val="110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Brazilian currency had appreciated against the dollar and euro</a:t>
            </a:r>
            <a:endParaRPr dirty="0">
              <a:solidFill>
                <a:schemeClr val="dk1"/>
              </a:solidFill>
              <a:latin typeface="Times New Roman"/>
              <a:ea typeface="Times New Roman"/>
              <a:cs typeface="Times New Roman"/>
              <a:sym typeface="Times New Roman"/>
            </a:endParaRPr>
          </a:p>
          <a:p>
            <a:pPr marL="914400" lvl="1" indent="-317500" algn="l" rtl="0">
              <a:lnSpc>
                <a:spcPct val="110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I</a:t>
            </a:r>
            <a:r>
              <a:rPr lang="en" sz="1400" dirty="0">
                <a:solidFill>
                  <a:schemeClr val="dk1"/>
                </a:solidFill>
                <a:latin typeface="Times New Roman"/>
                <a:ea typeface="Times New Roman"/>
                <a:cs typeface="Times New Roman"/>
                <a:sym typeface="Times New Roman"/>
              </a:rPr>
              <a:t>ncreased costs in labor and raw materials made Brazilian automobiles </a:t>
            </a:r>
            <a:r>
              <a:rPr lang="en" dirty="0">
                <a:solidFill>
                  <a:schemeClr val="dk1"/>
                </a:solidFill>
                <a:latin typeface="Times New Roman"/>
                <a:ea typeface="Times New Roman"/>
                <a:cs typeface="Times New Roman"/>
                <a:sym typeface="Times New Roman"/>
              </a:rPr>
              <a:t>unattractive </a:t>
            </a:r>
            <a:r>
              <a:rPr lang="en" sz="1400" dirty="0">
                <a:solidFill>
                  <a:schemeClr val="dk1"/>
                </a:solidFill>
                <a:latin typeface="Times New Roman"/>
                <a:ea typeface="Times New Roman"/>
                <a:cs typeface="Times New Roman"/>
                <a:sym typeface="Times New Roman"/>
              </a:rPr>
              <a:t>in the export market</a:t>
            </a:r>
            <a:endParaRPr dirty="0">
              <a:solidFill>
                <a:schemeClr val="dk1"/>
              </a:solidFill>
              <a:latin typeface="Times New Roman"/>
              <a:ea typeface="Times New Roman"/>
              <a:cs typeface="Times New Roman"/>
              <a:sym typeface="Times New Roman"/>
            </a:endParaRPr>
          </a:p>
          <a:p>
            <a:pPr marL="914400" lvl="1" indent="-317500" algn="l" rtl="0">
              <a:lnSpc>
                <a:spcPct val="110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Global automotive c</a:t>
            </a:r>
            <a:r>
              <a:rPr lang="en" sz="1400" dirty="0">
                <a:solidFill>
                  <a:schemeClr val="dk1"/>
                </a:solidFill>
                <a:latin typeface="Times New Roman"/>
                <a:ea typeface="Times New Roman"/>
                <a:cs typeface="Times New Roman"/>
                <a:sym typeface="Times New Roman"/>
              </a:rPr>
              <a:t>ompetitiveness </a:t>
            </a:r>
            <a:r>
              <a:rPr lang="en" dirty="0">
                <a:solidFill>
                  <a:schemeClr val="dk1"/>
                </a:solidFill>
                <a:latin typeface="Times New Roman"/>
                <a:ea typeface="Times New Roman"/>
                <a:cs typeface="Times New Roman"/>
                <a:sym typeface="Times New Roman"/>
              </a:rPr>
              <a:t>prevented VWB from</a:t>
            </a:r>
            <a:r>
              <a:rPr lang="en" sz="1400" dirty="0">
                <a:solidFill>
                  <a:schemeClr val="dk1"/>
                </a:solidFill>
                <a:latin typeface="Times New Roman"/>
                <a:ea typeface="Times New Roman"/>
                <a:cs typeface="Times New Roman"/>
                <a:sym typeface="Times New Roman"/>
              </a:rPr>
              <a:t> rais</a:t>
            </a:r>
            <a:r>
              <a:rPr lang="en" dirty="0">
                <a:solidFill>
                  <a:schemeClr val="dk1"/>
                </a:solidFill>
                <a:latin typeface="Times New Roman"/>
                <a:ea typeface="Times New Roman"/>
                <a:cs typeface="Times New Roman"/>
                <a:sym typeface="Times New Roman"/>
              </a:rPr>
              <a:t>ing</a:t>
            </a:r>
            <a:r>
              <a:rPr lang="en" sz="1400" dirty="0">
                <a:solidFill>
                  <a:schemeClr val="dk1"/>
                </a:solidFill>
                <a:latin typeface="Times New Roman"/>
                <a:ea typeface="Times New Roman"/>
                <a:cs typeface="Times New Roman"/>
                <a:sym typeface="Times New Roman"/>
              </a:rPr>
              <a:t> prices to cover excess capacity costs</a:t>
            </a:r>
            <a:endParaRPr sz="1400" dirty="0">
              <a:solidFill>
                <a:schemeClr val="dk1"/>
              </a:solidFill>
              <a:latin typeface="Times New Roman"/>
              <a:ea typeface="Times New Roman"/>
              <a:cs typeface="Times New Roman"/>
              <a:sym typeface="Times New Roman"/>
            </a:endParaRPr>
          </a:p>
          <a:p>
            <a:pPr marL="457200" lvl="0" indent="-317500" algn="l" rtl="0">
              <a:lnSpc>
                <a:spcPct val="11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 economically difficult years made a bureaucratic and conservative VWB culture and atmosphere due to the fear of instability among the workers </a:t>
            </a:r>
            <a:endParaRPr sz="1400" dirty="0">
              <a:solidFill>
                <a:schemeClr val="dk1"/>
              </a:solidFill>
              <a:latin typeface="Times New Roman"/>
              <a:ea typeface="Times New Roman"/>
              <a:cs typeface="Times New Roman"/>
              <a:sym typeface="Times New Roman"/>
            </a:endParaRPr>
          </a:p>
          <a:p>
            <a:pPr marL="457200" lvl="0" indent="-317500" algn="l" rtl="0">
              <a:lnSpc>
                <a:spcPct val="11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Schmall did not want to repeat history using cost reduction, employee layoffs and capacity downsizing</a:t>
            </a:r>
            <a:endParaRPr sz="14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400" dirty="0">
              <a:latin typeface="Times New Roman"/>
              <a:ea typeface="Times New Roman"/>
              <a:cs typeface="Times New Roman"/>
              <a:sym typeface="Times New Roman"/>
            </a:endParaRPr>
          </a:p>
        </p:txBody>
      </p:sp>
      <p:sp>
        <p:nvSpPr>
          <p:cNvPr id="61" name="Google Shape;61;p14"/>
          <p:cNvSpPr txBox="1">
            <a:spLocks noGrp="1"/>
          </p:cNvSpPr>
          <p:nvPr>
            <p:ph type="sldNum" idx="12"/>
          </p:nvPr>
        </p:nvSpPr>
        <p:spPr>
          <a:xfrm>
            <a:off x="8487483"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1600" b="1">
                <a:latin typeface="Times New Roman"/>
                <a:ea typeface="Times New Roman"/>
                <a:cs typeface="Times New Roman"/>
                <a:sym typeface="Times New Roman"/>
              </a:rPr>
              <a:t>(Q1) </a:t>
            </a:r>
            <a:r>
              <a:rPr lang="en" sz="1600">
                <a:latin typeface="Times New Roman"/>
                <a:ea typeface="Times New Roman"/>
                <a:cs typeface="Times New Roman"/>
                <a:sym typeface="Times New Roman"/>
              </a:rPr>
              <a:t>How analytics can help mitigate some of the challenges: </a:t>
            </a:r>
            <a:endParaRPr sz="1600"/>
          </a:p>
        </p:txBody>
      </p:sp>
      <p:sp>
        <p:nvSpPr>
          <p:cNvPr id="67" name="Google Shape;67;p15"/>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317500" algn="l" rtl="0">
              <a:lnSpc>
                <a:spcPct val="90000"/>
              </a:lnSpc>
              <a:spcBef>
                <a:spcPts val="5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Schmall wanted to build a high performance team that would make VWB the industry leader in quality, innovation, sales, and profitability in South America </a:t>
            </a:r>
            <a:endParaRPr>
              <a:solidFill>
                <a:schemeClr val="dk1"/>
              </a:solidFill>
              <a:latin typeface="Times New Roman"/>
              <a:ea typeface="Times New Roman"/>
              <a:cs typeface="Times New Roman"/>
              <a:sym typeface="Times New Roman"/>
            </a:endParaRPr>
          </a:p>
          <a:p>
            <a:pPr marL="457200" lvl="0" indent="-317500" algn="l" rtl="0">
              <a:lnSpc>
                <a:spcPct val="9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Analytics could be used to define new Key Performance Indicators at micro level to mitigate some of the challenges </a:t>
            </a:r>
            <a:endParaRPr sz="140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By improving productivity, Schmall could eliminate customer dissatisfaction, improve inefficiency and maximize employee value by optimizing each phase of production process </a:t>
            </a:r>
            <a:endParaRPr>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KPI Strategy:</a:t>
            </a:r>
            <a:endParaRPr sz="140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i="1">
                <a:solidFill>
                  <a:schemeClr val="dk1"/>
                </a:solidFill>
                <a:latin typeface="Times New Roman"/>
                <a:ea typeface="Times New Roman"/>
                <a:cs typeface="Times New Roman"/>
                <a:sym typeface="Times New Roman"/>
              </a:rPr>
              <a:t>Customer indicators</a:t>
            </a:r>
            <a:r>
              <a:rPr lang="en">
                <a:solidFill>
                  <a:schemeClr val="dk1"/>
                </a:solidFill>
                <a:latin typeface="Times New Roman"/>
                <a:ea typeface="Times New Roman"/>
                <a:cs typeface="Times New Roman"/>
                <a:sym typeface="Times New Roman"/>
              </a:rPr>
              <a:t>: Use customer analytics to respond to consumer demands, achieve target market share, grow sales per customer, improve loyalty index </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i="1">
                <a:solidFill>
                  <a:schemeClr val="dk1"/>
                </a:solidFill>
                <a:latin typeface="Times New Roman"/>
                <a:ea typeface="Times New Roman"/>
                <a:cs typeface="Times New Roman"/>
                <a:sym typeface="Times New Roman"/>
              </a:rPr>
              <a:t>Personnel Indicators</a:t>
            </a:r>
            <a:r>
              <a:rPr lang="en">
                <a:solidFill>
                  <a:schemeClr val="dk1"/>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Measure employee analytics, so they feel more accountable to meet the performance indicators and progress further past them. Improve employee benefits such as healthcare. </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i="1">
                <a:solidFill>
                  <a:srgbClr val="000000"/>
                </a:solidFill>
                <a:latin typeface="Times New Roman"/>
                <a:ea typeface="Times New Roman"/>
                <a:cs typeface="Times New Roman"/>
                <a:sym typeface="Times New Roman"/>
              </a:rPr>
              <a:t>Process Indicators</a:t>
            </a:r>
            <a:r>
              <a:rPr lang="en">
                <a:solidFill>
                  <a:srgbClr val="000000"/>
                </a:solidFill>
                <a:latin typeface="Times New Roman"/>
                <a:ea typeface="Times New Roman"/>
                <a:cs typeface="Times New Roman"/>
                <a:sym typeface="Times New Roman"/>
              </a:rPr>
              <a:t>: Accelerate turnover rate using product and customer analytics by reducing lead time in response to market demands</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i="1">
                <a:solidFill>
                  <a:srgbClr val="000000"/>
                </a:solidFill>
                <a:latin typeface="Times New Roman"/>
                <a:ea typeface="Times New Roman"/>
                <a:cs typeface="Times New Roman"/>
                <a:sym typeface="Times New Roman"/>
              </a:rPr>
              <a:t>Financial Indicators</a:t>
            </a:r>
            <a:r>
              <a:rPr lang="en">
                <a:solidFill>
                  <a:srgbClr val="000000"/>
                </a:solidFill>
                <a:latin typeface="Times New Roman"/>
                <a:ea typeface="Times New Roman"/>
                <a:cs typeface="Times New Roman"/>
                <a:sym typeface="Times New Roman"/>
              </a:rPr>
              <a:t>: minimize costs, gain majority of Brazilian market share to bolster economy and providing for domestic and international consumers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sp>
        <p:nvSpPr>
          <p:cNvPr id="68" name="Google Shape;68;p15"/>
          <p:cNvSpPr txBox="1">
            <a:spLocks noGrp="1"/>
          </p:cNvSpPr>
          <p:nvPr>
            <p:ph type="sldNum" idx="12"/>
          </p:nvPr>
        </p:nvSpPr>
        <p:spPr>
          <a:xfrm>
            <a:off x="8427333" y="1739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Question 2.</a:t>
            </a:r>
            <a:r>
              <a:rPr lang="en" sz="1600">
                <a:latin typeface="Times New Roman"/>
                <a:ea typeface="Times New Roman"/>
                <a:cs typeface="Times New Roman"/>
                <a:sym typeface="Times New Roman"/>
              </a:rPr>
              <a:t> Describe VWB’s new strategy. </a:t>
            </a:r>
            <a:endParaRPr sz="16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New strategy consists of reeducating the VWB management team to spend money wisely in order to expand market share, improve processes and innovate new products</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Also, revamp relationships with key stakeholders (employees, suppliers, dealers) by shifting the mindset of the company down to the factory floor</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Schmall wanted to implement a Strategy Map based on: Finance, Customer, Internal Process, and Potential and Growth</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 VWB Executive Committee translated each strategy map’s objectives into specific indicators and assigned an executive to each goal</a:t>
            </a:r>
            <a:endParaRPr sz="1400" dirty="0">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Each executive had to monitor and achieve the performance targets for each of the objectives metrics, by relaying the initiatives to employees and driving performance</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1200"/>
              </a:spcAft>
              <a:buNone/>
            </a:pPr>
            <a:endParaRPr dirty="0"/>
          </a:p>
        </p:txBody>
      </p:sp>
      <p:sp>
        <p:nvSpPr>
          <p:cNvPr id="75" name="Google Shape;75;p16"/>
          <p:cNvSpPr txBox="1">
            <a:spLocks noGrp="1"/>
          </p:cNvSpPr>
          <p:nvPr>
            <p:ph type="sldNum" idx="12"/>
          </p:nvPr>
        </p:nvSpPr>
        <p:spPr>
          <a:xfrm>
            <a:off x="8434858" y="1363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(Q2) </a:t>
            </a:r>
            <a:r>
              <a:rPr lang="en" sz="1600">
                <a:latin typeface="Times New Roman"/>
                <a:ea typeface="Times New Roman"/>
                <a:cs typeface="Times New Roman"/>
                <a:sym typeface="Times New Roman"/>
              </a:rPr>
              <a:t>How does business performance management help execute this strategy?  What support may analytics provide? </a:t>
            </a:r>
            <a:endParaRPr sz="160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 sz="1400">
                <a:solidFill>
                  <a:schemeClr val="dk1"/>
                </a:solidFill>
                <a:latin typeface="Times New Roman"/>
                <a:ea typeface="Times New Roman"/>
                <a:cs typeface="Times New Roman"/>
                <a:sym typeface="Times New Roman"/>
              </a:rPr>
              <a:t>Using predictive analytics and business performance measurements to execute this strategy: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Using Predictive analytics: </a:t>
            </a:r>
            <a:endParaRPr sz="1400">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Helps Schall determine what would happen regarding specific scenarios unfolding, i.e meeting revenue numbers or expanding market share</a:t>
            </a:r>
            <a:endParaRPr>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Can be used to adjust product offerings and pricing in real time by gauging consumption patterns to predict which vehicles will sell in certain markets at certain times</a:t>
            </a:r>
            <a:endParaRPr>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Implementing Business Performance Management:</a:t>
            </a:r>
            <a:endParaRPr sz="1400">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manage budgeting and better understand other capital investments such as building a new factory</a:t>
            </a:r>
            <a:endParaRPr>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look at data by region within Brazil so it can react to fluctuations in the market more quickly</a:t>
            </a:r>
            <a:endParaRPr>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create R-squared models for developing capital-asset pricing models to enhance marketing campaigns</a:t>
            </a:r>
            <a:endParaRPr>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streamline business processes, enhance shareholder value, and create a more flexible organizational structure that can adapt to market changes more dynamically </a:t>
            </a:r>
            <a:endParaRPr/>
          </a:p>
        </p:txBody>
      </p:sp>
      <p:sp>
        <p:nvSpPr>
          <p:cNvPr id="82" name="Google Shape;82;p17"/>
          <p:cNvSpPr txBox="1">
            <a:spLocks noGrp="1"/>
          </p:cNvSpPr>
          <p:nvPr>
            <p:ph type="sldNum" idx="12"/>
          </p:nvPr>
        </p:nvSpPr>
        <p:spPr>
          <a:xfrm>
            <a:off x="8487508" y="121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Question 3. </a:t>
            </a:r>
            <a:r>
              <a:rPr lang="en" sz="1600">
                <a:latin typeface="Times New Roman"/>
                <a:ea typeface="Times New Roman"/>
                <a:cs typeface="Times New Roman"/>
                <a:sym typeface="Times New Roman"/>
              </a:rPr>
              <a:t>How does the strategy map (Exhibit 4) and Balanced Scorecard (Exhibit 5) help Schmall and Senn implement the new strategy? </a:t>
            </a:r>
            <a:endParaRPr sz="1600">
              <a:latin typeface="Times New Roman"/>
              <a:ea typeface="Times New Roman"/>
              <a:cs typeface="Times New Roman"/>
              <a:sym typeface="Times New Roman"/>
            </a:endParaRPr>
          </a:p>
        </p:txBody>
      </p:sp>
      <p:sp>
        <p:nvSpPr>
          <p:cNvPr id="88" name="Google Shape;88;p18"/>
          <p:cNvSpPr txBox="1">
            <a:spLocks noGrp="1"/>
          </p:cNvSpPr>
          <p:nvPr>
            <p:ph type="body" idx="1"/>
          </p:nvPr>
        </p:nvSpPr>
        <p:spPr>
          <a:xfrm>
            <a:off x="311700" y="124682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1400" dirty="0">
                <a:solidFill>
                  <a:schemeClr val="dk1"/>
                </a:solidFill>
                <a:latin typeface="Times New Roman"/>
                <a:ea typeface="Times New Roman"/>
                <a:cs typeface="Times New Roman"/>
                <a:sym typeface="Times New Roman"/>
              </a:rPr>
              <a:t>Strategy Map (Exhibit 4):</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5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 Strategy map facilitates the translation of Schmall and Senn’s new strategy for VWB by identifying the challenges the organization faces (financial, customer, internal processes, potential and growth)</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It breaks down the objectives that will be used to overcome these challenges in each category</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Ultimate goal is to achieve sustainable and positive financial results  </a:t>
            </a:r>
            <a:endParaRPr sz="1400" dirty="0">
              <a:solidFill>
                <a:schemeClr val="dk1"/>
              </a:solidFill>
              <a:latin typeface="Times New Roman"/>
              <a:ea typeface="Times New Roman"/>
              <a:cs typeface="Times New Roman"/>
              <a:sym typeface="Times New Roman"/>
            </a:endParaRPr>
          </a:p>
          <a:p>
            <a:pPr marL="0" lvl="0" indent="0" algn="l" rtl="0">
              <a:lnSpc>
                <a:spcPct val="100000"/>
              </a:lnSpc>
              <a:spcBef>
                <a:spcPts val="50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l" rtl="0">
              <a:lnSpc>
                <a:spcPct val="100000"/>
              </a:lnSpc>
              <a:spcBef>
                <a:spcPts val="500"/>
              </a:spcBef>
              <a:spcAft>
                <a:spcPts val="0"/>
              </a:spcAft>
              <a:buNone/>
            </a:pPr>
            <a:r>
              <a:rPr lang="en" sz="1400" dirty="0">
                <a:solidFill>
                  <a:schemeClr val="dk1"/>
                </a:solidFill>
                <a:latin typeface="Times New Roman"/>
                <a:ea typeface="Times New Roman"/>
                <a:cs typeface="Times New Roman"/>
                <a:sym typeface="Times New Roman"/>
              </a:rPr>
              <a:t>Balanced Scorecard (Exhibit 5):</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50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 Balanced Scorecard helps by addressing the metrics needed to be met for the VP of each team, who then transfers the objectives to employees more effectively</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Each department can use the overarching strategy and apply it to their particular group </a:t>
            </a:r>
            <a:endParaRPr sz="1400" dirty="0">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Can tie targets to individual performance and compensation system to incentivize employees and understand how their own productivity supports the overall strategy </a:t>
            </a:r>
            <a:endParaRPr dirty="0"/>
          </a:p>
        </p:txBody>
      </p:sp>
      <p:sp>
        <p:nvSpPr>
          <p:cNvPr id="89" name="Google Shape;89;p18"/>
          <p:cNvSpPr txBox="1">
            <a:spLocks noGrp="1"/>
          </p:cNvSpPr>
          <p:nvPr>
            <p:ph type="sldNum" idx="12"/>
          </p:nvPr>
        </p:nvSpPr>
        <p:spPr>
          <a:xfrm>
            <a:off x="8464933" y="1062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(Q3)</a:t>
            </a:r>
            <a:r>
              <a:rPr lang="en" sz="1600">
                <a:latin typeface="Times New Roman"/>
                <a:ea typeface="Times New Roman"/>
                <a:cs typeface="Times New Roman"/>
                <a:sym typeface="Times New Roman"/>
              </a:rPr>
              <a:t> What are the strengths and weaknesses of the scorecard and its implementation? </a:t>
            </a:r>
            <a:endParaRPr sz="16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How does a scorecard relate to analytics? [2 slides].</a:t>
            </a:r>
            <a:endParaRPr sz="1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Strengths &amp; Weaknesses: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Strengths: </a:t>
            </a:r>
            <a:endParaRPr sz="140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scorecard addresses serious deficiencies and thus can act as a link to VWB’s long-term strategic objectives through short-term micro-level actions </a:t>
            </a:r>
            <a:endParaRPr>
              <a:solidFill>
                <a:schemeClr val="dk1"/>
              </a:solidFill>
              <a:latin typeface="Times New Roman"/>
              <a:ea typeface="Times New Roman"/>
              <a:cs typeface="Times New Roman"/>
              <a:sym typeface="Times New Roman"/>
            </a:endParaRPr>
          </a:p>
          <a:p>
            <a:pPr marL="1371600" lvl="2"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 mitigates dependency on financial indicators to measure company performance, allowing managers to focus on Customer Satisfaction Index instead </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400">
                <a:solidFill>
                  <a:schemeClr val="dk1"/>
                </a:solidFill>
                <a:latin typeface="Times New Roman"/>
                <a:ea typeface="Times New Roman"/>
                <a:cs typeface="Times New Roman"/>
                <a:sym typeface="Times New Roman"/>
              </a:rPr>
              <a:t>Weaknesses</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scorecard may only be implemented effectively if all VP’s and teams collaborate and stay on track</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May also require a lot of investment in time and money if the strategy calls for new technology or employees to be retrained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How the Scorecard Relates to Analytics: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scorecard provides the framework for VP’s to integrate customer, product, operational and financial analytics to achieve VWB’s overarching objectives </a:t>
            </a:r>
            <a:endParaRPr sz="1400">
              <a:solidFill>
                <a:schemeClr val="dk1"/>
              </a:solidFill>
              <a:latin typeface="Times New Roman"/>
              <a:ea typeface="Times New Roman"/>
              <a:cs typeface="Times New Roman"/>
              <a:sym typeface="Times New Roman"/>
            </a:endParaRPr>
          </a:p>
        </p:txBody>
      </p:sp>
      <p:sp>
        <p:nvSpPr>
          <p:cNvPr id="96" name="Google Shape;96;p19"/>
          <p:cNvSpPr txBox="1">
            <a:spLocks noGrp="1"/>
          </p:cNvSpPr>
          <p:nvPr>
            <p:ph type="sldNum" idx="12"/>
          </p:nvPr>
        </p:nvSpPr>
        <p:spPr>
          <a:xfrm>
            <a:off x="8464933" y="1814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Question 4.</a:t>
            </a:r>
            <a:r>
              <a:rPr lang="en" sz="1600">
                <a:latin typeface="Times New Roman"/>
                <a:ea typeface="Times New Roman"/>
                <a:cs typeface="Times New Roman"/>
                <a:sym typeface="Times New Roman"/>
              </a:rPr>
              <a:t> How can Schmall and his team use the scorecard to deal with the challenges faced by the company in January 2009? </a:t>
            </a:r>
            <a:endParaRPr/>
          </a:p>
        </p:txBody>
      </p:sp>
      <p:sp>
        <p:nvSpPr>
          <p:cNvPr id="102" name="Google Shape;102;p20"/>
          <p:cNvSpPr txBox="1">
            <a:spLocks noGrp="1"/>
          </p:cNvSpPr>
          <p:nvPr>
            <p:ph type="body" idx="1"/>
          </p:nvPr>
        </p:nvSpPr>
        <p:spPr>
          <a:xfrm>
            <a:off x="311700" y="1132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Challenges in 2009: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Excess capacity due to unsold production from the fourth quarter was troublesome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2009 Brazilian economy was unstable and riddled with uncertainty due to the global financial crisis which threatened to reduce global economic growth and trade</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1"/>
                </a:solidFill>
                <a:latin typeface="Times New Roman"/>
                <a:ea typeface="Times New Roman"/>
                <a:cs typeface="Times New Roman"/>
                <a:sym typeface="Times New Roman"/>
              </a:rPr>
              <a:t>Implementing the Scorecard:</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To determine whether there was enough demand and potential revenues to resume higher production levels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VP of Supply, Operations, Product Development and Sales and Marketing would have to collaborate to see where they could cut discretionary spending to meet each topline goal</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Due to the downturn of global economic trade, they could continue expanding market share domestically, and maintaining a production volume strategy that adapts to industry volatility </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400">
              <a:solidFill>
                <a:schemeClr val="dk1"/>
              </a:solidFill>
              <a:latin typeface="Times New Roman"/>
              <a:ea typeface="Times New Roman"/>
              <a:cs typeface="Times New Roman"/>
              <a:sym typeface="Times New Roman"/>
            </a:endParaRPr>
          </a:p>
        </p:txBody>
      </p:sp>
      <p:sp>
        <p:nvSpPr>
          <p:cNvPr id="103" name="Google Shape;103;p20"/>
          <p:cNvSpPr txBox="1">
            <a:spLocks noGrp="1"/>
          </p:cNvSpPr>
          <p:nvPr>
            <p:ph type="sldNum" idx="12"/>
          </p:nvPr>
        </p:nvSpPr>
        <p:spPr>
          <a:xfrm>
            <a:off x="8427358"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55850" y="460050"/>
            <a:ext cx="88323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 sz="1640" b="1">
                <a:latin typeface="Times New Roman"/>
                <a:ea typeface="Times New Roman"/>
                <a:cs typeface="Times New Roman"/>
                <a:sym typeface="Times New Roman"/>
              </a:rPr>
              <a:t>(Q4) </a:t>
            </a:r>
            <a:r>
              <a:rPr lang="en" sz="1640">
                <a:latin typeface="Times New Roman"/>
                <a:ea typeface="Times New Roman"/>
                <a:cs typeface="Times New Roman"/>
                <a:sym typeface="Times New Roman"/>
              </a:rPr>
              <a:t>What other types of analytics may the team consider? Give examples of metrics ← → analytics. </a:t>
            </a:r>
            <a:endParaRPr sz="1640">
              <a:latin typeface="Times New Roman"/>
              <a:ea typeface="Times New Roman"/>
              <a:cs typeface="Times New Roman"/>
              <a:sym typeface="Times New Roman"/>
            </a:endParaRPr>
          </a:p>
          <a:p>
            <a:pPr marL="0" lvl="0" indent="0" algn="l" rtl="0">
              <a:spcBef>
                <a:spcPts val="0"/>
              </a:spcBef>
              <a:spcAft>
                <a:spcPts val="0"/>
              </a:spcAft>
              <a:buSzPts val="990"/>
              <a:buNone/>
            </a:pPr>
            <a:endParaRPr sz="2520"/>
          </a:p>
        </p:txBody>
      </p:sp>
      <p:sp>
        <p:nvSpPr>
          <p:cNvPr id="109" name="Google Shape;109;p21"/>
          <p:cNvSpPr txBox="1">
            <a:spLocks noGrp="1"/>
          </p:cNvSpPr>
          <p:nvPr>
            <p:ph type="body" idx="1"/>
          </p:nvPr>
        </p:nvSpPr>
        <p:spPr>
          <a:xfrm>
            <a:off x="311700" y="896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Metrics to Consider: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Using management dashboards to bring together information such as timing of product releases (through graphs and charts) which portray performance insights to employees at every level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Create KPI’s to develop a competitive advantage in the automotive industry, increase Return on Investment, and improve Customer Satisfaction Index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Parsing the internet for insights in demand levels and success of marketing campaigns using big data, web and text analytics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Reward and recognition systems could be used to drive performance and motivate employees, leading to a greater Employee Image Index and Efficiency Indicators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Utilize Business intelligence (BI) tools to derive what factors truly drive performance and be able to predict future Net Cash Flows </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110" name="Google Shape;110;p21"/>
          <p:cNvSpPr txBox="1">
            <a:spLocks noGrp="1"/>
          </p:cNvSpPr>
          <p:nvPr>
            <p:ph type="sldNum" idx="12"/>
          </p:nvPr>
        </p:nvSpPr>
        <p:spPr>
          <a:xfrm>
            <a:off x="8439458" y="1438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1811</Words>
  <Application>Microsoft Macintosh PowerPoint</Application>
  <PresentationFormat>On-screen Show (16:9)</PresentationFormat>
  <Paragraphs>114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BYGB 7988 Business Performance Management Risk Analytics            Section 2   Case 1  Instructor: Dr. W “RP” Raghupathi  Prepared By: Regan Alt</vt:lpstr>
      <vt:lpstr>Question 1. What challenges does Thomas Schmall face upon becoming CEO of Volkswagen do Brasil (VMB)? Briefly discuss.  </vt:lpstr>
      <vt:lpstr>(Q1) How analytics can help mitigate some of the challenges: </vt:lpstr>
      <vt:lpstr>Question 2. Describe VWB’s new strategy. </vt:lpstr>
      <vt:lpstr>(Q2) How does business performance management help execute this strategy?  What support may analytics provide? </vt:lpstr>
      <vt:lpstr>Question 3. How does the strategy map (Exhibit 4) and Balanced Scorecard (Exhibit 5) help Schmall and Senn implement the new strategy? </vt:lpstr>
      <vt:lpstr>(Q3) What are the strengths and weaknesses of the scorecard and its implementation?  How does a scorecard relate to analytics? [2 slides]. </vt:lpstr>
      <vt:lpstr>Question 4. How can Schmall and his team use the scorecard to deal with the challenges faced by the company in January 2009? </vt:lpstr>
      <vt:lpstr>(Q4) What other types of analytics may the team consider? Give examples of metrics ← → analytics.  </vt:lpstr>
      <vt:lpstr>Insight 1: Volkswagen’s higher-end vehicles have more miles per gallon compared to competitors </vt:lpstr>
      <vt:lpstr>Insight 2: There is a positive correlation between a automobile’s price and their average normalized losses </vt:lpstr>
      <vt:lpstr>Insight 3: A vehicle’s level of riskiness is associated with average price per automaker </vt:lpstr>
      <vt:lpstr>(Q5) Interpret the results. Provide insight to make informed decisions at Volkswagen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BYGB 7988 Business Performance Management Risk Analytics            Section 2   Case 1  Instructor: Dr. W “RP” Raghupathi  Prepared By: Regan Alt</dc:title>
  <cp:lastModifiedBy>Regan Alt </cp:lastModifiedBy>
  <cp:revision>1</cp:revision>
  <dcterms:modified xsi:type="dcterms:W3CDTF">2021-06-16T21:20:58Z</dcterms:modified>
</cp:coreProperties>
</file>