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0b1cf21a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0b1cf21a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0bd21d39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0bd21d39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5e216b3d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5e216b3d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5e216b3d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5e216b3d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0b1cf21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0b1cf21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0b1cf21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0b1cf21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0b1cf21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0b1cf21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0b1cf21a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0b1cf21a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0b1cf21a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0b1cf21a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500"/>
              </a:spcBef>
              <a:spcAft>
                <a:spcPts val="10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0b1cf21a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0b1cf21a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90000"/>
              </a:lnSpc>
              <a:spcBef>
                <a:spcPts val="0"/>
              </a:spcBef>
              <a:spcAft>
                <a:spcPts val="100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0b1cf21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0b1cf21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1200"/>
              </a:spcAft>
              <a:buNone/>
            </a:pPr>
            <a:r>
              <a:t/>
            </a:r>
            <a:endParaRPr sz="1175">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0b1cf21a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0b1cf21a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relate it to AMLO compliance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24400"/>
            <a:ext cx="8520600" cy="2614200"/>
          </a:xfrm>
          <a:prstGeom prst="rect">
            <a:avLst/>
          </a:prstGeom>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BYGB 7988 Business Performance Management Risk Analytics</a:t>
            </a:r>
            <a:endParaRPr sz="2200">
              <a:latin typeface="Times New Roman"/>
              <a:ea typeface="Times New Roman"/>
              <a:cs typeface="Times New Roman"/>
              <a:sym typeface="Times New Roman"/>
            </a:endParaRPr>
          </a:p>
          <a:p>
            <a:pPr indent="0" lvl="0" marL="3200400" rtl="0" algn="l">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3200400" rtl="0" algn="l">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     Section 2 </a:t>
            </a:r>
            <a:endParaRPr sz="2200">
              <a:latin typeface="Times New Roman"/>
              <a:ea typeface="Times New Roman"/>
              <a:cs typeface="Times New Roman"/>
              <a:sym typeface="Times New Roman"/>
            </a:endParaRPr>
          </a:p>
          <a:p>
            <a:pPr indent="0" lvl="0" marL="3200400" rtl="0" algn="l">
              <a:lnSpc>
                <a:spcPct val="90000"/>
              </a:lnSpc>
              <a:spcBef>
                <a:spcPts val="0"/>
              </a:spcBef>
              <a:spcAft>
                <a:spcPts val="0"/>
              </a:spcAft>
              <a:buClr>
                <a:schemeClr val="dk1"/>
              </a:buClr>
              <a:buSzPct val="50000"/>
              <a:buFont typeface="Arial"/>
              <a:buNone/>
            </a:pPr>
            <a:r>
              <a:t/>
            </a:r>
            <a:endParaRPr sz="2200">
              <a:latin typeface="Times New Roman"/>
              <a:ea typeface="Times New Roman"/>
              <a:cs typeface="Times New Roman"/>
              <a:sym typeface="Times New Roman"/>
            </a:endParaRPr>
          </a:p>
          <a:p>
            <a:pPr indent="457200" lvl="0" marL="3200400" rtl="0" algn="l">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Case 3</a:t>
            </a:r>
            <a:endParaRPr sz="2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50000"/>
              <a:buFont typeface="Arial"/>
              <a:buNone/>
            </a:pPr>
            <a:r>
              <a:t/>
            </a:r>
            <a:endParaRPr sz="2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Instructor: Dr. W “RP” Raghupathi</a:t>
            </a:r>
            <a:endParaRPr sz="2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50000"/>
              <a:buFont typeface="Arial"/>
              <a:buNone/>
            </a:pPr>
            <a:r>
              <a:t/>
            </a:r>
            <a:endParaRPr sz="2200">
              <a:latin typeface="Times New Roman"/>
              <a:ea typeface="Times New Roman"/>
              <a:cs typeface="Times New Roman"/>
              <a:sym typeface="Times New Roman"/>
            </a:endParaRPr>
          </a:p>
          <a:p>
            <a:pPr indent="0" lvl="0" marL="2743200" rtl="0" algn="l">
              <a:lnSpc>
                <a:spcPct val="90000"/>
              </a:lnSpc>
              <a:spcBef>
                <a:spcPts val="0"/>
              </a:spcBef>
              <a:spcAft>
                <a:spcPts val="0"/>
              </a:spcAft>
              <a:buClr>
                <a:schemeClr val="dk1"/>
              </a:buClr>
              <a:buSzPts val="248"/>
              <a:buFont typeface="Arial"/>
              <a:buNone/>
            </a:pPr>
            <a:r>
              <a:rPr lang="en" sz="2200">
                <a:latin typeface="Times New Roman"/>
                <a:ea typeface="Times New Roman"/>
                <a:cs typeface="Times New Roman"/>
                <a:sym typeface="Times New Roman"/>
              </a:rPr>
              <a:t>Prepared By: Regan Alt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478350" y="702800"/>
            <a:ext cx="7941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600">
                <a:solidFill>
                  <a:schemeClr val="dk1"/>
                </a:solidFill>
                <a:latin typeface="Times New Roman"/>
                <a:ea typeface="Times New Roman"/>
                <a:cs typeface="Times New Roman"/>
                <a:sym typeface="Times New Roman"/>
              </a:rPr>
              <a:t>How GSCB can avoid HKMA disciplinary action: </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Conduct thorough CDD: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a:t>
            </a:r>
            <a:r>
              <a:rPr lang="en" sz="1600">
                <a:solidFill>
                  <a:schemeClr val="dk1"/>
                </a:solidFill>
                <a:latin typeface="Times New Roman"/>
                <a:ea typeface="Times New Roman"/>
                <a:cs typeface="Times New Roman"/>
                <a:sym typeface="Times New Roman"/>
              </a:rPr>
              <a:t>nderstand</a:t>
            </a:r>
            <a:r>
              <a:rPr lang="en" sz="1600">
                <a:solidFill>
                  <a:schemeClr val="dk1"/>
                </a:solidFill>
                <a:latin typeface="Times New Roman"/>
                <a:ea typeface="Times New Roman"/>
                <a:cs typeface="Times New Roman"/>
                <a:sym typeface="Times New Roman"/>
              </a:rPr>
              <a:t> customer’s business relationship with the bank, understand reason for transactions exceeding HKD 120,000 </a:t>
            </a:r>
            <a:endParaRPr sz="1600">
              <a:solidFill>
                <a:schemeClr val="dk1"/>
              </a:solidFill>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Analyze customer and transaction reasoning before conducting wire </a:t>
            </a:r>
            <a:r>
              <a:rPr lang="en" sz="1600">
                <a:solidFill>
                  <a:schemeClr val="dk1"/>
                </a:solidFill>
                <a:latin typeface="Times New Roman"/>
                <a:ea typeface="Times New Roman"/>
                <a:cs typeface="Times New Roman"/>
                <a:sym typeface="Times New Roman"/>
              </a:rPr>
              <a:t>transfers, respond to customer alerts promptly, regularly verify customer’s identity </a:t>
            </a:r>
            <a:endParaRPr sz="1600">
              <a:solidFill>
                <a:schemeClr val="dk1"/>
              </a:solidFill>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Monitor business relationships with bank and between customers, monitor wire transfers, continuously analyze customer’s risk profile, double-check transactions that are unusually large or frequent  </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Monitor unusual transactions are not consistent with the customer’s risk profile, routinely determine whether a customer or beneficial owner is high risk or a politically exposed person </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
        <p:nvSpPr>
          <p:cNvPr id="117" name="Google Shape;117;p22"/>
          <p:cNvSpPr txBox="1"/>
          <p:nvPr>
            <p:ph idx="12" type="sldNum"/>
          </p:nvPr>
        </p:nvSpPr>
        <p:spPr>
          <a:xfrm>
            <a:off x="8487483" y="1288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2"/>
          <p:cNvSpPr txBox="1"/>
          <p:nvPr/>
        </p:nvSpPr>
        <p:spPr>
          <a:xfrm>
            <a:off x="478350" y="309600"/>
            <a:ext cx="81873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latin typeface="Times New Roman"/>
                <a:ea typeface="Times New Roman"/>
                <a:cs typeface="Times New Roman"/>
                <a:sym typeface="Times New Roman"/>
              </a:rPr>
              <a:t>Question 5.</a:t>
            </a:r>
            <a:r>
              <a:rPr lang="en" sz="1600">
                <a:solidFill>
                  <a:schemeClr val="dk1"/>
                </a:solidFill>
                <a:latin typeface="Times New Roman"/>
                <a:ea typeface="Times New Roman"/>
                <a:cs typeface="Times New Roman"/>
                <a:sym typeface="Times New Roman"/>
              </a:rPr>
              <a:t>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183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(Q5)</a:t>
            </a:r>
            <a:r>
              <a:rPr b="1" lang="en" sz="14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
        <p:nvSpPr>
          <p:cNvPr id="124" name="Google Shape;124;p23"/>
          <p:cNvSpPr txBox="1"/>
          <p:nvPr>
            <p:ph idx="1" type="body"/>
          </p:nvPr>
        </p:nvSpPr>
        <p:spPr>
          <a:xfrm>
            <a:off x="227250" y="336000"/>
            <a:ext cx="8793900" cy="44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By obtaining data from multiple, high quality sources and normalizing it based on their customer profile, the GSBC could create a more accurate holistic risk score per customer</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Exploratory analysis - detecting outliers/clustering would avoid time wasted on mundane alerts and bring more attention to suspicious transactions </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Predictive modeling - machine learning, regression analysis, decisions trees, neural networks to classify risks based on PEPs, low- or high-risk customers</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Social network analysis - to identify relations of a particular set of customers in Hong Kong or elsewhere and uncover whether they are genuine or laundered wire transfers</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Use a statistical baseline to continuously monitor behavior that may be more suspicious then normal based on outdated CDD information or transaction history </a:t>
            </a:r>
            <a:endParaRPr sz="16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 sz="1600">
                <a:solidFill>
                  <a:schemeClr val="dk1"/>
                </a:solidFill>
                <a:latin typeface="Times New Roman"/>
                <a:ea typeface="Times New Roman"/>
                <a:cs typeface="Times New Roman"/>
                <a:sym typeface="Times New Roman"/>
              </a:rPr>
              <a:t>These steps will help the GSBC in Hong Kong make fast, on-target decisions to reduce monetary, reputational, and compliance risks of fraud and money laundering in line with AMLO guidelines</a:t>
            </a:r>
            <a:endParaRPr sz="1600">
              <a:solidFill>
                <a:schemeClr val="dk1"/>
              </a:solidFill>
              <a:latin typeface="Times New Roman"/>
              <a:ea typeface="Times New Roman"/>
              <a:cs typeface="Times New Roman"/>
              <a:sym typeface="Times New Roman"/>
            </a:endParaRPr>
          </a:p>
          <a:p>
            <a:pPr indent="0" lvl="0" marL="457200" rtl="0" algn="l">
              <a:spcBef>
                <a:spcPts val="1000"/>
              </a:spcBef>
              <a:spcAft>
                <a:spcPts val="1000"/>
              </a:spcAft>
              <a:buNone/>
            </a:pPr>
            <a:r>
              <a:t/>
            </a:r>
            <a:endParaRPr sz="1600">
              <a:solidFill>
                <a:schemeClr val="dk1"/>
              </a:solidFill>
            </a:endParaRPr>
          </a:p>
        </p:txBody>
      </p:sp>
      <p:sp>
        <p:nvSpPr>
          <p:cNvPr id="125" name="Google Shape;125;p23"/>
          <p:cNvSpPr txBox="1"/>
          <p:nvPr>
            <p:ph idx="12" type="sldNum"/>
          </p:nvPr>
        </p:nvSpPr>
        <p:spPr>
          <a:xfrm>
            <a:off x="8472458" y="51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8750"/>
              <a:buFont typeface="Arial"/>
              <a:buNone/>
            </a:pPr>
            <a:r>
              <a:rPr b="1" lang="en" sz="1600">
                <a:latin typeface="Times New Roman"/>
                <a:ea typeface="Times New Roman"/>
                <a:cs typeface="Times New Roman"/>
                <a:sym typeface="Times New Roman"/>
              </a:rPr>
              <a:t>Question 6.</a:t>
            </a:r>
            <a:r>
              <a:rPr lang="en" sz="1600">
                <a:latin typeface="Times New Roman"/>
                <a:ea typeface="Times New Roman"/>
                <a:cs typeface="Times New Roman"/>
                <a:sym typeface="Times New Roman"/>
              </a:rPr>
              <a:t> </a:t>
            </a:r>
            <a:endParaRPr/>
          </a:p>
        </p:txBody>
      </p:sp>
      <p:sp>
        <p:nvSpPr>
          <p:cNvPr id="131" name="Google Shape;131;p24"/>
          <p:cNvSpPr txBox="1"/>
          <p:nvPr>
            <p:ph idx="1" type="body"/>
          </p:nvPr>
        </p:nvSpPr>
        <p:spPr>
          <a:xfrm>
            <a:off x="311700" y="9570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No, GSBC should not take the de-risking approach because they could lose their own clients or hinder small/medium enterprises from opening accounts thus participating in an efficient Hong Kong banking system</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They can set up non-bank money lending subsidiaries if they want to capture the market of potential risky customers who would not comply with AML practices </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GSBC should </a:t>
            </a:r>
            <a:r>
              <a:rPr lang="en" sz="1600">
                <a:solidFill>
                  <a:schemeClr val="dk1"/>
                </a:solidFill>
                <a:latin typeface="Times New Roman"/>
                <a:ea typeface="Times New Roman"/>
                <a:cs typeface="Times New Roman"/>
                <a:sym typeface="Times New Roman"/>
              </a:rPr>
              <a:t>adopt the risk-based approach and invest in</a:t>
            </a:r>
            <a:r>
              <a:rPr lang="en" sz="1600">
                <a:solidFill>
                  <a:schemeClr val="dk1"/>
                </a:solidFill>
                <a:latin typeface="Times New Roman"/>
                <a:ea typeface="Times New Roman"/>
                <a:cs typeface="Times New Roman"/>
                <a:sym typeface="Times New Roman"/>
              </a:rPr>
              <a:t> the resources needed to conduct customer due diligence, analyze PEPs, continuously monitor fraud alerts, and investigate wire transfers </a:t>
            </a:r>
            <a:r>
              <a:rPr lang="en" sz="1600">
                <a:solidFill>
                  <a:schemeClr val="dk1"/>
                </a:solidFill>
                <a:latin typeface="Times New Roman"/>
                <a:ea typeface="Times New Roman"/>
                <a:cs typeface="Times New Roman"/>
                <a:sym typeface="Times New Roman"/>
              </a:rPr>
              <a:t>to ensure customers are not laundering money</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100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With such high barriers to entry in the financial banking industry in Hong Kong, they are set to dominate the market </a:t>
            </a:r>
            <a:endParaRPr sz="1600">
              <a:solidFill>
                <a:schemeClr val="dk1"/>
              </a:solidFill>
              <a:latin typeface="Times New Roman"/>
              <a:ea typeface="Times New Roman"/>
              <a:cs typeface="Times New Roman"/>
              <a:sym typeface="Times New Roman"/>
            </a:endParaRPr>
          </a:p>
        </p:txBody>
      </p:sp>
      <p:sp>
        <p:nvSpPr>
          <p:cNvPr id="132" name="Google Shape;132;p24"/>
          <p:cNvSpPr txBox="1"/>
          <p:nvPr>
            <p:ph idx="12" type="sldNum"/>
          </p:nvPr>
        </p:nvSpPr>
        <p:spPr>
          <a:xfrm>
            <a:off x="8505058" y="152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250500" y="86500"/>
            <a:ext cx="85206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8750"/>
              <a:buFont typeface="Arial"/>
              <a:buNone/>
            </a:pPr>
            <a:r>
              <a:rPr b="1" lang="en" sz="1600">
                <a:latin typeface="Times New Roman"/>
                <a:ea typeface="Times New Roman"/>
                <a:cs typeface="Times New Roman"/>
                <a:sym typeface="Times New Roman"/>
              </a:rPr>
              <a:t>(Q6) </a:t>
            </a:r>
            <a:endParaRPr/>
          </a:p>
        </p:txBody>
      </p:sp>
      <p:sp>
        <p:nvSpPr>
          <p:cNvPr id="138" name="Google Shape;138;p25"/>
          <p:cNvSpPr txBox="1"/>
          <p:nvPr>
            <p:ph idx="1" type="body"/>
          </p:nvPr>
        </p:nvSpPr>
        <p:spPr>
          <a:xfrm>
            <a:off x="250500" y="374250"/>
            <a:ext cx="8643000" cy="41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D</a:t>
            </a:r>
            <a:r>
              <a:rPr lang="en" sz="1500">
                <a:solidFill>
                  <a:schemeClr val="dk1"/>
                </a:solidFill>
                <a:latin typeface="Times New Roman"/>
                <a:ea typeface="Times New Roman"/>
                <a:cs typeface="Times New Roman"/>
                <a:sym typeface="Times New Roman"/>
              </a:rPr>
              <a:t>ata-driven analytics may help avoid de-risking through:</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Forensic</a:t>
            </a:r>
            <a:r>
              <a:rPr lang="en" sz="1500">
                <a:solidFill>
                  <a:schemeClr val="dk1"/>
                </a:solidFill>
                <a:latin typeface="Times New Roman"/>
                <a:ea typeface="Times New Roman"/>
                <a:cs typeface="Times New Roman"/>
                <a:sym typeface="Times New Roman"/>
              </a:rPr>
              <a:t> Analytics: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by addressing operational issues at </a:t>
            </a:r>
            <a:r>
              <a:rPr lang="en" sz="1500">
                <a:solidFill>
                  <a:schemeClr val="dk1"/>
                </a:solidFill>
                <a:latin typeface="Times New Roman"/>
                <a:ea typeface="Times New Roman"/>
                <a:cs typeface="Times New Roman"/>
                <a:sym typeface="Times New Roman"/>
              </a:rPr>
              <a:t>GSBC</a:t>
            </a:r>
            <a:r>
              <a:rPr lang="en" sz="1500">
                <a:solidFill>
                  <a:schemeClr val="dk1"/>
                </a:solidFill>
                <a:latin typeface="Times New Roman"/>
                <a:ea typeface="Times New Roman"/>
                <a:cs typeface="Times New Roman"/>
                <a:sym typeface="Times New Roman"/>
              </a:rPr>
              <a:t>, they can improve the processes for monitoring transactions or conducting CDD where there are </a:t>
            </a:r>
            <a:r>
              <a:rPr lang="en" sz="1500">
                <a:solidFill>
                  <a:schemeClr val="dk1"/>
                </a:solidFill>
                <a:latin typeface="Times New Roman"/>
                <a:ea typeface="Times New Roman"/>
                <a:cs typeface="Times New Roman"/>
                <a:sym typeface="Times New Roman"/>
              </a:rPr>
              <a:t>vulnerabilities</a:t>
            </a:r>
            <a:r>
              <a:rPr lang="en" sz="1500">
                <a:solidFill>
                  <a:schemeClr val="dk1"/>
                </a:solidFill>
                <a:latin typeface="Times New Roman"/>
                <a:ea typeface="Times New Roman"/>
                <a:cs typeface="Times New Roman"/>
                <a:sym typeface="Times New Roman"/>
              </a:rPr>
              <a:t> ahead of time so they can </a:t>
            </a:r>
            <a:r>
              <a:rPr lang="en" sz="1500">
                <a:solidFill>
                  <a:schemeClr val="dk1"/>
                </a:solidFill>
                <a:latin typeface="Times New Roman"/>
                <a:ea typeface="Times New Roman"/>
                <a:cs typeface="Times New Roman"/>
                <a:sym typeface="Times New Roman"/>
              </a:rPr>
              <a:t>assess</a:t>
            </a:r>
            <a:r>
              <a:rPr lang="en" sz="1500">
                <a:solidFill>
                  <a:schemeClr val="dk1"/>
                </a:solidFill>
                <a:latin typeface="Times New Roman"/>
                <a:ea typeface="Times New Roman"/>
                <a:cs typeface="Times New Roman"/>
                <a:sym typeface="Times New Roman"/>
              </a:rPr>
              <a:t> client-risk more efficiently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Applied to risk management, it can identify </a:t>
            </a:r>
            <a:r>
              <a:rPr lang="en" sz="1500">
                <a:solidFill>
                  <a:schemeClr val="dk1"/>
                </a:solidFill>
                <a:latin typeface="Times New Roman"/>
                <a:ea typeface="Times New Roman"/>
                <a:cs typeface="Times New Roman"/>
                <a:sym typeface="Times New Roman"/>
              </a:rPr>
              <a:t>transactions</a:t>
            </a:r>
            <a:r>
              <a:rPr lang="en" sz="1500">
                <a:solidFill>
                  <a:schemeClr val="dk1"/>
                </a:solidFill>
                <a:latin typeface="Times New Roman"/>
                <a:ea typeface="Times New Roman"/>
                <a:cs typeface="Times New Roman"/>
                <a:sym typeface="Times New Roman"/>
              </a:rPr>
              <a:t> outside the norm, which will reduce the amount of false </a:t>
            </a:r>
            <a:r>
              <a:rPr lang="en" sz="1500">
                <a:solidFill>
                  <a:schemeClr val="dk1"/>
                </a:solidFill>
                <a:latin typeface="Times New Roman"/>
                <a:ea typeface="Times New Roman"/>
                <a:cs typeface="Times New Roman"/>
                <a:sym typeface="Times New Roman"/>
              </a:rPr>
              <a:t>positives and allow for more business opportunities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chemeClr val="dk1"/>
                </a:solidFill>
                <a:latin typeface="Times New Roman"/>
                <a:ea typeface="Times New Roman"/>
                <a:cs typeface="Times New Roman"/>
                <a:sym typeface="Times New Roman"/>
              </a:rPr>
              <a:t>Unsupervised Modeling:</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Helps uncover new fraud schemes by identifying suspicious behavioral patterns amongst customer relationships and transactions</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Adopting this method would allow GSBC to identify criminal networks amongst their branches which will mitigate the need for detailed historical evidence for every potential customer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chemeClr val="dk1"/>
                </a:solidFill>
                <a:latin typeface="Times New Roman"/>
                <a:ea typeface="Times New Roman"/>
                <a:cs typeface="Times New Roman"/>
                <a:sym typeface="Times New Roman"/>
              </a:rPr>
              <a:t>Natural Language Processing:</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This tool can help managers at </a:t>
            </a:r>
            <a:r>
              <a:rPr lang="en" sz="1500">
                <a:solidFill>
                  <a:schemeClr val="dk1"/>
                </a:solidFill>
                <a:latin typeface="Times New Roman"/>
                <a:ea typeface="Times New Roman"/>
                <a:cs typeface="Times New Roman"/>
                <a:sym typeface="Times New Roman"/>
              </a:rPr>
              <a:t>GSBC</a:t>
            </a:r>
            <a:r>
              <a:rPr lang="en" sz="1500">
                <a:solidFill>
                  <a:schemeClr val="dk1"/>
                </a:solidFill>
                <a:latin typeface="Times New Roman"/>
                <a:ea typeface="Times New Roman"/>
                <a:cs typeface="Times New Roman"/>
                <a:sym typeface="Times New Roman"/>
              </a:rPr>
              <a:t> analyze if customers are more inclined to launder money in their reason for transactions, tone of voice, or by </a:t>
            </a:r>
            <a:r>
              <a:rPr lang="en" sz="1500">
                <a:solidFill>
                  <a:schemeClr val="dk1"/>
                </a:solidFill>
                <a:latin typeface="Times New Roman"/>
                <a:ea typeface="Times New Roman"/>
                <a:cs typeface="Times New Roman"/>
                <a:sym typeface="Times New Roman"/>
              </a:rPr>
              <a:t>identifying</a:t>
            </a:r>
            <a:r>
              <a:rPr lang="en" sz="1500">
                <a:solidFill>
                  <a:schemeClr val="dk1"/>
                </a:solidFill>
                <a:latin typeface="Times New Roman"/>
                <a:ea typeface="Times New Roman"/>
                <a:cs typeface="Times New Roman"/>
                <a:sym typeface="Times New Roman"/>
              </a:rPr>
              <a:t> connections between clients </a:t>
            </a:r>
            <a:r>
              <a:rPr lang="en" sz="1500">
                <a:solidFill>
                  <a:schemeClr val="dk1"/>
                </a:solidFill>
                <a:latin typeface="Times New Roman"/>
                <a:ea typeface="Times New Roman"/>
                <a:cs typeface="Times New Roman"/>
                <a:sym typeface="Times New Roman"/>
              </a:rPr>
              <a:t>where</a:t>
            </a:r>
            <a:r>
              <a:rPr lang="en" sz="1500">
                <a:solidFill>
                  <a:schemeClr val="dk1"/>
                </a:solidFill>
                <a:latin typeface="Times New Roman"/>
                <a:ea typeface="Times New Roman"/>
                <a:cs typeface="Times New Roman"/>
                <a:sym typeface="Times New Roman"/>
              </a:rPr>
              <a:t> otherwise there are no </a:t>
            </a:r>
            <a:r>
              <a:rPr lang="en" sz="1500">
                <a:solidFill>
                  <a:schemeClr val="dk1"/>
                </a:solidFill>
                <a:latin typeface="Times New Roman"/>
                <a:ea typeface="Times New Roman"/>
                <a:cs typeface="Times New Roman"/>
                <a:sym typeface="Times New Roman"/>
              </a:rPr>
              <a:t>noticeable</a:t>
            </a:r>
            <a:r>
              <a:rPr lang="en" sz="1500">
                <a:solidFill>
                  <a:schemeClr val="dk1"/>
                </a:solidFill>
                <a:latin typeface="Times New Roman"/>
                <a:ea typeface="Times New Roman"/>
                <a:cs typeface="Times New Roman"/>
                <a:sym typeface="Times New Roman"/>
              </a:rPr>
              <a:t> links </a:t>
            </a:r>
            <a:endParaRPr sz="1500">
              <a:solidFill>
                <a:schemeClr val="dk1"/>
              </a:solidFill>
              <a:latin typeface="Times New Roman"/>
              <a:ea typeface="Times New Roman"/>
              <a:cs typeface="Times New Roman"/>
              <a:sym typeface="Times New Roman"/>
            </a:endParaRPr>
          </a:p>
        </p:txBody>
      </p:sp>
      <p:sp>
        <p:nvSpPr>
          <p:cNvPr id="139" name="Google Shape;139;p25"/>
          <p:cNvSpPr txBox="1"/>
          <p:nvPr>
            <p:ph idx="12" type="sldNum"/>
          </p:nvPr>
        </p:nvSpPr>
        <p:spPr>
          <a:xfrm>
            <a:off x="8496883" y="1685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3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Question 1.</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0" name="Google Shape;60;p14"/>
          <p:cNvSpPr txBox="1"/>
          <p:nvPr>
            <p:ph idx="1" type="body"/>
          </p:nvPr>
        </p:nvSpPr>
        <p:spPr>
          <a:xfrm>
            <a:off x="311700" y="619325"/>
            <a:ext cx="8520600" cy="39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Key issues of the HKMA disciplinary actions: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HKMA determined the penalties </a:t>
            </a:r>
            <a:r>
              <a:rPr lang="en" sz="1600">
                <a:solidFill>
                  <a:schemeClr val="dk1"/>
                </a:solidFill>
                <a:latin typeface="Times New Roman"/>
                <a:ea typeface="Times New Roman"/>
                <a:cs typeface="Times New Roman"/>
                <a:sym typeface="Times New Roman"/>
              </a:rPr>
              <a:t>based</a:t>
            </a:r>
            <a:r>
              <a:rPr lang="en" sz="1600">
                <a:solidFill>
                  <a:schemeClr val="dk1"/>
                </a:solidFill>
                <a:latin typeface="Times New Roman"/>
                <a:ea typeface="Times New Roman"/>
                <a:cs typeface="Times New Roman"/>
                <a:sym typeface="Times New Roman"/>
              </a:rPr>
              <a:t> on the banks’ willingness to cooperate with the investigation and objective of sending a clear message to the banking industry</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Customer Due Diligence (CDD) regulation </a:t>
            </a:r>
            <a:r>
              <a:rPr lang="en" sz="1600">
                <a:solidFill>
                  <a:schemeClr val="dk1"/>
                </a:solidFill>
                <a:latin typeface="Times New Roman"/>
                <a:ea typeface="Times New Roman"/>
                <a:cs typeface="Times New Roman"/>
                <a:sym typeface="Times New Roman"/>
              </a:rPr>
              <a:t>implemented</a:t>
            </a:r>
            <a:r>
              <a:rPr lang="en" sz="1600">
                <a:solidFill>
                  <a:schemeClr val="dk1"/>
                </a:solidFill>
                <a:latin typeface="Times New Roman"/>
                <a:ea typeface="Times New Roman"/>
                <a:cs typeface="Times New Roman"/>
                <a:sym typeface="Times New Roman"/>
              </a:rPr>
              <a:t> by the HKMA were expensive for the banks to process, so they only conducted procedures on higher-profit margin customers </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This gave an opportunity for lower-profit </a:t>
            </a:r>
            <a:r>
              <a:rPr lang="en" sz="1600">
                <a:solidFill>
                  <a:schemeClr val="dk1"/>
                </a:solidFill>
                <a:latin typeface="Times New Roman"/>
                <a:ea typeface="Times New Roman"/>
                <a:cs typeface="Times New Roman"/>
                <a:sym typeface="Times New Roman"/>
              </a:rPr>
              <a:t>customers</a:t>
            </a:r>
            <a:r>
              <a:rPr lang="en" sz="1600">
                <a:solidFill>
                  <a:schemeClr val="dk1"/>
                </a:solidFill>
                <a:latin typeface="Times New Roman"/>
                <a:ea typeface="Times New Roman"/>
                <a:cs typeface="Times New Roman"/>
                <a:sym typeface="Times New Roman"/>
              </a:rPr>
              <a:t> to continue using their banking services even if they were at risk of laundering money </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Banks with i</a:t>
            </a:r>
            <a:r>
              <a:rPr lang="en" sz="1600">
                <a:solidFill>
                  <a:schemeClr val="dk1"/>
                </a:solidFill>
                <a:latin typeface="Times New Roman"/>
                <a:ea typeface="Times New Roman"/>
                <a:cs typeface="Times New Roman"/>
                <a:sym typeface="Times New Roman"/>
              </a:rPr>
              <a:t>nternational</a:t>
            </a:r>
            <a:r>
              <a:rPr lang="en" sz="1600">
                <a:solidFill>
                  <a:schemeClr val="dk1"/>
                </a:solidFill>
                <a:latin typeface="Times New Roman"/>
                <a:ea typeface="Times New Roman"/>
                <a:cs typeface="Times New Roman"/>
                <a:sym typeface="Times New Roman"/>
              </a:rPr>
              <a:t> branches were inclined to exploit the variances in global AML standards and relocate their operations away from areas like Hong Kong with </a:t>
            </a:r>
            <a:r>
              <a:rPr lang="en" sz="1600">
                <a:solidFill>
                  <a:schemeClr val="dk1"/>
                </a:solidFill>
                <a:latin typeface="Times New Roman"/>
                <a:ea typeface="Times New Roman"/>
                <a:cs typeface="Times New Roman"/>
                <a:sym typeface="Times New Roman"/>
              </a:rPr>
              <a:t>stricter</a:t>
            </a:r>
            <a:r>
              <a:rPr lang="en" sz="1600">
                <a:solidFill>
                  <a:schemeClr val="dk1"/>
                </a:solidFill>
                <a:latin typeface="Times New Roman"/>
                <a:ea typeface="Times New Roman"/>
                <a:cs typeface="Times New Roman"/>
                <a:sym typeface="Times New Roman"/>
              </a:rPr>
              <a:t> AML regimes </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AMLO only applied to banking money lenders, and did not oversee nonbank money lenders, so criminals could easily shift their </a:t>
            </a:r>
            <a:r>
              <a:rPr lang="en" sz="1600">
                <a:solidFill>
                  <a:schemeClr val="dk1"/>
                </a:solidFill>
                <a:latin typeface="Times New Roman"/>
                <a:ea typeface="Times New Roman"/>
                <a:cs typeface="Times New Roman"/>
                <a:sym typeface="Times New Roman"/>
              </a:rPr>
              <a:t>activities</a:t>
            </a:r>
            <a:r>
              <a:rPr lang="en" sz="1600">
                <a:solidFill>
                  <a:schemeClr val="dk1"/>
                </a:solidFill>
                <a:latin typeface="Times New Roman"/>
                <a:ea typeface="Times New Roman"/>
                <a:cs typeface="Times New Roman"/>
                <a:sym typeface="Times New Roman"/>
              </a:rPr>
              <a:t> to nonbank money lenders in Hong Kong</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61" name="Google Shape;61;p14"/>
          <p:cNvSpPr txBox="1"/>
          <p:nvPr>
            <p:ph idx="12" type="sldNum"/>
          </p:nvPr>
        </p:nvSpPr>
        <p:spPr>
          <a:xfrm>
            <a:off x="8487483" y="1288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14725"/>
            <a:ext cx="8520600" cy="5727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600">
                <a:latin typeface="Times New Roman"/>
                <a:ea typeface="Times New Roman"/>
                <a:cs typeface="Times New Roman"/>
                <a:sym typeface="Times New Roman"/>
              </a:rPr>
              <a:t>(Q1) </a:t>
            </a:r>
            <a:endParaRPr sz="1600"/>
          </a:p>
        </p:txBody>
      </p:sp>
      <p:sp>
        <p:nvSpPr>
          <p:cNvPr id="67" name="Google Shape;67;p15"/>
          <p:cNvSpPr txBox="1"/>
          <p:nvPr>
            <p:ph idx="1" type="body"/>
          </p:nvPr>
        </p:nvSpPr>
        <p:spPr>
          <a:xfrm>
            <a:off x="380575" y="53831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dk1"/>
                </a:solidFill>
                <a:latin typeface="Times New Roman"/>
                <a:ea typeface="Times New Roman"/>
                <a:cs typeface="Times New Roman"/>
                <a:sym typeface="Times New Roman"/>
              </a:rPr>
              <a:t>Role of risk analytics in mitigating risk</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i="1" lang="en" sz="1600">
                <a:solidFill>
                  <a:schemeClr val="dk1"/>
                </a:solidFill>
                <a:latin typeface="Times New Roman"/>
                <a:ea typeface="Times New Roman"/>
                <a:cs typeface="Times New Roman"/>
                <a:sym typeface="Times New Roman"/>
              </a:rPr>
              <a:t>Strategic risks</a:t>
            </a:r>
            <a:r>
              <a:rPr lang="en" sz="1600">
                <a:solidFill>
                  <a:schemeClr val="dk1"/>
                </a:solidFill>
                <a:latin typeface="Times New Roman"/>
                <a:ea typeface="Times New Roman"/>
                <a:cs typeface="Times New Roman"/>
                <a:sym typeface="Times New Roman"/>
              </a:rPr>
              <a:t>:  using competitive analytics and machine learning (random forest) </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Utilize: internal and external data for auditing, pulling data across the organization into one central platform, helping create a truly enterprise-wide approach </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i="1" lang="en" sz="1600">
                <a:solidFill>
                  <a:schemeClr val="dk1"/>
                </a:solidFill>
                <a:latin typeface="Times New Roman"/>
                <a:ea typeface="Times New Roman"/>
                <a:cs typeface="Times New Roman"/>
                <a:sym typeface="Times New Roman"/>
              </a:rPr>
              <a:t>Preventable risks</a:t>
            </a:r>
            <a:r>
              <a:rPr lang="en" sz="1600">
                <a:solidFill>
                  <a:schemeClr val="dk1"/>
                </a:solidFill>
                <a:latin typeface="Times New Roman"/>
                <a:ea typeface="Times New Roman"/>
                <a:cs typeface="Times New Roman"/>
                <a:sym typeface="Times New Roman"/>
              </a:rPr>
              <a:t>: using predictive analytics </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Measure: new regulatory requirements in each country, train statistical models to identify high risk cases/clients automatically</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i="1" lang="en" sz="1600">
                <a:solidFill>
                  <a:schemeClr val="dk1"/>
                </a:solidFill>
                <a:latin typeface="Times New Roman"/>
                <a:ea typeface="Times New Roman"/>
                <a:cs typeface="Times New Roman"/>
                <a:sym typeface="Times New Roman"/>
              </a:rPr>
              <a:t>Environmental Risks</a:t>
            </a:r>
            <a:r>
              <a:rPr lang="en" sz="1600">
                <a:solidFill>
                  <a:schemeClr val="dk1"/>
                </a:solidFill>
                <a:latin typeface="Times New Roman"/>
                <a:ea typeface="Times New Roman"/>
                <a:cs typeface="Times New Roman"/>
                <a:sym typeface="Times New Roman"/>
              </a:rPr>
              <a:t>: using natural-language processing or geospatial analysis </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Monitor: social media for suspicious activity from clients, government intervention, natural disasters, political reform or macroeconomic shifts in home or client country</a:t>
            </a:r>
            <a:endParaRPr sz="16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Improvement: they could have laid out a guideline on how to specifically ameliorate the specific discrepancies they found within each bank using analytical techniques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chemeClr val="dk1"/>
              </a:solidFill>
              <a:latin typeface="Times New Roman"/>
              <a:ea typeface="Times New Roman"/>
              <a:cs typeface="Times New Roman"/>
              <a:sym typeface="Times New Roman"/>
            </a:endParaRPr>
          </a:p>
        </p:txBody>
      </p:sp>
      <p:sp>
        <p:nvSpPr>
          <p:cNvPr id="68" name="Google Shape;68;p15"/>
          <p:cNvSpPr txBox="1"/>
          <p:nvPr>
            <p:ph idx="12" type="sldNum"/>
          </p:nvPr>
        </p:nvSpPr>
        <p:spPr>
          <a:xfrm>
            <a:off x="8427333" y="1739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 name="Google Shape;69;p15"/>
          <p:cNvSpPr txBox="1"/>
          <p:nvPr/>
        </p:nvSpPr>
        <p:spPr>
          <a:xfrm>
            <a:off x="311700" y="841325"/>
            <a:ext cx="8347200" cy="336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How HKMA can use data-driven approach to identify the issues underlying the </a:t>
            </a:r>
            <a:r>
              <a:rPr lang="en" sz="1600">
                <a:solidFill>
                  <a:schemeClr val="dk1"/>
                </a:solidFill>
                <a:latin typeface="Times New Roman"/>
                <a:ea typeface="Times New Roman"/>
                <a:cs typeface="Times New Roman"/>
                <a:sym typeface="Times New Roman"/>
              </a:rPr>
              <a:t>disciplinary</a:t>
            </a:r>
            <a:r>
              <a:rPr lang="en" sz="1600">
                <a:solidFill>
                  <a:schemeClr val="dk1"/>
                </a:solidFill>
                <a:latin typeface="Times New Roman"/>
                <a:ea typeface="Times New Roman"/>
                <a:cs typeface="Times New Roman"/>
                <a:sym typeface="Times New Roman"/>
              </a:rPr>
              <a:t> action:</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Applying </a:t>
            </a:r>
            <a:r>
              <a:rPr lang="en" sz="1600">
                <a:solidFill>
                  <a:schemeClr val="dk1"/>
                </a:solidFill>
                <a:latin typeface="Times New Roman"/>
                <a:ea typeface="Times New Roman"/>
                <a:cs typeface="Times New Roman"/>
                <a:sym typeface="Times New Roman"/>
              </a:rPr>
              <a:t>forensic</a:t>
            </a:r>
            <a:r>
              <a:rPr lang="en" sz="1600">
                <a:solidFill>
                  <a:schemeClr val="dk1"/>
                </a:solidFill>
                <a:latin typeface="Times New Roman"/>
                <a:ea typeface="Times New Roman"/>
                <a:cs typeface="Times New Roman"/>
                <a:sym typeface="Times New Roman"/>
              </a:rPr>
              <a:t> analytics to identify </a:t>
            </a:r>
            <a:r>
              <a:rPr lang="en" sz="1600">
                <a:solidFill>
                  <a:schemeClr val="dk1"/>
                </a:solidFill>
                <a:latin typeface="Times New Roman"/>
                <a:ea typeface="Times New Roman"/>
                <a:cs typeface="Times New Roman"/>
                <a:sym typeface="Times New Roman"/>
              </a:rPr>
              <a:t>fraudulent</a:t>
            </a:r>
            <a:r>
              <a:rPr lang="en" sz="1600">
                <a:solidFill>
                  <a:schemeClr val="dk1"/>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transactions</a:t>
            </a:r>
            <a:r>
              <a:rPr lang="en" sz="1600">
                <a:solidFill>
                  <a:schemeClr val="dk1"/>
                </a:solidFill>
                <a:latin typeface="Times New Roman"/>
                <a:ea typeface="Times New Roman"/>
                <a:cs typeface="Times New Roman"/>
                <a:sym typeface="Times New Roman"/>
              </a:rPr>
              <a:t>, not just in banks (ex. ATMs, mobile platforms and crypto-currency)</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Implementing unsupervised modeling to make CDD more efficient for every bank, without needing every customer’s life story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Utilizing natural language processing (NLP) to identify criminal </a:t>
            </a:r>
            <a:r>
              <a:rPr lang="en" sz="1600">
                <a:solidFill>
                  <a:schemeClr val="dk1"/>
                </a:solidFill>
                <a:latin typeface="Times New Roman"/>
                <a:ea typeface="Times New Roman"/>
                <a:cs typeface="Times New Roman"/>
                <a:sym typeface="Times New Roman"/>
              </a:rPr>
              <a:t>organizations</a:t>
            </a:r>
            <a:r>
              <a:rPr lang="en" sz="1600">
                <a:solidFill>
                  <a:schemeClr val="dk1"/>
                </a:solidFill>
                <a:latin typeface="Times New Roman"/>
                <a:ea typeface="Times New Roman"/>
                <a:cs typeface="Times New Roman"/>
                <a:sym typeface="Times New Roman"/>
              </a:rPr>
              <a:t> who are offshoring their transactions to banks in less-regulated countries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000"/>
              </a:spcBef>
              <a:spcAft>
                <a:spcPts val="100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HKMA should help every bank build an integrated data-driven framework to identify threats, </a:t>
            </a:r>
            <a:r>
              <a:rPr lang="en" sz="1600">
                <a:solidFill>
                  <a:schemeClr val="dk1"/>
                </a:solidFill>
                <a:latin typeface="Times New Roman"/>
                <a:ea typeface="Times New Roman"/>
                <a:cs typeface="Times New Roman"/>
                <a:sym typeface="Times New Roman"/>
              </a:rPr>
              <a:t>unusual</a:t>
            </a:r>
            <a:r>
              <a:rPr lang="en" sz="1600">
                <a:solidFill>
                  <a:schemeClr val="dk1"/>
                </a:solidFill>
                <a:latin typeface="Times New Roman"/>
                <a:ea typeface="Times New Roman"/>
                <a:cs typeface="Times New Roman"/>
                <a:sym typeface="Times New Roman"/>
              </a:rPr>
              <a:t> transactions, and discrepancies in customer relationships to combat financial crime</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44275" y="86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Question </a:t>
            </a:r>
            <a:r>
              <a:rPr b="1" lang="en" sz="1600">
                <a:latin typeface="Times New Roman"/>
                <a:ea typeface="Times New Roman"/>
                <a:cs typeface="Times New Roman"/>
                <a:sym typeface="Times New Roman"/>
              </a:rPr>
              <a:t>2.</a:t>
            </a:r>
            <a:r>
              <a:rPr lang="en" sz="1600">
                <a:latin typeface="Times New Roman"/>
                <a:ea typeface="Times New Roman"/>
                <a:cs typeface="Times New Roman"/>
                <a:sym typeface="Times New Roman"/>
              </a:rPr>
              <a:t> </a:t>
            </a:r>
            <a:r>
              <a:rPr lang="en" sz="14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
        <p:nvSpPr>
          <p:cNvPr id="75" name="Google Shape;75;p16"/>
          <p:cNvSpPr txBox="1"/>
          <p:nvPr>
            <p:ph idx="1" type="body"/>
          </p:nvPr>
        </p:nvSpPr>
        <p:spPr>
          <a:xfrm>
            <a:off x="262850" y="507600"/>
            <a:ext cx="8520600" cy="41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State Bank of India</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Did not </a:t>
            </a:r>
            <a:r>
              <a:rPr lang="en" sz="1600">
                <a:solidFill>
                  <a:schemeClr val="dk1"/>
                </a:solidFill>
                <a:latin typeface="Times New Roman"/>
                <a:ea typeface="Times New Roman"/>
                <a:cs typeface="Times New Roman"/>
                <a:sym typeface="Times New Roman"/>
              </a:rPr>
              <a:t>adequately</a:t>
            </a:r>
            <a:r>
              <a:rPr lang="en" sz="1600">
                <a:solidFill>
                  <a:schemeClr val="dk1"/>
                </a:solidFill>
                <a:latin typeface="Times New Roman"/>
                <a:ea typeface="Times New Roman"/>
                <a:cs typeface="Times New Roman"/>
                <a:sym typeface="Times New Roman"/>
              </a:rPr>
              <a:t> identify the beneficial owners of 28 corporate customers or verify the identities of the beneficial owners in the account, and had no evidence of a transaction monitoring system </a:t>
            </a:r>
            <a:endParaRPr sz="16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 sz="1600">
                <a:solidFill>
                  <a:schemeClr val="dk1"/>
                </a:solidFill>
                <a:latin typeface="Times New Roman"/>
                <a:ea typeface="Times New Roman"/>
                <a:cs typeface="Times New Roman"/>
                <a:sym typeface="Times New Roman"/>
              </a:rPr>
              <a:t>Coutts &amp; Co. AG</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Senior management did not go through approval process for nine PEPs or verify the beneficial owner, did not follow up on alerts, and did not identify 4 PEPs as higher-risk customers </a:t>
            </a:r>
            <a:endParaRPr sz="16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 sz="1600">
                <a:solidFill>
                  <a:schemeClr val="dk1"/>
                </a:solidFill>
                <a:latin typeface="Times New Roman"/>
                <a:ea typeface="Times New Roman"/>
                <a:cs typeface="Times New Roman"/>
                <a:sym typeface="Times New Roman"/>
              </a:rPr>
              <a:t>Shanghai Commercial Bank Limited</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Did not adequately examine the purpose of suspicious transactions and did not report them, and they did not examine the business relationship between customers for these transactions</a:t>
            </a:r>
            <a:endParaRPr sz="16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 sz="1600">
                <a:solidFill>
                  <a:schemeClr val="dk1"/>
                </a:solidFill>
                <a:latin typeface="Times New Roman"/>
                <a:ea typeface="Times New Roman"/>
                <a:cs typeface="Times New Roman"/>
                <a:sym typeface="Times New Roman"/>
              </a:rPr>
              <a:t>JPMorgan Chase Bank</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Did not conduct periodic reviews on higher-risk corporate customers or PEPs, and did not </a:t>
            </a:r>
            <a:r>
              <a:rPr lang="en" sz="1600">
                <a:solidFill>
                  <a:schemeClr val="dk1"/>
                </a:solidFill>
                <a:latin typeface="Times New Roman"/>
                <a:ea typeface="Times New Roman"/>
                <a:cs typeface="Times New Roman"/>
                <a:sym typeface="Times New Roman"/>
              </a:rPr>
              <a:t>collect</a:t>
            </a:r>
            <a:r>
              <a:rPr lang="en" sz="1600">
                <a:solidFill>
                  <a:schemeClr val="dk1"/>
                </a:solidFill>
                <a:latin typeface="Times New Roman"/>
                <a:ea typeface="Times New Roman"/>
                <a:cs typeface="Times New Roman"/>
                <a:sym typeface="Times New Roman"/>
              </a:rPr>
              <a:t> identification from or ensure the purpose of customer accounts </a:t>
            </a:r>
            <a:endParaRPr sz="16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14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400">
              <a:solidFill>
                <a:schemeClr val="dk1"/>
              </a:solidFill>
              <a:latin typeface="Times New Roman"/>
              <a:ea typeface="Times New Roman"/>
              <a:cs typeface="Times New Roman"/>
              <a:sym typeface="Times New Roman"/>
            </a:endParaRPr>
          </a:p>
        </p:txBody>
      </p:sp>
      <p:sp>
        <p:nvSpPr>
          <p:cNvPr id="76" name="Google Shape;76;p16"/>
          <p:cNvSpPr txBox="1"/>
          <p:nvPr>
            <p:ph idx="12" type="sldNum"/>
          </p:nvPr>
        </p:nvSpPr>
        <p:spPr>
          <a:xfrm>
            <a:off x="8434858" y="1363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68700" y="12130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(Q2) </a:t>
            </a:r>
            <a:endParaRPr sz="1800"/>
          </a:p>
        </p:txBody>
      </p:sp>
      <p:sp>
        <p:nvSpPr>
          <p:cNvPr id="82" name="Google Shape;82;p17"/>
          <p:cNvSpPr txBox="1"/>
          <p:nvPr>
            <p:ph idx="1" type="body"/>
          </p:nvPr>
        </p:nvSpPr>
        <p:spPr>
          <a:xfrm>
            <a:off x="311700" y="4253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88"/>
              <a:buFont typeface="Arial"/>
              <a:buNone/>
            </a:pPr>
            <a:r>
              <a:rPr lang="en" sz="1600">
                <a:solidFill>
                  <a:schemeClr val="dk1"/>
                </a:solidFill>
                <a:latin typeface="Times New Roman"/>
                <a:ea typeface="Times New Roman"/>
                <a:cs typeface="Times New Roman"/>
                <a:sym typeface="Times New Roman"/>
              </a:rPr>
              <a:t>Analytical role in preventing the banks’ violations:</a:t>
            </a:r>
            <a:endParaRPr sz="1600">
              <a:solidFill>
                <a:schemeClr val="dk1"/>
              </a:solidFill>
              <a:latin typeface="Times New Roman"/>
              <a:ea typeface="Times New Roman"/>
              <a:cs typeface="Times New Roman"/>
              <a:sym typeface="Times New Roman"/>
            </a:endParaRPr>
          </a:p>
          <a:p>
            <a:pPr indent="-330200" lvl="0" marL="457200" rtl="0" algn="l">
              <a:lnSpc>
                <a:spcPct val="8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Text Analytics: could identify fraud early, implement NLP algorithms to identify names of PEPs, high-risk customers or those connected to high-risk people, networks of customers, and unusual purpose of transactions </a:t>
            </a:r>
            <a:endParaRPr sz="1600">
              <a:solidFill>
                <a:schemeClr val="dk1"/>
              </a:solidFill>
              <a:latin typeface="Times New Roman"/>
              <a:ea typeface="Times New Roman"/>
              <a:cs typeface="Times New Roman"/>
              <a:sym typeface="Times New Roman"/>
            </a:endParaRPr>
          </a:p>
          <a:p>
            <a:pPr indent="-330200" lvl="0" marL="457200" rtl="0" algn="l">
              <a:lnSpc>
                <a:spcPct val="8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Homomorphic Encryption: Would enable banks in Hong Kong to share data without exposing customer privacy,  but providing the compliance required by the HKMA</a:t>
            </a:r>
            <a:endParaRPr sz="1600">
              <a:solidFill>
                <a:schemeClr val="dk1"/>
              </a:solidFill>
              <a:latin typeface="Times New Roman"/>
              <a:ea typeface="Times New Roman"/>
              <a:cs typeface="Times New Roman"/>
              <a:sym typeface="Times New Roman"/>
            </a:endParaRPr>
          </a:p>
          <a:p>
            <a:pPr indent="-330200" lvl="0" marL="457200" rtl="0" algn="l">
              <a:lnSpc>
                <a:spcPct val="9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Risk Analytics: Apply unsupervised machine learning to examine data without fraud or uncover transaction anomalies, transaction frequencies of interest, or potential customer risks </a:t>
            </a:r>
            <a:endParaRPr sz="1600">
              <a:solidFill>
                <a:schemeClr val="dk1"/>
              </a:solidFill>
              <a:latin typeface="Times New Roman"/>
              <a:ea typeface="Times New Roman"/>
              <a:cs typeface="Times New Roman"/>
              <a:sym typeface="Times New Roman"/>
            </a:endParaRPr>
          </a:p>
          <a:p>
            <a:pPr indent="-330200" lvl="0" marL="457200" rtl="0" algn="l">
              <a:lnSpc>
                <a:spcPct val="9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Biometrics: measure and analyze unique physical and behavioural characteristics of each customer to identify those who are high risk during the onboarding process or used for authentication for payments</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000"/>
              </a:spcBef>
              <a:spcAft>
                <a:spcPts val="0"/>
              </a:spcAft>
              <a:buNone/>
            </a:pPr>
            <a:r>
              <a:rPr lang="en" sz="1600">
                <a:solidFill>
                  <a:schemeClr val="dk1"/>
                </a:solidFill>
                <a:latin typeface="Times New Roman"/>
                <a:ea typeface="Times New Roman"/>
                <a:cs typeface="Times New Roman"/>
                <a:sym typeface="Times New Roman"/>
              </a:rPr>
              <a:t>How analytics can resolve the violations: </a:t>
            </a:r>
            <a:endParaRPr sz="1600">
              <a:solidFill>
                <a:schemeClr val="dk1"/>
              </a:solidFill>
              <a:latin typeface="Times New Roman"/>
              <a:ea typeface="Times New Roman"/>
              <a:cs typeface="Times New Roman"/>
              <a:sym typeface="Times New Roman"/>
            </a:endParaRPr>
          </a:p>
          <a:p>
            <a:pPr indent="-330200" lvl="0" marL="457200" rtl="0" algn="l">
              <a:lnSpc>
                <a:spcPct val="9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By applying supervised machine learning algorithms, the banks can use historical data to reduce the amount of false positive alerts for fraud, in order to focus more on the pertinent ones</a:t>
            </a:r>
            <a:endParaRPr sz="1600">
              <a:solidFill>
                <a:schemeClr val="dk1"/>
              </a:solidFill>
              <a:latin typeface="Times New Roman"/>
              <a:ea typeface="Times New Roman"/>
              <a:cs typeface="Times New Roman"/>
              <a:sym typeface="Times New Roman"/>
            </a:endParaRPr>
          </a:p>
          <a:p>
            <a:pPr indent="-330200" lvl="0" marL="457200" rtl="0" algn="l">
              <a:lnSpc>
                <a:spcPct val="9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Network analytics can identify paths, connections and hubs between customers whether they are linked to PEPs or high-risk accounts or not </a:t>
            </a:r>
            <a:endParaRPr sz="1600">
              <a:solidFill>
                <a:schemeClr val="dk1"/>
              </a:solidFill>
              <a:latin typeface="Times New Roman"/>
              <a:ea typeface="Times New Roman"/>
              <a:cs typeface="Times New Roman"/>
              <a:sym typeface="Times New Roman"/>
            </a:endParaRPr>
          </a:p>
          <a:p>
            <a:pPr indent="0" lvl="0" marL="914400" rtl="0" algn="l">
              <a:lnSpc>
                <a:spcPct val="9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457200" rtl="0" algn="l">
              <a:lnSpc>
                <a:spcPct val="95000"/>
              </a:lnSpc>
              <a:spcBef>
                <a:spcPts val="0"/>
              </a:spcBef>
              <a:spcAft>
                <a:spcPts val="0"/>
              </a:spcAft>
              <a:buSzPts val="688"/>
              <a:buNone/>
            </a:pPr>
            <a:r>
              <a:t/>
            </a:r>
            <a:endParaRPr sz="14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000"/>
              </a:spcAft>
              <a:buNone/>
            </a:pPr>
            <a:r>
              <a:t/>
            </a:r>
            <a:endParaRPr sz="1400">
              <a:latin typeface="Times New Roman"/>
              <a:ea typeface="Times New Roman"/>
              <a:cs typeface="Times New Roman"/>
              <a:sym typeface="Times New Roman"/>
            </a:endParaRPr>
          </a:p>
        </p:txBody>
      </p:sp>
      <p:sp>
        <p:nvSpPr>
          <p:cNvPr id="83" name="Google Shape;83;p17"/>
          <p:cNvSpPr txBox="1"/>
          <p:nvPr>
            <p:ph idx="12" type="sldNum"/>
          </p:nvPr>
        </p:nvSpPr>
        <p:spPr>
          <a:xfrm>
            <a:off x="8487508" y="121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25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Question 3. </a:t>
            </a:r>
            <a:endParaRPr sz="1800">
              <a:latin typeface="Times New Roman"/>
              <a:ea typeface="Times New Roman"/>
              <a:cs typeface="Times New Roman"/>
              <a:sym typeface="Times New Roman"/>
            </a:endParaRPr>
          </a:p>
        </p:txBody>
      </p:sp>
      <p:sp>
        <p:nvSpPr>
          <p:cNvPr id="89" name="Google Shape;89;p18"/>
          <p:cNvSpPr txBox="1"/>
          <p:nvPr>
            <p:ph idx="1" type="body"/>
          </p:nvPr>
        </p:nvSpPr>
        <p:spPr>
          <a:xfrm>
            <a:off x="311700" y="603000"/>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500"/>
              </a:spcBef>
              <a:spcAft>
                <a:spcPts val="0"/>
              </a:spcAft>
              <a:buNone/>
            </a:pPr>
            <a:r>
              <a:rPr lang="en" sz="1600">
                <a:solidFill>
                  <a:schemeClr val="dk1"/>
                </a:solidFill>
                <a:latin typeface="Times New Roman"/>
                <a:ea typeface="Times New Roman"/>
                <a:cs typeface="Times New Roman"/>
                <a:sym typeface="Times New Roman"/>
              </a:rPr>
              <a:t>How Regulatory </a:t>
            </a:r>
            <a:r>
              <a:rPr lang="en" sz="1600">
                <a:solidFill>
                  <a:schemeClr val="dk1"/>
                </a:solidFill>
                <a:latin typeface="Times New Roman"/>
                <a:ea typeface="Times New Roman"/>
                <a:cs typeface="Times New Roman"/>
                <a:sym typeface="Times New Roman"/>
              </a:rPr>
              <a:t>Arbitrage</a:t>
            </a:r>
            <a:r>
              <a:rPr lang="en" sz="1600">
                <a:solidFill>
                  <a:schemeClr val="dk1"/>
                </a:solidFill>
                <a:latin typeface="Times New Roman"/>
                <a:ea typeface="Times New Roman"/>
                <a:cs typeface="Times New Roman"/>
                <a:sym typeface="Times New Roman"/>
              </a:rPr>
              <a:t> can be prevented: </a:t>
            </a: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Multinational banks and regional AML compliance institutions should partner with third-party services that monitor transactions and </a:t>
            </a:r>
            <a:r>
              <a:rPr lang="en" sz="1600">
                <a:solidFill>
                  <a:schemeClr val="dk1"/>
                </a:solidFill>
                <a:latin typeface="Times New Roman"/>
                <a:ea typeface="Times New Roman"/>
                <a:cs typeface="Times New Roman"/>
                <a:sym typeface="Times New Roman"/>
              </a:rPr>
              <a:t>commercial</a:t>
            </a:r>
            <a:r>
              <a:rPr lang="en" sz="1600">
                <a:solidFill>
                  <a:schemeClr val="dk1"/>
                </a:solidFill>
                <a:latin typeface="Times New Roman"/>
                <a:ea typeface="Times New Roman"/>
                <a:cs typeface="Times New Roman"/>
                <a:sym typeface="Times New Roman"/>
              </a:rPr>
              <a:t> watch lists regionally, to detect </a:t>
            </a:r>
            <a:r>
              <a:rPr lang="en" sz="1600">
                <a:solidFill>
                  <a:schemeClr val="dk1"/>
                </a:solidFill>
                <a:latin typeface="Times New Roman"/>
                <a:ea typeface="Times New Roman"/>
                <a:cs typeface="Times New Roman"/>
                <a:sym typeface="Times New Roman"/>
              </a:rPr>
              <a:t>irregular transactions or networks </a:t>
            </a: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Banks should focus on digital payment-related money laundering risks to combat cybercrime across currencies and regions </a:t>
            </a: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Banks should adopt enterprise-level risk-based approaches, no matter what country they operate in. </a:t>
            </a:r>
            <a:r>
              <a:rPr lang="en" sz="1600">
                <a:solidFill>
                  <a:schemeClr val="dk1"/>
                </a:solidFill>
                <a:latin typeface="Times New Roman"/>
                <a:ea typeface="Times New Roman"/>
                <a:cs typeface="Times New Roman"/>
                <a:sym typeface="Times New Roman"/>
              </a:rPr>
              <a:t> Converging their fraud detection platform can help identify global irregularities</a:t>
            </a: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Banks and compliance regulators should leverage analytical tools to identify customers profiles, their risk levels, and rogue </a:t>
            </a:r>
            <a:r>
              <a:rPr lang="en" sz="1600">
                <a:solidFill>
                  <a:schemeClr val="dk1"/>
                </a:solidFill>
                <a:latin typeface="Times New Roman"/>
                <a:ea typeface="Times New Roman"/>
                <a:cs typeface="Times New Roman"/>
                <a:sym typeface="Times New Roman"/>
              </a:rPr>
              <a:t>activities</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330200" lvl="1" marL="914400" rtl="0" algn="l">
              <a:lnSpc>
                <a:spcPct val="9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Ex: Leveraging social media or news sources to </a:t>
            </a:r>
            <a:r>
              <a:rPr lang="en" sz="1600">
                <a:solidFill>
                  <a:schemeClr val="dk1"/>
                </a:solidFill>
                <a:latin typeface="Times New Roman"/>
                <a:ea typeface="Times New Roman"/>
                <a:cs typeface="Times New Roman"/>
                <a:sym typeface="Times New Roman"/>
              </a:rPr>
              <a:t>identify</a:t>
            </a:r>
            <a:r>
              <a:rPr lang="en" sz="1600">
                <a:solidFill>
                  <a:schemeClr val="dk1"/>
                </a:solidFill>
                <a:latin typeface="Times New Roman"/>
                <a:ea typeface="Times New Roman"/>
                <a:cs typeface="Times New Roman"/>
                <a:sym typeface="Times New Roman"/>
              </a:rPr>
              <a:t> national political or economic characteristics that could lead to more fraud-related activities, or identify PEPs and their </a:t>
            </a:r>
            <a:r>
              <a:rPr lang="en" sz="1600">
                <a:solidFill>
                  <a:schemeClr val="dk1"/>
                </a:solidFill>
                <a:latin typeface="Times New Roman"/>
                <a:ea typeface="Times New Roman"/>
                <a:cs typeface="Times New Roman"/>
                <a:sym typeface="Times New Roman"/>
              </a:rPr>
              <a:t>comrades</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p:txBody>
      </p:sp>
      <p:sp>
        <p:nvSpPr>
          <p:cNvPr id="90" name="Google Shape;90;p18"/>
          <p:cNvSpPr txBox="1"/>
          <p:nvPr>
            <p:ph idx="12" type="sldNum"/>
          </p:nvPr>
        </p:nvSpPr>
        <p:spPr>
          <a:xfrm>
            <a:off x="8464933" y="106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41325" y="94150"/>
            <a:ext cx="8520600" cy="4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(Q3)</a:t>
            </a:r>
            <a:r>
              <a:rPr lang="en" sz="16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41325" y="438350"/>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5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How Regulatory Arbitrage can be prevented using analytics: </a:t>
            </a:r>
            <a:endParaRPr sz="1600">
              <a:solidFill>
                <a:schemeClr val="dk1"/>
              </a:solidFill>
              <a:latin typeface="Times New Roman"/>
              <a:ea typeface="Times New Roman"/>
              <a:cs typeface="Times New Roman"/>
              <a:sym typeface="Times New Roman"/>
            </a:endParaRPr>
          </a:p>
          <a:p>
            <a:pPr indent="0" lvl="0" marL="0" rtl="0" algn="l">
              <a:lnSpc>
                <a:spcPct val="90000"/>
              </a:lnSpc>
              <a:spcBef>
                <a:spcPts val="500"/>
              </a:spcBef>
              <a:spcAft>
                <a:spcPts val="0"/>
              </a:spcAft>
              <a:buNone/>
            </a:pPr>
            <a:r>
              <a:rPr lang="en" sz="1600">
                <a:solidFill>
                  <a:schemeClr val="dk1"/>
                </a:solidFill>
                <a:latin typeface="Times New Roman"/>
                <a:ea typeface="Times New Roman"/>
                <a:cs typeface="Times New Roman"/>
                <a:sym typeface="Times New Roman"/>
              </a:rPr>
              <a:t>Implementing enterprise-wide anti-fraud analytics efforts:</a:t>
            </a: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5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Breaking down silos between channels, products and fraud types, to create a holistic view of fraud for the whole multinational banking institution </a:t>
            </a: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Using analytics to predict, prevent and detect crime based on country-level insights and a higher-level understanding of internal criminal organizations  </a:t>
            </a:r>
            <a:endParaRPr sz="1600">
              <a:solidFill>
                <a:schemeClr val="dk1"/>
              </a:solidFill>
              <a:latin typeface="Times New Roman"/>
              <a:ea typeface="Times New Roman"/>
              <a:cs typeface="Times New Roman"/>
              <a:sym typeface="Times New Roman"/>
            </a:endParaRPr>
          </a:p>
          <a:p>
            <a:pPr indent="-330200" lvl="1" marL="914400" rtl="0" algn="l">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Use of mapping analytics to better target and identify high-risk customers from large datasets based on past fraud and national culture </a:t>
            </a: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Intelligence-driven, forward looking analytics based on well-founded indicators of crime </a:t>
            </a:r>
            <a:endParaRPr sz="1600">
              <a:solidFill>
                <a:schemeClr val="dk1"/>
              </a:solidFill>
              <a:latin typeface="Times New Roman"/>
              <a:ea typeface="Times New Roman"/>
              <a:cs typeface="Times New Roman"/>
              <a:sym typeface="Times New Roman"/>
            </a:endParaRPr>
          </a:p>
          <a:p>
            <a:pPr indent="-330200" lvl="1" marL="914400" rtl="0" algn="l">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Monitors fraud in real-time, including the dark web and comparing patterns with national regulatory organizations that identify suspicious patterns as well </a:t>
            </a: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Global banks should adopt a hybrid approach to customer authentication measures, by building analytical models integrating customer behaviors across accounts and transactions into a single view </a:t>
            </a:r>
            <a:endParaRPr sz="1600">
              <a:solidFill>
                <a:schemeClr val="dk1"/>
              </a:solidFill>
              <a:latin typeface="Times New Roman"/>
              <a:ea typeface="Times New Roman"/>
              <a:cs typeface="Times New Roman"/>
              <a:sym typeface="Times New Roman"/>
            </a:endParaRPr>
          </a:p>
          <a:p>
            <a:pPr indent="-330200" lvl="1" marL="914400" rtl="0" algn="l">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This facilitates low-risk customers and transactions and enhances the ability to identify emerging fraud typologies</a:t>
            </a:r>
            <a:endParaRPr sz="16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a:solidFill>
                <a:schemeClr val="dk1"/>
              </a:solidFill>
              <a:latin typeface="Times New Roman"/>
              <a:ea typeface="Times New Roman"/>
              <a:cs typeface="Times New Roman"/>
              <a:sym typeface="Times New Roman"/>
            </a:endParaRPr>
          </a:p>
        </p:txBody>
      </p:sp>
      <p:sp>
        <p:nvSpPr>
          <p:cNvPr id="97" name="Google Shape;97;p19"/>
          <p:cNvSpPr txBox="1"/>
          <p:nvPr>
            <p:ph idx="12" type="sldNum"/>
          </p:nvPr>
        </p:nvSpPr>
        <p:spPr>
          <a:xfrm>
            <a:off x="8464933" y="1814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998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Question 4.</a:t>
            </a:r>
            <a:r>
              <a:rPr lang="en" sz="1600">
                <a:latin typeface="Times New Roman"/>
                <a:ea typeface="Times New Roman"/>
                <a:cs typeface="Times New Roman"/>
                <a:sym typeface="Times New Roman"/>
              </a:rPr>
              <a:t> </a:t>
            </a:r>
            <a:endParaRPr sz="3000"/>
          </a:p>
        </p:txBody>
      </p:sp>
      <p:sp>
        <p:nvSpPr>
          <p:cNvPr id="103" name="Google Shape;103;p20"/>
          <p:cNvSpPr txBox="1"/>
          <p:nvPr>
            <p:ph idx="1" type="body"/>
          </p:nvPr>
        </p:nvSpPr>
        <p:spPr>
          <a:xfrm>
            <a:off x="311700" y="701525"/>
            <a:ext cx="8520600" cy="3840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600">
                <a:solidFill>
                  <a:schemeClr val="dk1"/>
                </a:solidFill>
                <a:latin typeface="Times New Roman"/>
                <a:ea typeface="Times New Roman"/>
                <a:cs typeface="Times New Roman"/>
                <a:sym typeface="Times New Roman"/>
              </a:rPr>
              <a:t>How the AMLO affects the banking industry:</a:t>
            </a:r>
            <a:endParaRPr sz="1600">
              <a:solidFill>
                <a:schemeClr val="dk1"/>
              </a:solidFill>
              <a:latin typeface="Times New Roman"/>
              <a:ea typeface="Times New Roman"/>
              <a:cs typeface="Times New Roman"/>
              <a:sym typeface="Times New Roman"/>
            </a:endParaRPr>
          </a:p>
          <a:p>
            <a:pPr indent="-330200" lvl="0" marL="457200" rtl="0" algn="l">
              <a:lnSpc>
                <a:spcPct val="105000"/>
              </a:lnSpc>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Enforcing specific AML procedures on banks operating in designated areas may hinder the bank’s capacity to cater to all clients, causing them to focus only on high-profile clients</a:t>
            </a:r>
            <a:endParaRPr sz="1600">
              <a:solidFill>
                <a:schemeClr val="dk1"/>
              </a:solidFill>
              <a:latin typeface="Times New Roman"/>
              <a:ea typeface="Times New Roman"/>
              <a:cs typeface="Times New Roman"/>
              <a:sym typeface="Times New Roman"/>
            </a:endParaRPr>
          </a:p>
          <a:p>
            <a:pPr indent="-330200" lvl="0" marL="457200" rtl="0" algn="l">
              <a:lnSpc>
                <a:spcPct val="10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Banks that do not have the resources to properly conduct the due diligence measures </a:t>
            </a:r>
            <a:r>
              <a:rPr lang="en" sz="1600">
                <a:solidFill>
                  <a:schemeClr val="dk1"/>
                </a:solidFill>
                <a:latin typeface="Times New Roman"/>
                <a:ea typeface="Times New Roman"/>
                <a:cs typeface="Times New Roman"/>
                <a:sym typeface="Times New Roman"/>
              </a:rPr>
              <a:t>specified by the AMLO either need to invest or conduct intercountry regulatory arbitrage </a:t>
            </a:r>
            <a:endParaRPr sz="1600">
              <a:solidFill>
                <a:schemeClr val="dk1"/>
              </a:solidFill>
              <a:latin typeface="Times New Roman"/>
              <a:ea typeface="Times New Roman"/>
              <a:cs typeface="Times New Roman"/>
              <a:sym typeface="Times New Roman"/>
            </a:endParaRPr>
          </a:p>
          <a:p>
            <a:pPr indent="-330200" lvl="0" marL="457200" rtl="0" algn="l">
              <a:lnSpc>
                <a:spcPct val="10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If banks choose the de-risking method that GSBC is considering since they can not comply with the regulations, then there are fewer banks to lend money, and a monopoly may emerge </a:t>
            </a:r>
            <a:endParaRPr sz="1600">
              <a:solidFill>
                <a:schemeClr val="dk1"/>
              </a:solidFill>
              <a:latin typeface="Times New Roman"/>
              <a:ea typeface="Times New Roman"/>
              <a:cs typeface="Times New Roman"/>
              <a:sym typeface="Times New Roman"/>
            </a:endParaRPr>
          </a:p>
          <a:p>
            <a:pPr indent="-330200" lvl="1" marL="914400" rtl="0" algn="l">
              <a:lnSpc>
                <a:spcPct val="10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Banking can become more expensive for the general population, and the bank can assert influence over domestic political and economic decisions</a:t>
            </a:r>
            <a:endParaRPr sz="1600">
              <a:solidFill>
                <a:schemeClr val="dk1"/>
              </a:solidFill>
              <a:latin typeface="Times New Roman"/>
              <a:ea typeface="Times New Roman"/>
              <a:cs typeface="Times New Roman"/>
              <a:sym typeface="Times New Roman"/>
            </a:endParaRPr>
          </a:p>
          <a:p>
            <a:pPr indent="-330200" lvl="0" marL="457200" rtl="0" algn="l">
              <a:lnSpc>
                <a:spcPct val="10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Although the AMLO intends to mitigate money laundering in Hong Kong, criminals will bring their fraud to nonbank money lenders or where regulations are less strict, unless global financial services cooperate to end money laundering altogether</a:t>
            </a:r>
            <a:endParaRPr sz="1600">
              <a:solidFill>
                <a:schemeClr val="dk1"/>
              </a:solidFill>
              <a:latin typeface="Times New Roman"/>
              <a:ea typeface="Times New Roman"/>
              <a:cs typeface="Times New Roman"/>
              <a:sym typeface="Times New Roman"/>
            </a:endParaRPr>
          </a:p>
          <a:p>
            <a:pPr indent="0" lvl="0" marL="457200" rtl="0" algn="l">
              <a:lnSpc>
                <a:spcPct val="105000"/>
              </a:lnSpc>
              <a:spcBef>
                <a:spcPts val="1000"/>
              </a:spcBef>
              <a:spcAft>
                <a:spcPts val="1200"/>
              </a:spcAft>
              <a:buNone/>
            </a:pPr>
            <a:r>
              <a:t/>
            </a:r>
            <a:endParaRPr sz="1175">
              <a:solidFill>
                <a:schemeClr val="dk1"/>
              </a:solidFill>
              <a:latin typeface="Times New Roman"/>
              <a:ea typeface="Times New Roman"/>
              <a:cs typeface="Times New Roman"/>
              <a:sym typeface="Times New Roman"/>
            </a:endParaRPr>
          </a:p>
        </p:txBody>
      </p:sp>
      <p:sp>
        <p:nvSpPr>
          <p:cNvPr id="104" name="Google Shape;104;p20"/>
          <p:cNvSpPr txBox="1"/>
          <p:nvPr>
            <p:ph idx="12" type="sldNum"/>
          </p:nvPr>
        </p:nvSpPr>
        <p:spPr>
          <a:xfrm>
            <a:off x="8427358" y="1288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81375" y="143850"/>
            <a:ext cx="88323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1600">
                <a:latin typeface="Times New Roman"/>
                <a:ea typeface="Times New Roman"/>
                <a:cs typeface="Times New Roman"/>
                <a:sym typeface="Times New Roman"/>
              </a:rPr>
              <a:t>(Q4) </a:t>
            </a:r>
            <a:endParaRPr sz="16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110" name="Google Shape;110;p21"/>
          <p:cNvSpPr txBox="1"/>
          <p:nvPr>
            <p:ph idx="12" type="sldNum"/>
          </p:nvPr>
        </p:nvSpPr>
        <p:spPr>
          <a:xfrm>
            <a:off x="8439458" y="1438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21"/>
          <p:cNvSpPr txBox="1"/>
          <p:nvPr/>
        </p:nvSpPr>
        <p:spPr>
          <a:xfrm>
            <a:off x="381375" y="544200"/>
            <a:ext cx="8520600" cy="459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How compliance analytics could mitigate costs and assist with AMLO compliance:</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Machine learning models can parse large datasets and spot fraudulent transactions while monitoring transactions in real-time to identify gaps, issues and trends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NLP algorithms can search for patterns or combinations among customer explanations for suspicious transactions to </a:t>
            </a:r>
            <a:r>
              <a:rPr lang="en" sz="1600">
                <a:solidFill>
                  <a:schemeClr val="dk1"/>
                </a:solidFill>
                <a:latin typeface="Times New Roman"/>
                <a:ea typeface="Times New Roman"/>
                <a:cs typeface="Times New Roman"/>
                <a:sym typeface="Times New Roman"/>
              </a:rPr>
              <a:t>predict</a:t>
            </a:r>
            <a:r>
              <a:rPr lang="en" sz="1600">
                <a:solidFill>
                  <a:schemeClr val="dk1"/>
                </a:solidFill>
                <a:latin typeface="Times New Roman"/>
                <a:ea typeface="Times New Roman"/>
                <a:cs typeface="Times New Roman"/>
                <a:sym typeface="Times New Roman"/>
              </a:rPr>
              <a:t> future behavior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Social network analysis can uncover fraudulent relations between actors, and statistically find the nature of the relations to uncover financial crime networks</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Applying entity analytics using bank data or external sources such as social media and the internet to holistically regulate customers’ transactions and raise red flags earlier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Visualization tools reveal trends and patterns by drilling down the root of the fraud, while allowing a story to emerge that compliance managers can see more clearly</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1000"/>
              </a:spcAft>
              <a:buNone/>
            </a:pPr>
            <a:r>
              <a:rPr lang="en" sz="1600">
                <a:solidFill>
                  <a:schemeClr val="dk1"/>
                </a:solidFill>
                <a:latin typeface="Times New Roman"/>
                <a:ea typeface="Times New Roman"/>
                <a:cs typeface="Times New Roman"/>
                <a:sym typeface="Times New Roman"/>
              </a:rPr>
              <a:t>All of these steps would help banks conduct proper AMLO regulated CDD and cut costs of fraud ahead of time</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