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b1cf21a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b1cf21a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bd21d3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bd21d3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b1cf2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0b1cf2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0b1cf21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0b1cf21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b1cf21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b1cf21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b1cf21a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b1cf21a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b1cf21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b1cf21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0b1cf21a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0b1cf21a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0b1cf21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0b1cf21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b1cf21a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b1cf21a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24400"/>
            <a:ext cx="8520600" cy="26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BYGB 7988 Business Performance Management Risk Analytics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    Section 2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Exam 1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Instructor: Dr. W “RP” Raghupathi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"/>
              <a:buFont typeface="Arial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Prepared By: Regan Alt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78350" y="822125"/>
            <a:ext cx="794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local compliance lapse crossed geographical boundaries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1MDB as a client to BSI Singapore, they were misappropriating funds from state companies in Malaysia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BSI is a Switzerland based bank, so the Swiss Financial Market Supervisory Authority (FINMA) conducted a criminal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related to 1MDB, exposing BSI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Monetary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Authority of Singapore’s investigation uncovered many lapses in due diligence checks on assets and money laundering instances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they could not take advantage of HNWI clients in Hong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either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Ultimately there were 6 countries around the world investigating the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misappropriation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funds from 1MDB in Malaysia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87483" y="128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78350" y="391025"/>
            <a:ext cx="818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5.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36000" y="3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(Q5)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36000" y="673200"/>
            <a:ext cx="8472000" cy="4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compliance analytics could </a:t>
            </a: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mitigate</a:t>
            </a: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/prevent BSI’s situation: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 can parse large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spot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fraudulent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transactions while monitoring transactions in real-time to identify gaps, issues and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financial crime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algorithms can search for patterns/combinations to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suspicious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behavior among 1MDB’s explanations for questionable transactions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social network analysis to review the 100 accounts associated with 1MDB to uncover fraudulent relations between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evaluate statistics to find the nature of the relations to uncover financial crime networks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apply entity analytics using bank data, external sources such as social media and the internet to holistically regulate 1MDB’s accounts to raise red flags earlier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tools reveal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patterns by drilling down the root of the fraud, while allowing a story to emerge that compliance managers can see more clearly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51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3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Question 1.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19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Pillars of BSI’s Global Growth Strategy and associated risk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diversification in more dynamic emerging markets such as Singapore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2000s - Asia was the fastest-growing private banking market in world with most high net worth individuals (HNWIs)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Risk: Restructured organization for each geographical region with overhead of bank’s strategy, but with variance in services and cross-border banking, auditing, and tax regulations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specialized service models for specific client segments</a:t>
            </a:r>
            <a:endParaRPr b="1"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1990s - restructured specializing in wealth management for HNWIs, but faced a declining market for services in Switzerland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Risk: rapidly increased capacity of BSI Singapore over 5 years from 2009-2015 (employees 30 → 200) to increase profitability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operating efficiency along with strict risk control and capital management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inherently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risky, but clear there was no strict risk control when top management ignored issues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regarding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1MDB laundering</a:t>
            </a:r>
            <a:endParaRPr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87483" y="128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(Q1)</a:t>
            </a:r>
            <a:endParaRPr sz="1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0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of risk analytics in mitigating risk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Strategic risks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using competitive analytics and machine learning (random forest)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Utilize: internal and external data for auditing, pulling data across the organization into one central platform, helping create a truly enterprise-wide approach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Preventable risks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predictive analytics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Measure: new regulatory requirements in each country, train statistical models to identify high risk cases/clients automatically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 Risks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natural-language processing or geospatial analysis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Monitor: social media for suspicious activity from clients, government intervention, natural disasters, political reform or macroeconomic shifts in home or client country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27333" y="1739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BSI challenges in Asia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Asian private banking industry was crowded and very competitive, saturated with HNWIs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Wanted to keep up with growing wealth in Asia, so for BSI’s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investment and corporate banking services they allied with smaller corporate investment organizations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leverage/capital protection products - used third-party products to avoid the time-consuming procedure needed to create their own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 of Asian culture required responding to client demands with unique strategic responses through recommendations, trades, and transactions, while client carried majority of risk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Challenging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BSI auditors due to differences in available data, technology and analytical competency in each region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34858" y="136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8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(Q2) </a:t>
            </a:r>
            <a:endParaRPr sz="18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64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Analytical role in identifying BSI’s challenges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Analytics: identify fraud early, implement natural language processing algorithms to find expressions of names, times, companies, and monetary values through search, content categorization and entity extraction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Geospatial Analytics: Combine internal/external data by overlaying external map data on top of BSI’s operations and third party allies to reveal a map of fraudulent activities or gaps in oversight 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Analytics: Apply unsupervised machine learning to examine data without fraud or uncover anomalies,patterns of interest, or potential risks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analysis: Identify paths, connections and hubs that reveal patterns and social networks of interest such as amongst accounts for one sovereign government entity  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Predictive analytics could have avoided BSI’s challenges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applying supervised machine learning algorithms, BSI could learn from historical data and identify patterns of interest such as a client’s propensity to launder money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could have reduced manual audit cycles to increase time for more meaningful analysis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query data from Malaysian government statistics to forecast the increasing political risk of fraud, and monitor early on the lack of transparency for purpose of transactions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325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87508" y="121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Question 3.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48700" y="105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Risks banks such as BSI Face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Fragmented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regulatory and compliance change management or risk methodologies between countries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compliance risk management strategic vision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clarity and engagement with front line units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and staffing challenges when trying to cut operating or personnel costs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governance and oversight (due to third party actors)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Ineffective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coordination across different branches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64933" y="106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41325" y="37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(Q3)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41325" y="79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Analytics can prevent risks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Identify: use a compliance analytical tool to monitor payments for exceptions and unusual activity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risk monitoring in real time and uncover early warning signs within client activities and country’s political/economic developments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Can help clients recover their savings by reducing duplicate payments and score their behavior in real time to avoid risks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Evaluate: Can help internal/external auditors increase audit quality, work more efficiently and potentially reduce risk costs by working with entire dataset of clients rather than a sample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Mitigate: Can “close the loop” by identifying problems, and implementing sustainable changes in the internal control environment for future prevention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Prevent: Can provide an enterprise-wide approach using past insights from similar clients and current market metrics to more accurately measure risk and identify fraud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64933" y="181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2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Question 4.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482025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Pitfalls of BSI’s business model execution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2014 - The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excellence program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increased profitability/competitiveness in long-run by reducing operating and personnel costs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manager pressured to outsource complex requests to specialists who had the digital tools needed to meet clients banking demands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Monetary Authority of Singapore (MAS) found issues with BSI’s due diligence checks on assets underlying the investment funds structured for clients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found multiple breaches of anti-money laundering regulations and non-compliance → MAS revoked BSI merchant banking license in Singapore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Switzerland's attorney general found serious shortcomings in identifying erroneous transactions involving millions of dollars linked to business relationships with politically exposed persons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Wanted sovereign banks as clients but failed to question how the assets were being invested, and charged the client excessive market rates for its institutional services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Fraudulent transactions between the 1MDB client group were overlooked by BSI top management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27358" y="128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81375" y="1438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(Q4)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81375" y="45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</a:t>
            </a: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</a:t>
            </a: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Crime Analytics could have avoided BSI’s pitfalls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obtaining data from multiple, high quality sources and normalizing it based on their region or client group, managers could create a holistic risk score, mitigating the risk of money laundering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analysis - detecting outliers/clustering would avoid top management’s ability to ignore risky transactions from 1MDB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modeling - machine learning, regression analysis, decisions trees, neural networks to classify risks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network analysis - to identify relations of a particular set of actors/customers such as 1MDB and uncover whether they were laundering or truthfully investing assets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fast, on-target decisions to reduce monetary, reputational, and compliance risks of fraud and money laundering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Especially to cater to their high net worth clientele using a statistical baseline to monitor behavior that may be more extravagant then normal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39458" y="143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