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F73EF58-846B-41DE-A64E-E4AEE86BE6BB}">
  <a:tblStyle styleId="{2F73EF58-846B-41DE-A64E-E4AEE86BE6B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20"/>
    <p:restoredTop sz="94660"/>
  </p:normalViewPr>
  <p:slideViewPr>
    <p:cSldViewPr snapToGrid="0">
      <p:cViewPr varScale="1">
        <p:scale>
          <a:sx n="135" d="100"/>
          <a:sy n="135" d="100"/>
        </p:scale>
        <p:origin x="-104" y="-14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843870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e0b1cf21a4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e0b1cf21a4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120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e58cea615b_1_2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e58cea615b_1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e0b1cf21a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e0b1cf21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4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0b1cf21a4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0b1cf21a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e0b1cf21a4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e0b1cf21a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endParaRPr sz="16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e0b1cf21a4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e0b1cf21a4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b1cf21a4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b1cf21a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90000"/>
              </a:lnSpc>
              <a:spcBef>
                <a:spcPts val="500"/>
              </a:spcBef>
              <a:spcAft>
                <a:spcPts val="1000"/>
              </a:spcAft>
              <a:buNone/>
            </a:pPr>
            <a:endParaRPr sz="10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e0b1cf21a4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e0b1cf21a4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1000"/>
              </a:spcAft>
              <a:buNone/>
            </a:pPr>
            <a:endParaRPr sz="14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0b1cf21a4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e0b1cf21a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1000"/>
              </a:spcAft>
              <a:buNone/>
            </a:pPr>
            <a:endParaRPr sz="16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0b1cf21a4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e0b1cf21a4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224400"/>
            <a:ext cx="8520600" cy="2614200"/>
          </a:xfrm>
          <a:prstGeom prst="rect">
            <a:avLst/>
          </a:prstGeom>
        </p:spPr>
        <p:txBody>
          <a:bodyPr spcFirstLastPara="1" wrap="square" lIns="91425" tIns="91425" rIns="91425" bIns="91425" anchor="b" anchorCtr="0">
            <a:normAutofit fontScale="90000"/>
          </a:bodyPr>
          <a:lstStyle/>
          <a:p>
            <a:pPr marL="0" lvl="0" indent="0" algn="ctr" rtl="0">
              <a:lnSpc>
                <a:spcPct val="90000"/>
              </a:lnSpc>
              <a:spcBef>
                <a:spcPts val="0"/>
              </a:spcBef>
              <a:spcAft>
                <a:spcPts val="0"/>
              </a:spcAft>
              <a:buClr>
                <a:schemeClr val="dk1"/>
              </a:buClr>
              <a:buSzPct val="50000"/>
              <a:buFont typeface="Arial"/>
              <a:buNone/>
            </a:pPr>
            <a:r>
              <a:rPr lang="en" sz="2200">
                <a:latin typeface="Times New Roman"/>
                <a:ea typeface="Times New Roman"/>
                <a:cs typeface="Times New Roman"/>
                <a:sym typeface="Times New Roman"/>
              </a:rPr>
              <a:t>BYGB 7988 Business Performance Management Risk Analytics</a:t>
            </a:r>
            <a:endParaRPr sz="2200">
              <a:latin typeface="Times New Roman"/>
              <a:ea typeface="Times New Roman"/>
              <a:cs typeface="Times New Roman"/>
              <a:sym typeface="Times New Roman"/>
            </a:endParaRPr>
          </a:p>
          <a:p>
            <a:pPr marL="3200400" lvl="0" indent="0" algn="l" rtl="0">
              <a:lnSpc>
                <a:spcPct val="90000"/>
              </a:lnSpc>
              <a:spcBef>
                <a:spcPts val="0"/>
              </a:spcBef>
              <a:spcAft>
                <a:spcPts val="0"/>
              </a:spcAft>
              <a:buClr>
                <a:schemeClr val="dk1"/>
              </a:buClr>
              <a:buSzPct val="50000"/>
              <a:buFont typeface="Arial"/>
              <a:buNone/>
            </a:pPr>
            <a:r>
              <a:rPr lang="en" sz="2200">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a:p>
            <a:pPr marL="3200400" lvl="0" indent="0" algn="l" rtl="0">
              <a:lnSpc>
                <a:spcPct val="90000"/>
              </a:lnSpc>
              <a:spcBef>
                <a:spcPts val="0"/>
              </a:spcBef>
              <a:spcAft>
                <a:spcPts val="0"/>
              </a:spcAft>
              <a:buClr>
                <a:schemeClr val="dk1"/>
              </a:buClr>
              <a:buSzPct val="50000"/>
              <a:buFont typeface="Arial"/>
              <a:buNone/>
            </a:pPr>
            <a:r>
              <a:rPr lang="en" sz="2200">
                <a:latin typeface="Times New Roman"/>
                <a:ea typeface="Times New Roman"/>
                <a:cs typeface="Times New Roman"/>
                <a:sym typeface="Times New Roman"/>
              </a:rPr>
              <a:t>     Section 2 </a:t>
            </a:r>
            <a:endParaRPr sz="2200">
              <a:latin typeface="Times New Roman"/>
              <a:ea typeface="Times New Roman"/>
              <a:cs typeface="Times New Roman"/>
              <a:sym typeface="Times New Roman"/>
            </a:endParaRPr>
          </a:p>
          <a:p>
            <a:pPr marL="3200400" lvl="0" indent="0" algn="l" rtl="0">
              <a:lnSpc>
                <a:spcPct val="90000"/>
              </a:lnSpc>
              <a:spcBef>
                <a:spcPts val="0"/>
              </a:spcBef>
              <a:spcAft>
                <a:spcPts val="0"/>
              </a:spcAft>
              <a:buClr>
                <a:schemeClr val="dk1"/>
              </a:buClr>
              <a:buSzPct val="50000"/>
              <a:buFont typeface="Arial"/>
              <a:buNone/>
            </a:pPr>
            <a:endParaRPr sz="2200">
              <a:latin typeface="Times New Roman"/>
              <a:ea typeface="Times New Roman"/>
              <a:cs typeface="Times New Roman"/>
              <a:sym typeface="Times New Roman"/>
            </a:endParaRPr>
          </a:p>
          <a:p>
            <a:pPr marL="3200400" lvl="0" indent="457200" algn="l" rtl="0">
              <a:lnSpc>
                <a:spcPct val="90000"/>
              </a:lnSpc>
              <a:spcBef>
                <a:spcPts val="0"/>
              </a:spcBef>
              <a:spcAft>
                <a:spcPts val="0"/>
              </a:spcAft>
              <a:buClr>
                <a:schemeClr val="dk1"/>
              </a:buClr>
              <a:buSzPct val="50000"/>
              <a:buFont typeface="Arial"/>
              <a:buNone/>
            </a:pPr>
            <a:r>
              <a:rPr lang="en" sz="2200">
                <a:latin typeface="Times New Roman"/>
                <a:ea typeface="Times New Roman"/>
                <a:cs typeface="Times New Roman"/>
                <a:sym typeface="Times New Roman"/>
              </a:rPr>
              <a:t>Exam 3</a:t>
            </a:r>
            <a:endParaRPr sz="2200">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ct val="50000"/>
              <a:buFont typeface="Arial"/>
              <a:buNone/>
            </a:pPr>
            <a:endParaRPr sz="2200">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ct val="50000"/>
              <a:buFont typeface="Arial"/>
              <a:buNone/>
            </a:pPr>
            <a:r>
              <a:rPr lang="en" sz="2200">
                <a:latin typeface="Times New Roman"/>
                <a:ea typeface="Times New Roman"/>
                <a:cs typeface="Times New Roman"/>
                <a:sym typeface="Times New Roman"/>
              </a:rPr>
              <a:t>Instructor: Dr. W “RP” Raghupathi</a:t>
            </a:r>
            <a:endParaRPr sz="2200">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ct val="50000"/>
              <a:buFont typeface="Arial"/>
              <a:buNone/>
            </a:pPr>
            <a:endParaRPr sz="2200">
              <a:latin typeface="Times New Roman"/>
              <a:ea typeface="Times New Roman"/>
              <a:cs typeface="Times New Roman"/>
              <a:sym typeface="Times New Roman"/>
            </a:endParaRPr>
          </a:p>
          <a:p>
            <a:pPr marL="2743200" lvl="0" indent="0" algn="l" rtl="0">
              <a:lnSpc>
                <a:spcPct val="90000"/>
              </a:lnSpc>
              <a:spcBef>
                <a:spcPts val="0"/>
              </a:spcBef>
              <a:spcAft>
                <a:spcPts val="0"/>
              </a:spcAft>
              <a:buClr>
                <a:schemeClr val="dk1"/>
              </a:buClr>
              <a:buSzPts val="248"/>
              <a:buFont typeface="Arial"/>
              <a:buNone/>
            </a:pPr>
            <a:r>
              <a:rPr lang="en" sz="2200">
                <a:latin typeface="Times New Roman"/>
                <a:ea typeface="Times New Roman"/>
                <a:cs typeface="Times New Roman"/>
                <a:sym typeface="Times New Roman"/>
              </a:rPr>
              <a:t>Prepared By: Regan Alt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sldNum" idx="12"/>
          </p:nvPr>
        </p:nvSpPr>
        <p:spPr>
          <a:xfrm>
            <a:off x="8487483" y="1288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116" name="Google Shape;116;p22"/>
          <p:cNvSpPr txBox="1"/>
          <p:nvPr/>
        </p:nvSpPr>
        <p:spPr>
          <a:xfrm>
            <a:off x="478350" y="-487825"/>
            <a:ext cx="8187300" cy="683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6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a:solidFill>
                <a:schemeClr val="dk1"/>
              </a:solidFill>
              <a:latin typeface="Times New Roman"/>
              <a:ea typeface="Times New Roman"/>
              <a:cs typeface="Times New Roman"/>
              <a:sym typeface="Times New Roman"/>
            </a:endParaRPr>
          </a:p>
        </p:txBody>
      </p:sp>
      <p:grpSp>
        <p:nvGrpSpPr>
          <p:cNvPr id="117" name="Google Shape;117;p22"/>
          <p:cNvGrpSpPr/>
          <p:nvPr/>
        </p:nvGrpSpPr>
        <p:grpSpPr>
          <a:xfrm>
            <a:off x="4325650" y="2571767"/>
            <a:ext cx="4818300" cy="2294775"/>
            <a:chOff x="4578000" y="2929484"/>
            <a:chExt cx="4818300" cy="2124595"/>
          </a:xfrm>
        </p:grpSpPr>
        <p:cxnSp>
          <p:nvCxnSpPr>
            <p:cNvPr id="118" name="Google Shape;118;p22"/>
            <p:cNvCxnSpPr/>
            <p:nvPr/>
          </p:nvCxnSpPr>
          <p:spPr>
            <a:xfrm>
              <a:off x="5770325" y="3085950"/>
              <a:ext cx="582000" cy="0"/>
            </a:xfrm>
            <a:prstGeom prst="straightConnector1">
              <a:avLst/>
            </a:prstGeom>
            <a:noFill/>
            <a:ln w="9525" cap="flat" cmpd="sng">
              <a:solidFill>
                <a:srgbClr val="C2C2C2"/>
              </a:solidFill>
              <a:prstDash val="solid"/>
              <a:round/>
              <a:headEnd type="none" w="sm" len="sm"/>
              <a:tailEnd type="none" w="sm" len="sm"/>
            </a:ln>
          </p:spPr>
        </p:cxnSp>
        <p:sp>
          <p:nvSpPr>
            <p:cNvPr id="119" name="Google Shape;119;p22"/>
            <p:cNvSpPr txBox="1"/>
            <p:nvPr/>
          </p:nvSpPr>
          <p:spPr>
            <a:xfrm>
              <a:off x="4578000" y="3242379"/>
              <a:ext cx="4818300" cy="181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b="1" dirty="0">
                <a:latin typeface="Roboto"/>
                <a:ea typeface="Roboto"/>
                <a:cs typeface="Roboto"/>
                <a:sym typeface="Roboto"/>
              </a:endParaRPr>
            </a:p>
            <a:p>
              <a:pPr marL="457200" lvl="0" indent="-317500" algn="l" rtl="0">
                <a:spcBef>
                  <a:spcPts val="0"/>
                </a:spcBef>
                <a:spcAft>
                  <a:spcPts val="0"/>
                </a:spcAft>
                <a:buSzPts val="1400"/>
                <a:buFont typeface="Times New Roman"/>
                <a:buChar char="-"/>
              </a:pPr>
              <a:r>
                <a:rPr lang="en" dirty="0">
                  <a:latin typeface="Times New Roman"/>
                  <a:ea typeface="Times New Roman"/>
                  <a:cs typeface="Times New Roman"/>
                  <a:sym typeface="Times New Roman"/>
                </a:rPr>
                <a:t>Real time analytics using human digital records can customize the loan experience for each borrower based on their situation, behaviors and risk profile </a:t>
              </a:r>
              <a:endParaRPr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dirty="0">
                  <a:latin typeface="Times New Roman"/>
                  <a:ea typeface="Times New Roman"/>
                  <a:cs typeface="Times New Roman"/>
                  <a:sym typeface="Times New Roman"/>
                </a:rPr>
                <a:t>Impoverished Burmese people can now travel to more job opportunities on motorbikes, expand their operating income, and gain more profits from their harvests to have extra money to invest elsewhere. </a:t>
              </a:r>
              <a:endParaRPr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dirty="0">
                  <a:latin typeface="Times New Roman"/>
                  <a:ea typeface="Times New Roman"/>
                  <a:cs typeface="Times New Roman"/>
                  <a:sym typeface="Times New Roman"/>
                </a:rPr>
                <a:t>Overall alleviating systemic poverty in Myanmar and providing greater access to financial services.  </a:t>
              </a:r>
              <a:endParaRPr dirty="0">
                <a:latin typeface="Times New Roman"/>
                <a:ea typeface="Times New Roman"/>
                <a:cs typeface="Times New Roman"/>
                <a:sym typeface="Times New Roman"/>
              </a:endParaRPr>
            </a:p>
          </p:txBody>
        </p:sp>
        <p:sp>
          <p:nvSpPr>
            <p:cNvPr id="120" name="Google Shape;120;p22"/>
            <p:cNvSpPr/>
            <p:nvPr/>
          </p:nvSpPr>
          <p:spPr>
            <a:xfrm>
              <a:off x="6412602" y="2986800"/>
              <a:ext cx="198600" cy="198300"/>
            </a:xfrm>
            <a:prstGeom prst="ellipse">
              <a:avLst/>
            </a:prstGeom>
            <a:solidFill>
              <a:srgbClr val="922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txBox="1"/>
            <p:nvPr/>
          </p:nvSpPr>
          <p:spPr>
            <a:xfrm>
              <a:off x="6388142" y="2929484"/>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rgbClr val="FFFFFF"/>
                  </a:solidFill>
                  <a:latin typeface="Roboto"/>
                  <a:ea typeface="Roboto"/>
                  <a:cs typeface="Roboto"/>
                  <a:sym typeface="Roboto"/>
                </a:rPr>
                <a:t>3</a:t>
              </a:r>
              <a:endParaRPr sz="800">
                <a:solidFill>
                  <a:srgbClr val="FFFFFF"/>
                </a:solidFill>
                <a:latin typeface="Roboto"/>
                <a:ea typeface="Roboto"/>
                <a:cs typeface="Roboto"/>
                <a:sym typeface="Roboto"/>
              </a:endParaRPr>
            </a:p>
          </p:txBody>
        </p:sp>
      </p:grpSp>
      <p:grpSp>
        <p:nvGrpSpPr>
          <p:cNvPr id="122" name="Google Shape;122;p22"/>
          <p:cNvGrpSpPr/>
          <p:nvPr/>
        </p:nvGrpSpPr>
        <p:grpSpPr>
          <a:xfrm>
            <a:off x="232150" y="1879500"/>
            <a:ext cx="3398900" cy="1384500"/>
            <a:chOff x="232150" y="2269420"/>
            <a:chExt cx="3398900" cy="1384500"/>
          </a:xfrm>
        </p:grpSpPr>
        <p:sp>
          <p:nvSpPr>
            <p:cNvPr id="123" name="Google Shape;123;p22"/>
            <p:cNvSpPr txBox="1"/>
            <p:nvPr/>
          </p:nvSpPr>
          <p:spPr>
            <a:xfrm>
              <a:off x="232150" y="2269420"/>
              <a:ext cx="2355300" cy="138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Roboto"/>
                  <a:ea typeface="Roboto"/>
                  <a:cs typeface="Roboto"/>
                  <a:sym typeface="Roboto"/>
                </a:rPr>
                <a:t>Pillar Type: Visualization </a:t>
              </a:r>
              <a:endParaRPr b="1">
                <a:latin typeface="Roboto"/>
                <a:ea typeface="Roboto"/>
                <a:cs typeface="Roboto"/>
                <a:sym typeface="Roboto"/>
              </a:endParaRPr>
            </a:p>
            <a:p>
              <a:pPr marL="0" lvl="0" indent="0" algn="r" rtl="0">
                <a:spcBef>
                  <a:spcPts val="0"/>
                </a:spcBef>
                <a:spcAft>
                  <a:spcPts val="0"/>
                </a:spcAft>
                <a:buNone/>
              </a:pPr>
              <a:endParaRPr sz="1200" b="1">
                <a:latin typeface="Roboto"/>
                <a:ea typeface="Roboto"/>
                <a:cs typeface="Roboto"/>
                <a:sym typeface="Roboto"/>
              </a:endParaRPr>
            </a:p>
            <a:p>
              <a:pPr marL="0" lvl="0" indent="0" algn="l" rtl="0">
                <a:lnSpc>
                  <a:spcPct val="100000"/>
                </a:lnSpc>
                <a:spcBef>
                  <a:spcPts val="0"/>
                </a:spcBef>
                <a:spcAft>
                  <a:spcPts val="1000"/>
                </a:spcAft>
                <a:buNone/>
              </a:pPr>
              <a:r>
                <a:rPr lang="en">
                  <a:solidFill>
                    <a:schemeClr val="dk1"/>
                  </a:solidFill>
                  <a:latin typeface="Times New Roman"/>
                  <a:ea typeface="Times New Roman"/>
                  <a:cs typeface="Times New Roman"/>
                  <a:sym typeface="Times New Roman"/>
                </a:rPr>
                <a:t>Combine internal/external data by overlaying external map data on top of borrowing hotspots to visualize where there is a high default rate to mitigate the lack of shared information  </a:t>
              </a:r>
              <a:endParaRPr b="1">
                <a:latin typeface="Times New Roman"/>
                <a:ea typeface="Times New Roman"/>
                <a:cs typeface="Times New Roman"/>
                <a:sym typeface="Times New Roman"/>
              </a:endParaRPr>
            </a:p>
          </p:txBody>
        </p:sp>
        <p:cxnSp>
          <p:nvCxnSpPr>
            <p:cNvPr id="124" name="Google Shape;124;p22"/>
            <p:cNvCxnSpPr/>
            <p:nvPr/>
          </p:nvCxnSpPr>
          <p:spPr>
            <a:xfrm rot="10800000">
              <a:off x="2587350" y="2536350"/>
              <a:ext cx="1043700" cy="0"/>
            </a:xfrm>
            <a:prstGeom prst="straightConnector1">
              <a:avLst/>
            </a:prstGeom>
            <a:noFill/>
            <a:ln w="9525" cap="flat" cmpd="sng">
              <a:solidFill>
                <a:srgbClr val="C2C2C2"/>
              </a:solidFill>
              <a:prstDash val="solid"/>
              <a:round/>
              <a:headEnd type="none" w="sm" len="sm"/>
              <a:tailEnd type="none" w="sm" len="sm"/>
            </a:ln>
          </p:spPr>
        </p:cxnSp>
        <p:sp>
          <p:nvSpPr>
            <p:cNvPr id="125" name="Google Shape;125;p22"/>
            <p:cNvSpPr/>
            <p:nvPr/>
          </p:nvSpPr>
          <p:spPr>
            <a:xfrm>
              <a:off x="2523501" y="2431050"/>
              <a:ext cx="198600" cy="198300"/>
            </a:xfrm>
            <a:prstGeom prst="ellipse">
              <a:avLst/>
            </a:prstGeom>
            <a:solidFill>
              <a:srgbClr val="761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txBox="1"/>
            <p:nvPr/>
          </p:nvSpPr>
          <p:spPr>
            <a:xfrm>
              <a:off x="2498491" y="2373759"/>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rgbClr val="FFFFFF"/>
                  </a:solidFill>
                  <a:latin typeface="Roboto"/>
                  <a:ea typeface="Roboto"/>
                  <a:cs typeface="Roboto"/>
                  <a:sym typeface="Roboto"/>
                </a:rPr>
                <a:t>2</a:t>
              </a:r>
              <a:endParaRPr sz="800">
                <a:solidFill>
                  <a:srgbClr val="FFFFFF"/>
                </a:solidFill>
                <a:latin typeface="Roboto"/>
                <a:ea typeface="Roboto"/>
                <a:cs typeface="Roboto"/>
                <a:sym typeface="Roboto"/>
              </a:endParaRPr>
            </a:p>
          </p:txBody>
        </p:sp>
      </p:grpSp>
      <p:grpSp>
        <p:nvGrpSpPr>
          <p:cNvPr id="127" name="Google Shape;127;p22"/>
          <p:cNvGrpSpPr/>
          <p:nvPr/>
        </p:nvGrpSpPr>
        <p:grpSpPr>
          <a:xfrm>
            <a:off x="4649562" y="1247716"/>
            <a:ext cx="4325739" cy="1494199"/>
            <a:chOff x="4908100" y="1441790"/>
            <a:chExt cx="4152975" cy="1639815"/>
          </a:xfrm>
        </p:grpSpPr>
        <p:cxnSp>
          <p:nvCxnSpPr>
            <p:cNvPr id="128" name="Google Shape;128;p22"/>
            <p:cNvCxnSpPr/>
            <p:nvPr/>
          </p:nvCxnSpPr>
          <p:spPr>
            <a:xfrm rot="10800000" flipH="1">
              <a:off x="4908100" y="1589950"/>
              <a:ext cx="564600" cy="3300"/>
            </a:xfrm>
            <a:prstGeom prst="straightConnector1">
              <a:avLst/>
            </a:prstGeom>
            <a:noFill/>
            <a:ln w="9525" cap="flat" cmpd="sng">
              <a:solidFill>
                <a:srgbClr val="C2C2C2"/>
              </a:solidFill>
              <a:prstDash val="solid"/>
              <a:round/>
              <a:headEnd type="none" w="sm" len="sm"/>
              <a:tailEnd type="none" w="sm" len="sm"/>
            </a:ln>
          </p:spPr>
        </p:cxnSp>
        <p:sp>
          <p:nvSpPr>
            <p:cNvPr id="129" name="Google Shape;129;p22"/>
            <p:cNvSpPr txBox="1"/>
            <p:nvPr/>
          </p:nvSpPr>
          <p:spPr>
            <a:xfrm>
              <a:off x="5770675" y="1622405"/>
              <a:ext cx="3290400" cy="14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Roboto"/>
                  <a:ea typeface="Roboto"/>
                  <a:cs typeface="Roboto"/>
                  <a:sym typeface="Roboto"/>
                </a:rPr>
                <a:t>Analytical Tool: </a:t>
              </a:r>
              <a:endParaRPr b="1" dirty="0">
                <a:latin typeface="Roboto"/>
                <a:ea typeface="Roboto"/>
                <a:cs typeface="Roboto"/>
                <a:sym typeface="Roboto"/>
              </a:endParaRPr>
            </a:p>
            <a:p>
              <a:pPr marL="0" lvl="0" indent="0" algn="l" rtl="0">
                <a:spcBef>
                  <a:spcPts val="0"/>
                </a:spcBef>
                <a:spcAft>
                  <a:spcPts val="0"/>
                </a:spcAft>
                <a:buNone/>
              </a:pPr>
              <a:endParaRPr sz="1200" b="1" dirty="0">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latin typeface="Times New Roman"/>
                  <a:ea typeface="Times New Roman"/>
                  <a:cs typeface="Times New Roman"/>
                  <a:sym typeface="Times New Roman"/>
                </a:rPr>
                <a:t>Apply machine learning models to parse historical transactions, analyze consequence of weather patterns, spot patterns of default, and monitor repayments in real-time to identify gaps, issues and </a:t>
              </a:r>
              <a:r>
                <a:rPr lang="en" dirty="0" smtClean="0">
                  <a:solidFill>
                    <a:schemeClr val="dk1"/>
                  </a:solidFill>
                  <a:latin typeface="Times New Roman"/>
                  <a:ea typeface="Times New Roman"/>
                  <a:cs typeface="Times New Roman"/>
                  <a:sym typeface="Times New Roman"/>
                </a:rPr>
                <a:t>trends</a:t>
              </a:r>
              <a:endParaRPr lang="en-US" dirty="0" smtClean="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r>
                <a:rPr lang="en" dirty="0" smtClean="0">
                  <a:solidFill>
                    <a:schemeClr val="dk1"/>
                  </a:solidFill>
                  <a:latin typeface="Times New Roman"/>
                  <a:ea typeface="Times New Roman"/>
                  <a:cs typeface="Times New Roman"/>
                  <a:sym typeface="Times New Roman"/>
                </a:rPr>
                <a:t> </a:t>
              </a:r>
              <a:endParaRPr lang="en-US" dirty="0" smtClean="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endParaRPr b="1" dirty="0">
                <a:solidFill>
                  <a:schemeClr val="dk1"/>
                </a:solidFill>
                <a:latin typeface="Roboto"/>
                <a:ea typeface="Roboto"/>
                <a:cs typeface="Roboto"/>
                <a:sym typeface="Roboto"/>
              </a:endParaRPr>
            </a:p>
            <a:p>
              <a:pPr marL="0" lvl="0" indent="0" algn="l" rtl="0">
                <a:spcBef>
                  <a:spcPts val="1000"/>
                </a:spcBef>
                <a:spcAft>
                  <a:spcPts val="1600"/>
                </a:spcAft>
                <a:buNone/>
              </a:pPr>
              <a:endParaRPr sz="1600" dirty="0">
                <a:latin typeface="Roboto"/>
                <a:ea typeface="Roboto"/>
                <a:cs typeface="Roboto"/>
                <a:sym typeface="Roboto"/>
              </a:endParaRPr>
            </a:p>
          </p:txBody>
        </p:sp>
        <p:sp>
          <p:nvSpPr>
            <p:cNvPr id="130" name="Google Shape;130;p22"/>
            <p:cNvSpPr/>
            <p:nvPr/>
          </p:nvSpPr>
          <p:spPr>
            <a:xfrm>
              <a:off x="5472705" y="1499082"/>
              <a:ext cx="198600" cy="198300"/>
            </a:xfrm>
            <a:prstGeom prst="ellipse">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txBox="1"/>
            <p:nvPr/>
          </p:nvSpPr>
          <p:spPr>
            <a:xfrm>
              <a:off x="5448245" y="1441790"/>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dirty="0">
                  <a:solidFill>
                    <a:srgbClr val="FFFFFF"/>
                  </a:solidFill>
                  <a:latin typeface="Roboto"/>
                  <a:ea typeface="Roboto"/>
                  <a:cs typeface="Roboto"/>
                  <a:sym typeface="Roboto"/>
                </a:rPr>
                <a:t>1</a:t>
              </a:r>
              <a:endParaRPr sz="800" dirty="0">
                <a:solidFill>
                  <a:srgbClr val="FFFFFF"/>
                </a:solidFill>
                <a:latin typeface="Roboto"/>
                <a:ea typeface="Roboto"/>
                <a:cs typeface="Roboto"/>
                <a:sym typeface="Roboto"/>
              </a:endParaRPr>
            </a:p>
          </p:txBody>
        </p:sp>
      </p:grpSp>
      <p:grpSp>
        <p:nvGrpSpPr>
          <p:cNvPr id="132" name="Google Shape;132;p22"/>
          <p:cNvGrpSpPr/>
          <p:nvPr/>
        </p:nvGrpSpPr>
        <p:grpSpPr>
          <a:xfrm>
            <a:off x="3097840" y="1201994"/>
            <a:ext cx="2216440" cy="2003234"/>
            <a:chOff x="2991269" y="1153325"/>
            <a:chExt cx="3514811" cy="3252003"/>
          </a:xfrm>
        </p:grpSpPr>
        <p:sp>
          <p:nvSpPr>
            <p:cNvPr id="133" name="Google Shape;133;p22"/>
            <p:cNvSpPr/>
            <p:nvPr/>
          </p:nvSpPr>
          <p:spPr>
            <a:xfrm>
              <a:off x="3477586" y="2585458"/>
              <a:ext cx="2541910" cy="950456"/>
            </a:xfrm>
            <a:custGeom>
              <a:avLst/>
              <a:gdLst/>
              <a:ahLst/>
              <a:cxnLst/>
              <a:rect l="l" t="t" r="r" b="b"/>
              <a:pathLst>
                <a:path w="126826" h="43529" extrusionOk="0">
                  <a:moveTo>
                    <a:pt x="0" y="20002"/>
                  </a:moveTo>
                  <a:lnTo>
                    <a:pt x="63389" y="43529"/>
                  </a:lnTo>
                  <a:lnTo>
                    <a:pt x="126826" y="19907"/>
                  </a:lnTo>
                  <a:lnTo>
                    <a:pt x="63580" y="0"/>
                  </a:lnTo>
                  <a:close/>
                </a:path>
              </a:pathLst>
            </a:custGeom>
            <a:solidFill>
              <a:srgbClr val="D9D9D9"/>
            </a:solidFill>
            <a:ln>
              <a:noFill/>
            </a:ln>
          </p:spPr>
        </p:sp>
        <p:sp>
          <p:nvSpPr>
            <p:cNvPr id="134" name="Google Shape;134;p22"/>
            <p:cNvSpPr/>
            <p:nvPr/>
          </p:nvSpPr>
          <p:spPr>
            <a:xfrm>
              <a:off x="2991269"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rgbClr val="551561"/>
            </a:solidFill>
            <a:ln>
              <a:noFill/>
            </a:ln>
          </p:spPr>
        </p:sp>
        <p:sp>
          <p:nvSpPr>
            <p:cNvPr id="135" name="Google Shape;135;p22"/>
            <p:cNvSpPr/>
            <p:nvPr/>
          </p:nvSpPr>
          <p:spPr>
            <a:xfrm flipH="1">
              <a:off x="4747852"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rgbClr val="9225A5"/>
            </a:solidFill>
            <a:ln>
              <a:noFill/>
            </a:ln>
          </p:spPr>
        </p:sp>
        <p:sp>
          <p:nvSpPr>
            <p:cNvPr id="136" name="Google Shape;136;p22"/>
            <p:cNvSpPr/>
            <p:nvPr/>
          </p:nvSpPr>
          <p:spPr>
            <a:xfrm>
              <a:off x="3969199" y="2001324"/>
              <a:ext cx="1565850" cy="585863"/>
            </a:xfrm>
            <a:custGeom>
              <a:avLst/>
              <a:gdLst/>
              <a:ahLst/>
              <a:cxnLst/>
              <a:rect l="l" t="t" r="r" b="b"/>
              <a:pathLst>
                <a:path w="24053" h="8150" extrusionOk="0">
                  <a:moveTo>
                    <a:pt x="0" y="3827"/>
                  </a:moveTo>
                  <a:lnTo>
                    <a:pt x="11976" y="8150"/>
                  </a:lnTo>
                  <a:lnTo>
                    <a:pt x="24053" y="3827"/>
                  </a:lnTo>
                  <a:lnTo>
                    <a:pt x="12126" y="0"/>
                  </a:lnTo>
                  <a:close/>
                </a:path>
              </a:pathLst>
            </a:custGeom>
            <a:solidFill>
              <a:srgbClr val="D9D9D9"/>
            </a:solidFill>
            <a:ln>
              <a:noFill/>
            </a:ln>
          </p:spPr>
        </p:sp>
        <p:sp>
          <p:nvSpPr>
            <p:cNvPr id="137" name="Google Shape;137;p22"/>
            <p:cNvSpPr/>
            <p:nvPr/>
          </p:nvSpPr>
          <p:spPr>
            <a:xfrm>
              <a:off x="356325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rgbClr val="551561"/>
            </a:solidFill>
            <a:ln>
              <a:noFill/>
            </a:ln>
          </p:spPr>
        </p:sp>
        <p:sp>
          <p:nvSpPr>
            <p:cNvPr id="138" name="Google Shape;138;p22"/>
            <p:cNvSpPr/>
            <p:nvPr/>
          </p:nvSpPr>
          <p:spPr>
            <a:xfrm flipH="1">
              <a:off x="4752572"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rgbClr val="761E86"/>
            </a:solidFill>
            <a:ln>
              <a:noFill/>
            </a:ln>
          </p:spPr>
        </p:sp>
        <p:sp>
          <p:nvSpPr>
            <p:cNvPr id="139" name="Google Shape;139;p22"/>
            <p:cNvSpPr/>
            <p:nvPr/>
          </p:nvSpPr>
          <p:spPr>
            <a:xfrm>
              <a:off x="4059061" y="1153325"/>
              <a:ext cx="693508" cy="1201140"/>
            </a:xfrm>
            <a:custGeom>
              <a:avLst/>
              <a:gdLst/>
              <a:ahLst/>
              <a:cxnLst/>
              <a:rect l="l" t="t" r="r" b="b"/>
              <a:pathLst>
                <a:path w="10635" h="16697" extrusionOk="0">
                  <a:moveTo>
                    <a:pt x="10635" y="0"/>
                  </a:moveTo>
                  <a:lnTo>
                    <a:pt x="0" y="12722"/>
                  </a:lnTo>
                  <a:lnTo>
                    <a:pt x="10635" y="16697"/>
                  </a:lnTo>
                  <a:close/>
                </a:path>
              </a:pathLst>
            </a:custGeom>
            <a:solidFill>
              <a:srgbClr val="551561"/>
            </a:solidFill>
            <a:ln>
              <a:noFill/>
            </a:ln>
          </p:spPr>
        </p:sp>
        <p:sp>
          <p:nvSpPr>
            <p:cNvPr id="140" name="Google Shape;140;p22"/>
            <p:cNvSpPr/>
            <p:nvPr/>
          </p:nvSpPr>
          <p:spPr>
            <a:xfrm flipH="1">
              <a:off x="4749350" y="1153325"/>
              <a:ext cx="693508" cy="1201140"/>
            </a:xfrm>
            <a:custGeom>
              <a:avLst/>
              <a:gdLst/>
              <a:ahLst/>
              <a:cxnLst/>
              <a:rect l="l" t="t" r="r" b="b"/>
              <a:pathLst>
                <a:path w="10635" h="16697" extrusionOk="0">
                  <a:moveTo>
                    <a:pt x="10635" y="0"/>
                  </a:moveTo>
                  <a:lnTo>
                    <a:pt x="0" y="12722"/>
                  </a:lnTo>
                  <a:lnTo>
                    <a:pt x="10635" y="16697"/>
                  </a:lnTo>
                  <a:close/>
                </a:path>
              </a:pathLst>
            </a:custGeom>
            <a:solidFill>
              <a:srgbClr val="701C7F"/>
            </a:solidFill>
            <a:ln>
              <a:noFill/>
            </a:ln>
          </p:spPr>
        </p:sp>
      </p:grpSp>
      <p:sp>
        <p:nvSpPr>
          <p:cNvPr id="141" name="Google Shape;141;p22"/>
          <p:cNvSpPr txBox="1"/>
          <p:nvPr/>
        </p:nvSpPr>
        <p:spPr>
          <a:xfrm>
            <a:off x="631050" y="522425"/>
            <a:ext cx="3000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Daung Risk Management</a:t>
            </a:r>
            <a:endParaRPr sz="1600" b="1">
              <a:solidFill>
                <a:schemeClr val="dk1"/>
              </a:solidFill>
              <a:latin typeface="Roboto"/>
              <a:ea typeface="Roboto"/>
              <a:cs typeface="Roboto"/>
              <a:sym typeface="Roboto"/>
            </a:endParaRPr>
          </a:p>
        </p:txBody>
      </p:sp>
      <p:sp>
        <p:nvSpPr>
          <p:cNvPr id="142" name="Google Shape;142;p22"/>
          <p:cNvSpPr txBox="1"/>
          <p:nvPr/>
        </p:nvSpPr>
        <p:spPr>
          <a:xfrm>
            <a:off x="3239800" y="430163"/>
            <a:ext cx="548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1600"/>
              </a:spcAft>
              <a:buNone/>
            </a:pPr>
            <a:r>
              <a:rPr lang="en">
                <a:solidFill>
                  <a:schemeClr val="dk1"/>
                </a:solidFill>
                <a:latin typeface="Times New Roman"/>
                <a:ea typeface="Times New Roman"/>
                <a:cs typeface="Times New Roman"/>
                <a:sym typeface="Times New Roman"/>
              </a:rPr>
              <a:t>Goal: mitigate the opportunity for borrowers to default, no matter if they are financing a motorbike, supplementing their income, or harvesting rice</a:t>
            </a:r>
            <a:endParaRPr>
              <a:latin typeface="Times New Roman"/>
              <a:ea typeface="Times New Roman"/>
              <a:cs typeface="Times New Roman"/>
              <a:sym typeface="Times New Roman"/>
            </a:endParaRPr>
          </a:p>
        </p:txBody>
      </p:sp>
      <p:sp>
        <p:nvSpPr>
          <p:cNvPr id="143" name="Google Shape;143;p22"/>
          <p:cNvSpPr txBox="1"/>
          <p:nvPr/>
        </p:nvSpPr>
        <p:spPr>
          <a:xfrm>
            <a:off x="431600" y="195575"/>
            <a:ext cx="3000000" cy="43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b="1">
                <a:solidFill>
                  <a:schemeClr val="dk1"/>
                </a:solidFill>
                <a:latin typeface="Times New Roman"/>
                <a:ea typeface="Times New Roman"/>
                <a:cs typeface="Times New Roman"/>
                <a:sym typeface="Times New Roman"/>
              </a:rPr>
              <a:t>Question 5.</a:t>
            </a:r>
            <a:endParaRPr/>
          </a:p>
        </p:txBody>
      </p:sp>
      <p:sp>
        <p:nvSpPr>
          <p:cNvPr id="144" name="Google Shape;144;p22"/>
          <p:cNvSpPr txBox="1"/>
          <p:nvPr/>
        </p:nvSpPr>
        <p:spPr>
          <a:xfrm>
            <a:off x="6370325" y="251460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chemeClr val="dk1"/>
                </a:solidFill>
                <a:latin typeface="Roboto"/>
                <a:ea typeface="Roboto"/>
                <a:cs typeface="Roboto"/>
                <a:sym typeface="Roboto"/>
              </a:rPr>
              <a:t>Benefits</a:t>
            </a:r>
            <a:endParaRPr b="1" dirty="0">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311700" y="285400"/>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ct val="61874"/>
              <a:buFont typeface="Arial"/>
              <a:buNone/>
            </a:pPr>
            <a:r>
              <a:rPr lang="en" sz="1600" b="1">
                <a:latin typeface="Times New Roman"/>
                <a:ea typeface="Times New Roman"/>
                <a:cs typeface="Times New Roman"/>
                <a:sym typeface="Times New Roman"/>
              </a:rPr>
              <a:t>(Q5) </a:t>
            </a:r>
            <a:endParaRPr sz="1600">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50" name="Google Shape;150;p23"/>
          <p:cNvSpPr txBox="1">
            <a:spLocks noGrp="1"/>
          </p:cNvSpPr>
          <p:nvPr>
            <p:ph type="sldNum" idx="12"/>
          </p:nvPr>
        </p:nvSpPr>
        <p:spPr>
          <a:xfrm>
            <a:off x="8481333" y="158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graphicFrame>
        <p:nvGraphicFramePr>
          <p:cNvPr id="151" name="Google Shape;151;p23"/>
          <p:cNvGraphicFramePr/>
          <p:nvPr/>
        </p:nvGraphicFramePr>
        <p:xfrm>
          <a:off x="360400" y="743438"/>
          <a:ext cx="8423200" cy="3656634"/>
        </p:xfrm>
        <a:graphic>
          <a:graphicData uri="http://schemas.openxmlformats.org/drawingml/2006/table">
            <a:tbl>
              <a:tblPr>
                <a:noFill/>
                <a:tableStyleId>{2F73EF58-846B-41DE-A64E-E4AEE86BE6BB}</a:tableStyleId>
              </a:tblPr>
              <a:tblGrid>
                <a:gridCol w="2105800"/>
                <a:gridCol w="1307675"/>
                <a:gridCol w="1139175"/>
                <a:gridCol w="3870550"/>
              </a:tblGrid>
              <a:tr h="396200">
                <a:tc>
                  <a:txBody>
                    <a:bodyPr/>
                    <a:lstStyle/>
                    <a:p>
                      <a:pPr marL="0" lvl="0" indent="0" algn="l" rtl="0">
                        <a:spcBef>
                          <a:spcPts val="0"/>
                        </a:spcBef>
                        <a:spcAft>
                          <a:spcPts val="0"/>
                        </a:spcAft>
                        <a:buNone/>
                      </a:pPr>
                      <a:r>
                        <a:rPr lang="en">
                          <a:latin typeface="Times New Roman"/>
                          <a:ea typeface="Times New Roman"/>
                          <a:cs typeface="Times New Roman"/>
                          <a:sym typeface="Times New Roman"/>
                        </a:rPr>
                        <a:t>Example</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Analytic Type</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Pillar Type</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How it Helps</a:t>
                      </a:r>
                      <a:endParaRPr>
                        <a:latin typeface="Times New Roman"/>
                        <a:ea typeface="Times New Roman"/>
                        <a:cs typeface="Times New Roman"/>
                        <a:sym typeface="Times New Roman"/>
                      </a:endParaRPr>
                    </a:p>
                  </a:txBody>
                  <a:tcPr marL="91425" marR="91425" marT="91425" marB="91425"/>
                </a:tc>
              </a:tr>
              <a:tr h="1253325">
                <a:tc>
                  <a:txBody>
                    <a:bodyPr/>
                    <a:lstStyle/>
                    <a:p>
                      <a:pPr marL="0" lvl="0" indent="0" algn="l" rtl="0">
                        <a:spcBef>
                          <a:spcPts val="0"/>
                        </a:spcBef>
                        <a:spcAft>
                          <a:spcPts val="0"/>
                        </a:spcAft>
                        <a:buNone/>
                      </a:pPr>
                      <a:r>
                        <a:rPr lang="en">
                          <a:latin typeface="Times New Roman"/>
                          <a:ea typeface="Times New Roman"/>
                          <a:cs typeface="Times New Roman"/>
                          <a:sym typeface="Times New Roman"/>
                        </a:rPr>
                        <a:t>Composing credit risk score for potential borrower who wants to rent a bike to transport to job </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Risk Analytics</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Statistical</a:t>
                      </a:r>
                      <a:endParaRPr>
                        <a:latin typeface="Times New Roman"/>
                        <a:ea typeface="Times New Roman"/>
                        <a:cs typeface="Times New Roman"/>
                        <a:sym typeface="Times New Roman"/>
                      </a:endParaRPr>
                    </a:p>
                  </a:txBody>
                  <a:tcPr marL="91425" marR="91425" marT="91425" marB="91425"/>
                </a:tc>
                <a:tc>
                  <a:txBody>
                    <a:bodyPr/>
                    <a:lstStyle/>
                    <a:p>
                      <a:pPr marL="0" lvl="0" indent="0" algn="l" rtl="0">
                        <a:lnSpc>
                          <a:spcPct val="95000"/>
                        </a:lnSpc>
                        <a:spcBef>
                          <a:spcPts val="0"/>
                        </a:spcBef>
                        <a:spcAft>
                          <a:spcPts val="1000"/>
                        </a:spcAft>
                        <a:buNone/>
                      </a:pPr>
                      <a:r>
                        <a:rPr lang="en">
                          <a:solidFill>
                            <a:schemeClr val="dk1"/>
                          </a:solidFill>
                          <a:latin typeface="Times New Roman"/>
                          <a:ea typeface="Times New Roman"/>
                          <a:cs typeface="Times New Roman"/>
                          <a:sym typeface="Times New Roman"/>
                        </a:rPr>
                        <a:t>Normalize the risk score accounting for external and internal factors. Identifying borrowers who never defaulted or uncovering repayment anomalies, inconsistency, or potential future income loss</a:t>
                      </a:r>
                      <a:endParaRPr>
                        <a:latin typeface="Times New Roman"/>
                        <a:ea typeface="Times New Roman"/>
                        <a:cs typeface="Times New Roman"/>
                        <a:sym typeface="Times New Roman"/>
                      </a:endParaRPr>
                    </a:p>
                  </a:txBody>
                  <a:tcPr marL="91425" marR="91425" marT="91425" marB="91425"/>
                </a:tc>
              </a:tr>
              <a:tr h="2007100">
                <a:tc>
                  <a:txBody>
                    <a:bodyPr/>
                    <a:lstStyle/>
                    <a:p>
                      <a:pPr marL="0" lvl="0" indent="0" algn="l" rtl="0">
                        <a:lnSpc>
                          <a:spcPct val="95000"/>
                        </a:lnSpc>
                        <a:spcBef>
                          <a:spcPts val="0"/>
                        </a:spcBef>
                        <a:spcAft>
                          <a:spcPts val="1000"/>
                        </a:spcAft>
                        <a:buNone/>
                      </a:pPr>
                      <a:r>
                        <a:rPr lang="en">
                          <a:solidFill>
                            <a:schemeClr val="dk1"/>
                          </a:solidFill>
                          <a:latin typeface="Times New Roman"/>
                          <a:ea typeface="Times New Roman"/>
                          <a:cs typeface="Times New Roman"/>
                          <a:sym typeface="Times New Roman"/>
                        </a:rPr>
                        <a:t>A borrower is lagging on repayment and may be taking out loans from multiple MFIs</a:t>
                      </a:r>
                      <a:endParaRPr>
                        <a:latin typeface="Times New Roman"/>
                        <a:ea typeface="Times New Roman"/>
                        <a:cs typeface="Times New Roman"/>
                        <a:sym typeface="Times New Roman"/>
                      </a:endParaRPr>
                    </a:p>
                  </a:txBody>
                  <a:tcPr marL="91425" marR="91425" marT="91425" marB="91425"/>
                </a:tc>
                <a:tc>
                  <a:txBody>
                    <a:bodyPr/>
                    <a:lstStyle/>
                    <a:p>
                      <a:pPr marL="0" lvl="0" indent="0" algn="l" rtl="0">
                        <a:lnSpc>
                          <a:spcPct val="95000"/>
                        </a:lnSpc>
                        <a:spcBef>
                          <a:spcPts val="0"/>
                        </a:spcBef>
                        <a:spcAft>
                          <a:spcPts val="1000"/>
                        </a:spcAft>
                        <a:buClr>
                          <a:schemeClr val="dk1"/>
                        </a:buClr>
                        <a:buSzPts val="1100"/>
                        <a:buFont typeface="Arial"/>
                        <a:buNone/>
                      </a:pPr>
                      <a:r>
                        <a:rPr lang="en">
                          <a:solidFill>
                            <a:schemeClr val="dk1"/>
                          </a:solidFill>
                          <a:latin typeface="Times New Roman"/>
                          <a:ea typeface="Times New Roman"/>
                          <a:cs typeface="Times New Roman"/>
                          <a:sym typeface="Times New Roman"/>
                        </a:rPr>
                        <a:t>Descriptive analytics </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Data Mining</a:t>
                      </a:r>
                      <a:endParaRPr>
                        <a:latin typeface="Times New Roman"/>
                        <a:ea typeface="Times New Roman"/>
                        <a:cs typeface="Times New Roman"/>
                        <a:sym typeface="Times New Roman"/>
                      </a:endParaRPr>
                    </a:p>
                  </a:txBody>
                  <a:tcPr marL="91425" marR="91425" marT="91425" marB="91425"/>
                </a:tc>
                <a:tc>
                  <a:txBody>
                    <a:bodyPr/>
                    <a:lstStyle/>
                    <a:p>
                      <a:pPr marL="0" lvl="0" indent="0" algn="l" rtl="0">
                        <a:lnSpc>
                          <a:spcPct val="95000"/>
                        </a:lnSpc>
                        <a:spcBef>
                          <a:spcPts val="0"/>
                        </a:spcBef>
                        <a:spcAft>
                          <a:spcPts val="1000"/>
                        </a:spcAft>
                        <a:buNone/>
                      </a:pPr>
                      <a:r>
                        <a:rPr lang="en">
                          <a:solidFill>
                            <a:schemeClr val="dk1"/>
                          </a:solidFill>
                          <a:latin typeface="Times New Roman"/>
                          <a:ea typeface="Times New Roman"/>
                          <a:cs typeface="Times New Roman"/>
                          <a:sym typeface="Times New Roman"/>
                        </a:rPr>
                        <a:t>Using unsupervised machine learning algorithms can uncover default schemes that would lead to greater debt if borrowers are receiving loans from multiple MFIs  </a:t>
                      </a:r>
                      <a:endParaRPr>
                        <a:solidFill>
                          <a:schemeClr val="dk1"/>
                        </a:solidFill>
                        <a:latin typeface="Times New Roman"/>
                        <a:ea typeface="Times New Roman"/>
                        <a:cs typeface="Times New Roman"/>
                        <a:sym typeface="Times New Roman"/>
                      </a:endParaRPr>
                    </a:p>
                  </a:txBody>
                  <a:tcPr marL="91425" marR="91425" marT="91425" marB="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2138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latin typeface="Times New Roman"/>
                <a:ea typeface="Times New Roman"/>
                <a:cs typeface="Times New Roman"/>
                <a:sym typeface="Times New Roman"/>
              </a:rPr>
              <a:t>Question 1.</a:t>
            </a:r>
            <a:r>
              <a:rPr lang="e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60" name="Google Shape;60;p14"/>
          <p:cNvSpPr txBox="1">
            <a:spLocks noGrp="1"/>
          </p:cNvSpPr>
          <p:nvPr>
            <p:ph type="body" idx="1"/>
          </p:nvPr>
        </p:nvSpPr>
        <p:spPr>
          <a:xfrm>
            <a:off x="311700" y="522425"/>
            <a:ext cx="8520600" cy="39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Underlying dynamics of the MFI sector in Myanmar: </a:t>
            </a:r>
            <a:endParaRPr sz="160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Microfinance Institutions (MFIs) provide main access to financial services in Myanmar, especially to marginalized groups (ex: 85% of clients being women) </a:t>
            </a:r>
            <a:endParaRPr sz="1600">
              <a:solidFill>
                <a:schemeClr val="dk1"/>
              </a:solidFill>
              <a:latin typeface="Times New Roman"/>
              <a:ea typeface="Times New Roman"/>
              <a:cs typeface="Times New Roman"/>
              <a:sym typeface="Times New Roman"/>
            </a:endParaRPr>
          </a:p>
          <a:p>
            <a:pPr marL="457200" lvl="0" indent="-330200" algn="l" rtl="0">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Steady growth of MFIs thanks to very low non-performing loan rate, and cultural intricacies rendered the population dependable for repaying loans ontime and in full </a:t>
            </a:r>
            <a:endParaRPr sz="1600">
              <a:solidFill>
                <a:schemeClr val="dk1"/>
              </a:solidFill>
              <a:latin typeface="Times New Roman"/>
              <a:ea typeface="Times New Roman"/>
              <a:cs typeface="Times New Roman"/>
              <a:sym typeface="Times New Roman"/>
            </a:endParaRPr>
          </a:p>
          <a:p>
            <a:pPr marL="0" lvl="0" indent="0" algn="l" rtl="0">
              <a:spcBef>
                <a:spcPts val="1000"/>
              </a:spcBef>
              <a:spcAft>
                <a:spcPts val="0"/>
              </a:spcAft>
              <a:buNone/>
            </a:pPr>
            <a:r>
              <a:rPr lang="en" sz="1600">
                <a:solidFill>
                  <a:schemeClr val="dk1"/>
                </a:solidFill>
                <a:latin typeface="Times New Roman"/>
                <a:ea typeface="Times New Roman"/>
                <a:cs typeface="Times New Roman"/>
                <a:sym typeface="Times New Roman"/>
              </a:rPr>
              <a:t>Challenges faced by MFI providers: </a:t>
            </a:r>
            <a:endParaRPr sz="160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Higher operating costs in smaller towns and villages due to lower population densities, and lack of reliable infrastructure and communication networks</a:t>
            </a:r>
            <a:endParaRPr sz="1600">
              <a:solidFill>
                <a:schemeClr val="dk1"/>
              </a:solidFill>
              <a:latin typeface="Times New Roman"/>
              <a:ea typeface="Times New Roman"/>
              <a:cs typeface="Times New Roman"/>
              <a:sym typeface="Times New Roman"/>
            </a:endParaRPr>
          </a:p>
          <a:p>
            <a:pPr marL="457200" lvl="0" indent="-330200" algn="l" rtl="0">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Local MFIs could only borrow from local banks, who demanded physical collateral like land to secure a loan. Foreign MFIs are barred from owning assets in Myanmar </a:t>
            </a:r>
            <a:endParaRPr sz="160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Lack of information sharing between MFIs to check the creditworthiness of borrowers and lack of a credit bureau resulted in discrepancy of reliable data </a:t>
            </a:r>
            <a:endParaRPr sz="160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High competition encouraged borrowers to take out multiple loans from multiple MFIs, resulting in over-indebtedness</a:t>
            </a:r>
            <a:endParaRPr sz="160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a:solidFill>
                <a:schemeClr val="dk1"/>
              </a:solidFill>
              <a:latin typeface="Times New Roman"/>
              <a:ea typeface="Times New Roman"/>
              <a:cs typeface="Times New Roman"/>
              <a:sym typeface="Times New Roman"/>
            </a:endParaRPr>
          </a:p>
        </p:txBody>
      </p:sp>
      <p:sp>
        <p:nvSpPr>
          <p:cNvPr id="61" name="Google Shape;61;p14"/>
          <p:cNvSpPr txBox="1">
            <a:spLocks noGrp="1"/>
          </p:cNvSpPr>
          <p:nvPr>
            <p:ph type="sldNum" idx="12"/>
          </p:nvPr>
        </p:nvSpPr>
        <p:spPr>
          <a:xfrm>
            <a:off x="8487483" y="1288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314725"/>
            <a:ext cx="8520600" cy="5727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en" sz="1600" b="1">
                <a:latin typeface="Times New Roman"/>
                <a:ea typeface="Times New Roman"/>
                <a:cs typeface="Times New Roman"/>
                <a:sym typeface="Times New Roman"/>
              </a:rPr>
              <a:t>(Q1) </a:t>
            </a:r>
            <a:endParaRPr sz="1600"/>
          </a:p>
        </p:txBody>
      </p:sp>
      <p:sp>
        <p:nvSpPr>
          <p:cNvPr id="67" name="Google Shape;67;p15"/>
          <p:cNvSpPr txBox="1">
            <a:spLocks noGrp="1"/>
          </p:cNvSpPr>
          <p:nvPr>
            <p:ph type="sldNum" idx="12"/>
          </p:nvPr>
        </p:nvSpPr>
        <p:spPr>
          <a:xfrm>
            <a:off x="8427333" y="17394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
        <p:nvSpPr>
          <p:cNvPr id="68" name="Google Shape;68;p15"/>
          <p:cNvSpPr txBox="1"/>
          <p:nvPr/>
        </p:nvSpPr>
        <p:spPr>
          <a:xfrm>
            <a:off x="311700" y="841325"/>
            <a:ext cx="8347200" cy="3633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a:solidFill>
                  <a:schemeClr val="dk1"/>
                </a:solidFill>
                <a:latin typeface="Times New Roman"/>
                <a:ea typeface="Times New Roman"/>
                <a:cs typeface="Times New Roman"/>
                <a:sym typeface="Times New Roman"/>
              </a:rPr>
              <a:t>Different types of analytics across the 4 types and 3 pillars that can assist MFIs: </a:t>
            </a:r>
            <a:endParaRPr sz="1600">
              <a:solidFill>
                <a:schemeClr val="dk1"/>
              </a:solidFill>
              <a:latin typeface="Times New Roman"/>
              <a:ea typeface="Times New Roman"/>
              <a:cs typeface="Times New Roman"/>
              <a:sym typeface="Times New Roman"/>
            </a:endParaRPr>
          </a:p>
          <a:p>
            <a:pPr marL="457200" lvl="0" indent="-330200" algn="l" rtl="0">
              <a:lnSpc>
                <a:spcPct val="11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Apply predictive analytics to identify a clients propensity to default or pay on time</a:t>
            </a:r>
            <a:endParaRPr sz="1600">
              <a:solidFill>
                <a:schemeClr val="dk1"/>
              </a:solidFill>
              <a:latin typeface="Times New Roman"/>
              <a:ea typeface="Times New Roman"/>
              <a:cs typeface="Times New Roman"/>
              <a:sym typeface="Times New Roman"/>
            </a:endParaRPr>
          </a:p>
          <a:p>
            <a:pPr marL="457200" lvl="0" indent="-330200" algn="l" rtl="0">
              <a:lnSpc>
                <a:spcPct val="115000"/>
              </a:lnSpc>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Implement prescriptive analytics through unsupervised modeling to optimize the vetting process for every potential borrower, without needing every detail of their financial history </a:t>
            </a:r>
            <a:endParaRPr sz="1600">
              <a:solidFill>
                <a:schemeClr val="dk1"/>
              </a:solidFill>
              <a:latin typeface="Times New Roman"/>
              <a:ea typeface="Times New Roman"/>
              <a:cs typeface="Times New Roman"/>
              <a:sym typeface="Times New Roman"/>
            </a:endParaRPr>
          </a:p>
          <a:p>
            <a:pPr marL="457200" lvl="0" indent="-330200" algn="l" rtl="0">
              <a:lnSpc>
                <a:spcPct val="115000"/>
              </a:lnSpc>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Utilize natural language processing (NLP) to parse the tonation of clients’ reason for borrowing or their past financial transactions to identify any risks of defaulting</a:t>
            </a:r>
            <a:endParaRPr sz="1600">
              <a:solidFill>
                <a:schemeClr val="dk1"/>
              </a:solidFill>
              <a:latin typeface="Times New Roman"/>
              <a:ea typeface="Times New Roman"/>
              <a:cs typeface="Times New Roman"/>
              <a:sym typeface="Times New Roman"/>
            </a:endParaRPr>
          </a:p>
          <a:p>
            <a:pPr marL="457200" lvl="0" indent="-330200" algn="l" rtl="0">
              <a:lnSpc>
                <a:spcPct val="95000"/>
              </a:lnSpc>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Apply descriptive analytics through unsupervised machine learning to examine data without fraud or uncover anomalies, patterns of interest, or potential risks </a:t>
            </a:r>
            <a:endParaRPr sz="1600">
              <a:solidFill>
                <a:schemeClr val="dk1"/>
              </a:solidFill>
              <a:latin typeface="Times New Roman"/>
              <a:ea typeface="Times New Roman"/>
              <a:cs typeface="Times New Roman"/>
              <a:sym typeface="Times New Roman"/>
            </a:endParaRPr>
          </a:p>
          <a:p>
            <a:pPr marL="457200" lvl="0" indent="-330200" algn="l" rtl="0">
              <a:lnSpc>
                <a:spcPct val="80000"/>
              </a:lnSpc>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Combine internal/external data by overlaying external map data on top of borrowing hotspots to visualize where there is a high default rate to mitigate the lack of shared information  </a:t>
            </a:r>
            <a:endParaRPr sz="1600">
              <a:solidFill>
                <a:schemeClr val="dk1"/>
              </a:solidFill>
              <a:latin typeface="Times New Roman"/>
              <a:ea typeface="Times New Roman"/>
              <a:cs typeface="Times New Roman"/>
              <a:sym typeface="Times New Roman"/>
            </a:endParaRPr>
          </a:p>
          <a:p>
            <a:pPr marL="457200" lvl="0" indent="0" algn="l" rtl="0">
              <a:lnSpc>
                <a:spcPct val="115000"/>
              </a:lnSpc>
              <a:spcBef>
                <a:spcPts val="1000"/>
              </a:spcBef>
              <a:spcAft>
                <a:spcPts val="1000"/>
              </a:spcAft>
              <a:buNone/>
            </a:pP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202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Times New Roman"/>
                <a:ea typeface="Times New Roman"/>
                <a:cs typeface="Times New Roman"/>
                <a:sym typeface="Times New Roman"/>
              </a:rPr>
              <a:t>Question 2.</a:t>
            </a:r>
            <a:r>
              <a:rPr lang="en" sz="1600">
                <a:latin typeface="Times New Roman"/>
                <a:ea typeface="Times New Roman"/>
                <a:cs typeface="Times New Roman"/>
                <a:sym typeface="Times New Roman"/>
              </a:rPr>
              <a:t> </a:t>
            </a:r>
            <a:r>
              <a:rPr lang="en" sz="14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p:txBody>
      </p:sp>
      <p:sp>
        <p:nvSpPr>
          <p:cNvPr id="74" name="Google Shape;74;p16"/>
          <p:cNvSpPr txBox="1">
            <a:spLocks noGrp="1"/>
          </p:cNvSpPr>
          <p:nvPr>
            <p:ph type="body" idx="1"/>
          </p:nvPr>
        </p:nvSpPr>
        <p:spPr>
          <a:xfrm>
            <a:off x="271175" y="507600"/>
            <a:ext cx="8520600" cy="412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Motorcycle loan model &amp; risks:</a:t>
            </a:r>
            <a:endParaRPr sz="160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Daung created a rent-to-own model (RTO) for individuals to have access to a motorbike to commute to work, while paying off the loan monthly at low rates </a:t>
            </a:r>
            <a:endParaRPr sz="1600">
              <a:solidFill>
                <a:schemeClr val="dk1"/>
              </a:solidFill>
              <a:latin typeface="Times New Roman"/>
              <a:ea typeface="Times New Roman"/>
              <a:cs typeface="Times New Roman"/>
              <a:sym typeface="Times New Roman"/>
            </a:endParaRPr>
          </a:p>
          <a:p>
            <a:pPr marL="914400" lvl="1" indent="-330200" algn="l" rtl="0">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Typically took 6 months to a year, and after the loan is fully repaid the ownership of the bike is transferred to the customer </a:t>
            </a:r>
            <a:endParaRPr sz="1600">
              <a:solidFill>
                <a:schemeClr val="dk1"/>
              </a:solidFill>
              <a:latin typeface="Times New Roman"/>
              <a:ea typeface="Times New Roman"/>
              <a:cs typeface="Times New Roman"/>
              <a:sym typeface="Times New Roman"/>
            </a:endParaRPr>
          </a:p>
          <a:p>
            <a:pPr marL="914400" lvl="1" indent="-330200" algn="l" rtl="0">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Risk: how does Daung profit from this or what is there interest repayment </a:t>
            </a:r>
            <a:endParaRPr sz="1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Loans to salaried workers</a:t>
            </a:r>
            <a:endParaRPr sz="160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For low-income workers, Daung made their product accessible to customers in partnership with the factory they worked by introducing a dynamic instead of fixed interest rate </a:t>
            </a:r>
            <a:endParaRPr sz="1600">
              <a:solidFill>
                <a:schemeClr val="dk1"/>
              </a:solidFill>
              <a:latin typeface="Times New Roman"/>
              <a:ea typeface="Times New Roman"/>
              <a:cs typeface="Times New Roman"/>
              <a:sym typeface="Times New Roman"/>
            </a:endParaRPr>
          </a:p>
          <a:p>
            <a:pPr marL="914400" lvl="1" indent="-330200" algn="l" rtl="0">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Monthly payment amount for loan was deducted from the salary of the worker directly every month </a:t>
            </a:r>
            <a:endParaRPr sz="1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Main credit risks </a:t>
            </a:r>
            <a:endParaRPr sz="160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Burden of default was placed on both Daung and the loan distributor (factory or motorbike dealer) and defaulting could be systemic due to unforeseen circumstances </a:t>
            </a:r>
            <a:endParaRPr sz="1600">
              <a:solidFill>
                <a:schemeClr val="dk1"/>
              </a:solidFill>
              <a:latin typeface="Times New Roman"/>
              <a:ea typeface="Times New Roman"/>
              <a:cs typeface="Times New Roman"/>
              <a:sym typeface="Times New Roman"/>
            </a:endParaRPr>
          </a:p>
          <a:p>
            <a:pPr marL="914400" lvl="1" indent="-330200" algn="l" rtl="0">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Ex: political turmoil, natural disasters, bad weather, or livestock diseases </a:t>
            </a:r>
            <a:endParaRPr sz="1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a:p>
            <a:pPr marL="457200" lvl="0" indent="0" algn="l" rtl="0">
              <a:spcBef>
                <a:spcPts val="1200"/>
              </a:spcBef>
              <a:spcAft>
                <a:spcPts val="1200"/>
              </a:spcAft>
              <a:buNone/>
            </a:pPr>
            <a:endParaRPr sz="1400">
              <a:solidFill>
                <a:schemeClr val="dk1"/>
              </a:solidFill>
              <a:latin typeface="Times New Roman"/>
              <a:ea typeface="Times New Roman"/>
              <a:cs typeface="Times New Roman"/>
              <a:sym typeface="Times New Roman"/>
            </a:endParaRPr>
          </a:p>
        </p:txBody>
      </p:sp>
      <p:sp>
        <p:nvSpPr>
          <p:cNvPr id="75" name="Google Shape;75;p16"/>
          <p:cNvSpPr txBox="1">
            <a:spLocks noGrp="1"/>
          </p:cNvSpPr>
          <p:nvPr>
            <p:ph type="sldNum" idx="12"/>
          </p:nvPr>
        </p:nvSpPr>
        <p:spPr>
          <a:xfrm>
            <a:off x="8434858" y="13634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431300" y="46995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latin typeface="Times New Roman"/>
                <a:ea typeface="Times New Roman"/>
                <a:cs typeface="Times New Roman"/>
                <a:sym typeface="Times New Roman"/>
              </a:rPr>
              <a:t>(Q2) </a:t>
            </a:r>
            <a:endParaRPr sz="1800"/>
          </a:p>
        </p:txBody>
      </p:sp>
      <p:sp>
        <p:nvSpPr>
          <p:cNvPr id="81" name="Google Shape;81;p17"/>
          <p:cNvSpPr txBox="1">
            <a:spLocks noGrp="1"/>
          </p:cNvSpPr>
          <p:nvPr>
            <p:ph type="body" idx="1"/>
          </p:nvPr>
        </p:nvSpPr>
        <p:spPr>
          <a:xfrm>
            <a:off x="431300" y="863550"/>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688"/>
              <a:buFont typeface="Arial"/>
              <a:buNone/>
            </a:pPr>
            <a:r>
              <a:rPr lang="en" sz="1600">
                <a:solidFill>
                  <a:schemeClr val="dk1"/>
                </a:solidFill>
                <a:latin typeface="Times New Roman"/>
                <a:ea typeface="Times New Roman"/>
                <a:cs typeface="Times New Roman"/>
                <a:sym typeface="Times New Roman"/>
              </a:rPr>
              <a:t>Analytical models for identifying and addressing the credit risks:</a:t>
            </a:r>
            <a:endParaRPr sz="1600">
              <a:solidFill>
                <a:schemeClr val="dk1"/>
              </a:solidFill>
              <a:latin typeface="Times New Roman"/>
              <a:ea typeface="Times New Roman"/>
              <a:cs typeface="Times New Roman"/>
              <a:sym typeface="Times New Roman"/>
            </a:endParaRPr>
          </a:p>
          <a:p>
            <a:pPr marL="457200" lvl="0" indent="-330200" algn="l" rtl="0">
              <a:lnSpc>
                <a:spcPct val="80000"/>
              </a:lnSpc>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Text Analytics: could identify defaults early, implementing NLP algorithms to identify names of past defaulters, borrowers with unstable incomes or those connected to high-risk people</a:t>
            </a:r>
            <a:endParaRPr sz="1600">
              <a:solidFill>
                <a:schemeClr val="dk1"/>
              </a:solidFill>
              <a:latin typeface="Times New Roman"/>
              <a:ea typeface="Times New Roman"/>
              <a:cs typeface="Times New Roman"/>
              <a:sym typeface="Times New Roman"/>
            </a:endParaRPr>
          </a:p>
          <a:p>
            <a:pPr marL="457200" lvl="0" indent="-330200" algn="l" rtl="0">
              <a:lnSpc>
                <a:spcPct val="80000"/>
              </a:lnSpc>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Homomorphic Encryption: Would enable dealers/factories to share data without exposing customer privacy,  but providing the statistical insights for Daung to measure risk</a:t>
            </a:r>
            <a:endParaRPr sz="1600">
              <a:solidFill>
                <a:schemeClr val="dk1"/>
              </a:solidFill>
              <a:latin typeface="Times New Roman"/>
              <a:ea typeface="Times New Roman"/>
              <a:cs typeface="Times New Roman"/>
              <a:sym typeface="Times New Roman"/>
            </a:endParaRPr>
          </a:p>
          <a:p>
            <a:pPr marL="457200" lvl="0" indent="-330200" algn="l" rtl="0">
              <a:lnSpc>
                <a:spcPct val="95000"/>
              </a:lnSpc>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Risk Analytics: Apply unsupervised machine learning to examine borrowers who never defaulted or uncover repayment anomalies, inconsistency, or potential income loss</a:t>
            </a:r>
            <a:endParaRPr sz="1600">
              <a:solidFill>
                <a:schemeClr val="dk1"/>
              </a:solidFill>
              <a:latin typeface="Times New Roman"/>
              <a:ea typeface="Times New Roman"/>
              <a:cs typeface="Times New Roman"/>
              <a:sym typeface="Times New Roman"/>
            </a:endParaRPr>
          </a:p>
          <a:p>
            <a:pPr marL="457200" lvl="0" indent="-330200" algn="l" rtl="0">
              <a:lnSpc>
                <a:spcPct val="95000"/>
              </a:lnSpc>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Biometrics: measure and analyze unique physical and behavioural characteristics of each borrower to identify those who are high risk during the initiation process or for authenticating payments</a:t>
            </a:r>
            <a:endParaRPr sz="1600">
              <a:solidFill>
                <a:schemeClr val="dk1"/>
              </a:solidFill>
              <a:highlight>
                <a:srgbClr val="FFF2CC"/>
              </a:highlight>
              <a:latin typeface="Times New Roman"/>
              <a:ea typeface="Times New Roman"/>
              <a:cs typeface="Times New Roman"/>
              <a:sym typeface="Times New Roman"/>
            </a:endParaRPr>
          </a:p>
          <a:p>
            <a:pPr marL="457200" lvl="0" indent="-330200" algn="l" rtl="0">
              <a:lnSpc>
                <a:spcPct val="95000"/>
              </a:lnSpc>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Unsupervised machine learning algorithms can uncover default schemes that would lead to greater debt if borrowers are receiving loans from multiple MFIs  </a:t>
            </a:r>
            <a:endParaRPr sz="1600">
              <a:solidFill>
                <a:schemeClr val="dk1"/>
              </a:solidFill>
              <a:latin typeface="Times New Roman"/>
              <a:ea typeface="Times New Roman"/>
              <a:cs typeface="Times New Roman"/>
              <a:sym typeface="Times New Roman"/>
            </a:endParaRPr>
          </a:p>
          <a:p>
            <a:pPr marL="0" lvl="0" indent="0" algn="l" rtl="0">
              <a:lnSpc>
                <a:spcPct val="95000"/>
              </a:lnSpc>
              <a:spcBef>
                <a:spcPts val="1000"/>
              </a:spcBef>
              <a:spcAft>
                <a:spcPts val="0"/>
              </a:spcAft>
              <a:buNone/>
            </a:pPr>
            <a:r>
              <a:rPr lang="en" sz="1600">
                <a:solidFill>
                  <a:schemeClr val="dk1"/>
                </a:solidFill>
                <a:highlight>
                  <a:srgbClr val="FFF2CC"/>
                </a:highlight>
                <a:latin typeface="Times New Roman"/>
                <a:ea typeface="Times New Roman"/>
                <a:cs typeface="Times New Roman"/>
                <a:sym typeface="Times New Roman"/>
              </a:rPr>
              <a:t> </a:t>
            </a:r>
            <a:endParaRPr sz="1600">
              <a:solidFill>
                <a:schemeClr val="dk1"/>
              </a:solidFill>
              <a:highlight>
                <a:srgbClr val="FFF2CC"/>
              </a:highlight>
              <a:latin typeface="Times New Roman"/>
              <a:ea typeface="Times New Roman"/>
              <a:cs typeface="Times New Roman"/>
              <a:sym typeface="Times New Roman"/>
            </a:endParaRPr>
          </a:p>
          <a:p>
            <a:pPr marL="914400" lvl="0" indent="0" algn="l" rtl="0">
              <a:lnSpc>
                <a:spcPct val="95000"/>
              </a:lnSpc>
              <a:spcBef>
                <a:spcPts val="0"/>
              </a:spcBef>
              <a:spcAft>
                <a:spcPts val="0"/>
              </a:spcAft>
              <a:buNone/>
            </a:pPr>
            <a:endParaRPr sz="1400">
              <a:solidFill>
                <a:schemeClr val="dk1"/>
              </a:solidFill>
              <a:highlight>
                <a:srgbClr val="FFF2CC"/>
              </a:highlight>
              <a:latin typeface="Times New Roman"/>
              <a:ea typeface="Times New Roman"/>
              <a:cs typeface="Times New Roman"/>
              <a:sym typeface="Times New Roman"/>
            </a:endParaRPr>
          </a:p>
          <a:p>
            <a:pPr marL="457200" lvl="0" indent="0" algn="l" rtl="0">
              <a:lnSpc>
                <a:spcPct val="95000"/>
              </a:lnSpc>
              <a:spcBef>
                <a:spcPts val="0"/>
              </a:spcBef>
              <a:spcAft>
                <a:spcPts val="0"/>
              </a:spcAft>
              <a:buSzPts val="688"/>
              <a:buNone/>
            </a:pPr>
            <a:endParaRPr sz="1400">
              <a:solidFill>
                <a:schemeClr val="dk1"/>
              </a:solidFill>
              <a:latin typeface="Times New Roman"/>
              <a:ea typeface="Times New Roman"/>
              <a:cs typeface="Times New Roman"/>
              <a:sym typeface="Times New Roman"/>
            </a:endParaRPr>
          </a:p>
          <a:p>
            <a:pPr marL="0" lvl="0" indent="0" algn="l" rtl="0">
              <a:lnSpc>
                <a:spcPct val="95000"/>
              </a:lnSpc>
              <a:spcBef>
                <a:spcPts val="1200"/>
              </a:spcBef>
              <a:spcAft>
                <a:spcPts val="1000"/>
              </a:spcAft>
              <a:buNone/>
            </a:pPr>
            <a:endParaRPr sz="1400">
              <a:latin typeface="Times New Roman"/>
              <a:ea typeface="Times New Roman"/>
              <a:cs typeface="Times New Roman"/>
              <a:sym typeface="Times New Roman"/>
            </a:endParaRPr>
          </a:p>
        </p:txBody>
      </p:sp>
      <p:sp>
        <p:nvSpPr>
          <p:cNvPr id="82" name="Google Shape;82;p17"/>
          <p:cNvSpPr txBox="1">
            <a:spLocks noGrp="1"/>
          </p:cNvSpPr>
          <p:nvPr>
            <p:ph type="sldNum" idx="12"/>
          </p:nvPr>
        </p:nvSpPr>
        <p:spPr>
          <a:xfrm>
            <a:off x="8487508" y="1212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225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Times New Roman"/>
                <a:ea typeface="Times New Roman"/>
                <a:cs typeface="Times New Roman"/>
                <a:sym typeface="Times New Roman"/>
              </a:rPr>
              <a:t>Question 3. </a:t>
            </a:r>
            <a:endParaRPr sz="1800">
              <a:latin typeface="Times New Roman"/>
              <a:ea typeface="Times New Roman"/>
              <a:cs typeface="Times New Roman"/>
              <a:sym typeface="Times New Roman"/>
            </a:endParaRPr>
          </a:p>
        </p:txBody>
      </p:sp>
      <p:sp>
        <p:nvSpPr>
          <p:cNvPr id="88" name="Google Shape;88;p18"/>
          <p:cNvSpPr txBox="1">
            <a:spLocks noGrp="1"/>
          </p:cNvSpPr>
          <p:nvPr>
            <p:ph type="body" idx="1"/>
          </p:nvPr>
        </p:nvSpPr>
        <p:spPr>
          <a:xfrm>
            <a:off x="311700" y="6030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Risks Daung should Consider:</a:t>
            </a:r>
            <a:endParaRPr sz="1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600" i="1">
                <a:solidFill>
                  <a:schemeClr val="dk1"/>
                </a:solidFill>
                <a:latin typeface="Times New Roman"/>
                <a:ea typeface="Times New Roman"/>
                <a:cs typeface="Times New Roman"/>
                <a:sym typeface="Times New Roman"/>
              </a:rPr>
              <a:t>Strategic risks</a:t>
            </a:r>
            <a:r>
              <a:rPr lang="en"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Daung’s Model: scanning borrower’s resident permit and thumbprint</a:t>
            </a:r>
            <a:endParaRPr sz="1600">
              <a:solidFill>
                <a:schemeClr val="dk1"/>
              </a:solidFill>
              <a:latin typeface="Times New Roman"/>
              <a:ea typeface="Times New Roman"/>
              <a:cs typeface="Times New Roman"/>
              <a:sym typeface="Times New Roman"/>
            </a:endParaRPr>
          </a:p>
          <a:p>
            <a:pPr marL="914400" lvl="1" indent="-330200" algn="l" rtl="0">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Benefits: creates a database of borrowers that can be used for future lending opportunities if they have a dependable credit risk score </a:t>
            </a:r>
            <a:endParaRPr sz="160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Improvements: using competitive analytics and machine learning (random forest)</a:t>
            </a:r>
            <a:endParaRPr sz="1600">
              <a:solidFill>
                <a:schemeClr val="dk1"/>
              </a:solidFill>
              <a:latin typeface="Times New Roman"/>
              <a:ea typeface="Times New Roman"/>
              <a:cs typeface="Times New Roman"/>
              <a:sym typeface="Times New Roman"/>
            </a:endParaRPr>
          </a:p>
          <a:p>
            <a:pPr marL="914400" lvl="1" indent="-330200" algn="l" rtl="0">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Benefits: utilize internal and external data for vetting borrowers, pulling data from dealers across the MFI into one central platform to analyze borrower’s past work experiences and if they are outsourcing loans from other MFIs</a:t>
            </a:r>
            <a:endParaRPr sz="1600">
              <a:solidFill>
                <a:schemeClr val="dk1"/>
              </a:solidFill>
              <a:latin typeface="Times New Roman"/>
              <a:ea typeface="Times New Roman"/>
              <a:cs typeface="Times New Roman"/>
              <a:sym typeface="Times New Roman"/>
            </a:endParaRPr>
          </a:p>
          <a:p>
            <a:pPr marL="0" lvl="0" indent="0" algn="l" rtl="0">
              <a:spcBef>
                <a:spcPts val="1000"/>
              </a:spcBef>
              <a:spcAft>
                <a:spcPts val="0"/>
              </a:spcAft>
              <a:buNone/>
            </a:pPr>
            <a:r>
              <a:rPr lang="en" sz="1600" i="1">
                <a:solidFill>
                  <a:schemeClr val="dk1"/>
                </a:solidFill>
                <a:latin typeface="Times New Roman"/>
                <a:ea typeface="Times New Roman"/>
                <a:cs typeface="Times New Roman"/>
                <a:sym typeface="Times New Roman"/>
              </a:rPr>
              <a:t>Preventable risks</a:t>
            </a:r>
            <a:r>
              <a:rPr lang="en"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Daung’s Model: tracking loan repayment history by submitting their installments in cash every month through a tablet app at dealer’s location </a:t>
            </a:r>
            <a:endParaRPr sz="1600">
              <a:solidFill>
                <a:schemeClr val="dk1"/>
              </a:solidFill>
              <a:latin typeface="Times New Roman"/>
              <a:ea typeface="Times New Roman"/>
              <a:cs typeface="Times New Roman"/>
              <a:sym typeface="Times New Roman"/>
            </a:endParaRPr>
          </a:p>
          <a:p>
            <a:pPr marL="914400" lvl="1" indent="-330200" algn="l" rtl="0">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Benefits: Dealer transfers the cash electronically to Daung’s account to avoid risks from physical cash transfers, and makes dealer dependable </a:t>
            </a:r>
            <a:endParaRPr sz="160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None/>
            </a:pPr>
            <a:endParaRPr sz="160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sz="1600">
              <a:solidFill>
                <a:schemeClr val="dk1"/>
              </a:solidFill>
              <a:latin typeface="Times New Roman"/>
              <a:ea typeface="Times New Roman"/>
              <a:cs typeface="Times New Roman"/>
              <a:sym typeface="Times New Roman"/>
            </a:endParaRPr>
          </a:p>
        </p:txBody>
      </p:sp>
      <p:sp>
        <p:nvSpPr>
          <p:cNvPr id="89" name="Google Shape;89;p18"/>
          <p:cNvSpPr txBox="1">
            <a:spLocks noGrp="1"/>
          </p:cNvSpPr>
          <p:nvPr>
            <p:ph type="sldNum" idx="12"/>
          </p:nvPr>
        </p:nvSpPr>
        <p:spPr>
          <a:xfrm>
            <a:off x="8464933" y="10624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41325" y="94150"/>
            <a:ext cx="8520600" cy="44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Times New Roman"/>
                <a:ea typeface="Times New Roman"/>
                <a:cs typeface="Times New Roman"/>
                <a:sym typeface="Times New Roman"/>
              </a:rPr>
              <a:t>(Q3)</a:t>
            </a:r>
            <a:endParaRPr sz="1800">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95" name="Google Shape;95;p19"/>
          <p:cNvSpPr txBox="1">
            <a:spLocks noGrp="1"/>
          </p:cNvSpPr>
          <p:nvPr>
            <p:ph type="body" idx="1"/>
          </p:nvPr>
        </p:nvSpPr>
        <p:spPr>
          <a:xfrm>
            <a:off x="341325" y="4383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(Preventable Risks continued) </a:t>
            </a:r>
            <a:endParaRPr sz="160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Improvements: using predictive analytics to identify potential defaults</a:t>
            </a:r>
            <a:endParaRPr sz="1600">
              <a:solidFill>
                <a:schemeClr val="dk1"/>
              </a:solidFill>
              <a:latin typeface="Times New Roman"/>
              <a:ea typeface="Times New Roman"/>
              <a:cs typeface="Times New Roman"/>
              <a:sym typeface="Times New Roman"/>
            </a:endParaRPr>
          </a:p>
          <a:p>
            <a:pPr marL="914400" lvl="1" indent="-330200" algn="l" rtl="0">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Benefits: train statistical models to identify high risk cases/clients automatically, and use microstrategy analytics to uncover repayment patterns and improve customer experience </a:t>
            </a:r>
            <a:endParaRPr sz="1600" i="1">
              <a:solidFill>
                <a:schemeClr val="dk1"/>
              </a:solidFill>
              <a:latin typeface="Times New Roman"/>
              <a:ea typeface="Times New Roman"/>
              <a:cs typeface="Times New Roman"/>
              <a:sym typeface="Times New Roman"/>
            </a:endParaRPr>
          </a:p>
          <a:p>
            <a:pPr marL="0" lvl="0" indent="0" algn="l" rtl="0">
              <a:spcBef>
                <a:spcPts val="1000"/>
              </a:spcBef>
              <a:spcAft>
                <a:spcPts val="0"/>
              </a:spcAft>
              <a:buNone/>
            </a:pPr>
            <a:r>
              <a:rPr lang="en" sz="1600" i="1">
                <a:solidFill>
                  <a:schemeClr val="dk1"/>
                </a:solidFill>
                <a:latin typeface="Times New Roman"/>
                <a:ea typeface="Times New Roman"/>
                <a:cs typeface="Times New Roman"/>
                <a:sym typeface="Times New Roman"/>
              </a:rPr>
              <a:t>Environmental Risks</a:t>
            </a:r>
            <a:r>
              <a:rPr lang="en"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Daung’s Model: collaborated with well-known factories and used salary deduction model capped at 50% of worker’s salary to lend money</a:t>
            </a:r>
            <a:endParaRPr sz="1600">
              <a:solidFill>
                <a:schemeClr val="dk1"/>
              </a:solidFill>
              <a:latin typeface="Times New Roman"/>
              <a:ea typeface="Times New Roman"/>
              <a:cs typeface="Times New Roman"/>
              <a:sym typeface="Times New Roman"/>
            </a:endParaRPr>
          </a:p>
          <a:p>
            <a:pPr marL="914400" lvl="1" indent="-330200" algn="l" rtl="0">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Benefits: mitigated credit risk and guaranteed repayment thanks to factory partnership instead of depending on borrower to provide cash monthly </a:t>
            </a:r>
            <a:endParaRPr sz="160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Improvements:  Use natural-language processing or geospatial analysis </a:t>
            </a:r>
            <a:endParaRPr sz="1600">
              <a:solidFill>
                <a:schemeClr val="dk1"/>
              </a:solidFill>
              <a:latin typeface="Times New Roman"/>
              <a:ea typeface="Times New Roman"/>
              <a:cs typeface="Times New Roman"/>
              <a:sym typeface="Times New Roman"/>
            </a:endParaRPr>
          </a:p>
          <a:p>
            <a:pPr marL="914400" lvl="1" indent="-330200" algn="l" rtl="0">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Benefits: to track social media for suspicious activity from borrowers, threats of natural disasters, livestock diseases or other macroeconomic shifts that can cause mass defaults </a:t>
            </a:r>
            <a:endParaRPr sz="160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None/>
            </a:pPr>
            <a:endParaRPr sz="1600">
              <a:solidFill>
                <a:schemeClr val="dk1"/>
              </a:solidFill>
              <a:latin typeface="Times New Roman"/>
              <a:ea typeface="Times New Roman"/>
              <a:cs typeface="Times New Roman"/>
              <a:sym typeface="Times New Roman"/>
            </a:endParaRPr>
          </a:p>
          <a:p>
            <a:pPr marL="0" lvl="0" indent="0" algn="l" rtl="0">
              <a:lnSpc>
                <a:spcPct val="90000"/>
              </a:lnSpc>
              <a:spcBef>
                <a:spcPts val="1200"/>
              </a:spcBef>
              <a:spcAft>
                <a:spcPts val="0"/>
              </a:spcAft>
              <a:buClr>
                <a:schemeClr val="dk1"/>
              </a:buClr>
              <a:buSzPts val="1100"/>
              <a:buFont typeface="Arial"/>
              <a:buNone/>
            </a:pPr>
            <a:endParaRPr sz="1600">
              <a:solidFill>
                <a:schemeClr val="dk1"/>
              </a:solidFill>
              <a:latin typeface="Times New Roman"/>
              <a:ea typeface="Times New Roman"/>
              <a:cs typeface="Times New Roman"/>
              <a:sym typeface="Times New Roman"/>
            </a:endParaRPr>
          </a:p>
          <a:p>
            <a:pPr marL="0" lvl="0" indent="0" algn="l" rtl="0">
              <a:lnSpc>
                <a:spcPct val="90000"/>
              </a:lnSpc>
              <a:spcBef>
                <a:spcPts val="500"/>
              </a:spcBef>
              <a:spcAft>
                <a:spcPts val="0"/>
              </a:spcAft>
              <a:buClr>
                <a:schemeClr val="dk1"/>
              </a:buClr>
              <a:buSzPts val="1100"/>
              <a:buFont typeface="Arial"/>
              <a:buNone/>
            </a:pPr>
            <a:endParaRPr sz="1600">
              <a:solidFill>
                <a:schemeClr val="dk1"/>
              </a:solidFill>
              <a:latin typeface="Times New Roman"/>
              <a:ea typeface="Times New Roman"/>
              <a:cs typeface="Times New Roman"/>
              <a:sym typeface="Times New Roman"/>
            </a:endParaRPr>
          </a:p>
          <a:p>
            <a:pPr marL="457200" lvl="0" indent="0" algn="l" rtl="0">
              <a:lnSpc>
                <a:spcPct val="100000"/>
              </a:lnSpc>
              <a:spcBef>
                <a:spcPts val="500"/>
              </a:spcBef>
              <a:spcAft>
                <a:spcPts val="0"/>
              </a:spcAft>
              <a:buNone/>
            </a:pPr>
            <a:endParaRPr>
              <a:solidFill>
                <a:schemeClr val="dk1"/>
              </a:solidFill>
              <a:latin typeface="Times New Roman"/>
              <a:ea typeface="Times New Roman"/>
              <a:cs typeface="Times New Roman"/>
              <a:sym typeface="Times New Roman"/>
            </a:endParaRPr>
          </a:p>
        </p:txBody>
      </p:sp>
      <p:sp>
        <p:nvSpPr>
          <p:cNvPr id="96" name="Google Shape;96;p19"/>
          <p:cNvSpPr txBox="1">
            <a:spLocks noGrp="1"/>
          </p:cNvSpPr>
          <p:nvPr>
            <p:ph type="sldNum" idx="12"/>
          </p:nvPr>
        </p:nvSpPr>
        <p:spPr>
          <a:xfrm>
            <a:off x="8464933" y="18144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2998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1">
                <a:latin typeface="Times New Roman"/>
                <a:ea typeface="Times New Roman"/>
                <a:cs typeface="Times New Roman"/>
                <a:sym typeface="Times New Roman"/>
              </a:rPr>
              <a:t>Question 4.</a:t>
            </a:r>
            <a:r>
              <a:rPr lang="en" sz="1600">
                <a:latin typeface="Times New Roman"/>
                <a:ea typeface="Times New Roman"/>
                <a:cs typeface="Times New Roman"/>
                <a:sym typeface="Times New Roman"/>
              </a:rPr>
              <a:t> </a:t>
            </a:r>
            <a:endParaRPr sz="3000"/>
          </a:p>
        </p:txBody>
      </p:sp>
      <p:sp>
        <p:nvSpPr>
          <p:cNvPr id="102" name="Google Shape;102;p20"/>
          <p:cNvSpPr txBox="1">
            <a:spLocks noGrp="1"/>
          </p:cNvSpPr>
          <p:nvPr>
            <p:ph type="body" idx="1"/>
          </p:nvPr>
        </p:nvSpPr>
        <p:spPr>
          <a:xfrm>
            <a:off x="311700" y="834875"/>
            <a:ext cx="8520600" cy="38406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600">
                <a:solidFill>
                  <a:schemeClr val="dk1"/>
                </a:solidFill>
                <a:latin typeface="Times New Roman"/>
                <a:ea typeface="Times New Roman"/>
                <a:cs typeface="Times New Roman"/>
                <a:sym typeface="Times New Roman"/>
              </a:rPr>
              <a:t>How Daung can implement statistical &amp; Machine-Learning capabilities in its credit risk assessment: </a:t>
            </a:r>
            <a:endParaRPr sz="1600">
              <a:solidFill>
                <a:schemeClr val="dk1"/>
              </a:solidFill>
              <a:latin typeface="Times New Roman"/>
              <a:ea typeface="Times New Roman"/>
              <a:cs typeface="Times New Roman"/>
              <a:sym typeface="Times New Roman"/>
            </a:endParaRPr>
          </a:p>
          <a:p>
            <a:pPr marL="457200" lvl="0" indent="-330200" algn="l" rtl="0">
              <a:spcBef>
                <a:spcPts val="12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Machine learning models can parse large datasets and spot patterns of default while monitoring repayments in real-time to identify gaps, issues and trends </a:t>
            </a:r>
            <a:endParaRPr sz="1600">
              <a:solidFill>
                <a:schemeClr val="dk1"/>
              </a:solidFill>
              <a:latin typeface="Times New Roman"/>
              <a:ea typeface="Times New Roman"/>
              <a:cs typeface="Times New Roman"/>
              <a:sym typeface="Times New Roman"/>
            </a:endParaRPr>
          </a:p>
          <a:p>
            <a:pPr marL="457200" lvl="0" indent="-330200" algn="l" rtl="0">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NLP algorithms can search for patterns or combinations among customer explanations for borrowing money or lack of payment to predict future behavior </a:t>
            </a:r>
            <a:endParaRPr sz="1600">
              <a:solidFill>
                <a:schemeClr val="dk1"/>
              </a:solidFill>
              <a:latin typeface="Times New Roman"/>
              <a:ea typeface="Times New Roman"/>
              <a:cs typeface="Times New Roman"/>
              <a:sym typeface="Times New Roman"/>
            </a:endParaRPr>
          </a:p>
          <a:p>
            <a:pPr marL="457200" lvl="0" indent="-330200" algn="l" rtl="0">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Social network analysis can uncover relations between borrowers, and statistically find the nature of the relations to uncover fraudulent crime networks</a:t>
            </a:r>
            <a:endParaRPr sz="1600">
              <a:solidFill>
                <a:schemeClr val="dk1"/>
              </a:solidFill>
              <a:latin typeface="Times New Roman"/>
              <a:ea typeface="Times New Roman"/>
              <a:cs typeface="Times New Roman"/>
              <a:sym typeface="Times New Roman"/>
            </a:endParaRPr>
          </a:p>
          <a:p>
            <a:pPr marL="457200" lvl="0" indent="-330200" algn="l" rtl="0">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Applying entity analytics using dealer/factory data or external sources such as social media and the internet to holistically regulate customers repayments and raise red flags earlier </a:t>
            </a:r>
            <a:endParaRPr sz="1600">
              <a:solidFill>
                <a:schemeClr val="dk1"/>
              </a:solidFill>
              <a:latin typeface="Times New Roman"/>
              <a:ea typeface="Times New Roman"/>
              <a:cs typeface="Times New Roman"/>
              <a:sym typeface="Times New Roman"/>
            </a:endParaRPr>
          </a:p>
          <a:p>
            <a:pPr marL="457200" lvl="0" indent="-330200" algn="l" rtl="0">
              <a:spcBef>
                <a:spcPts val="1000"/>
              </a:spcBef>
              <a:spcAft>
                <a:spcPts val="100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Visualization tools reveal trends and patterns by drilling down the root of the default, while allowing a story to emerge that Daung can see more clearly</a:t>
            </a:r>
            <a:endParaRPr sz="1175">
              <a:solidFill>
                <a:schemeClr val="dk1"/>
              </a:solidFill>
              <a:latin typeface="Times New Roman"/>
              <a:ea typeface="Times New Roman"/>
              <a:cs typeface="Times New Roman"/>
              <a:sym typeface="Times New Roman"/>
            </a:endParaRPr>
          </a:p>
        </p:txBody>
      </p:sp>
      <p:sp>
        <p:nvSpPr>
          <p:cNvPr id="103" name="Google Shape;103;p20"/>
          <p:cNvSpPr txBox="1">
            <a:spLocks noGrp="1"/>
          </p:cNvSpPr>
          <p:nvPr>
            <p:ph type="sldNum" idx="12"/>
          </p:nvPr>
        </p:nvSpPr>
        <p:spPr>
          <a:xfrm>
            <a:off x="8427358" y="1288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81375" y="143850"/>
            <a:ext cx="88323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90"/>
              <a:buFont typeface="Arial"/>
              <a:buNone/>
            </a:pPr>
            <a:r>
              <a:rPr lang="en" sz="1600" b="1">
                <a:latin typeface="Times New Roman"/>
                <a:ea typeface="Times New Roman"/>
                <a:cs typeface="Times New Roman"/>
                <a:sym typeface="Times New Roman"/>
              </a:rPr>
              <a:t>(Q4) </a:t>
            </a:r>
            <a:endParaRPr sz="1600">
              <a:latin typeface="Times New Roman"/>
              <a:ea typeface="Times New Roman"/>
              <a:cs typeface="Times New Roman"/>
              <a:sym typeface="Times New Roman"/>
            </a:endParaRPr>
          </a:p>
          <a:p>
            <a:pPr marL="0" lvl="0" indent="0" algn="l" rtl="0">
              <a:spcBef>
                <a:spcPts val="0"/>
              </a:spcBef>
              <a:spcAft>
                <a:spcPts val="0"/>
              </a:spcAft>
              <a:buSzPts val="990"/>
              <a:buNone/>
            </a:pPr>
            <a:endParaRPr sz="2520"/>
          </a:p>
        </p:txBody>
      </p:sp>
      <p:sp>
        <p:nvSpPr>
          <p:cNvPr id="109" name="Google Shape;109;p21"/>
          <p:cNvSpPr txBox="1">
            <a:spLocks noGrp="1"/>
          </p:cNvSpPr>
          <p:nvPr>
            <p:ph type="sldNum" idx="12"/>
          </p:nvPr>
        </p:nvSpPr>
        <p:spPr>
          <a:xfrm>
            <a:off x="8439458" y="14384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
        <p:nvSpPr>
          <p:cNvPr id="110" name="Google Shape;110;p21"/>
          <p:cNvSpPr txBox="1"/>
          <p:nvPr/>
        </p:nvSpPr>
        <p:spPr>
          <a:xfrm>
            <a:off x="381375" y="537450"/>
            <a:ext cx="8520600" cy="4497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a:solidFill>
                  <a:schemeClr val="dk1"/>
                </a:solidFill>
                <a:latin typeface="Times New Roman"/>
                <a:ea typeface="Times New Roman"/>
                <a:cs typeface="Times New Roman"/>
                <a:sym typeface="Times New Roman"/>
              </a:rPr>
              <a:t>Daung’s New Loan Product for Farmers: </a:t>
            </a:r>
            <a:endParaRPr sz="1600">
              <a:solidFill>
                <a:schemeClr val="dk1"/>
              </a:solidFill>
              <a:latin typeface="Times New Roman"/>
              <a:ea typeface="Times New Roman"/>
              <a:cs typeface="Times New Roman"/>
              <a:sym typeface="Times New Roman"/>
            </a:endParaRPr>
          </a:p>
          <a:p>
            <a:pPr marL="457200" lvl="0" indent="-330200" algn="l" rtl="0">
              <a:lnSpc>
                <a:spcPct val="11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Farmers can buy high-quality seeds at a low interest rate and repay through the rice mills using the salary deductions model similar with dealers/factories </a:t>
            </a:r>
            <a:endParaRPr sz="1600">
              <a:solidFill>
                <a:schemeClr val="dk1"/>
              </a:solidFill>
              <a:latin typeface="Times New Roman"/>
              <a:ea typeface="Times New Roman"/>
              <a:cs typeface="Times New Roman"/>
              <a:sym typeface="Times New Roman"/>
            </a:endParaRPr>
          </a:p>
          <a:p>
            <a:pPr marL="0" lvl="0" indent="0" algn="l" rtl="0">
              <a:lnSpc>
                <a:spcPct val="115000"/>
              </a:lnSpc>
              <a:spcBef>
                <a:spcPts val="1000"/>
              </a:spcBef>
              <a:spcAft>
                <a:spcPts val="0"/>
              </a:spcAft>
              <a:buNone/>
            </a:pPr>
            <a:r>
              <a:rPr lang="en" sz="1600">
                <a:solidFill>
                  <a:schemeClr val="dk1"/>
                </a:solidFill>
                <a:latin typeface="Times New Roman"/>
                <a:ea typeface="Times New Roman"/>
                <a:cs typeface="Times New Roman"/>
                <a:sym typeface="Times New Roman"/>
              </a:rPr>
              <a:t>Analytical Applications:</a:t>
            </a:r>
            <a:endParaRPr sz="1600">
              <a:solidFill>
                <a:schemeClr val="dk1"/>
              </a:solidFill>
              <a:latin typeface="Times New Roman"/>
              <a:ea typeface="Times New Roman"/>
              <a:cs typeface="Times New Roman"/>
              <a:sym typeface="Times New Roman"/>
            </a:endParaRPr>
          </a:p>
          <a:p>
            <a:pPr marL="457200" lvl="0" indent="-330200" algn="l" rtl="0">
              <a:lnSpc>
                <a:spcPct val="11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Predictive modeling - machine learning, regression analysis, decisions trees, neural networks to classify borrower risk based on farmers past harvests and relationship with rice mill </a:t>
            </a:r>
            <a:endParaRPr sz="1600">
              <a:solidFill>
                <a:schemeClr val="dk1"/>
              </a:solidFill>
              <a:latin typeface="Times New Roman"/>
              <a:ea typeface="Times New Roman"/>
              <a:cs typeface="Times New Roman"/>
              <a:sym typeface="Times New Roman"/>
            </a:endParaRPr>
          </a:p>
          <a:p>
            <a:pPr marL="914400" lvl="1" indent="-330200" algn="l" rtl="0">
              <a:lnSpc>
                <a:spcPct val="11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Machine learning algorithms could also analyze historical and future market prices for crops based on weather patterns in real time</a:t>
            </a:r>
            <a:endParaRPr sz="1600">
              <a:solidFill>
                <a:schemeClr val="dk1"/>
              </a:solidFill>
              <a:latin typeface="Times New Roman"/>
              <a:ea typeface="Times New Roman"/>
              <a:cs typeface="Times New Roman"/>
              <a:sym typeface="Times New Roman"/>
            </a:endParaRPr>
          </a:p>
          <a:p>
            <a:pPr marL="914400" lvl="1" indent="-330200" algn="l" rtl="0">
              <a:lnSpc>
                <a:spcPct val="11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Introduce the tablet for automated cash payments between the rice mill and Daung to track customer transactions in a database for future analysis </a:t>
            </a:r>
            <a:endParaRPr sz="1600">
              <a:solidFill>
                <a:schemeClr val="dk1"/>
              </a:solidFill>
              <a:latin typeface="Times New Roman"/>
              <a:ea typeface="Times New Roman"/>
              <a:cs typeface="Times New Roman"/>
              <a:sym typeface="Times New Roman"/>
            </a:endParaRPr>
          </a:p>
          <a:p>
            <a:pPr marL="457200" lvl="0" indent="-330200" algn="l" rtl="0">
              <a:lnSpc>
                <a:spcPct val="115000"/>
              </a:lnSpc>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NLP algorithms can parse the internet and market fluctuations to identify off-peak times when prices are higher for farmers to sell harvests and guarantee greater returns </a:t>
            </a:r>
            <a:endParaRPr sz="1600">
              <a:solidFill>
                <a:schemeClr val="dk1"/>
              </a:solidFill>
              <a:latin typeface="Times New Roman"/>
              <a:ea typeface="Times New Roman"/>
              <a:cs typeface="Times New Roman"/>
              <a:sym typeface="Times New Roman"/>
            </a:endParaRPr>
          </a:p>
          <a:p>
            <a:pPr marL="457200" lvl="0" indent="-330200" algn="l" rtl="0">
              <a:lnSpc>
                <a:spcPct val="115000"/>
              </a:lnSpc>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Entity analytics to monitor transactions between rice mill and farmers to create a cross-disciplinary context to identify unusual repayment patterns and detect default early</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1481</Words>
  <Application>Microsoft Macintosh PowerPoint</Application>
  <PresentationFormat>On-screen Show (16:9)</PresentationFormat>
  <Paragraphs>124</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Simple Light</vt:lpstr>
      <vt:lpstr>BYGB 7988 Business Performance Management Risk Analytics            Section 2   Exam 3  Instructor: Dr. W “RP” Raghupathi  Prepared By: Regan Alt</vt:lpstr>
      <vt:lpstr>Question 1.  </vt:lpstr>
      <vt:lpstr>(Q1) </vt:lpstr>
      <vt:lpstr>Question 2.  </vt:lpstr>
      <vt:lpstr>(Q2) </vt:lpstr>
      <vt:lpstr>Question 3. </vt:lpstr>
      <vt:lpstr>(Q3) </vt:lpstr>
      <vt:lpstr>Question 4. </vt:lpstr>
      <vt:lpstr>(Q4)  </vt:lpstr>
      <vt:lpstr>PowerPoint Presentation</vt:lpstr>
      <vt:lpstr>(Q5)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BYGB 7988 Business Performance Management Risk Analytics            Section 2   Exam 3  Instructor: Dr. W “RP” Raghupathi  Prepared By: Regan Alt</dc:title>
  <cp:lastModifiedBy>Regan Alt </cp:lastModifiedBy>
  <cp:revision>1</cp:revision>
  <dcterms:modified xsi:type="dcterms:W3CDTF">2021-08-04T21:31:08Z</dcterms:modified>
</cp:coreProperties>
</file>