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62" r:id="rId4"/>
    <p:sldId id="264" r:id="rId5"/>
    <p:sldId id="263" r:id="rId6"/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8269-9333-45CA-B78E-195E51F7D9A4}" type="datetimeFigureOut">
              <a:rPr lang="en-IN" smtClean="0"/>
              <a:pPr/>
              <a:t>6/19/2012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90DC-40C9-4357-8B89-AF8E8219F7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5"/>
          <p:cNvSpPr>
            <a:spLocks noChangeShapeType="1"/>
          </p:cNvSpPr>
          <p:nvPr userDrawn="1"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 rot="16200000">
            <a:off x="-2624137" y="3538538"/>
            <a:ext cx="5637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chemeClr val="bg1"/>
                </a:solidFill>
                <a:latin typeface="Arial Black" pitchFamily="34" charset="0"/>
              </a:rPr>
              <a:t>National Institute of Science &amp; Technology</a:t>
            </a:r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0" y="727075"/>
            <a:ext cx="91440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527050" y="1295400"/>
            <a:ext cx="8616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  <p:pic>
        <p:nvPicPr>
          <p:cNvPr id="12" name="Picture 10" descr="nist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200">
              <a:latin typeface="Arial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 userDrawn="1"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2400"/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sz="2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DAA</a:t>
            </a:r>
            <a:r>
              <a:rPr lang="en-US" sz="2200" b="1" baseline="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PROJECT PRESENTATION</a:t>
            </a:r>
            <a:endParaRPr lang="en-US" sz="2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49300" y="6478588"/>
            <a:ext cx="52467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 smtClean="0"/>
              <a:t>RAJA</a:t>
            </a:r>
            <a:r>
              <a:rPr lang="en-US" sz="1800" b="1" baseline="0" dirty="0" smtClean="0"/>
              <a:t> RAJESHWARI PREM KUMAR &amp; PRIYA AGARWAL</a:t>
            </a:r>
            <a:endParaRPr lang="en-US" sz="1800" b="1" dirty="0"/>
          </a:p>
        </p:txBody>
      </p:sp>
      <p:sp>
        <p:nvSpPr>
          <p:cNvPr id="18" name="Rectangle 5130"/>
          <p:cNvSpPr>
            <a:spLocks noChangeArrowheads="1"/>
          </p:cNvSpPr>
          <p:nvPr userDrawn="1"/>
        </p:nvSpPr>
        <p:spPr bwMode="auto">
          <a:xfrm>
            <a:off x="7988300" y="6462713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b="1" dirty="0">
                <a:solidFill>
                  <a:srgbClr val="FF3300"/>
                </a:solidFill>
                <a:latin typeface="Arial" charset="0"/>
              </a:rPr>
              <a:t>[</a:t>
            </a:r>
            <a:fld id="{D3CF33E6-DE22-43D0-B787-36464EE80C66}" type="slidenum">
              <a:rPr lang="en-US" b="1">
                <a:solidFill>
                  <a:srgbClr val="FF3300"/>
                </a:solidFill>
                <a:latin typeface="Arial" charset="0"/>
              </a:rPr>
              <a:pPr algn="r"/>
              <a:t>‹#›</a:t>
            </a:fld>
            <a:r>
              <a:rPr lang="en-US" b="1" dirty="0">
                <a:solidFill>
                  <a:srgbClr val="FF3300"/>
                </a:solidFill>
                <a:latin typeface="Arial" charset="0"/>
              </a:rPr>
              <a:t>]</a:t>
            </a:r>
            <a:endParaRPr lang="en-US" sz="1400" b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19200" y="7543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801DA-9D1E-453F-BB29-74E40C16B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8269-9333-45CA-B78E-195E51F7D9A4}" type="datetimeFigureOut">
              <a:rPr lang="en-IN" smtClean="0"/>
              <a:pPr/>
              <a:t>6/19/2012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290DC-40C9-4357-8B89-AF8E8219F73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Line 5"/>
          <p:cNvSpPr>
            <a:spLocks noChangeShapeType="1"/>
          </p:cNvSpPr>
          <p:nvPr userDrawn="1"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 rot="16200000">
            <a:off x="-2624137" y="3538538"/>
            <a:ext cx="5637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chemeClr val="bg1"/>
                </a:solidFill>
                <a:latin typeface="Arial Black" pitchFamily="34" charset="0"/>
              </a:rPr>
              <a:t>National Institute of Science &amp; Technology</a:t>
            </a:r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0" y="727075"/>
            <a:ext cx="91440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527050" y="1295400"/>
            <a:ext cx="8616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  <p:pic>
        <p:nvPicPr>
          <p:cNvPr id="12" name="Picture 10" descr="nist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200">
              <a:latin typeface="Arial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2400"/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sz="2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DAA</a:t>
            </a:r>
            <a:r>
              <a:rPr lang="en-US" sz="2200" b="1" baseline="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PROJECT PRESENTATION</a:t>
            </a:r>
            <a:endParaRPr lang="en-US" sz="2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49300" y="6478588"/>
            <a:ext cx="52467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 smtClean="0"/>
              <a:t>RAJA</a:t>
            </a:r>
            <a:r>
              <a:rPr lang="en-US" sz="1800" b="1" baseline="0" dirty="0" smtClean="0"/>
              <a:t> RAJESHWARI PREM KUMAR &amp; PRIYA AGARWAL</a:t>
            </a:r>
            <a:endParaRPr lang="en-US" sz="1800" b="1" dirty="0"/>
          </a:p>
        </p:txBody>
      </p:sp>
      <p:sp>
        <p:nvSpPr>
          <p:cNvPr id="17" name="Rectangle 5130"/>
          <p:cNvSpPr>
            <a:spLocks noChangeArrowheads="1"/>
          </p:cNvSpPr>
          <p:nvPr userDrawn="1"/>
        </p:nvSpPr>
        <p:spPr bwMode="auto">
          <a:xfrm>
            <a:off x="7988300" y="6462713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b="1" dirty="0">
                <a:solidFill>
                  <a:srgbClr val="FF3300"/>
                </a:solidFill>
                <a:latin typeface="Arial" charset="0"/>
              </a:rPr>
              <a:t>[</a:t>
            </a:r>
            <a:fld id="{D3CF33E6-DE22-43D0-B787-36464EE80C66}" type="slidenum">
              <a:rPr lang="en-US" b="1">
                <a:solidFill>
                  <a:srgbClr val="FF3300"/>
                </a:solidFill>
                <a:latin typeface="Arial" charset="0"/>
              </a:rPr>
              <a:pPr algn="r"/>
              <a:t>‹#›</a:t>
            </a:fld>
            <a:r>
              <a:rPr lang="en-US" b="1" dirty="0">
                <a:solidFill>
                  <a:srgbClr val="FF3300"/>
                </a:solidFill>
                <a:latin typeface="Arial" charset="0"/>
              </a:rPr>
              <a:t>]</a:t>
            </a:r>
            <a:endParaRPr lang="en-US" sz="1400" b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8" name="Slide Number Placeholder 4"/>
          <p:cNvSpPr txBox="1">
            <a:spLocks/>
          </p:cNvSpPr>
          <p:nvPr userDrawn="1"/>
        </p:nvSpPr>
        <p:spPr>
          <a:xfrm>
            <a:off x="1219200" y="7543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801DA-9D1E-453F-BB29-74E40C16B62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794" y="642918"/>
            <a:ext cx="4643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DAA PROJECT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2221048"/>
            <a:ext cx="4714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TOPIC :  PAINTER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928662" y="4143380"/>
            <a:ext cx="2857520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Name-Raja </a:t>
            </a:r>
            <a:r>
              <a:rPr lang="en-US" dirty="0" err="1" smtClean="0"/>
              <a:t>rajeshwari</a:t>
            </a:r>
            <a:r>
              <a:rPr lang="en-US" dirty="0" smtClean="0"/>
              <a:t>  </a:t>
            </a:r>
            <a:r>
              <a:rPr lang="en-US" dirty="0" err="1" smtClean="0"/>
              <a:t>premkumar</a:t>
            </a:r>
            <a:endParaRPr lang="en-US" dirty="0" smtClean="0"/>
          </a:p>
          <a:p>
            <a:pPr algn="ctr"/>
            <a:r>
              <a:rPr lang="en-US" dirty="0" smtClean="0"/>
              <a:t>Roll no-201011312</a:t>
            </a:r>
          </a:p>
          <a:p>
            <a:pPr algn="ctr"/>
            <a:r>
              <a:rPr lang="en-US" dirty="0" smtClean="0"/>
              <a:t>Section-</a:t>
            </a:r>
            <a:r>
              <a:rPr lang="en-US" dirty="0" err="1" smtClean="0"/>
              <a:t>csitb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29256" y="4071942"/>
            <a:ext cx="2500330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Name-</a:t>
            </a:r>
            <a:r>
              <a:rPr lang="en-US" dirty="0" err="1" smtClean="0"/>
              <a:t>priya</a:t>
            </a:r>
            <a:r>
              <a:rPr lang="en-US" dirty="0" smtClean="0"/>
              <a:t> </a:t>
            </a:r>
            <a:r>
              <a:rPr lang="en-US" dirty="0" err="1" smtClean="0"/>
              <a:t>agrawal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Roll no-201011276</a:t>
            </a:r>
          </a:p>
          <a:p>
            <a:pPr algn="ctr"/>
            <a:r>
              <a:rPr lang="en-US" dirty="0" smtClean="0"/>
              <a:t>Section-</a:t>
            </a:r>
            <a:r>
              <a:rPr lang="en-US" dirty="0" err="1" smtClean="0"/>
              <a:t>csitb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914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-2170906" y="3619500"/>
            <a:ext cx="541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0" y="1219200"/>
            <a:ext cx="685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TRIANGLE=&gt; It is a structure (here tri) that has the vertices x1,y1,x2,y2,x3,y3   and   </a:t>
            </a:r>
          </a:p>
          <a:p>
            <a:r>
              <a:rPr lang="en-US" sz="2800" dirty="0" smtClean="0"/>
              <a:t>Its area as its variables.. 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3200400"/>
            <a:ext cx="7239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 =&gt;  Dynamic memory allocation is used.</a:t>
            </a:r>
          </a:p>
          <a:p>
            <a:endParaRPr lang="en-US" sz="2800" dirty="0"/>
          </a:p>
          <a:p>
            <a:r>
              <a:rPr lang="en-US" sz="2800" dirty="0" smtClean="0"/>
              <a:t>Tri *</a:t>
            </a:r>
            <a:r>
              <a:rPr lang="en-US" sz="2800" dirty="0" err="1" smtClean="0"/>
              <a:t>st</a:t>
            </a:r>
            <a:r>
              <a:rPr lang="en-US" sz="2800" dirty="0" smtClean="0"/>
              <a:t>=new tri</a:t>
            </a:r>
          </a:p>
          <a:p>
            <a:r>
              <a:rPr lang="en-US" sz="2800" dirty="0" smtClean="0"/>
              <a:t>    St=T1,     st+1=T2…… </a:t>
            </a:r>
            <a:r>
              <a:rPr lang="en-US" sz="2800" dirty="0" err="1" smtClean="0"/>
              <a:t>st+n</a:t>
            </a:r>
            <a:r>
              <a:rPr lang="en-US" sz="2800" dirty="0" smtClean="0"/>
              <a:t>=T(n+1)    where </a:t>
            </a:r>
          </a:p>
          <a:p>
            <a:r>
              <a:rPr lang="en-US" sz="2800" dirty="0" smtClean="0"/>
              <a:t>T1 , T2, ………..T(n+1)   are the input triangles.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914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-2170906" y="3619500"/>
            <a:ext cx="541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2000" y="3200400"/>
            <a:ext cx="777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SORT =&gt;  Sort the array </a:t>
            </a:r>
            <a:r>
              <a:rPr lang="en-US" sz="2800" dirty="0" err="1" smtClean="0"/>
              <a:t>st</a:t>
            </a:r>
            <a:r>
              <a:rPr lang="en-US" sz="2800" dirty="0" smtClean="0"/>
              <a:t>  according to their area in ascending order. Insertion sort is used for this purpose. then..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724400"/>
            <a:ext cx="693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 </a:t>
            </a:r>
            <a:r>
              <a:rPr lang="en-US" sz="2800" dirty="0" err="1" smtClean="0"/>
              <a:t>st</a:t>
            </a:r>
            <a:r>
              <a:rPr lang="en-US" sz="2800" dirty="0" smtClean="0"/>
              <a:t> has n no. of triangles.</a:t>
            </a:r>
          </a:p>
          <a:p>
            <a:r>
              <a:rPr lang="en-US" sz="2800" dirty="0" smtClean="0"/>
              <a:t>Then for </a:t>
            </a:r>
            <a:r>
              <a:rPr lang="en-US" sz="2800" dirty="0" err="1" smtClean="0"/>
              <a:t>Tn</a:t>
            </a:r>
            <a:r>
              <a:rPr lang="en-US" sz="2800" dirty="0" smtClean="0"/>
              <a:t> €  </a:t>
            </a:r>
            <a:r>
              <a:rPr lang="en-US" sz="2800" dirty="0" err="1" smtClean="0"/>
              <a:t>st</a:t>
            </a:r>
            <a:endParaRPr lang="en-US" sz="2800" dirty="0" smtClean="0"/>
          </a:p>
          <a:p>
            <a:r>
              <a:rPr lang="en-US" sz="2800" dirty="0" smtClean="0"/>
              <a:t>Tn+1&gt;</a:t>
            </a:r>
            <a:r>
              <a:rPr lang="en-US" sz="2800" dirty="0" err="1" smtClean="0"/>
              <a:t>Tn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928670"/>
            <a:ext cx="807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AREA OF A TRIANGLE =&gt;  </a:t>
            </a:r>
          </a:p>
          <a:p>
            <a:endParaRPr lang="en-US" sz="2800" dirty="0"/>
          </a:p>
          <a:p>
            <a:r>
              <a:rPr lang="en-US" sz="2800" dirty="0" smtClean="0"/>
              <a:t>consider a triangle with vertices (x1,y1),(x2,y2),(x3,y3):</a:t>
            </a:r>
          </a:p>
          <a:p>
            <a:r>
              <a:rPr lang="en-US" sz="2800" dirty="0" smtClean="0"/>
              <a:t>Then area =  ((x1(y2-y3))+(x2(y3-y1))+(x3(y1-y2)))/2;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714356"/>
            <a:ext cx="69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IF A POINT  LIES INSIDE A TRIANGLE =&gt;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214422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a point p(</a:t>
            </a:r>
            <a:r>
              <a:rPr lang="en-US" dirty="0" err="1" smtClean="0"/>
              <a:t>x,y</a:t>
            </a:r>
            <a:r>
              <a:rPr lang="en-US" dirty="0" smtClean="0"/>
              <a:t>) that needs to be tested with triangle  T  with vertices (x1,y1),(x2,y2),(x3,y3)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143108" y="1714488"/>
            <a:ext cx="4929222" cy="3637075"/>
            <a:chOff x="2357422" y="2285992"/>
            <a:chExt cx="4929222" cy="3637075"/>
          </a:xfrm>
        </p:grpSpPr>
        <p:grpSp>
          <p:nvGrpSpPr>
            <p:cNvPr id="20" name="Group 19"/>
            <p:cNvGrpSpPr/>
            <p:nvPr/>
          </p:nvGrpSpPr>
          <p:grpSpPr>
            <a:xfrm>
              <a:off x="2595449" y="3197138"/>
              <a:ext cx="3119559" cy="2725929"/>
              <a:chOff x="2595449" y="3197138"/>
              <a:chExt cx="3119559" cy="2725929"/>
            </a:xfrm>
          </p:grpSpPr>
          <p:sp>
            <p:nvSpPr>
              <p:cNvPr id="8" name="Isosceles Triangle 7"/>
              <p:cNvSpPr/>
              <p:nvPr/>
            </p:nvSpPr>
            <p:spPr>
              <a:xfrm rot="14166319">
                <a:off x="3240627" y="4055666"/>
                <a:ext cx="2620239" cy="1114563"/>
              </a:xfrm>
              <a:prstGeom prst="triangle">
                <a:avLst>
                  <a:gd name="adj" fmla="val 50753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595449" y="3197138"/>
                <a:ext cx="3119559" cy="2712822"/>
                <a:chOff x="2666886" y="3197138"/>
                <a:chExt cx="3119559" cy="2712822"/>
              </a:xfrm>
            </p:grpSpPr>
            <p:sp>
              <p:nvSpPr>
                <p:cNvPr id="9" name="Isosceles Triangle 8"/>
                <p:cNvSpPr/>
                <p:nvPr/>
              </p:nvSpPr>
              <p:spPr>
                <a:xfrm rot="7592868">
                  <a:off x="2502091" y="4135112"/>
                  <a:ext cx="2712822" cy="836874"/>
                </a:xfrm>
                <a:prstGeom prst="triangle">
                  <a:avLst>
                    <a:gd name="adj" fmla="val 54856"/>
                  </a:avLst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>
                <a:xfrm>
                  <a:off x="2666886" y="4929198"/>
                  <a:ext cx="3119559" cy="428628"/>
                </a:xfrm>
                <a:prstGeom prst="triangle">
                  <a:avLst>
                    <a:gd name="adj" fmla="val 45530"/>
                  </a:avLst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2357422" y="2285992"/>
              <a:ext cx="4929222" cy="3466579"/>
              <a:chOff x="2428860" y="2285992"/>
              <a:chExt cx="4929222" cy="346657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929058" y="3929066"/>
                <a:ext cx="185738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dirty="0" smtClean="0"/>
                  <a:t>.</a:t>
                </a:r>
                <a:r>
                  <a:rPr lang="en-US" sz="2800" dirty="0" smtClean="0"/>
                  <a:t>(</a:t>
                </a:r>
                <a:r>
                  <a:rPr lang="en-US" sz="2800" dirty="0" err="1" smtClean="0"/>
                  <a:t>x,y</a:t>
                </a:r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71934" y="2285992"/>
                <a:ext cx="185738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dirty="0" smtClean="0"/>
                  <a:t>.</a:t>
                </a:r>
                <a:r>
                  <a:rPr lang="en-US" sz="2800" dirty="0" smtClean="0"/>
                  <a:t>(x1,y1)</a:t>
                </a:r>
                <a:endParaRPr lang="en-US" sz="2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428860" y="4429132"/>
                <a:ext cx="185738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dirty="0" smtClean="0"/>
                  <a:t>.</a:t>
                </a:r>
                <a:r>
                  <a:rPr lang="en-US" sz="2800" dirty="0" smtClean="0"/>
                  <a:t>(x3,y3)</a:t>
                </a:r>
                <a:endParaRPr lang="en-US" sz="28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500694" y="4429132"/>
                <a:ext cx="185738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dirty="0" smtClean="0"/>
                  <a:t>.</a:t>
                </a:r>
                <a:r>
                  <a:rPr lang="en-US" sz="2800" dirty="0" smtClean="0"/>
                  <a:t>(x2,y2)</a:t>
                </a:r>
                <a:endParaRPr lang="en-US" sz="28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571868" y="4286256"/>
              <a:ext cx="1214446" cy="1155150"/>
              <a:chOff x="3571868" y="4286256"/>
              <a:chExt cx="1214446" cy="115515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571868" y="4357694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T1</a:t>
                </a:r>
                <a:endParaRPr lang="en-US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57686" y="4286256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T2</a:t>
                </a:r>
                <a:endParaRPr lang="en-US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29058" y="5072074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T3</a:t>
                </a:r>
                <a:endParaRPr lang="en-US" b="1" dirty="0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1000100" y="5572140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areaof</a:t>
            </a:r>
            <a:r>
              <a:rPr lang="en-US" dirty="0" smtClean="0"/>
              <a:t>(T1)+</a:t>
            </a:r>
            <a:r>
              <a:rPr lang="en-US" dirty="0" err="1" smtClean="0"/>
              <a:t>areaof</a:t>
            </a:r>
            <a:r>
              <a:rPr lang="en-US" dirty="0" smtClean="0"/>
              <a:t> (T2)+</a:t>
            </a:r>
            <a:r>
              <a:rPr lang="en-US" dirty="0" err="1" smtClean="0"/>
              <a:t>areaof</a:t>
            </a:r>
            <a:r>
              <a:rPr lang="en-US" dirty="0" smtClean="0"/>
              <a:t>(T3)=</a:t>
            </a:r>
            <a:r>
              <a:rPr lang="en-US" dirty="0" err="1" smtClean="0"/>
              <a:t>areaof</a:t>
            </a:r>
            <a:r>
              <a:rPr lang="en-US" dirty="0" smtClean="0"/>
              <a:t>(T) </a:t>
            </a:r>
          </a:p>
          <a:p>
            <a:r>
              <a:rPr lang="en-US" dirty="0" smtClean="0"/>
              <a:t>	then point (</a:t>
            </a:r>
            <a:r>
              <a:rPr lang="en-US" dirty="0" err="1" smtClean="0"/>
              <a:t>x,y</a:t>
            </a:r>
            <a:r>
              <a:rPr lang="en-US" dirty="0" smtClean="0"/>
              <a:t>) lies inside triangle 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914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-2170906" y="3619500"/>
            <a:ext cx="541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5786" y="1000108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1=&gt;  CREATE A NODE WITH FIRST TRIANGLE.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9050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 T1 € </a:t>
            </a:r>
            <a:r>
              <a:rPr lang="en-US" sz="2400" dirty="0" err="1" smtClean="0"/>
              <a:t>st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 smtClean="0"/>
              <a:t>A  node  having  a  stack has its top point  to T1.     </a:t>
            </a:r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13" name="Group 20"/>
          <p:cNvGrpSpPr/>
          <p:nvPr/>
        </p:nvGrpSpPr>
        <p:grpSpPr>
          <a:xfrm>
            <a:off x="2324932" y="3578146"/>
            <a:ext cx="2592288" cy="2232248"/>
            <a:chOff x="1187624" y="3789040"/>
            <a:chExt cx="2592288" cy="2232248"/>
          </a:xfrm>
        </p:grpSpPr>
        <p:sp>
          <p:nvSpPr>
            <p:cNvPr id="21" name="Rectangle 20"/>
            <p:cNvSpPr/>
            <p:nvPr/>
          </p:nvSpPr>
          <p:spPr>
            <a:xfrm>
              <a:off x="1187624" y="3789040"/>
              <a:ext cx="2592288" cy="22322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1763688" y="4437112"/>
              <a:ext cx="1368152" cy="100811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341156" y="278605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HEAD-&gt;TOP</a:t>
            </a:r>
            <a:endParaRPr lang="en-IN" dirty="0"/>
          </a:p>
        </p:txBody>
      </p:sp>
      <p:sp>
        <p:nvSpPr>
          <p:cNvPr id="17" name="Left Arrow 16"/>
          <p:cNvSpPr/>
          <p:nvPr/>
        </p:nvSpPr>
        <p:spPr>
          <a:xfrm rot="18996562">
            <a:off x="3373519" y="3764931"/>
            <a:ext cx="1644123" cy="203283"/>
          </a:xfrm>
          <a:prstGeom prst="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1604852" y="285806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HEAD</a:t>
            </a:r>
            <a:endParaRPr lang="en-IN" dirty="0"/>
          </a:p>
        </p:txBody>
      </p:sp>
      <p:sp>
        <p:nvSpPr>
          <p:cNvPr id="19" name="Left Arrow 18"/>
          <p:cNvSpPr/>
          <p:nvPr/>
        </p:nvSpPr>
        <p:spPr>
          <a:xfrm rot="14756741">
            <a:off x="1766788" y="3742268"/>
            <a:ext cx="1111108" cy="186209"/>
          </a:xfrm>
          <a:prstGeom prst="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78579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STEP2=&gt;</a:t>
            </a:r>
            <a:r>
              <a:rPr lang="en-IN" dirty="0" smtClean="0"/>
              <a:t>For each triangle € </a:t>
            </a:r>
            <a:r>
              <a:rPr lang="en-IN" dirty="0" err="1" smtClean="0"/>
              <a:t>Tn</a:t>
            </a:r>
            <a:r>
              <a:rPr lang="en-IN" dirty="0" smtClean="0"/>
              <a:t> of </a:t>
            </a:r>
            <a:r>
              <a:rPr lang="en-IN" dirty="0" err="1" smtClean="0"/>
              <a:t>st</a:t>
            </a:r>
            <a:r>
              <a:rPr lang="en-IN" dirty="0" smtClean="0"/>
              <a:t>,  Check with each triangle tm of stack m,</a:t>
            </a:r>
          </a:p>
          <a:p>
            <a:r>
              <a:rPr lang="en-IN" dirty="0" smtClean="0"/>
              <a:t>For the following cases: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CASE1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18448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CASE2</a:t>
            </a:r>
            <a:endParaRPr lang="en-IN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27984" y="1772816"/>
            <a:ext cx="72008" cy="5085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52" y="242088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tm lies inside tm as shown </a:t>
            </a:r>
            <a:r>
              <a:rPr lang="en-IN" dirty="0" err="1" smtClean="0"/>
              <a:t>i.e</a:t>
            </a:r>
            <a:r>
              <a:rPr lang="en-IN" dirty="0" smtClean="0"/>
              <a:t> if all three points of </a:t>
            </a:r>
            <a:r>
              <a:rPr lang="en-IN" dirty="0" err="1" smtClean="0"/>
              <a:t>Tn</a:t>
            </a:r>
            <a:r>
              <a:rPr lang="en-IN" dirty="0" smtClean="0"/>
              <a:t> lie inside triangle  Tn.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2348880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tm lies outside </a:t>
            </a:r>
            <a:r>
              <a:rPr lang="en-IN" dirty="0" err="1" smtClean="0"/>
              <a:t>Tn</a:t>
            </a:r>
            <a:r>
              <a:rPr lang="en-IN" dirty="0" smtClean="0"/>
              <a:t> as shown i.e. if all points of triangle tm lie outside triangle Tn.</a:t>
            </a:r>
            <a:endParaRPr lang="en-IN" dirty="0"/>
          </a:p>
        </p:txBody>
      </p:sp>
      <p:sp>
        <p:nvSpPr>
          <p:cNvPr id="10" name="Isosceles Triangle 9"/>
          <p:cNvSpPr/>
          <p:nvPr/>
        </p:nvSpPr>
        <p:spPr>
          <a:xfrm>
            <a:off x="899592" y="3861048"/>
            <a:ext cx="2088232" cy="187220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/>
          <p:cNvSpPr/>
          <p:nvPr/>
        </p:nvSpPr>
        <p:spPr>
          <a:xfrm>
            <a:off x="1259632" y="4437112"/>
            <a:ext cx="1368152" cy="1008112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/>
          <p:cNvSpPr/>
          <p:nvPr/>
        </p:nvSpPr>
        <p:spPr>
          <a:xfrm>
            <a:off x="5004048" y="4365104"/>
            <a:ext cx="1296144" cy="100811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/>
          <p:cNvSpPr/>
          <p:nvPr/>
        </p:nvSpPr>
        <p:spPr>
          <a:xfrm>
            <a:off x="6948264" y="3645024"/>
            <a:ext cx="1872208" cy="151216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71472" y="600076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*blue indicates tm and red indicates Tn.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1560" y="3789040"/>
            <a:ext cx="2592288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3265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STEP3=&gt;</a:t>
            </a:r>
            <a:r>
              <a:rPr lang="en-IN" dirty="0" smtClean="0"/>
              <a:t>IF TRUE THEN DO =&gt;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340768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CASE1:</a:t>
            </a:r>
          </a:p>
          <a:p>
            <a:endParaRPr lang="en-IN" dirty="0" smtClean="0"/>
          </a:p>
          <a:p>
            <a:r>
              <a:rPr lang="en-IN" dirty="0" smtClean="0"/>
              <a:t>Push the triangle </a:t>
            </a:r>
            <a:r>
              <a:rPr lang="en-IN" dirty="0" err="1" smtClean="0"/>
              <a:t>Tn</a:t>
            </a:r>
            <a:r>
              <a:rPr lang="en-IN" dirty="0" smtClean="0"/>
              <a:t> into the stack m inside the node.</a:t>
            </a:r>
            <a:endParaRPr lang="en-IN" dirty="0"/>
          </a:p>
        </p:txBody>
      </p:sp>
      <p:sp>
        <p:nvSpPr>
          <p:cNvPr id="7" name="Isosceles Triangle 6"/>
          <p:cNvSpPr/>
          <p:nvPr/>
        </p:nvSpPr>
        <p:spPr>
          <a:xfrm>
            <a:off x="899592" y="3933056"/>
            <a:ext cx="1944216" cy="18002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/>
          <p:cNvSpPr/>
          <p:nvPr/>
        </p:nvSpPr>
        <p:spPr>
          <a:xfrm>
            <a:off x="1187624" y="4437112"/>
            <a:ext cx="1368152" cy="100811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1907704" y="5013176"/>
            <a:ext cx="2088232" cy="216024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>
            <a:off x="4067944" y="3212976"/>
            <a:ext cx="2232248" cy="259228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7784" y="436510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PREV of stack.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732240" y="314096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HEAD-&gt;TOP</a:t>
            </a:r>
            <a:endParaRPr lang="en-IN" dirty="0"/>
          </a:p>
        </p:txBody>
      </p:sp>
      <p:sp>
        <p:nvSpPr>
          <p:cNvPr id="13" name="Left Arrow 12"/>
          <p:cNvSpPr/>
          <p:nvPr/>
        </p:nvSpPr>
        <p:spPr>
          <a:xfrm rot="20134626">
            <a:off x="5329427" y="3720286"/>
            <a:ext cx="1440160" cy="144016"/>
          </a:xfrm>
          <a:prstGeom prst="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67544" y="30689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HEAD</a:t>
            </a:r>
            <a:endParaRPr lang="en-IN" dirty="0"/>
          </a:p>
        </p:txBody>
      </p:sp>
      <p:sp>
        <p:nvSpPr>
          <p:cNvPr id="15" name="Left Arrow 14"/>
          <p:cNvSpPr/>
          <p:nvPr/>
        </p:nvSpPr>
        <p:spPr>
          <a:xfrm rot="14756741">
            <a:off x="629480" y="3953162"/>
            <a:ext cx="1111108" cy="186209"/>
          </a:xfrm>
          <a:prstGeom prst="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076056" y="3212976"/>
            <a:ext cx="3096344" cy="3024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052736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Case2</a:t>
            </a:r>
            <a:r>
              <a:rPr lang="en-IN" dirty="0" smtClean="0"/>
              <a:t>:</a:t>
            </a:r>
          </a:p>
          <a:p>
            <a:endParaRPr lang="en-IN" dirty="0" smtClean="0"/>
          </a:p>
          <a:p>
            <a:r>
              <a:rPr lang="en-IN" dirty="0" smtClean="0"/>
              <a:t>Create a new node with stack top pointing to </a:t>
            </a:r>
            <a:r>
              <a:rPr lang="en-IN" dirty="0" err="1" smtClean="0"/>
              <a:t>Tn</a:t>
            </a:r>
            <a:endParaRPr lang="en-IN" dirty="0"/>
          </a:p>
        </p:txBody>
      </p:sp>
      <p:sp>
        <p:nvSpPr>
          <p:cNvPr id="8" name="Isosceles Triangle 7"/>
          <p:cNvSpPr/>
          <p:nvPr/>
        </p:nvSpPr>
        <p:spPr>
          <a:xfrm>
            <a:off x="5508104" y="3356992"/>
            <a:ext cx="2232248" cy="259228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 rot="10800000">
            <a:off x="3779909" y="4941168"/>
            <a:ext cx="1224138" cy="288032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707904" y="46531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HEAD-&gt;NEXT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544" y="2996952"/>
            <a:ext cx="4824536" cy="3024336"/>
            <a:chOff x="467544" y="2996952"/>
            <a:chExt cx="4824536" cy="3024336"/>
          </a:xfrm>
        </p:grpSpPr>
        <p:grpSp>
          <p:nvGrpSpPr>
            <p:cNvPr id="21" name="Group 20"/>
            <p:cNvGrpSpPr/>
            <p:nvPr/>
          </p:nvGrpSpPr>
          <p:grpSpPr>
            <a:xfrm>
              <a:off x="1187624" y="3789040"/>
              <a:ext cx="2592288" cy="2232248"/>
              <a:chOff x="1187624" y="3789040"/>
              <a:chExt cx="2592288" cy="223224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187624" y="3789040"/>
                <a:ext cx="2592288" cy="22322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>
                <a:off x="1475656" y="3933056"/>
                <a:ext cx="1944216" cy="1800200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>
                <a:off x="1763688" y="4437112"/>
                <a:ext cx="1368152" cy="1008112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203848" y="2996952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HEAD-&gt;TOP</a:t>
              </a:r>
              <a:endParaRPr lang="en-IN" dirty="0"/>
            </a:p>
          </p:txBody>
        </p:sp>
        <p:sp>
          <p:nvSpPr>
            <p:cNvPr id="16" name="Left Arrow 15"/>
            <p:cNvSpPr/>
            <p:nvPr/>
          </p:nvSpPr>
          <p:spPr>
            <a:xfrm rot="18996562">
              <a:off x="2236211" y="3975825"/>
              <a:ext cx="1644123" cy="203283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7544" y="306896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HEAD</a:t>
              </a:r>
              <a:endParaRPr lang="en-IN" dirty="0"/>
            </a:p>
          </p:txBody>
        </p:sp>
        <p:sp>
          <p:nvSpPr>
            <p:cNvPr id="18" name="Left Arrow 17"/>
            <p:cNvSpPr/>
            <p:nvPr/>
          </p:nvSpPr>
          <p:spPr>
            <a:xfrm rot="14756741">
              <a:off x="629480" y="3953162"/>
              <a:ext cx="1111108" cy="186209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055768" y="263040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HEAD-&gt;NEXT-&gt;TOP</a:t>
            </a:r>
            <a:endParaRPr lang="en-IN" dirty="0"/>
          </a:p>
        </p:txBody>
      </p:sp>
      <p:sp>
        <p:nvSpPr>
          <p:cNvPr id="20" name="Left Arrow 19"/>
          <p:cNvSpPr/>
          <p:nvPr/>
        </p:nvSpPr>
        <p:spPr>
          <a:xfrm rot="18088787" flipV="1">
            <a:off x="6364625" y="3578201"/>
            <a:ext cx="1420644" cy="102685"/>
          </a:xfrm>
          <a:prstGeom prst="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785794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RESULT=&gt;</a:t>
            </a:r>
            <a:endParaRPr lang="en-IN" sz="240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500034" y="2714620"/>
            <a:ext cx="7848875" cy="1800200"/>
            <a:chOff x="539549" y="2780928"/>
            <a:chExt cx="7848875" cy="1800200"/>
          </a:xfrm>
        </p:grpSpPr>
        <p:grpSp>
          <p:nvGrpSpPr>
            <p:cNvPr id="16" name="Group 15"/>
            <p:cNvGrpSpPr/>
            <p:nvPr/>
          </p:nvGrpSpPr>
          <p:grpSpPr>
            <a:xfrm>
              <a:off x="539549" y="2852936"/>
              <a:ext cx="1872208" cy="1728192"/>
              <a:chOff x="1187624" y="3789040"/>
              <a:chExt cx="2592288" cy="223224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87624" y="3789040"/>
                <a:ext cx="2592288" cy="22322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>
                <a:off x="1475656" y="3933056"/>
                <a:ext cx="1944216" cy="1800200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>
                <a:off x="1763688" y="4437112"/>
                <a:ext cx="1368152" cy="1008112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Left Arrow 21"/>
            <p:cNvSpPr/>
            <p:nvPr/>
          </p:nvSpPr>
          <p:spPr>
            <a:xfrm rot="10800000">
              <a:off x="2339749" y="3645024"/>
              <a:ext cx="1224138" cy="288032"/>
            </a:xfrm>
            <a:prstGeom prst="left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516216" y="2780928"/>
              <a:ext cx="1872208" cy="1728192"/>
              <a:chOff x="1187624" y="3789040"/>
              <a:chExt cx="2592288" cy="223224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187624" y="3789040"/>
                <a:ext cx="2592288" cy="22322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>
                <a:off x="1475656" y="3933056"/>
                <a:ext cx="1944216" cy="1800200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>
                <a:off x="1763688" y="4437112"/>
                <a:ext cx="1368152" cy="1008112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563887" y="2852936"/>
              <a:ext cx="1872208" cy="1728192"/>
              <a:chOff x="1187624" y="3789040"/>
              <a:chExt cx="2592288" cy="223224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187624" y="3789040"/>
                <a:ext cx="2592288" cy="22322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>
                <a:off x="1475656" y="3933056"/>
                <a:ext cx="1944216" cy="1800200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1763688" y="4437112"/>
                <a:ext cx="1368152" cy="1008112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1" name="Left Arrow 20"/>
            <p:cNvSpPr/>
            <p:nvPr/>
          </p:nvSpPr>
          <p:spPr>
            <a:xfrm rot="10800000">
              <a:off x="5292080" y="3645024"/>
              <a:ext cx="1224138" cy="288032"/>
            </a:xfrm>
            <a:prstGeom prst="left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00034" y="1285860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 x1=HEAD</a:t>
            </a:r>
          </a:p>
          <a:p>
            <a:r>
              <a:rPr lang="en-IN" dirty="0" smtClean="0"/>
              <a:t>x2=x1-&gt;next</a:t>
            </a:r>
          </a:p>
          <a:p>
            <a:r>
              <a:rPr lang="en-IN" dirty="0" smtClean="0"/>
              <a:t>x3=x2-&gt;next.............</a:t>
            </a:r>
            <a:r>
              <a:rPr lang="en-IN" dirty="0" err="1" smtClean="0"/>
              <a:t>xm</a:t>
            </a:r>
            <a:r>
              <a:rPr lang="en-IN" dirty="0" smtClean="0"/>
              <a:t>=x(m-1)-&gt;next.</a:t>
            </a:r>
          </a:p>
          <a:p>
            <a:endParaRPr lang="en-IN" dirty="0"/>
          </a:p>
        </p:txBody>
      </p:sp>
      <p:grpSp>
        <p:nvGrpSpPr>
          <p:cNvPr id="34" name="Group 33"/>
          <p:cNvGrpSpPr/>
          <p:nvPr/>
        </p:nvGrpSpPr>
        <p:grpSpPr>
          <a:xfrm>
            <a:off x="785786" y="4429132"/>
            <a:ext cx="1944216" cy="1012274"/>
            <a:chOff x="785786" y="4500570"/>
            <a:chExt cx="1944216" cy="1012274"/>
          </a:xfrm>
        </p:grpSpPr>
        <p:sp>
          <p:nvSpPr>
            <p:cNvPr id="33" name="TextBox 32"/>
            <p:cNvSpPr txBox="1"/>
            <p:nvPr/>
          </p:nvSpPr>
          <p:spPr>
            <a:xfrm>
              <a:off x="785786" y="514351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x-&gt;top</a:t>
              </a:r>
              <a:endParaRPr lang="en-IN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16200000" flipV="1">
              <a:off x="951271" y="4808931"/>
              <a:ext cx="642942" cy="262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571868" y="4357694"/>
            <a:ext cx="1944216" cy="1000132"/>
            <a:chOff x="827584" y="4725144"/>
            <a:chExt cx="1944216" cy="1233428"/>
          </a:xfrm>
        </p:grpSpPr>
        <p:sp>
          <p:nvSpPr>
            <p:cNvPr id="36" name="TextBox 35"/>
            <p:cNvSpPr txBox="1"/>
            <p:nvPr/>
          </p:nvSpPr>
          <p:spPr>
            <a:xfrm>
              <a:off x="827584" y="558924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x1-&gt;top</a:t>
              </a:r>
              <a:endParaRPr lang="en-IN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1259632" y="4725144"/>
              <a:ext cx="0" cy="8640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572264" y="4286256"/>
            <a:ext cx="1944216" cy="1083712"/>
            <a:chOff x="827584" y="4725144"/>
            <a:chExt cx="1944216" cy="1083712"/>
          </a:xfrm>
        </p:grpSpPr>
        <p:sp>
          <p:nvSpPr>
            <p:cNvPr id="40" name="TextBox 39"/>
            <p:cNvSpPr txBox="1"/>
            <p:nvPr/>
          </p:nvSpPr>
          <p:spPr>
            <a:xfrm>
              <a:off x="827584" y="543952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x3-&gt;top</a:t>
              </a:r>
              <a:endParaRPr lang="en-IN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1259632" y="4725144"/>
              <a:ext cx="0" cy="8640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2910" y="5572140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NO. OF SHADES =&gt;MAX(x1-&gt;top,x2-&gt;top……………..</a:t>
            </a:r>
            <a:r>
              <a:rPr lang="en-US" b="1" dirty="0" err="1" smtClean="0"/>
              <a:t>xm</a:t>
            </a:r>
            <a:r>
              <a:rPr lang="en-US" b="1" dirty="0" smtClean="0"/>
              <a:t>-&gt;top) +1</a:t>
            </a:r>
            <a:endParaRPr lang="en-US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714348" y="2428868"/>
            <a:ext cx="1461250" cy="928694"/>
            <a:chOff x="467544" y="1857364"/>
            <a:chExt cx="1800200" cy="1532861"/>
          </a:xfrm>
        </p:grpSpPr>
        <p:sp>
          <p:nvSpPr>
            <p:cNvPr id="42" name="TextBox 41"/>
            <p:cNvSpPr txBox="1"/>
            <p:nvPr/>
          </p:nvSpPr>
          <p:spPr>
            <a:xfrm>
              <a:off x="467544" y="1857364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HEAD</a:t>
              </a:r>
              <a:endParaRPr lang="en-IN" dirty="0"/>
            </a:p>
          </p:txBody>
        </p:sp>
        <p:sp>
          <p:nvSpPr>
            <p:cNvPr id="43" name="Left Arrow 42"/>
            <p:cNvSpPr/>
            <p:nvPr/>
          </p:nvSpPr>
          <p:spPr>
            <a:xfrm rot="14756741">
              <a:off x="629480" y="2741566"/>
              <a:ext cx="1111108" cy="186209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57422" y="3286124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HEAD-&gt;NEXT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398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MANEESHA</dc:creator>
  <cp:lastModifiedBy>Raji</cp:lastModifiedBy>
  <cp:revision>22</cp:revision>
  <dcterms:created xsi:type="dcterms:W3CDTF">2012-06-19T00:49:22Z</dcterms:created>
  <dcterms:modified xsi:type="dcterms:W3CDTF">2012-06-19T05:57:23Z</dcterms:modified>
</cp:coreProperties>
</file>