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1"/>
  </p:notesMasterIdLst>
  <p:sldIdLst>
    <p:sldId id="256" r:id="rId2"/>
    <p:sldId id="257" r:id="rId3"/>
    <p:sldId id="260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82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13E48"/>
    <a:srgbClr val="006C71"/>
    <a:srgbClr val="57C3B9"/>
    <a:srgbClr val="E0F3F1"/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0DA68-315F-4F98-8DAE-06FC58876B9D}" type="datetimeFigureOut">
              <a:rPr lang="fr-FR" smtClean="0"/>
              <a:t>21/07/2022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6DA29-FDC0-44A6-B289-413439958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55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B742EAF2-CCF3-43F3-BBD8-C0C949177114}"/>
              </a:ext>
            </a:extLst>
          </p:cNvPr>
          <p:cNvSpPr txBox="1"/>
          <p:nvPr userDrawn="1"/>
        </p:nvSpPr>
        <p:spPr>
          <a:xfrm>
            <a:off x="0" y="6349589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rbitron" panose="02000000000000000000" pitchFamily="2" charset="0"/>
              </a:rPr>
              <a:t>Etienne CASSIN – </a:t>
            </a:r>
            <a:r>
              <a:rPr lang="fr-FR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rbitron" panose="02000000000000000000" pitchFamily="2" charset="0"/>
              </a:rPr>
              <a:t>etienne.cassin@sweetdreams.studio</a:t>
            </a:r>
            <a:endParaRPr lang="fr-FR" sz="1100" b="1" dirty="0">
              <a:solidFill>
                <a:schemeClr val="tx1">
                  <a:lumMod val="50000"/>
                  <a:lumOff val="50000"/>
                </a:schemeClr>
              </a:solidFill>
              <a:latin typeface="Orbitron" panose="02000000000000000000" pitchFamily="2" charset="0"/>
            </a:endParaRPr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7083E5FB-EC98-4C89-A0A9-C2661C98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76473"/>
            <a:ext cx="12192000" cy="2105054"/>
          </a:xfrm>
          <a:prstGeom prst="rect">
            <a:avLst/>
          </a:prstGeom>
          <a:solidFill>
            <a:srgbClr val="006C71"/>
          </a:soli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Orbitron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7" name="Image 6" descr="Une image contenant texte, horloge, signe, jauge&#10;&#10;Description générée automatiquement">
            <a:extLst>
              <a:ext uri="{FF2B5EF4-FFF2-40B4-BE49-F238E27FC236}">
                <a16:creationId xmlns:a16="http://schemas.microsoft.com/office/drawing/2014/main" id="{F175E414-422A-641A-0DC4-C7FA8ECCF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7" y="508411"/>
            <a:ext cx="2339236" cy="5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58D992-47A2-4A3A-9102-EAE2DAA27D5B}"/>
              </a:ext>
            </a:extLst>
          </p:cNvPr>
          <p:cNvSpPr/>
          <p:nvPr userDrawn="1"/>
        </p:nvSpPr>
        <p:spPr>
          <a:xfrm>
            <a:off x="838200" y="1"/>
            <a:ext cx="11353800" cy="892629"/>
          </a:xfrm>
          <a:prstGeom prst="rect">
            <a:avLst/>
          </a:prstGeom>
          <a:solidFill>
            <a:srgbClr val="013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943AA-43FB-4895-9DDA-E6E86409C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  <a:prstGeom prst="rect">
            <a:avLst/>
          </a:prstGeom>
        </p:spPr>
        <p:txBody>
          <a:bodyPr/>
          <a:lstStyle>
            <a:lvl1pPr>
              <a:buClr>
                <a:srgbClr val="013E48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006C71"/>
              </a:buCl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FF6600"/>
              </a:buCl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58595B"/>
              </a:buCl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58595B"/>
              </a:buClr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74C5A7-071C-4932-AEF6-318E862A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2629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Orbitron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82754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D8DC90-E81F-4240-B66D-836B2B519AEA}"/>
              </a:ext>
            </a:extLst>
          </p:cNvPr>
          <p:cNvSpPr/>
          <p:nvPr userDrawn="1"/>
        </p:nvSpPr>
        <p:spPr>
          <a:xfrm>
            <a:off x="838200" y="1"/>
            <a:ext cx="11353800" cy="892629"/>
          </a:xfrm>
          <a:prstGeom prst="rect">
            <a:avLst/>
          </a:prstGeom>
          <a:solidFill>
            <a:srgbClr val="013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87C86AC-E1C9-4E4C-8852-A90C01023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  <a:prstGeom prst="rect">
            <a:avLst/>
          </a:prstGeom>
        </p:spPr>
        <p:txBody>
          <a:bodyPr/>
          <a:lstStyle>
            <a:lvl1pPr>
              <a:buClr>
                <a:srgbClr val="013E48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006C71"/>
              </a:buCl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FF6600"/>
              </a:buCl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58595B"/>
              </a:buCl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58595B"/>
              </a:buClr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63BE2CE-37ED-44EC-9C82-A8892743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63" y="0"/>
            <a:ext cx="11280694" cy="764703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 b="1">
                <a:solidFill>
                  <a:schemeClr val="bg1"/>
                </a:solidFill>
                <a:effectLst/>
                <a:latin typeface="Orbitron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D0CF757-2234-483B-A6E3-7067E3CB4E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765175"/>
            <a:ext cx="7507779" cy="41592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/>
          <a:lstStyle>
            <a:lvl1pPr>
              <a:buNone/>
              <a:defRPr sz="1800" b="1">
                <a:solidFill>
                  <a:schemeClr val="bg1"/>
                </a:solidFill>
                <a:latin typeface="Orbitron" panose="020000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4592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23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50" r:id="rId2"/>
    <p:sldLayoutId id="21474837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w3.org/Daem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93BCD-EF18-47F5-9308-84D76CB9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CSS Javascript</a:t>
            </a:r>
            <a:br>
              <a:rPr lang="fr-FR" dirty="0"/>
            </a:br>
            <a:r>
              <a:rPr lang="fr-FR" sz="4400" dirty="0"/>
              <a:t>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8936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L’expression HTML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2B751652-1214-B4C9-8BD4-8F9F507BB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>
                <a:latin typeface="Orbitron" panose="02000000000000000000"/>
              </a:rPr>
              <a:t>HTML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HTML (HyperText Markup </a:t>
            </a:r>
            <a:r>
              <a:rPr lang="fr-FR" dirty="0" err="1">
                <a:latin typeface="Orbitron" panose="02000000000000000000"/>
              </a:rPr>
              <a:t>Language</a:t>
            </a:r>
            <a:r>
              <a:rPr lang="fr-FR" dirty="0">
                <a:latin typeface="Orbitron" panose="02000000000000000000"/>
              </a:rPr>
              <a:t>) est un langage informatique permettant de décrire le contenu d’un document et d’y inclure des hyperliens.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Il s’agit d’un langage à balises prédéfinies.</a:t>
            </a:r>
          </a:p>
        </p:txBody>
      </p:sp>
    </p:spTree>
    <p:extLst>
      <p:ext uri="{BB962C8B-B14F-4D97-AF65-F5344CB8AC3E}">
        <p14:creationId xmlns:p14="http://schemas.microsoft.com/office/powerpoint/2010/main" val="2624752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W3C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2B751652-1214-B4C9-8BD4-8F9F507BB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Tim Berners Lee fonde en 1994 le World Wide Web Consortium (W3C)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Développer un espace de partage pour tous basé sur l’interaction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W3C est un ensemble de standards et de normalisations internationales des différents outils utilisés dans le web. Il est libre de droit et ouvert à tous.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Leitmotiv : « Mener le Web à optimiser son potentiel »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400 entités, dont de petites entreprises (Microsoft, Google, Apple…), des universités…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Serveur d’origine : </a:t>
            </a:r>
            <a:r>
              <a:rPr lang="fr-FR" dirty="0">
                <a:latin typeface="Orbitron" panose="02000000000000000000"/>
                <a:hlinkClick r:id="rId2"/>
              </a:rPr>
              <a:t>http://www.w3.org/Daemon</a:t>
            </a: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Outils : w3.org (W3C html et </a:t>
            </a:r>
            <a:r>
              <a:rPr lang="fr-FR" dirty="0" err="1">
                <a:latin typeface="Orbitron" panose="02000000000000000000"/>
              </a:rPr>
              <a:t>css</a:t>
            </a:r>
            <a:r>
              <a:rPr lang="fr-FR" dirty="0">
                <a:latin typeface="Orbitron" panose="02000000000000000000"/>
              </a:rPr>
              <a:t> </a:t>
            </a:r>
            <a:r>
              <a:rPr lang="fr-FR" dirty="0" err="1">
                <a:latin typeface="Orbitron" panose="02000000000000000000"/>
              </a:rPr>
              <a:t>validators</a:t>
            </a:r>
            <a:r>
              <a:rPr lang="fr-FR" dirty="0">
                <a:latin typeface="Orbitron" panose="0200000000000000000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endParaRPr lang="fr-FR" dirty="0">
              <a:latin typeface="Orbitron" panose="0200000000000000000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9D00CCE-DB57-F820-C5EC-873ECFE7B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410" y="4595592"/>
            <a:ext cx="2667372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8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Petit historique du nombre de sites web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D264F8C-0C26-998D-CBF8-2AF1092A1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96" y="1083638"/>
            <a:ext cx="9138408" cy="52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97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 de page web statique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9F1CCDFB-939B-68A5-4BAB-6571992B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Il s’agit d’une page dont le contenu ne change pas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Le contenu est à titre informatif la plupart du temps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5CB5FC-B44B-16F8-F6A9-3252334FF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292" y="2285722"/>
            <a:ext cx="8507461" cy="4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42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 de page web dynamique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9F1CCDFB-939B-68A5-4BAB-6571992B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Il s’agit d’une page dont le contenu évolue au cours du temps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En fonction de la date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En fonction du pays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En fonction de paramètres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…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EDB6A3-BB4E-7713-A4DF-82B6EA27D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276" y="1852702"/>
            <a:ext cx="5654599" cy="486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6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L’expression Site Web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Un site web est un ensemble de ressources HTTP associées à un nom de domaine et un ou plusieurs noms d’hôtes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Adresse web : URL de page web, généralement écrite sous une forme simplifiée à un nom d’hôte</a:t>
            </a:r>
          </a:p>
        </p:txBody>
      </p:sp>
    </p:spTree>
    <p:extLst>
      <p:ext uri="{BB962C8B-B14F-4D97-AF65-F5344CB8AC3E}">
        <p14:creationId xmlns:p14="http://schemas.microsoft.com/office/powerpoint/2010/main" val="2759507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L’expression Navigateur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Un navigateur est un logiciel utilisant les requêtes HTTP pour obtenir le contenu de site web et les restituer via une interface homme machine (IHM) appropriée.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Permet la consultation de sites web, souvent du HTML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A246CF-74C7-5C13-466C-1F0E8EAF6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458" y="2991305"/>
            <a:ext cx="4917084" cy="268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8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L’expression Editeur HTML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Un éditeur HTML est un logiciel conçu pour faciliter l’écriture de document HTML et de pages Web en général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60F0F9A-2318-7866-1BE5-5F2BE678A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14" y="2850876"/>
            <a:ext cx="3333750" cy="1905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9B95F4A-2E11-20DF-030D-A7C1FBD28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723" y="2650920"/>
            <a:ext cx="4116963" cy="231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38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 complémentaire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Un Fil d’Ariane désigne le chemin parcouru par un visiteur sur le site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Un journal d’accès désigne la liste des accès effectués par les différents utilisateurs sur un serveur HTTP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Un Référent est la ressource ayant conduit un visiteur à une ressource servie.</a:t>
            </a:r>
          </a:p>
        </p:txBody>
      </p:sp>
    </p:spTree>
    <p:extLst>
      <p:ext uri="{BB962C8B-B14F-4D97-AF65-F5344CB8AC3E}">
        <p14:creationId xmlns:p14="http://schemas.microsoft.com/office/powerpoint/2010/main" val="2608510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93BCD-EF18-47F5-9308-84D76CB9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CSS Javascript</a:t>
            </a:r>
            <a:br>
              <a:rPr lang="fr-FR" dirty="0"/>
            </a:br>
            <a:r>
              <a:rPr lang="fr-FR" sz="4400" dirty="0"/>
              <a:t>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264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EFA3D28-FD32-4172-ACCE-BE80AB069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-FR" dirty="0">
                <a:latin typeface="Orbitron" panose="02000000000000000000"/>
              </a:rPr>
              <a:t>Découvrir l’environnement du Web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Objectif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86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le web ?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Le </a:t>
            </a:r>
            <a:r>
              <a:rPr lang="fr-FR" b="1" dirty="0">
                <a:latin typeface="Orbitron" panose="02000000000000000000"/>
              </a:rPr>
              <a:t>World Wide Web </a:t>
            </a:r>
            <a:r>
              <a:rPr lang="fr-FR" dirty="0">
                <a:latin typeface="Orbitron" panose="02000000000000000000"/>
              </a:rPr>
              <a:t>(www)</a:t>
            </a:r>
            <a:endParaRPr lang="fr-FR" b="1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25D274-82F8-89DB-AFA2-25F29D916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44" y="2170829"/>
            <a:ext cx="5504911" cy="387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3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le web ?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Le web n’est qu’une des application d’Internet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Il a été inventé au CERN par Tim Berners-Lee plusieurs années après Internet. Depuis, le Web est fréquemment confondu avec Internet.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1FFC918-A136-AEF8-8895-76A61F585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175" y="3154438"/>
            <a:ext cx="4225649" cy="263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4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le web ?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Le web n’est qu’une des application d’Internet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Il a été inventé au CERN par Tim Berners-Lee plusieurs années après Internet. Depuis, le Web est fréquemment confondu avec Internet.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1FFC918-A136-AEF8-8895-76A61F585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175" y="3154438"/>
            <a:ext cx="4225649" cy="263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2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L’expression HTTP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>
                <a:latin typeface="Orbitron" panose="02000000000000000000"/>
              </a:rPr>
              <a:t>HTTP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HTTP (HyperText Transfer Protocol) est le protocole de communication communément utilisé pour transférer les ressources du Web.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HTTPS (Secure) : est une variante avec authentification et chiffrement du HTTP</a:t>
            </a:r>
          </a:p>
        </p:txBody>
      </p:sp>
    </p:spTree>
    <p:extLst>
      <p:ext uri="{BB962C8B-B14F-4D97-AF65-F5344CB8AC3E}">
        <p14:creationId xmlns:p14="http://schemas.microsoft.com/office/powerpoint/2010/main" val="18654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L’expression URL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>
                <a:latin typeface="Orbitron" panose="02000000000000000000"/>
              </a:rPr>
              <a:t>URL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URL (Uniform Resource Locator) est une chaîne de caractères décrivant l’emplacement d’une ressource.</a:t>
            </a:r>
          </a:p>
        </p:txBody>
      </p:sp>
    </p:spTree>
    <p:extLst>
      <p:ext uri="{BB962C8B-B14F-4D97-AF65-F5344CB8AC3E}">
        <p14:creationId xmlns:p14="http://schemas.microsoft.com/office/powerpoint/2010/main" val="5431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L’expression URL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>
                <a:latin typeface="Orbitron" panose="02000000000000000000"/>
              </a:rPr>
              <a:t>URL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URL (Uniform Resource Locator) est une chaîne de caractères décrivant l’emplacement d’une ressource.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8CBC1E-40A4-1D27-25BA-3F9BAA791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18" y="2947537"/>
            <a:ext cx="11745964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0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L’expression Hyperlien (ou lien hypertexte)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1D1BB4-2EFA-16B8-349B-C2221EDFF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37" y="1352764"/>
            <a:ext cx="7173326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891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èle Slides IB 2021" id="{7A2AA501-0351-44A1-89E9-942CA41885BE}" vid="{28485216-5441-4BF6-BA2B-A29CC81EF2D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</TotalTime>
  <Words>535</Words>
  <Application>Microsoft Office PowerPoint</Application>
  <PresentationFormat>Grand écran</PresentationFormat>
  <Paragraphs>59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Orbitron</vt:lpstr>
      <vt:lpstr>Thème Office</vt:lpstr>
      <vt:lpstr>HTML CSS Javascript Introduction</vt:lpstr>
      <vt:lpstr>Objectif</vt:lpstr>
      <vt:lpstr>C’est quoi le web ?</vt:lpstr>
      <vt:lpstr>C’est quoi le web ?</vt:lpstr>
      <vt:lpstr>C’est quoi le web ?</vt:lpstr>
      <vt:lpstr>L’expression HTTP</vt:lpstr>
      <vt:lpstr>L’expression URL</vt:lpstr>
      <vt:lpstr>L’expression URL</vt:lpstr>
      <vt:lpstr>L’expression Hyperlien (ou lien hypertexte)</vt:lpstr>
      <vt:lpstr>L’expression HTML</vt:lpstr>
      <vt:lpstr>Le W3C</vt:lpstr>
      <vt:lpstr>Petit historique du nombre de sites web</vt:lpstr>
      <vt:lpstr>Notion de page web statique</vt:lpstr>
      <vt:lpstr>Notion de page web dynamique</vt:lpstr>
      <vt:lpstr>L’expression Site Web</vt:lpstr>
      <vt:lpstr>L’expression Navigateur</vt:lpstr>
      <vt:lpstr>L’expression Editeur HTML</vt:lpstr>
      <vt:lpstr>Vocabulaire complémentaire</vt:lpstr>
      <vt:lpstr>HTML CSS Javascript 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Céline BADUEL MAGUETA</dc:creator>
  <cp:lastModifiedBy>Etienne Cassin</cp:lastModifiedBy>
  <cp:revision>110</cp:revision>
  <dcterms:created xsi:type="dcterms:W3CDTF">2020-11-12T09:05:52Z</dcterms:created>
  <dcterms:modified xsi:type="dcterms:W3CDTF">2022-07-21T14:32:19Z</dcterms:modified>
</cp:coreProperties>
</file>