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8"/>
  </p:notesMasterIdLst>
  <p:sldIdLst>
    <p:sldId id="256" r:id="rId2"/>
    <p:sldId id="257" r:id="rId3"/>
    <p:sldId id="283" r:id="rId4"/>
    <p:sldId id="284" r:id="rId5"/>
    <p:sldId id="286" r:id="rId6"/>
    <p:sldId id="285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8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6C2DB7A-C22F-B539-E15D-39F9DDA4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4916212"/>
            <a:ext cx="9211961" cy="1857634"/>
          </a:xfrm>
          <a:prstGeom prst="rect">
            <a:avLst/>
          </a:prstGeom>
          <a:ln>
            <a:solidFill>
              <a:srgbClr val="013E48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350F2B1-9F46-DF9A-9D1F-353B61B5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39" y="991479"/>
            <a:ext cx="6211920" cy="38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3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C4C16E-51FE-565D-8735-B88A9911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7" y="892629"/>
            <a:ext cx="4136267" cy="5965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020381-0A9D-BECF-9BFD-3012E66B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95" y="2907943"/>
            <a:ext cx="3808433" cy="2119419"/>
          </a:xfrm>
          <a:prstGeom prst="rect">
            <a:avLst/>
          </a:prstGeom>
          <a:ln>
            <a:solidFill>
              <a:srgbClr val="013E48"/>
            </a:solidFill>
          </a:ln>
        </p:spPr>
      </p:pic>
    </p:spTree>
    <p:extLst>
      <p:ext uri="{BB962C8B-B14F-4D97-AF65-F5344CB8AC3E}">
        <p14:creationId xmlns:p14="http://schemas.microsoft.com/office/powerpoint/2010/main" val="246559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5B6CC5-7933-D47D-705B-16108CEE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1324265"/>
            <a:ext cx="5257800" cy="49913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0DC873F-759D-F977-E283-DDBC650B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1" y="2399251"/>
            <a:ext cx="3737956" cy="28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82F865-C62F-3054-2241-1C289FB2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6" y="1373121"/>
            <a:ext cx="7963948" cy="49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&lt;html&gt;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F2CF45-ED1F-50F4-6C94-CBABE525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64" y="4044389"/>
            <a:ext cx="3310178" cy="1537588"/>
          </a:xfrm>
          <a:prstGeom prst="rect">
            <a:avLst/>
          </a:prstGeom>
        </p:spPr>
      </p:pic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Attribut </a:t>
            </a:r>
            <a:r>
              <a:rPr lang="fr-FR" dirty="0" err="1">
                <a:latin typeface="Orbitron" panose="02000000000000000000"/>
              </a:rPr>
              <a:t>lang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Assiste la tâche des moteurs de recherche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Assiste la tâche des synthétiseurs de parole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Assiste l’agent utilisateur à choisir les typographies, 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jeux de caractères (guillemets), types de césures, ligatures et espacements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Assister la tâche des correcteurs orthographiques</a:t>
            </a:r>
          </a:p>
        </p:txBody>
      </p:sp>
    </p:spTree>
    <p:extLst>
      <p:ext uri="{BB962C8B-B14F-4D97-AF65-F5344CB8AC3E}">
        <p14:creationId xmlns:p14="http://schemas.microsoft.com/office/powerpoint/2010/main" val="306228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Contient l’entête du document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L’entête est une série d’informations de nature diverses relative au document lui-même, pas à son contenu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titre du document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Des appels de feuille de style CSS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Des liens vers des fichiers javascript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Des informations à l’intention des moteurs de recherche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Des informations à l’intention des navigateurs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Des balises méta qui reprendront l’encodage, la description de la page, 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les mots-clés associés à la page, le nom de l’auteur, 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des mentions de copyright…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E76151-D546-1FAD-41B6-7EE70229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11" y="3124140"/>
            <a:ext cx="2937864" cy="25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</a:t>
            </a:r>
            <a:r>
              <a:rPr lang="fr-FR" dirty="0" err="1">
                <a:latin typeface="Orbitron" panose="02000000000000000000"/>
              </a:rPr>
              <a:t>title</a:t>
            </a:r>
            <a:r>
              <a:rPr lang="fr-FR" dirty="0">
                <a:latin typeface="Orbitron" panose="02000000000000000000"/>
              </a:rPr>
              <a:t>&gt; est la seule balise obligatoire de l’entête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Elle permet d’affecter un titre à la page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Ce titre est affiché dans la barre de titre et dans les noms d’onglets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</a:t>
            </a:r>
            <a:r>
              <a:rPr lang="fr-FR" dirty="0" err="1">
                <a:latin typeface="Orbitron" panose="02000000000000000000"/>
              </a:rPr>
              <a:t>title</a:t>
            </a:r>
            <a:r>
              <a:rPr lang="fr-FR" dirty="0">
                <a:latin typeface="Orbitron" panose="02000000000000000000"/>
              </a:rPr>
              <a:t>&gt; a une place important dans l’algorithme de référencement de Google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avoir un titre accrocheur et synthétique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y inclue un ou des mot(s)-clé(s) relatif(s) à la page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 ne pas confondre avec les balises &lt;h1&gt;, &lt;h2&gt;…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&lt;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BC826E-3764-1665-7B78-C70777EF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26" y="3803376"/>
            <a:ext cx="5013107" cy="21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</a:t>
            </a:r>
            <a:r>
              <a:rPr lang="fr-FR" dirty="0" err="1">
                <a:latin typeface="Orbitron" panose="02000000000000000000"/>
              </a:rPr>
              <a:t>meta</a:t>
            </a:r>
            <a:r>
              <a:rPr lang="fr-FR" dirty="0">
                <a:latin typeface="Orbitron" panose="02000000000000000000"/>
              </a:rPr>
              <a:t>&gt; se place forcément dans l’entête de la page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Elle donne des informations complémentaires sur la nature de la page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&lt;</a:t>
            </a:r>
            <a:r>
              <a:rPr lang="fr-FR" dirty="0" err="1"/>
              <a:t>meta</a:t>
            </a:r>
            <a:r>
              <a:rPr lang="fr-FR" dirty="0"/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C897BC-8B21-177A-7B86-B0D6C888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3941"/>
            <a:ext cx="12192000" cy="33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6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&lt;body&gt; détermine le corps du document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Dans cette balise, on écrira tout le code HTML utilisé pour élaborer le contenu de la page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&lt;body&gt;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C5D86E-9B72-1E19-1D7B-96BA5F52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08" y="2698639"/>
            <a:ext cx="5852784" cy="34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1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&lt;a&gt; permet de créer de la navigation entre les pages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FFF2A-AC62-A089-BC0E-0A14323E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41" y="1966947"/>
            <a:ext cx="8268917" cy="47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0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Savoir structurer une page web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Connaître les principales balises HTML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Construire une page HTML simple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789"/>
            <a:ext cx="11174835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&lt;a&gt; permet de créer de la navigation entre les pages… et au sein d’une même page (les ancres)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ABFB11-6EF3-E7F3-B939-3F6B8142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6" y="2623137"/>
            <a:ext cx="6655266" cy="3533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279C61-6514-6869-13C5-3C609851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68" y="4363005"/>
            <a:ext cx="6655264" cy="6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789"/>
            <a:ext cx="11174835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balise &lt;</a:t>
            </a:r>
            <a:r>
              <a:rPr lang="fr-FR" dirty="0" err="1">
                <a:latin typeface="Orbitron" panose="02000000000000000000"/>
              </a:rPr>
              <a:t>img</a:t>
            </a:r>
            <a:r>
              <a:rPr lang="fr-FR" dirty="0">
                <a:latin typeface="Orbitron" panose="02000000000000000000"/>
              </a:rPr>
              <a:t>&gt; permet d’insérer des images sur la page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images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CDC462-D46F-3E9E-03F7-ABF7B36F7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67"/>
          <a:stretch/>
        </p:blipFill>
        <p:spPr>
          <a:xfrm>
            <a:off x="178966" y="3170414"/>
            <a:ext cx="5059101" cy="35437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C1A5FB-4B34-8513-D504-6F80A27A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51" y="1925629"/>
            <a:ext cx="7383335" cy="27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789"/>
            <a:ext cx="11174835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codes couleurs en HTML / CSS se basent sur le code RGB (Red Green Blue)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couleurs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9EA176-3342-7658-FB6F-1DFB75CC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11" y="2326180"/>
            <a:ext cx="3915177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789"/>
            <a:ext cx="11174835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codes couleurs en HTML / CSS se basent sur le code RGB (Red Green Blue)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On peut les déclarer de 4 manières différentes : 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Par nom : </a:t>
            </a:r>
            <a:r>
              <a:rPr lang="fr-FR" dirty="0" err="1">
                <a:latin typeface="Orbitron" panose="02000000000000000000"/>
              </a:rPr>
              <a:t>red</a:t>
            </a:r>
            <a:r>
              <a:rPr lang="fr-FR" dirty="0">
                <a:latin typeface="Orbitron" panose="02000000000000000000"/>
              </a:rPr>
              <a:t>, </a:t>
            </a:r>
            <a:r>
              <a:rPr lang="fr-FR" dirty="0" err="1">
                <a:latin typeface="Orbitron" panose="02000000000000000000"/>
              </a:rPr>
              <a:t>blue</a:t>
            </a:r>
            <a:r>
              <a:rPr lang="fr-FR" dirty="0">
                <a:latin typeface="Orbitron" panose="02000000000000000000"/>
              </a:rPr>
              <a:t>, green, </a:t>
            </a:r>
            <a:r>
              <a:rPr lang="fr-FR" dirty="0" err="1">
                <a:latin typeface="Orbitron" panose="02000000000000000000"/>
              </a:rPr>
              <a:t>yellow</a:t>
            </a:r>
            <a:r>
              <a:rPr lang="fr-FR" dirty="0">
                <a:latin typeface="Orbitron" panose="02000000000000000000"/>
              </a:rPr>
              <a:t>, cyan, black, white, gray, </a:t>
            </a:r>
            <a:r>
              <a:rPr lang="fr-FR" dirty="0" err="1">
                <a:latin typeface="Orbitron" panose="02000000000000000000"/>
              </a:rPr>
              <a:t>lightgray</a:t>
            </a:r>
            <a:r>
              <a:rPr lang="fr-FR" dirty="0">
                <a:latin typeface="Orbitron" panose="02000000000000000000"/>
              </a:rPr>
              <a:t>…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Avec la fonction </a:t>
            </a:r>
            <a:r>
              <a:rPr lang="fr-FR" dirty="0" err="1">
                <a:latin typeface="Orbitron" panose="02000000000000000000"/>
              </a:rPr>
              <a:t>rgb</a:t>
            </a:r>
            <a:r>
              <a:rPr lang="fr-FR" dirty="0">
                <a:latin typeface="Orbitron" panose="02000000000000000000"/>
              </a:rPr>
              <a:t>()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rgb</a:t>
            </a:r>
            <a:r>
              <a:rPr lang="fr-FR" dirty="0">
                <a:latin typeface="Orbitron" panose="02000000000000000000"/>
              </a:rPr>
              <a:t> (0, 128, 255)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transparence avec </a:t>
            </a:r>
            <a:r>
              <a:rPr lang="fr-FR" dirty="0" err="1">
                <a:latin typeface="Orbitron" panose="02000000000000000000"/>
              </a:rPr>
              <a:t>rgba</a:t>
            </a:r>
            <a:r>
              <a:rPr lang="fr-FR" dirty="0">
                <a:latin typeface="Orbitron" panose="02000000000000000000"/>
              </a:rPr>
              <a:t> (255, 255, 255, 128)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</a:t>
            </a:r>
            <a:r>
              <a:rPr lang="fr-FR" dirty="0" err="1">
                <a:latin typeface="Orbitron" panose="02000000000000000000"/>
              </a:rPr>
              <a:t>héxadécimal</a:t>
            </a:r>
            <a:endParaRPr lang="fr-FR" dirty="0">
              <a:latin typeface="Orbitron" panose="02000000000000000000"/>
            </a:endParaRP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#</a:t>
            </a:r>
            <a:r>
              <a:rPr lang="fr-FR" b="1" dirty="0">
                <a:solidFill>
                  <a:srgbClr val="FF0000"/>
                </a:solidFill>
                <a:latin typeface="Orbitron" panose="02000000000000000000"/>
              </a:rPr>
              <a:t>00</a:t>
            </a:r>
            <a:r>
              <a:rPr lang="fr-FR" b="1" dirty="0">
                <a:solidFill>
                  <a:srgbClr val="00B050"/>
                </a:solidFill>
                <a:latin typeface="Orbitron" panose="02000000000000000000"/>
              </a:rPr>
              <a:t>F5</a:t>
            </a:r>
            <a:r>
              <a:rPr lang="fr-FR" b="1" dirty="0">
                <a:solidFill>
                  <a:schemeClr val="accent1"/>
                </a:solidFill>
                <a:latin typeface="Orbitron" panose="02000000000000000000"/>
              </a:rPr>
              <a:t>12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Avec la fonction </a:t>
            </a:r>
            <a:r>
              <a:rPr lang="fr-FR" dirty="0" err="1">
                <a:latin typeface="Orbitron" panose="02000000000000000000"/>
              </a:rPr>
              <a:t>hsl</a:t>
            </a:r>
            <a:endParaRPr lang="fr-FR" dirty="0">
              <a:latin typeface="Orbitron" panose="02000000000000000000"/>
            </a:endParaRP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Teinte (hue) / Saturation / Lumière (light)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couleurs</a:t>
            </a:r>
          </a:p>
        </p:txBody>
      </p:sp>
    </p:spTree>
    <p:extLst>
      <p:ext uri="{BB962C8B-B14F-4D97-AF65-F5344CB8AC3E}">
        <p14:creationId xmlns:p14="http://schemas.microsoft.com/office/powerpoint/2010/main" val="416586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92" y="1404622"/>
            <a:ext cx="10428216" cy="4747174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https://www.w3schools.com/html/default.asp </a:t>
            </a:r>
            <a:endParaRPr lang="fr-FR" dirty="0">
              <a:latin typeface="Orbitron" panose="0200000000000000000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sites utiles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C34622-6CEF-4E7E-27D3-772D52FD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25" y="1890211"/>
            <a:ext cx="9344950" cy="43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39E60BAF-CA29-5492-41B8-18023F9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92" y="1404622"/>
            <a:ext cx="10428216" cy="4747174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http://caniuse.com/</a:t>
            </a:r>
            <a:endParaRPr lang="fr-FR" dirty="0">
              <a:latin typeface="Orbitron" panose="0200000000000000000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sites utiles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503901-FB8A-D369-FB14-82809D43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35" y="1962116"/>
            <a:ext cx="8282729" cy="45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Maquetter une page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1</a:t>
            </a:r>
            <a:r>
              <a:rPr lang="fr-FR" baseline="30000" dirty="0">
                <a:latin typeface="Orbitron" panose="02000000000000000000"/>
              </a:rPr>
              <a:t>ère</a:t>
            </a:r>
            <a:r>
              <a:rPr lang="fr-FR" dirty="0">
                <a:latin typeface="Orbitron" panose="02000000000000000000"/>
              </a:rPr>
              <a:t> étape : réfléchir à la page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Maquettage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Rôle du « web designer »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A1A5B2-7AAD-8320-F087-A64F862A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06" y="1573891"/>
            <a:ext cx="5943600" cy="44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Hyper </a:t>
            </a:r>
            <a:r>
              <a:rPr lang="fr-FR" dirty="0" err="1">
                <a:latin typeface="Orbitron" panose="02000000000000000000"/>
              </a:rPr>
              <a:t>Text</a:t>
            </a:r>
            <a:r>
              <a:rPr lang="fr-FR" dirty="0">
                <a:latin typeface="Orbitron" panose="02000000000000000000"/>
              </a:rPr>
              <a:t> Markup </a:t>
            </a:r>
            <a:r>
              <a:rPr lang="fr-FR" dirty="0" err="1">
                <a:latin typeface="Orbitron" panose="02000000000000000000"/>
              </a:rPr>
              <a:t>Language</a:t>
            </a: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Version : 0.9 -&gt; 5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Permet de coder une page à l’aide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de balises interprétées par le navigateur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Structure de base -&gt;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C847E5-129B-19AA-066F-55121E51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57" y="1469637"/>
            <a:ext cx="378195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3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rôle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Définir « quoi » est affiché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  <a:p>
            <a:pPr marL="0" indent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Définir « comment » afficher</a:t>
            </a:r>
          </a:p>
          <a:p>
            <a:pPr marL="0" indent="0" algn="r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  <a:p>
            <a:pPr marL="0" indent="0" algn="r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  <a:p>
            <a:pPr marL="0" indent="0" algn="r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Définir les interactions utilisateurs</a:t>
            </a:r>
          </a:p>
        </p:txBody>
      </p:sp>
      <p:pic>
        <p:nvPicPr>
          <p:cNvPr id="5" name="Image 4" descr="Une image contenant texte, trousse de secours, signe&#10;&#10;Description générée automatiquement">
            <a:extLst>
              <a:ext uri="{FF2B5EF4-FFF2-40B4-BE49-F238E27FC236}">
                <a16:creationId xmlns:a16="http://schemas.microsoft.com/office/drawing/2014/main" id="{A8B99BCE-796A-E1C6-6861-44BEE627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91" y="1262542"/>
            <a:ext cx="1673604" cy="16736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2969A1-B97A-E41B-AE16-4DBA0122E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07" y="2592196"/>
            <a:ext cx="1186562" cy="16736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041311-AC4B-5056-E98A-1D160D9DC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93" y="4366471"/>
            <a:ext cx="1911160" cy="19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 et attributs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Balise</a:t>
            </a:r>
            <a:r>
              <a:rPr lang="fr-FR" dirty="0">
                <a:latin typeface="Orbitron" panose="02000000000000000000"/>
              </a:rPr>
              <a:t> : instruction de mise en forme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prédéfinie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Ecrite entre &lt;chevrons&gt;&lt;/chevron&gt; ou &lt;chevrons/&gt;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Peut contenir un élément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Attribut</a:t>
            </a:r>
            <a:r>
              <a:rPr lang="fr-FR" dirty="0">
                <a:latin typeface="Orbitron" panose="02000000000000000000"/>
              </a:rPr>
              <a:t> : paramètre d’une balise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prédéfini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Valeur entre “guillemets”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265EC2-A2BE-3F60-85FC-B6763DA2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1769"/>
            <a:ext cx="5864604" cy="13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 et attributs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balises non vides doivent être fermées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&lt;h1&gt;Titre de niveau 1&lt;/h1&gt;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&lt;p&gt;Un paragraphe de mon article&lt;/p&gt;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On appelle « balise </a:t>
            </a:r>
            <a:r>
              <a:rPr lang="fr-FR" dirty="0" err="1">
                <a:latin typeface="Orbitron" panose="02000000000000000000"/>
              </a:rPr>
              <a:t>auto-fermante</a:t>
            </a:r>
            <a:r>
              <a:rPr lang="fr-FR" dirty="0">
                <a:latin typeface="Orbitron" panose="02000000000000000000"/>
              </a:rPr>
              <a:t> » les balises ne contenant pas de corps. Elles sont fermées par un « / » :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&lt;</a:t>
            </a:r>
            <a:r>
              <a:rPr lang="fr-FR" dirty="0" err="1">
                <a:latin typeface="Orbitron" panose="02000000000000000000"/>
              </a:rPr>
              <a:t>img</a:t>
            </a:r>
            <a:r>
              <a:rPr lang="fr-FR" dirty="0">
                <a:latin typeface="Orbitron" panose="02000000000000000000"/>
              </a:rPr>
              <a:t> src=“image.png” alt=“une image” /&gt;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seule exception à la règle est la balise &lt;</a:t>
            </a:r>
            <a:r>
              <a:rPr lang="fr-FR" dirty="0" err="1">
                <a:latin typeface="Orbitron" panose="02000000000000000000"/>
              </a:rPr>
              <a:t>br</a:t>
            </a:r>
            <a:r>
              <a:rPr lang="fr-FR" dirty="0">
                <a:latin typeface="Orbitron" panose="02000000000000000000"/>
              </a:rPr>
              <a:t>&gt; qui permet d’insérer un retour à la ligne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ne faut pas entrelacer les balises :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strike="sngStrike" dirty="0">
                <a:latin typeface="Orbitron" panose="02000000000000000000"/>
              </a:rPr>
              <a:t>&lt;p&gt;&lt;i&gt;un paragraphe en italique&lt;/p&gt;&lt;/i&gt; </a:t>
            </a:r>
          </a:p>
        </p:txBody>
      </p:sp>
    </p:spTree>
    <p:extLst>
      <p:ext uri="{BB962C8B-B14F-4D97-AF65-F5344CB8AC3E}">
        <p14:creationId xmlns:p14="http://schemas.microsoft.com/office/powerpoint/2010/main" val="3962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règles syntaxiques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bon usage des balises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HTML n’est pas sensible à la casse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On peut utiliser indifféremment les “guillemets” et les ‘</a:t>
            </a:r>
            <a:r>
              <a:rPr lang="fr-FR" dirty="0" err="1">
                <a:latin typeface="Orbitron" panose="02000000000000000000"/>
              </a:rPr>
              <a:t>quotes</a:t>
            </a:r>
            <a:r>
              <a:rPr lang="fr-FR" dirty="0">
                <a:latin typeface="Orbitron" panose="02000000000000000000"/>
              </a:rPr>
              <a:t>’. La bonne pratique recommande l’utilisation des “guillemets”.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02FDDF-0AAE-6FD9-6699-0549B0A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40" y="2424201"/>
            <a:ext cx="6290920" cy="10047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5EEBB9-8F1C-B41A-FDB6-5132A151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41" y="4487068"/>
            <a:ext cx="6559366" cy="3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: balises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121235-1E47-AA7A-FE6D-2EC45577A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7"/>
          <a:stretch/>
        </p:blipFill>
        <p:spPr>
          <a:xfrm>
            <a:off x="0" y="1546971"/>
            <a:ext cx="6493079" cy="40467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028B1F-53E0-C367-BBF2-E428CF75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41" y="1342170"/>
            <a:ext cx="4286848" cy="4744112"/>
          </a:xfrm>
          <a:prstGeom prst="rect">
            <a:avLst/>
          </a:prstGeom>
          <a:ln>
            <a:solidFill>
              <a:srgbClr val="013E48"/>
            </a:solidFill>
          </a:ln>
        </p:spPr>
      </p:pic>
    </p:spTree>
    <p:extLst>
      <p:ext uri="{BB962C8B-B14F-4D97-AF65-F5344CB8AC3E}">
        <p14:creationId xmlns:p14="http://schemas.microsoft.com/office/powerpoint/2010/main" val="2058590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783</Words>
  <Application>Microsoft Office PowerPoint</Application>
  <PresentationFormat>Grand écran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Orbitron</vt:lpstr>
      <vt:lpstr>Thème Office</vt:lpstr>
      <vt:lpstr>HTML CSS Javascript HTML</vt:lpstr>
      <vt:lpstr>Objectif</vt:lpstr>
      <vt:lpstr>Maquetter une page</vt:lpstr>
      <vt:lpstr>HTML</vt:lpstr>
      <vt:lpstr>HTML : rôle</vt:lpstr>
      <vt:lpstr>HTML : balises et attributs</vt:lpstr>
      <vt:lpstr>HTML : balises et attributs</vt:lpstr>
      <vt:lpstr>HTML : règles syntaxiques</vt:lpstr>
      <vt:lpstr>HTML : balises</vt:lpstr>
      <vt:lpstr>HTML : balises</vt:lpstr>
      <vt:lpstr>HTML : balises</vt:lpstr>
      <vt:lpstr>HTML : balises</vt:lpstr>
      <vt:lpstr>HTML : balises</vt:lpstr>
      <vt:lpstr>La balise &lt;html&gt;</vt:lpstr>
      <vt:lpstr>La balise &lt;head&gt;</vt:lpstr>
      <vt:lpstr>La balise &lt;title&gt;</vt:lpstr>
      <vt:lpstr>La balise &lt;meta&gt;</vt:lpstr>
      <vt:lpstr>La balise &lt;body&gt;</vt:lpstr>
      <vt:lpstr>Les liens</vt:lpstr>
      <vt:lpstr>Les liens</vt:lpstr>
      <vt:lpstr>Les images</vt:lpstr>
      <vt:lpstr>Les couleurs</vt:lpstr>
      <vt:lpstr>Les couleurs</vt:lpstr>
      <vt:lpstr>Quelques sites utiles</vt:lpstr>
      <vt:lpstr>Quelques sites utiles</vt:lpstr>
      <vt:lpstr>HTML CSS Javascript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158</cp:revision>
  <dcterms:created xsi:type="dcterms:W3CDTF">2020-11-12T09:05:52Z</dcterms:created>
  <dcterms:modified xsi:type="dcterms:W3CDTF">2022-07-21T18:50:05Z</dcterms:modified>
</cp:coreProperties>
</file>