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0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28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E48"/>
    <a:srgbClr val="FF6600"/>
    <a:srgbClr val="006C71"/>
    <a:srgbClr val="57C3B9"/>
    <a:srgbClr val="E0F3F1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DA68-315F-4F98-8DAE-06FC58876B9D}" type="datetimeFigureOut">
              <a:rPr lang="fr-FR" smtClean="0"/>
              <a:t>24/07/2022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DA29-FDC0-44A6-B289-413439958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42EAF2-CCF3-43F3-BBD8-C0C949177114}"/>
              </a:ext>
            </a:extLst>
          </p:cNvPr>
          <p:cNvSpPr txBox="1"/>
          <p:nvPr userDrawn="1"/>
        </p:nvSpPr>
        <p:spPr>
          <a:xfrm>
            <a:off x="0" y="6349589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 CASSIN – </a:t>
            </a:r>
            <a:r>
              <a:rPr lang="fr-F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rbitron" panose="02000000000000000000" pitchFamily="2" charset="0"/>
              </a:rPr>
              <a:t>etienne.cassin@sweetdreams.studio</a:t>
            </a:r>
            <a:endParaRPr lang="fr-FR" sz="1100" b="1" dirty="0">
              <a:solidFill>
                <a:schemeClr val="tx1">
                  <a:lumMod val="50000"/>
                  <a:lumOff val="50000"/>
                </a:schemeClr>
              </a:solidFill>
              <a:latin typeface="Orbitron" panose="02000000000000000000" pitchFamily="2" charset="0"/>
            </a:endParaRP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7083E5FB-EC98-4C89-A0A9-C2661C9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6473"/>
            <a:ext cx="12192000" cy="2105054"/>
          </a:xfrm>
          <a:prstGeom prst="rect">
            <a:avLst/>
          </a:prstGeom>
          <a:solidFill>
            <a:srgbClr val="006C7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7" name="Image 6" descr="Une image contenant texte, horloge, signe, jauge&#10;&#10;Description générée automatiquement">
            <a:extLst>
              <a:ext uri="{FF2B5EF4-FFF2-40B4-BE49-F238E27FC236}">
                <a16:creationId xmlns:a16="http://schemas.microsoft.com/office/drawing/2014/main" id="{F175E414-422A-641A-0DC4-C7FA8ECCF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7" y="508411"/>
            <a:ext cx="2339236" cy="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8D992-47A2-4A3A-9102-EAE2DAA27D5B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43AA-43FB-4895-9DDA-E6E86409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74C5A7-071C-4932-AEF6-318E86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9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275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8DC90-E81F-4240-B66D-836B2B519AEA}"/>
              </a:ext>
            </a:extLst>
          </p:cNvPr>
          <p:cNvSpPr/>
          <p:nvPr userDrawn="1"/>
        </p:nvSpPr>
        <p:spPr>
          <a:xfrm>
            <a:off x="838200" y="1"/>
            <a:ext cx="11353800" cy="892629"/>
          </a:xfrm>
          <a:prstGeom prst="rect">
            <a:avLst/>
          </a:prstGeom>
          <a:solidFill>
            <a:srgbClr val="01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87C86AC-E1C9-4E4C-8852-A90C0102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  <a:prstGeom prst="rect">
            <a:avLst/>
          </a:prstGeom>
        </p:spPr>
        <p:txBody>
          <a:bodyPr/>
          <a:lstStyle>
            <a:lvl1pPr>
              <a:buClr>
                <a:srgbClr val="013E48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6C71"/>
              </a:buCl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6600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58595B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58595B"/>
              </a:buCl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63BE2CE-37ED-44EC-9C82-A8892743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3" y="0"/>
            <a:ext cx="11280694" cy="76470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>
                <a:solidFill>
                  <a:schemeClr val="bg1"/>
                </a:solidFill>
                <a:effectLst/>
                <a:latin typeface="Orbitron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D0CF757-2234-483B-A6E3-7067E3CB4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765175"/>
            <a:ext cx="7507779" cy="4159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>
              <a:buNone/>
              <a:defRPr sz="1800" b="1">
                <a:solidFill>
                  <a:schemeClr val="bg1"/>
                </a:solidFill>
                <a:latin typeface="Orbitron" panose="020000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9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sélecteurs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Comment appliquer les styles à mes balises ?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Sur plusieurs éléments par l’utilisation de </a:t>
            </a:r>
            <a:r>
              <a:rPr lang="fr-FR" b="1" dirty="0">
                <a:latin typeface="Orbitron" panose="02000000000000000000"/>
              </a:rPr>
              <a:t>classes CSS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HTML, possibilité d’ajouter un attribut « class » aux balises, 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&lt;p class=“</a:t>
            </a:r>
            <a:r>
              <a:rPr lang="fr-FR" dirty="0" err="1">
                <a:highlight>
                  <a:srgbClr val="C0C0C0"/>
                </a:highlight>
                <a:latin typeface="Orbitron" panose="02000000000000000000"/>
              </a:rPr>
              <a:t>ma_classe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”&gt;Un paragraphe&lt;/p&gt;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Toutes les balises qui portent la classe “</a:t>
            </a:r>
            <a:r>
              <a:rPr lang="fr-FR" dirty="0" err="1">
                <a:latin typeface="Orbitron" panose="02000000000000000000"/>
              </a:rPr>
              <a:t>ma_classe</a:t>
            </a:r>
            <a:r>
              <a:rPr lang="fr-FR" dirty="0">
                <a:latin typeface="Orbitron" panose="02000000000000000000"/>
              </a:rPr>
              <a:t>” seront concernées par la règle définie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.</a:t>
            </a:r>
            <a:r>
              <a:rPr lang="fr-FR" dirty="0" err="1">
                <a:highlight>
                  <a:srgbClr val="C0C0C0"/>
                </a:highlight>
                <a:latin typeface="Orbitron" panose="02000000000000000000"/>
              </a:rPr>
              <a:t>ma_classe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 { </a:t>
            </a:r>
            <a:r>
              <a:rPr lang="fr-FR" dirty="0" err="1">
                <a:highlight>
                  <a:srgbClr val="C0C0C0"/>
                </a:highlight>
                <a:latin typeface="Orbitron" panose="02000000000000000000"/>
              </a:rPr>
              <a:t>color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 : </a:t>
            </a:r>
            <a:r>
              <a:rPr lang="fr-FR" dirty="0" err="1">
                <a:highlight>
                  <a:srgbClr val="C0C0C0"/>
                </a:highlight>
                <a:latin typeface="Orbitron" panose="02000000000000000000"/>
              </a:rPr>
              <a:t>red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; }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Sur une balise en particulier en utilisant l’</a:t>
            </a:r>
            <a:r>
              <a:rPr lang="fr-FR" b="1" dirty="0">
                <a:latin typeface="Orbitron" panose="02000000000000000000"/>
              </a:rPr>
              <a:t>identifiant</a:t>
            </a:r>
            <a:endParaRPr lang="fr-FR" dirty="0">
              <a:latin typeface="Orbitron" panose="02000000000000000000"/>
            </a:endParaRP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HTML, 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&lt;p id=“</a:t>
            </a:r>
            <a:r>
              <a:rPr lang="fr-FR" dirty="0" err="1">
                <a:highlight>
                  <a:srgbClr val="C0C0C0"/>
                </a:highlight>
                <a:latin typeface="Orbitron" panose="02000000000000000000"/>
              </a:rPr>
              <a:t>un_id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”&gt;Un deuxième paragraphe&lt;/p&gt;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#un_id { background-</a:t>
            </a:r>
            <a:r>
              <a:rPr lang="fr-FR" dirty="0" err="1">
                <a:highlight>
                  <a:srgbClr val="C0C0C0"/>
                </a:highlight>
                <a:latin typeface="Orbitron" panose="02000000000000000000"/>
              </a:rPr>
              <a:t>color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: </a:t>
            </a:r>
            <a:r>
              <a:rPr lang="fr-FR" dirty="0" err="1">
                <a:highlight>
                  <a:srgbClr val="C0C0C0"/>
                </a:highlight>
                <a:latin typeface="Orbitron" panose="02000000000000000000"/>
              </a:rPr>
              <a:t>blue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73309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sélecteurs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est possible de regrouper plusieurs sélecteurs pour qu’ils suivent la même règle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différents sélecteurs sont séparés par des virgules</a:t>
            </a:r>
            <a:br>
              <a:rPr lang="fr-FR" b="1" dirty="0">
                <a:latin typeface="Orbitron" panose="02000000000000000000"/>
              </a:rPr>
            </a:br>
            <a:r>
              <a:rPr lang="fr-FR" b="1" dirty="0">
                <a:latin typeface="Orbitron" panose="02000000000000000000"/>
              </a:rPr>
              <a:t>	h1, #mon_id, .</a:t>
            </a:r>
            <a:r>
              <a:rPr lang="fr-FR" b="1" dirty="0" err="1">
                <a:latin typeface="Orbitron" panose="02000000000000000000"/>
              </a:rPr>
              <a:t>ma_classe</a:t>
            </a:r>
            <a:r>
              <a:rPr lang="fr-FR" b="1" dirty="0">
                <a:latin typeface="Orbitron" panose="02000000000000000000"/>
              </a:rPr>
              <a:t> { </a:t>
            </a:r>
            <a:r>
              <a:rPr lang="fr-FR" b="1" dirty="0" err="1">
                <a:latin typeface="Orbitron" panose="02000000000000000000"/>
              </a:rPr>
              <a:t>color</a:t>
            </a:r>
            <a:r>
              <a:rPr lang="fr-FR" b="1" dirty="0">
                <a:latin typeface="Orbitron" panose="02000000000000000000"/>
              </a:rPr>
              <a:t> : </a:t>
            </a:r>
            <a:r>
              <a:rPr lang="fr-FR" b="1" dirty="0" err="1">
                <a:latin typeface="Orbitron" panose="02000000000000000000"/>
              </a:rPr>
              <a:t>yellow</a:t>
            </a:r>
            <a:r>
              <a:rPr lang="fr-FR" b="1" dirty="0">
                <a:latin typeface="Orbitron" panose="02000000000000000000"/>
              </a:rPr>
              <a:t>; }</a:t>
            </a:r>
            <a:endParaRPr lang="fr-FR" dirty="0">
              <a:latin typeface="Orbitron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2652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Différentes notations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Certaines propriétés permettent de définir plusieurs attributs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Exemple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223249-D372-6495-EB16-8FBB870E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27" y="2514080"/>
            <a:ext cx="4270542" cy="21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3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Object Model (DOM)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éléments HTML décrivent une structure arborescente appelée Document Object Model, ou DOM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Cette arborescence permet de distinguer les éléments entre eux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rôle de parent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rôle d’enfant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rôle de frère (sibling)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4C5C2C-BE6B-43E5-001D-29C569F3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55" y="2853171"/>
            <a:ext cx="463932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des propriétés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styles s’appliquent de la racine du DOM (html) vers ses feuilles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titre h1 hérite des valeurs de propriétés définies par son parent : body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Le titre s’affiche donc en bleu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Certaines propriétés ne s’héritent pas (règles de positionnement par exemple)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13C076-D305-4BAF-9112-A72E5010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0" y="1853589"/>
            <a:ext cx="5151950" cy="1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9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des propriétés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08D934-5B2C-3D29-CF54-7447C352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6" y="1630743"/>
            <a:ext cx="5794775" cy="43673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952A96-8442-31D5-5E53-D8E9A8A2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27" y="3164021"/>
            <a:ext cx="3985273" cy="529957"/>
          </a:xfrm>
          <a:prstGeom prst="rect">
            <a:avLst/>
          </a:prstGeom>
          <a:ln>
            <a:solidFill>
              <a:srgbClr val="013E48"/>
            </a:solidFill>
          </a:ln>
        </p:spPr>
      </p:pic>
    </p:spTree>
    <p:extLst>
      <p:ext uri="{BB962C8B-B14F-4D97-AF65-F5344CB8AC3E}">
        <p14:creationId xmlns:p14="http://schemas.microsoft.com/office/powerpoint/2010/main" val="385982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Par défaut : les éléments se positionnent dans le flux de la page (position : </a:t>
            </a:r>
            <a:r>
              <a:rPr lang="fr-FR" dirty="0" err="1">
                <a:latin typeface="Orbitron" panose="02000000000000000000"/>
              </a:rPr>
              <a:t>static</a:t>
            </a:r>
            <a:r>
              <a:rPr lang="fr-FR" dirty="0">
                <a:latin typeface="Orbitron" panose="0200000000000000000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03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existe des alternatives pour positionner nos éléments à l’écran :</a:t>
            </a:r>
          </a:p>
        </p:txBody>
      </p:sp>
    </p:spTree>
    <p:extLst>
      <p:ext uri="{BB962C8B-B14F-4D97-AF65-F5344CB8AC3E}">
        <p14:creationId xmlns:p14="http://schemas.microsoft.com/office/powerpoint/2010/main" val="206398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existe des alternatives pour positionner nos éléments à l’écran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D8AC4B-526B-7DF3-8B00-325FD778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34" y="2265028"/>
            <a:ext cx="7918119" cy="3709277"/>
          </a:xfrm>
          <a:prstGeom prst="rect">
            <a:avLst/>
          </a:prstGeom>
          <a:ln>
            <a:solidFill>
              <a:srgbClr val="013E4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462A2D-A15E-A68C-64FC-6DC93F16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1" y="2851200"/>
            <a:ext cx="3543627" cy="1904351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B73D044-66BC-553F-C2BD-5A37BC9B3DF2}"/>
              </a:ext>
            </a:extLst>
          </p:cNvPr>
          <p:cNvCxnSpPr>
            <a:cxnSpLocks/>
          </p:cNvCxnSpPr>
          <p:nvPr/>
        </p:nvCxnSpPr>
        <p:spPr>
          <a:xfrm>
            <a:off x="10251347" y="1879134"/>
            <a:ext cx="0" cy="385894"/>
          </a:xfrm>
          <a:prstGeom prst="straightConnector1">
            <a:avLst/>
          </a:prstGeom>
          <a:ln w="57150">
            <a:solidFill>
              <a:srgbClr val="01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3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existe des alternatives pour positionner nos éléments à l’écran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D8AC4B-526B-7DF3-8B00-325FD778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34" y="2265028"/>
            <a:ext cx="7918119" cy="3709277"/>
          </a:xfrm>
          <a:prstGeom prst="rect">
            <a:avLst/>
          </a:prstGeom>
          <a:ln>
            <a:solidFill>
              <a:srgbClr val="013E48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B73D044-66BC-553F-C2BD-5A37BC9B3DF2}"/>
              </a:ext>
            </a:extLst>
          </p:cNvPr>
          <p:cNvCxnSpPr>
            <a:cxnSpLocks/>
          </p:cNvCxnSpPr>
          <p:nvPr/>
        </p:nvCxnSpPr>
        <p:spPr>
          <a:xfrm>
            <a:off x="7927596" y="3615655"/>
            <a:ext cx="0" cy="385894"/>
          </a:xfrm>
          <a:prstGeom prst="straightConnector1">
            <a:avLst/>
          </a:prstGeom>
          <a:ln w="57150">
            <a:solidFill>
              <a:srgbClr val="01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8D4AB831-C8C6-0875-B391-82DE568A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9" y="2885912"/>
            <a:ext cx="3525683" cy="18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FA3D28-FD32-4172-ACCE-BE80AB0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Comprendre le CSS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-FR" dirty="0">
                <a:latin typeface="Orbitron" panose="02000000000000000000"/>
              </a:rPr>
              <a:t>Mettre en œuvre les feuilles de style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956442-0A0C-4C11-B8DF-5B826EC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868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existe des alternatives pour positionner nos éléments à l’écran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D8AC4B-526B-7DF3-8B00-325FD778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34" y="2265028"/>
            <a:ext cx="7918119" cy="3709277"/>
          </a:xfrm>
          <a:prstGeom prst="rect">
            <a:avLst/>
          </a:prstGeom>
          <a:ln>
            <a:solidFill>
              <a:srgbClr val="013E48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B73D044-66BC-553F-C2BD-5A37BC9B3DF2}"/>
              </a:ext>
            </a:extLst>
          </p:cNvPr>
          <p:cNvCxnSpPr>
            <a:cxnSpLocks/>
          </p:cNvCxnSpPr>
          <p:nvPr/>
        </p:nvCxnSpPr>
        <p:spPr>
          <a:xfrm>
            <a:off x="10058400" y="4669579"/>
            <a:ext cx="0" cy="385894"/>
          </a:xfrm>
          <a:prstGeom prst="straightConnector1">
            <a:avLst/>
          </a:prstGeom>
          <a:ln w="57150">
            <a:solidFill>
              <a:srgbClr val="01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5CC277F1-EE90-3DA0-1260-58FDD751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5" y="2786170"/>
            <a:ext cx="3435268" cy="20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5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existe des alternatives pour positionner nos éléments à l’écran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75F8D07-AACD-F8F9-617A-34B10503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657" y="2348917"/>
            <a:ext cx="7896231" cy="36995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C0232A-82CD-436C-5300-FB421086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681"/>
            <a:ext cx="2948289" cy="40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existe des alternatives pour positionner nos éléments à l’écran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604EA2-E883-97A6-B29F-ADC1CCC6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55" y="2390862"/>
            <a:ext cx="7752444" cy="36240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7863A4-0EAE-983D-611C-10679CAF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9997"/>
            <a:ext cx="2859849" cy="39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25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Par défaut, les éléments sont positionnées dans leur ordre d’apparition dans le code source HTML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 positionnement de chaque élément dépend de son mode d’affichage (propriété display)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élément de type block se place à la verticale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élément de type </a:t>
            </a:r>
            <a:r>
              <a:rPr lang="fr-FR" dirty="0" err="1">
                <a:latin typeface="Orbitron" panose="02000000000000000000"/>
              </a:rPr>
              <a:t>inline</a:t>
            </a:r>
            <a:r>
              <a:rPr lang="fr-FR" dirty="0">
                <a:latin typeface="Orbitron" panose="02000000000000000000"/>
              </a:rPr>
              <a:t> se place à l’horizontale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élément peut être masqué avec la valeur de none de l’attribut display</a:t>
            </a:r>
          </a:p>
        </p:txBody>
      </p:sp>
    </p:spTree>
    <p:extLst>
      <p:ext uri="{BB962C8B-B14F-4D97-AF65-F5344CB8AC3E}">
        <p14:creationId xmlns:p14="http://schemas.microsoft.com/office/powerpoint/2010/main" val="185404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propriété display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display: block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Affiche les éléments les uns sous les autres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L’élément peut être dimensionné (possède une </a:t>
            </a:r>
            <a:r>
              <a:rPr lang="fr-FR" dirty="0" err="1">
                <a:latin typeface="Orbitron" panose="02000000000000000000"/>
              </a:rPr>
              <a:t>width</a:t>
            </a:r>
            <a:r>
              <a:rPr lang="fr-FR" dirty="0">
                <a:latin typeface="Orbitron" panose="02000000000000000000"/>
              </a:rPr>
              <a:t> et une </a:t>
            </a:r>
            <a:r>
              <a:rPr lang="fr-FR" dirty="0" err="1">
                <a:latin typeface="Orbitron" panose="02000000000000000000"/>
              </a:rPr>
              <a:t>height</a:t>
            </a:r>
            <a:r>
              <a:rPr lang="fr-FR" dirty="0">
                <a:latin typeface="Orbitron" panose="02000000000000000000"/>
              </a:rPr>
              <a:t>)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display: </a:t>
            </a:r>
            <a:r>
              <a:rPr lang="fr-FR" dirty="0" err="1">
                <a:latin typeface="Orbitron" panose="02000000000000000000"/>
              </a:rPr>
              <a:t>inline</a:t>
            </a:r>
            <a:endParaRPr lang="fr-FR" dirty="0">
              <a:latin typeface="Orbitron" panose="02000000000000000000"/>
            </a:endParaRP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Affiche les éléments les uns à côté des autres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L’élément s’adapte à la taille de son contenu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display: </a:t>
            </a:r>
            <a:r>
              <a:rPr lang="fr-FR" dirty="0" err="1">
                <a:latin typeface="Orbitron" panose="02000000000000000000"/>
              </a:rPr>
              <a:t>inline</a:t>
            </a:r>
            <a:r>
              <a:rPr lang="fr-FR" dirty="0">
                <a:latin typeface="Orbitron" panose="02000000000000000000"/>
              </a:rPr>
              <a:t>-block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Affiche les éléments les uns à côté des autres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L’élément peut être dimensionné</a:t>
            </a:r>
          </a:p>
        </p:txBody>
      </p:sp>
    </p:spTree>
    <p:extLst>
      <p:ext uri="{BB962C8B-B14F-4D97-AF65-F5344CB8AC3E}">
        <p14:creationId xmlns:p14="http://schemas.microsoft.com/office/powerpoint/2010/main" val="4023739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1970DB-5208-7E6D-9142-34CB9C69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9" y="1429789"/>
            <a:ext cx="115649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L’élément display nous permet ainsi de contrôler l’affichage des éléments sur la page.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display: none;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spécifie que l’élément ne sera pas affiché, le retirant simplement de la page sans lui accorder d’espace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propriété </a:t>
            </a:r>
            <a:r>
              <a:rPr lang="fr-FR" dirty="0" err="1">
                <a:latin typeface="Orbitron" panose="02000000000000000000"/>
              </a:rPr>
              <a:t>visibility</a:t>
            </a:r>
            <a:r>
              <a:rPr lang="fr-FR" dirty="0">
                <a:latin typeface="Orbitron" panose="02000000000000000000"/>
              </a:rPr>
              <a:t> détermine si un élément est caché ou visible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En mode </a:t>
            </a:r>
            <a:r>
              <a:rPr lang="fr-FR" dirty="0" err="1">
                <a:latin typeface="Orbitron" panose="02000000000000000000"/>
              </a:rPr>
              <a:t>hidden</a:t>
            </a:r>
            <a:r>
              <a:rPr lang="fr-FR" dirty="0">
                <a:latin typeface="Orbitron" panose="02000000000000000000"/>
              </a:rPr>
              <a:t>, l’élément est caché mais sa place sur la page est quand même réservée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visibility</a:t>
            </a:r>
            <a:r>
              <a:rPr lang="fr-FR" dirty="0">
                <a:latin typeface="Orbitron" panose="02000000000000000000"/>
              </a:rPr>
              <a:t> : </a:t>
            </a:r>
            <a:r>
              <a:rPr lang="fr-FR" dirty="0" err="1">
                <a:latin typeface="Orbitron" panose="02000000000000000000"/>
              </a:rPr>
              <a:t>hidden</a:t>
            </a:r>
            <a:r>
              <a:rPr lang="fr-FR" dirty="0">
                <a:latin typeface="Orbitron" panose="02000000000000000000"/>
              </a:rPr>
              <a:t> | visible;</a:t>
            </a:r>
          </a:p>
        </p:txBody>
      </p:sp>
    </p:spTree>
    <p:extLst>
      <p:ext uri="{BB962C8B-B14F-4D97-AF65-F5344CB8AC3E}">
        <p14:creationId xmlns:p14="http://schemas.microsoft.com/office/powerpoint/2010/main" val="380607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des 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796E3F-A25C-04F5-F656-632B1D96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0" y="1901907"/>
            <a:ext cx="6531702" cy="40123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D7CC67-36FC-80D6-6706-BF56E04D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26" y="1295248"/>
            <a:ext cx="450595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2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texte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630"/>
            <a:ext cx="10515600" cy="58214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Couleur : </a:t>
            </a:r>
            <a:r>
              <a:rPr lang="fr-FR" dirty="0" err="1">
                <a:latin typeface="Orbitron" panose="02000000000000000000"/>
              </a:rPr>
              <a:t>color</a:t>
            </a: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Décoration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text-decoration</a:t>
            </a:r>
            <a:r>
              <a:rPr lang="fr-FR" dirty="0">
                <a:latin typeface="Orbitron" panose="02000000000000000000"/>
              </a:rPr>
              <a:t>: </a:t>
            </a:r>
            <a:r>
              <a:rPr lang="fr-FR" dirty="0" err="1">
                <a:latin typeface="Orbitron" panose="02000000000000000000"/>
              </a:rPr>
              <a:t>underline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overline</a:t>
            </a:r>
            <a:r>
              <a:rPr lang="fr-FR" dirty="0">
                <a:latin typeface="Orbitron" panose="02000000000000000000"/>
              </a:rPr>
              <a:t> | line-</a:t>
            </a:r>
            <a:r>
              <a:rPr lang="fr-FR" dirty="0" err="1">
                <a:latin typeface="Orbitron" panose="02000000000000000000"/>
              </a:rPr>
              <a:t>throught</a:t>
            </a:r>
            <a:r>
              <a:rPr lang="fr-FR" dirty="0">
                <a:latin typeface="Orbitron" panose="02000000000000000000"/>
              </a:rPr>
              <a:t> | none;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Transformation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text-transform</a:t>
            </a:r>
            <a:r>
              <a:rPr lang="fr-FR" dirty="0">
                <a:latin typeface="Orbitron" panose="02000000000000000000"/>
              </a:rPr>
              <a:t>: </a:t>
            </a:r>
            <a:r>
              <a:rPr lang="fr-FR" dirty="0" err="1">
                <a:latin typeface="Orbitron" panose="02000000000000000000"/>
              </a:rPr>
              <a:t>capitalize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uppercase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lowercase</a:t>
            </a:r>
            <a:r>
              <a:rPr lang="fr-FR" dirty="0">
                <a:latin typeface="Orbitron" panose="02000000000000000000"/>
              </a:rPr>
              <a:t>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Indentation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text-indent</a:t>
            </a:r>
            <a:r>
              <a:rPr lang="fr-FR" dirty="0">
                <a:latin typeface="Orbitron" panose="02000000000000000000"/>
              </a:rPr>
              <a:t>: 15px;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Espace entre les lettres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letter-spacing</a:t>
            </a:r>
            <a:r>
              <a:rPr lang="fr-FR" dirty="0">
                <a:latin typeface="Orbitron" panose="02000000000000000000"/>
              </a:rPr>
              <a:t>: 3px;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Espace entre les mots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word-spacing</a:t>
            </a:r>
            <a:r>
              <a:rPr lang="fr-FR" dirty="0">
                <a:latin typeface="Orbitron" panose="02000000000000000000"/>
              </a:rPr>
              <a:t>: 10px;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Interligne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line-</a:t>
            </a:r>
            <a:r>
              <a:rPr lang="fr-FR" dirty="0" err="1">
                <a:latin typeface="Orbitron" panose="02000000000000000000"/>
              </a:rPr>
              <a:t>height</a:t>
            </a:r>
            <a:r>
              <a:rPr lang="fr-FR" dirty="0">
                <a:latin typeface="Orbitron" panose="02000000000000000000"/>
              </a:rPr>
              <a:t>: 15px;</a:t>
            </a:r>
          </a:p>
        </p:txBody>
      </p:sp>
    </p:spTree>
    <p:extLst>
      <p:ext uri="{BB962C8B-B14F-4D97-AF65-F5344CB8AC3E}">
        <p14:creationId xmlns:p14="http://schemas.microsoft.com/office/powerpoint/2010/main" val="159582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texte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630"/>
            <a:ext cx="10515600" cy="58214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Alignement horizontal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text-align</a:t>
            </a:r>
            <a:r>
              <a:rPr lang="fr-FR" dirty="0">
                <a:latin typeface="Orbitron" panose="02000000000000000000"/>
              </a:rPr>
              <a:t>: </a:t>
            </a:r>
            <a:r>
              <a:rPr lang="fr-FR" dirty="0" err="1">
                <a:latin typeface="Orbitron" panose="02000000000000000000"/>
              </a:rPr>
              <a:t>left</a:t>
            </a:r>
            <a:r>
              <a:rPr lang="fr-FR" dirty="0">
                <a:latin typeface="Orbitron" panose="02000000000000000000"/>
              </a:rPr>
              <a:t> | center | right | </a:t>
            </a:r>
            <a:r>
              <a:rPr lang="fr-FR" dirty="0" err="1">
                <a:latin typeface="Orbitron" panose="02000000000000000000"/>
              </a:rPr>
              <a:t>justify</a:t>
            </a:r>
            <a:r>
              <a:rPr lang="fr-FR" dirty="0">
                <a:latin typeface="Orbitron" panose="02000000000000000000"/>
              </a:rPr>
              <a:t>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Alignement vertical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vertical-</a:t>
            </a:r>
            <a:r>
              <a:rPr lang="fr-FR" dirty="0" err="1">
                <a:latin typeface="Orbitron" panose="02000000000000000000"/>
              </a:rPr>
              <a:t>align</a:t>
            </a:r>
            <a:r>
              <a:rPr lang="fr-FR" dirty="0">
                <a:latin typeface="Orbitron" panose="02000000000000000000"/>
              </a:rPr>
              <a:t>: </a:t>
            </a:r>
            <a:r>
              <a:rPr lang="fr-FR" dirty="0" err="1">
                <a:latin typeface="Orbitron" panose="02000000000000000000"/>
              </a:rPr>
              <a:t>baseline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sub</a:t>
            </a:r>
            <a:r>
              <a:rPr lang="fr-FR" dirty="0">
                <a:latin typeface="Orbitron" panose="02000000000000000000"/>
              </a:rPr>
              <a:t> | super | top | middle | </a:t>
            </a:r>
            <a:r>
              <a:rPr lang="fr-FR" dirty="0" err="1">
                <a:latin typeface="Orbitron" panose="02000000000000000000"/>
              </a:rPr>
              <a:t>bottom</a:t>
            </a:r>
            <a:r>
              <a:rPr lang="fr-FR" dirty="0">
                <a:latin typeface="Orbitron" panose="02000000000000000000"/>
              </a:rPr>
              <a:t>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Direction du texte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direction: </a:t>
            </a:r>
            <a:r>
              <a:rPr lang="fr-FR" dirty="0" err="1">
                <a:latin typeface="Orbitron" panose="02000000000000000000"/>
              </a:rPr>
              <a:t>ltr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rtl</a:t>
            </a: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Longueur et hauteur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width</a:t>
            </a:r>
            <a:r>
              <a:rPr lang="fr-FR" dirty="0">
                <a:latin typeface="Orbitron" panose="02000000000000000000"/>
              </a:rPr>
              <a:t>: 40px;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height</a:t>
            </a:r>
            <a:r>
              <a:rPr lang="fr-FR" dirty="0">
                <a:latin typeface="Orbitron" panose="02000000000000000000"/>
              </a:rPr>
              <a:t>: 100px;</a:t>
            </a:r>
          </a:p>
        </p:txBody>
      </p:sp>
    </p:spTree>
    <p:extLst>
      <p:ext uri="{BB962C8B-B14F-4D97-AF65-F5344CB8AC3E}">
        <p14:creationId xmlns:p14="http://schemas.microsoft.com/office/powerpoint/2010/main" val="21395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b="1" dirty="0" err="1">
                <a:latin typeface="Orbitron" panose="02000000000000000000"/>
              </a:rPr>
              <a:t>Cascading</a:t>
            </a:r>
            <a:r>
              <a:rPr lang="fr-FR" b="1" dirty="0">
                <a:latin typeface="Orbitron" panose="02000000000000000000"/>
              </a:rPr>
              <a:t> Style Sheets</a:t>
            </a:r>
            <a:r>
              <a:rPr lang="fr-FR" dirty="0">
                <a:latin typeface="Orbitron" panose="02000000000000000000"/>
              </a:rPr>
              <a:t> (CSS) est un langage permettant de décrire la présentation de pages HTML. La cascade représente l’héritage de propriétés par les éléments sous-jacents.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Quel usage ?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Mette en forme </a:t>
            </a:r>
            <a:r>
              <a:rPr lang="fr-FR" dirty="0">
                <a:latin typeface="Orbitron" panose="02000000000000000000"/>
              </a:rPr>
              <a:t>les pages web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Couleurs, bordures, arrière-plan, alignement, typographie, effets…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Mettre en page </a:t>
            </a:r>
            <a:r>
              <a:rPr lang="fr-FR" dirty="0">
                <a:latin typeface="Orbitron" panose="02000000000000000000"/>
              </a:rPr>
              <a:t>les pages web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Positions, marges, espacements, flexibilité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Participe à la séparation de la forme et de contenu</a:t>
            </a:r>
          </a:p>
        </p:txBody>
      </p:sp>
    </p:spTree>
    <p:extLst>
      <p:ext uri="{BB962C8B-B14F-4D97-AF65-F5344CB8AC3E}">
        <p14:creationId xmlns:p14="http://schemas.microsoft.com/office/powerpoint/2010/main" val="149704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Sorte de marqueurs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list</a:t>
            </a:r>
            <a:r>
              <a:rPr lang="fr-FR" dirty="0">
                <a:latin typeface="Orbitron" panose="02000000000000000000"/>
              </a:rPr>
              <a:t>-style-type: disc | </a:t>
            </a:r>
            <a:r>
              <a:rPr lang="fr-FR" dirty="0" err="1">
                <a:latin typeface="Orbitron" panose="02000000000000000000"/>
              </a:rPr>
              <a:t>circle</a:t>
            </a:r>
            <a:r>
              <a:rPr lang="fr-FR" dirty="0">
                <a:latin typeface="Orbitron" panose="02000000000000000000"/>
              </a:rPr>
              <a:t> | square | </a:t>
            </a:r>
            <a:r>
              <a:rPr lang="fr-FR" dirty="0" err="1">
                <a:latin typeface="Orbitron" panose="02000000000000000000"/>
              </a:rPr>
              <a:t>decimal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decimal-leading-zero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upper</a:t>
            </a:r>
            <a:r>
              <a:rPr lang="fr-FR" dirty="0">
                <a:latin typeface="Orbitron" panose="02000000000000000000"/>
              </a:rPr>
              <a:t>-roman | </a:t>
            </a:r>
            <a:r>
              <a:rPr lang="fr-FR" dirty="0" err="1">
                <a:latin typeface="Orbitron" panose="02000000000000000000"/>
              </a:rPr>
              <a:t>lower</a:t>
            </a:r>
            <a:r>
              <a:rPr lang="fr-FR" dirty="0">
                <a:latin typeface="Orbitron" panose="02000000000000000000"/>
              </a:rPr>
              <a:t>-roman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upper</a:t>
            </a:r>
            <a:r>
              <a:rPr lang="fr-FR" dirty="0">
                <a:latin typeface="Orbitron" panose="02000000000000000000"/>
              </a:rPr>
              <a:t>-alpha | </a:t>
            </a:r>
            <a:r>
              <a:rPr lang="fr-FR" dirty="0" err="1">
                <a:latin typeface="Orbitron" panose="02000000000000000000"/>
              </a:rPr>
              <a:t>lower</a:t>
            </a:r>
            <a:r>
              <a:rPr lang="fr-FR" dirty="0">
                <a:latin typeface="Orbitron" panose="02000000000000000000"/>
              </a:rPr>
              <a:t>-alpha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Marqueur graphique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list</a:t>
            </a:r>
            <a:r>
              <a:rPr lang="fr-FR" dirty="0">
                <a:latin typeface="Orbitron" panose="02000000000000000000"/>
              </a:rPr>
              <a:t>-style-image: url(“chemin/vers/une/image.jpg”);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Retrait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 err="1">
                <a:latin typeface="Orbitron" panose="02000000000000000000"/>
              </a:rPr>
              <a:t>list</a:t>
            </a:r>
            <a:r>
              <a:rPr lang="fr-FR" dirty="0">
                <a:latin typeface="Orbitron" panose="02000000000000000000"/>
              </a:rPr>
              <a:t>-style-position: </a:t>
            </a:r>
            <a:r>
              <a:rPr lang="fr-FR" dirty="0" err="1">
                <a:latin typeface="Orbitron" panose="02000000000000000000"/>
              </a:rPr>
              <a:t>outside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inside</a:t>
            </a:r>
            <a:r>
              <a:rPr lang="fr-FR" dirty="0">
                <a:latin typeface="Orbitron" panose="0200000000000000000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3520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arrière-plans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Une couleur d’arrière plan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background-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: …;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Insertion d’une image d’arrière-plan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background-image: url(“chemin/vers/une/image.png”);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Répétition de l’arrière plan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background-</a:t>
            </a:r>
            <a:r>
              <a:rPr lang="fr-FR" dirty="0" err="1">
                <a:latin typeface="Orbitron" panose="02000000000000000000"/>
              </a:rPr>
              <a:t>repeat</a:t>
            </a:r>
            <a:r>
              <a:rPr lang="fr-FR" dirty="0">
                <a:latin typeface="Orbitron" panose="02000000000000000000"/>
              </a:rPr>
              <a:t>: </a:t>
            </a:r>
            <a:r>
              <a:rPr lang="fr-FR" dirty="0" err="1">
                <a:latin typeface="Orbitron" panose="02000000000000000000"/>
              </a:rPr>
              <a:t>repeat</a:t>
            </a:r>
            <a:r>
              <a:rPr lang="fr-FR" dirty="0">
                <a:latin typeface="Orbitron" panose="02000000000000000000"/>
              </a:rPr>
              <a:t> | </a:t>
            </a:r>
            <a:r>
              <a:rPr lang="fr-FR" dirty="0" err="1">
                <a:latin typeface="Orbitron" panose="02000000000000000000"/>
              </a:rPr>
              <a:t>repeat</a:t>
            </a:r>
            <a:r>
              <a:rPr lang="fr-FR" dirty="0">
                <a:latin typeface="Orbitron" panose="02000000000000000000"/>
              </a:rPr>
              <a:t>-x | </a:t>
            </a:r>
            <a:r>
              <a:rPr lang="fr-FR" dirty="0" err="1">
                <a:latin typeface="Orbitron" panose="02000000000000000000"/>
              </a:rPr>
              <a:t>repeat</a:t>
            </a:r>
            <a:r>
              <a:rPr lang="fr-FR" dirty="0">
                <a:latin typeface="Orbitron" panose="02000000000000000000"/>
              </a:rPr>
              <a:t>-y | no-</a:t>
            </a:r>
            <a:r>
              <a:rPr lang="fr-FR" dirty="0" err="1">
                <a:latin typeface="Orbitron" panose="02000000000000000000"/>
              </a:rPr>
              <a:t>repeat</a:t>
            </a: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Positionnement de l’image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background-position: valeur;</a:t>
            </a:r>
          </a:p>
        </p:txBody>
      </p:sp>
    </p:spTree>
    <p:extLst>
      <p:ext uri="{BB962C8B-B14F-4D97-AF65-F5344CB8AC3E}">
        <p14:creationId xmlns:p14="http://schemas.microsoft.com/office/powerpoint/2010/main" val="1939817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hypertextes et pseudo-éléments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Lien non visité : </a:t>
            </a:r>
            <a:r>
              <a:rPr lang="fr-FR" b="1" dirty="0">
                <a:latin typeface="Orbitron" panose="02000000000000000000"/>
              </a:rPr>
              <a:t>a:link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Lien visité : </a:t>
            </a:r>
            <a:r>
              <a:rPr lang="fr-FR" b="1" dirty="0">
                <a:latin typeface="Orbitron" panose="02000000000000000000"/>
              </a:rPr>
              <a:t>a:visited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Lien activé par le clic de souris : </a:t>
            </a:r>
            <a:r>
              <a:rPr lang="fr-FR" b="1" dirty="0">
                <a:latin typeface="Orbitron" panose="02000000000000000000"/>
              </a:rPr>
              <a:t>a:active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Lien activé par une touche de clavier : </a:t>
            </a:r>
            <a:r>
              <a:rPr lang="fr-FR" b="1" dirty="0">
                <a:latin typeface="Orbitron" panose="02000000000000000000"/>
              </a:rPr>
              <a:t>a:focus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Lien survolé : </a:t>
            </a:r>
            <a:r>
              <a:rPr lang="fr-FR" b="1" dirty="0">
                <a:latin typeface="Orbitron" panose="02000000000000000000"/>
              </a:rPr>
              <a:t>a:hover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Style différent pour le premier élément enfant de l’élément : </a:t>
            </a:r>
            <a:r>
              <a:rPr lang="fr-FR" b="1" dirty="0" err="1">
                <a:latin typeface="Orbitron" panose="02000000000000000000"/>
              </a:rPr>
              <a:t>xxx:first-child</a:t>
            </a:r>
            <a:endParaRPr lang="fr-FR" b="1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Style différent pour le dernier élément enfant de l’élément : </a:t>
            </a:r>
            <a:r>
              <a:rPr lang="fr-FR" b="1" dirty="0" err="1">
                <a:latin typeface="Orbitron" panose="02000000000000000000"/>
              </a:rPr>
              <a:t>xxx:last-child</a:t>
            </a:r>
            <a:endParaRPr lang="fr-FR" b="1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Style différent pour un élément enfant sur deux : </a:t>
            </a:r>
            <a:r>
              <a:rPr lang="fr-FR" b="1" dirty="0" err="1">
                <a:latin typeface="Orbitron" panose="02000000000000000000"/>
              </a:rPr>
              <a:t>xxx:nth-child</a:t>
            </a:r>
            <a:r>
              <a:rPr lang="fr-FR" b="1" dirty="0">
                <a:latin typeface="Orbitron" panose="02000000000000000000"/>
              </a:rPr>
              <a:t>(</a:t>
            </a:r>
            <a:r>
              <a:rPr lang="fr-FR" b="1" dirty="0" err="1">
                <a:latin typeface="Orbitron" panose="02000000000000000000"/>
              </a:rPr>
              <a:t>odd</a:t>
            </a:r>
            <a:r>
              <a:rPr lang="fr-FR" b="1" dirty="0">
                <a:latin typeface="Orbitron" panose="02000000000000000000"/>
              </a:rPr>
              <a:t>)</a:t>
            </a:r>
            <a:r>
              <a:rPr lang="fr-FR" dirty="0">
                <a:latin typeface="Orbitron" panose="02000000000000000000"/>
              </a:rPr>
              <a:t> et </a:t>
            </a:r>
            <a:r>
              <a:rPr lang="fr-FR" b="1" dirty="0" err="1">
                <a:latin typeface="Orbitron" panose="02000000000000000000"/>
              </a:rPr>
              <a:t>xxx:nth-child</a:t>
            </a:r>
            <a:r>
              <a:rPr lang="fr-FR" b="1" dirty="0">
                <a:latin typeface="Orbitron" panose="02000000000000000000"/>
              </a:rPr>
              <a:t>(</a:t>
            </a:r>
            <a:r>
              <a:rPr lang="fr-FR" b="1" dirty="0" err="1">
                <a:latin typeface="Orbitron" panose="02000000000000000000"/>
              </a:rPr>
              <a:t>even</a:t>
            </a:r>
            <a:r>
              <a:rPr lang="fr-FR" b="1" dirty="0">
                <a:latin typeface="Orbitron" panose="02000000000000000000"/>
              </a:rPr>
              <a:t>)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Première lettre d’un texte : </a:t>
            </a:r>
            <a:r>
              <a:rPr lang="fr-FR" b="1" dirty="0" err="1">
                <a:latin typeface="Orbitron" panose="02000000000000000000"/>
              </a:rPr>
              <a:t>xxx:first-letter</a:t>
            </a:r>
            <a:endParaRPr lang="fr-FR" b="1" dirty="0">
              <a:latin typeface="Orbitron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71594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hypertextes et pseudo-éléments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Sélecteur descendant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.articles a { background-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: </a:t>
            </a:r>
            <a:r>
              <a:rPr lang="fr-FR" dirty="0" err="1">
                <a:latin typeface="Orbitron" panose="02000000000000000000"/>
              </a:rPr>
              <a:t>blue</a:t>
            </a:r>
            <a:r>
              <a:rPr lang="fr-FR" dirty="0">
                <a:latin typeface="Orbitron" panose="02000000000000000000"/>
              </a:rPr>
              <a:t>; }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attribue un couleur bleue à toutes les balises a contenues dans des balises de classe « articles »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Sélecteur enfant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 &gt; a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attribue un style aux balises a directement enfant de p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Sélecteur adjacent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h1 + h2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attribut un style aux h2 suivant directement un h1</a:t>
            </a:r>
          </a:p>
        </p:txBody>
      </p:sp>
    </p:spTree>
    <p:extLst>
      <p:ext uri="{BB962C8B-B14F-4D97-AF65-F5344CB8AC3E}">
        <p14:creationId xmlns:p14="http://schemas.microsoft.com/office/powerpoint/2010/main" val="1535886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boîtes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élément boîte est défini par le W3C comment étant une zone rectangulaire constituée ainsi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26D3D2-7FF2-BD66-5795-6C1440A2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92" y="2389916"/>
            <a:ext cx="7764816" cy="35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7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bordures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est possible de personnaliser les bordures d’un élément avec plusieurs propriétés.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color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width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border-style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Toutes les propriétés des bordures sont déclinées pour n’affecter qu’un seul côté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 : border-top-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</a:t>
            </a:r>
            <a:r>
              <a:rPr lang="fr-FR" dirty="0" err="1">
                <a:latin typeface="Orbitron" panose="02000000000000000000"/>
              </a:rPr>
              <a:t>left</a:t>
            </a:r>
            <a:r>
              <a:rPr lang="fr-FR" dirty="0">
                <a:latin typeface="Orbitron" panose="02000000000000000000"/>
              </a:rPr>
              <a:t>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</a:t>
            </a:r>
            <a:r>
              <a:rPr lang="fr-FR" dirty="0" err="1">
                <a:latin typeface="Orbitron" panose="02000000000000000000"/>
              </a:rPr>
              <a:t>bottom</a:t>
            </a:r>
            <a:r>
              <a:rPr lang="fr-FR" dirty="0">
                <a:latin typeface="Orbitron" panose="02000000000000000000"/>
              </a:rPr>
              <a:t>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border-right-</a:t>
            </a:r>
            <a:r>
              <a:rPr lang="fr-FR" dirty="0" err="1">
                <a:latin typeface="Orbitron" panose="02000000000000000000"/>
              </a:rPr>
              <a:t>color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1643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bordures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est possible de personnaliser les bordures d’un élément avec plusieurs propriétés.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color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width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border-style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Toutes les propriétés des bordures sont déclinées pour n’affecter qu’un seul côté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 : border-top-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</a:t>
            </a:r>
            <a:r>
              <a:rPr lang="fr-FR" dirty="0" err="1">
                <a:latin typeface="Orbitron" panose="02000000000000000000"/>
              </a:rPr>
              <a:t>left</a:t>
            </a:r>
            <a:r>
              <a:rPr lang="fr-FR" dirty="0">
                <a:latin typeface="Orbitron" panose="02000000000000000000"/>
              </a:rPr>
              <a:t>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</a:t>
            </a:r>
            <a:r>
              <a:rPr lang="fr-FR" dirty="0" err="1">
                <a:latin typeface="Orbitron" panose="02000000000000000000"/>
              </a:rPr>
              <a:t>bottom</a:t>
            </a:r>
            <a:r>
              <a:rPr lang="fr-FR" dirty="0">
                <a:latin typeface="Orbitron" panose="02000000000000000000"/>
              </a:rPr>
              <a:t>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border-right-</a:t>
            </a:r>
            <a:r>
              <a:rPr lang="fr-FR" dirty="0" err="1">
                <a:latin typeface="Orbitron" panose="02000000000000000000"/>
              </a:rPr>
              <a:t>color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17BF36-AB70-7F17-3FA6-050AE774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9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bordures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DFD40BD5-76DA-4DBC-9AFB-4A07AD2D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Il est possible de personnaliser les bordures d’un élément avec plusieurs propriétés.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color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width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border-style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Toutes les propriétés des bordures sont déclinées pour n’affecter qu’un seul côté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border-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 : border-top-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</a:t>
            </a:r>
            <a:r>
              <a:rPr lang="fr-FR" dirty="0" err="1">
                <a:latin typeface="Orbitron" panose="02000000000000000000"/>
              </a:rPr>
              <a:t>left</a:t>
            </a:r>
            <a:r>
              <a:rPr lang="fr-FR" dirty="0">
                <a:latin typeface="Orbitron" panose="02000000000000000000"/>
              </a:rPr>
              <a:t>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</a:t>
            </a:r>
            <a:r>
              <a:rPr lang="fr-FR" dirty="0" err="1">
                <a:latin typeface="Orbitron" panose="02000000000000000000"/>
              </a:rPr>
              <a:t>bottom</a:t>
            </a:r>
            <a:r>
              <a:rPr lang="fr-FR" dirty="0">
                <a:latin typeface="Orbitron" panose="02000000000000000000"/>
              </a:rPr>
              <a:t>-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, border-right-</a:t>
            </a:r>
            <a:r>
              <a:rPr lang="fr-FR" dirty="0" err="1">
                <a:latin typeface="Orbitron" panose="02000000000000000000"/>
              </a:rPr>
              <a:t>color</a:t>
            </a: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4A18F2-3F14-A284-98E4-76D0461F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5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93BCD-EF18-47F5-9308-84D76CB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CSS Javascript</a:t>
            </a:r>
            <a:br>
              <a:rPr lang="fr-FR" dirty="0"/>
            </a:br>
            <a:r>
              <a:rPr lang="fr-FR" sz="4400" dirty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déclaration d’un style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Un style est déclaré pour le binôme </a:t>
            </a:r>
            <a:r>
              <a:rPr lang="fr-FR" b="1" dirty="0" err="1">
                <a:latin typeface="Orbitron" panose="02000000000000000000"/>
              </a:rPr>
              <a:t>property</a:t>
            </a:r>
            <a:r>
              <a:rPr lang="fr-FR" b="1" dirty="0">
                <a:latin typeface="Orbitron" panose="02000000000000000000"/>
              </a:rPr>
              <a:t> : value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Exemple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i="1" dirty="0">
                <a:latin typeface="Orbitron" panose="02000000000000000000"/>
              </a:rPr>
              <a:t>background-</a:t>
            </a:r>
            <a:r>
              <a:rPr lang="fr-FR" i="1" dirty="0" err="1">
                <a:latin typeface="Orbitron" panose="02000000000000000000"/>
              </a:rPr>
              <a:t>color</a:t>
            </a:r>
            <a:r>
              <a:rPr lang="fr-FR" i="1" dirty="0">
                <a:latin typeface="Orbitron" panose="02000000000000000000"/>
              </a:rPr>
              <a:t>: </a:t>
            </a:r>
            <a:r>
              <a:rPr lang="fr-FR" i="1" dirty="0" err="1">
                <a:latin typeface="Orbitron" panose="02000000000000000000"/>
              </a:rPr>
              <a:t>blue</a:t>
            </a:r>
            <a:r>
              <a:rPr lang="fr-FR" i="1" dirty="0">
                <a:latin typeface="Orbitron" panose="02000000000000000000"/>
              </a:rPr>
              <a:t>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i="1" dirty="0">
                <a:latin typeface="Orbitron" panose="02000000000000000000"/>
              </a:rPr>
              <a:t>font-</a:t>
            </a:r>
            <a:r>
              <a:rPr lang="fr-FR" i="1" dirty="0" err="1">
                <a:latin typeface="Orbitron" panose="02000000000000000000"/>
              </a:rPr>
              <a:t>family</a:t>
            </a:r>
            <a:r>
              <a:rPr lang="fr-FR" i="1" dirty="0">
                <a:latin typeface="Orbitron" panose="02000000000000000000"/>
              </a:rPr>
              <a:t>: </a:t>
            </a:r>
            <a:r>
              <a:rPr lang="fr-FR" i="1" dirty="0" err="1">
                <a:latin typeface="Orbitron" panose="02000000000000000000"/>
              </a:rPr>
              <a:t>arial</a:t>
            </a:r>
            <a:r>
              <a:rPr lang="fr-FR" i="1" dirty="0">
                <a:latin typeface="Orbitron" panose="02000000000000000000"/>
              </a:rPr>
              <a:t>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i="1" dirty="0">
                <a:latin typeface="Orbitron" panose="02000000000000000000"/>
              </a:rPr>
              <a:t>border-size: 12px;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i="1" dirty="0">
                <a:latin typeface="Orbitron" panose="02000000000000000000"/>
              </a:rPr>
              <a:t>border-style: </a:t>
            </a:r>
            <a:r>
              <a:rPr lang="fr-FR" i="1" dirty="0" err="1">
                <a:latin typeface="Orbitron" panose="02000000000000000000"/>
              </a:rPr>
              <a:t>solid</a:t>
            </a:r>
            <a:r>
              <a:rPr lang="fr-FR" i="1" dirty="0">
                <a:latin typeface="Orbitron" panose="0200000000000000000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49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CSS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On utilise un sélecteur pour appliquer des règles d’affichage </a:t>
            </a:r>
            <a:r>
              <a:rPr lang="fr-FR" dirty="0">
                <a:highlight>
                  <a:srgbClr val="C0C0C0"/>
                </a:highlight>
                <a:latin typeface="Orbitron" panose="02000000000000000000"/>
              </a:rPr>
              <a:t>Sélecteur { bloc de déclarations }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Sélecteur : permet de sélectionner les éléments HTML que l’on veut styliser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Bloc de déclarations : propriétés des éléments à modifier avec la valeur à appliquer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Exemple : 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h1 { 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: </a:t>
            </a:r>
            <a:r>
              <a:rPr lang="fr-FR" dirty="0" err="1">
                <a:latin typeface="Orbitron" panose="02000000000000000000"/>
              </a:rPr>
              <a:t>blue</a:t>
            </a:r>
            <a:r>
              <a:rPr lang="fr-FR" dirty="0">
                <a:latin typeface="Orbitron" panose="02000000000000000000"/>
              </a:rPr>
              <a:t>; }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/*  La propriété 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 de tous les h1 prendra la valeur bleue */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Bloc de déclaration : 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Liste de propriétés et valeurs sous la forme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propriété1 : valeur1;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propriété2 : valeur2;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…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Partiellement sensible à la casse (valeurs de class et </a:t>
            </a:r>
            <a:r>
              <a:rPr lang="fr-FR" dirty="0" err="1">
                <a:latin typeface="Orbitron" panose="02000000000000000000"/>
              </a:rPr>
              <a:t>d’id</a:t>
            </a:r>
            <a:r>
              <a:rPr lang="fr-FR" dirty="0">
                <a:latin typeface="Orbitron" panose="0200000000000000000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6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écrire le code CSS ?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Trois manières de déclarer du CSS :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</a:t>
            </a:r>
            <a:r>
              <a:rPr lang="fr-FR" b="1" dirty="0">
                <a:latin typeface="Orbitron" panose="02000000000000000000"/>
              </a:rPr>
              <a:t>styles locaux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Attribut style des balises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</a:t>
            </a:r>
            <a:r>
              <a:rPr lang="fr-FR" b="1" dirty="0">
                <a:latin typeface="Orbitron" panose="02000000000000000000"/>
              </a:rPr>
              <a:t>styles internes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Balises &lt;style&gt;…&lt;/style&gt; de la section &lt;</a:t>
            </a:r>
            <a:r>
              <a:rPr lang="fr-FR" dirty="0" err="1">
                <a:latin typeface="Orbitron" panose="02000000000000000000"/>
              </a:rPr>
              <a:t>head</a:t>
            </a:r>
            <a:r>
              <a:rPr lang="fr-FR" dirty="0">
                <a:latin typeface="Orbitron" panose="0200000000000000000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8A7C78-713D-7203-F387-3431B0E1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9" y="2698649"/>
            <a:ext cx="5165306" cy="469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8E76B1-993B-0DF3-556D-C3C0CD53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09" y="4561322"/>
            <a:ext cx="4072129" cy="17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écrire le code CSS ?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Trois manières de déclarer du CSS :</a:t>
            </a: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</a:t>
            </a:r>
            <a:r>
              <a:rPr lang="fr-FR" b="1" dirty="0">
                <a:latin typeface="Orbitron" panose="02000000000000000000"/>
              </a:rPr>
              <a:t>styles locaux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Attribut style des balises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Les </a:t>
            </a:r>
            <a:r>
              <a:rPr lang="fr-FR" b="1" dirty="0">
                <a:latin typeface="Orbitron" panose="02000000000000000000"/>
              </a:rPr>
              <a:t>styles internes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Balises &lt;style&gt;…&lt;/style&gt; de la section &lt;</a:t>
            </a:r>
            <a:r>
              <a:rPr lang="fr-FR" dirty="0" err="1">
                <a:latin typeface="Orbitron" panose="02000000000000000000"/>
              </a:rPr>
              <a:t>head</a:t>
            </a:r>
            <a:r>
              <a:rPr lang="fr-FR" dirty="0">
                <a:latin typeface="Orbitron" panose="0200000000000000000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8A7C78-713D-7203-F387-3431B0E1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9" y="2698649"/>
            <a:ext cx="5165306" cy="469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8E76B1-993B-0DF3-556D-C3C0CD53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09" y="4561322"/>
            <a:ext cx="4072129" cy="1733778"/>
          </a:xfrm>
          <a:prstGeom prst="rect">
            <a:avLst/>
          </a:prstGeom>
        </p:spPr>
      </p:pic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D04F1C38-5F9C-A5EF-6C5E-6D6865222BC9}"/>
              </a:ext>
            </a:extLst>
          </p:cNvPr>
          <p:cNvSpPr txBox="1">
            <a:spLocks/>
          </p:cNvSpPr>
          <p:nvPr/>
        </p:nvSpPr>
        <p:spPr>
          <a:xfrm>
            <a:off x="6962862" y="3717444"/>
            <a:ext cx="4895675" cy="1892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13E4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C7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660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8595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8595B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La </a:t>
            </a:r>
            <a:r>
              <a:rPr lang="fr-FR" b="1" dirty="0">
                <a:latin typeface="Orbitron" panose="02000000000000000000"/>
              </a:rPr>
              <a:t>feuille de style externe</a:t>
            </a:r>
            <a:r>
              <a:rPr lang="fr-FR" dirty="0">
                <a:latin typeface="Orbitron" panose="02000000000000000000"/>
              </a:rPr>
              <a:t> (à privilégier)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Fichier texte indépendant, avec l’extension </a:t>
            </a:r>
            <a:r>
              <a:rPr lang="fr-FR" b="1" dirty="0">
                <a:latin typeface="Orbitron" panose="02000000000000000000"/>
              </a:rPr>
              <a:t>.</a:t>
            </a:r>
            <a:r>
              <a:rPr lang="fr-FR" b="1" dirty="0" err="1">
                <a:latin typeface="Orbitron" panose="02000000000000000000"/>
              </a:rPr>
              <a:t>css</a:t>
            </a:r>
            <a:endParaRPr lang="fr-FR" b="1" dirty="0">
              <a:latin typeface="Orbitron" panose="0200000000000000000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DF21402-20EA-8202-7FE7-85693A718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747" y="4831364"/>
            <a:ext cx="5666385" cy="1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5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écrire le code CSS ?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La syntaxe à respecter :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latin typeface="Orbitron" panose="02000000000000000000"/>
              </a:rPr>
              <a:t>Contenu HTML						Contenu CSS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D8356F-A74F-5E3D-8A7C-ACA055A8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1" y="2290194"/>
            <a:ext cx="4882244" cy="337708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496523-339B-E182-3C53-E02B1E7E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72" y="2290194"/>
            <a:ext cx="3778128" cy="22936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8B9276-8AE8-8209-29B2-3DEBE8C5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356" y="4724702"/>
            <a:ext cx="4085760" cy="1885151"/>
          </a:xfrm>
          <a:prstGeom prst="rect">
            <a:avLst/>
          </a:prstGeom>
          <a:ln>
            <a:solidFill>
              <a:srgbClr val="013E48"/>
            </a:solidFill>
          </a:ln>
        </p:spPr>
      </p:pic>
    </p:spTree>
    <p:extLst>
      <p:ext uri="{BB962C8B-B14F-4D97-AF65-F5344CB8AC3E}">
        <p14:creationId xmlns:p14="http://schemas.microsoft.com/office/powerpoint/2010/main" val="212432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0EEE765-A94E-4C36-9339-6499E0C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sélecteurs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A9384D5-CDCC-1E13-9DF0-92B36168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Comment appliquer les styles à mes balises ?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Sélecteur universel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* { </a:t>
            </a:r>
            <a:r>
              <a:rPr lang="fr-FR" dirty="0" err="1">
                <a:latin typeface="Orbitron" panose="02000000000000000000"/>
              </a:rPr>
              <a:t>color</a:t>
            </a:r>
            <a:r>
              <a:rPr lang="fr-FR" dirty="0">
                <a:latin typeface="Orbitron" panose="02000000000000000000"/>
              </a:rPr>
              <a:t> : #ff0000 }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endParaRPr lang="fr-FR" dirty="0">
              <a:latin typeface="Orbitron" panose="02000000000000000000"/>
            </a:endParaRP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Sélecteur d’instances</a:t>
            </a:r>
            <a:r>
              <a:rPr lang="fr-FR" dirty="0">
                <a:latin typeface="Orbitron" panose="02000000000000000000"/>
              </a:rPr>
              <a:t> de balise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body {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</a:t>
            </a:r>
            <a:r>
              <a:rPr lang="fr-FR" dirty="0" err="1">
                <a:latin typeface="Orbitron" panose="02000000000000000000"/>
              </a:rPr>
              <a:t>background-image:url</a:t>
            </a:r>
            <a:r>
              <a:rPr lang="fr-FR" dirty="0">
                <a:latin typeface="Orbitron" panose="02000000000000000000"/>
              </a:rPr>
              <a:t>(“image/fond.png”);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</a:t>
            </a:r>
            <a:r>
              <a:rPr lang="fr-FR" dirty="0" err="1">
                <a:latin typeface="Orbitron" panose="02000000000000000000"/>
              </a:rPr>
              <a:t>background-position:center</a:t>
            </a:r>
            <a:r>
              <a:rPr lang="fr-FR" dirty="0">
                <a:latin typeface="Orbitron" panose="02000000000000000000"/>
              </a:rPr>
              <a:t>;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	</a:t>
            </a:r>
            <a:r>
              <a:rPr lang="fr-FR" dirty="0" err="1">
                <a:latin typeface="Orbitron" panose="02000000000000000000"/>
              </a:rPr>
              <a:t>background-repeat:no-repeat</a:t>
            </a:r>
            <a:r>
              <a:rPr lang="fr-FR" dirty="0">
                <a:latin typeface="Orbitron" panose="02000000000000000000"/>
              </a:rPr>
              <a:t>;</a:t>
            </a:r>
            <a:br>
              <a:rPr lang="fr-FR" dirty="0">
                <a:latin typeface="Orbitron" panose="02000000000000000000"/>
              </a:rPr>
            </a:br>
            <a:r>
              <a:rPr lang="fr-FR" dirty="0">
                <a:latin typeface="Orbitron" panose="02000000000000000000"/>
              </a:rPr>
              <a:t>} /* Image de fond centrée et non répétée sur les pages du site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p { </a:t>
            </a:r>
            <a:r>
              <a:rPr lang="fr-FR" dirty="0" err="1">
                <a:latin typeface="Orbitron" panose="02000000000000000000"/>
              </a:rPr>
              <a:t>text-align:justify</a:t>
            </a:r>
            <a:r>
              <a:rPr lang="fr-FR" dirty="0">
                <a:latin typeface="Orbitron" panose="02000000000000000000"/>
              </a:rPr>
              <a:t>; } // Tous les paragraphes sont justifiés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fr-FR" b="1" dirty="0">
                <a:latin typeface="Orbitron" panose="02000000000000000000"/>
              </a:rPr>
              <a:t>Sélection multiple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fr-FR" dirty="0">
                <a:latin typeface="Orbitron" panose="02000000000000000000"/>
              </a:rPr>
              <a:t>h1, h2, h3, h4 { </a:t>
            </a:r>
            <a:r>
              <a:rPr lang="fr-FR" dirty="0" err="1">
                <a:latin typeface="Orbitron" panose="02000000000000000000"/>
              </a:rPr>
              <a:t>font-family:verdana</a:t>
            </a:r>
            <a:r>
              <a:rPr lang="fr-FR" dirty="0">
                <a:latin typeface="Orbitron" panose="02000000000000000000"/>
              </a:rPr>
              <a:t>; } /* Tous les titres utiliseront la police Verdana */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00D2FF-A794-BB28-878B-0E197012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986" y="2036841"/>
            <a:ext cx="3142445" cy="16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5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Slides IB 2021" id="{7A2AA501-0351-44A1-89E9-942CA41885BE}" vid="{28485216-5441-4BF6-BA2B-A29CC81EF2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1510</Words>
  <Application>Microsoft Office PowerPoint</Application>
  <PresentationFormat>Grand écran</PresentationFormat>
  <Paragraphs>226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</vt:lpstr>
      <vt:lpstr>Calibri</vt:lpstr>
      <vt:lpstr>Orbitron</vt:lpstr>
      <vt:lpstr>Thème Office</vt:lpstr>
      <vt:lpstr>HTML CSS Javascript CSS</vt:lpstr>
      <vt:lpstr>Objectif</vt:lpstr>
      <vt:lpstr>Introduction</vt:lpstr>
      <vt:lpstr>La déclaration d’un style</vt:lpstr>
      <vt:lpstr>Règles CSS</vt:lpstr>
      <vt:lpstr>Où écrire le code CSS ?</vt:lpstr>
      <vt:lpstr>Où écrire le code CSS ?</vt:lpstr>
      <vt:lpstr>Où écrire le code CSS ?</vt:lpstr>
      <vt:lpstr>Les sélecteurs</vt:lpstr>
      <vt:lpstr>Les sélecteurs</vt:lpstr>
      <vt:lpstr>Les sélecteurs</vt:lpstr>
      <vt:lpstr>Différentes notations</vt:lpstr>
      <vt:lpstr>Document Object Model (DOM)</vt:lpstr>
      <vt:lpstr>Héritage des propriétés</vt:lpstr>
      <vt:lpstr>Héritage des propriétés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Positionnement des éléments</vt:lpstr>
      <vt:lpstr>Le texte</vt:lpstr>
      <vt:lpstr>Le texte</vt:lpstr>
      <vt:lpstr>Les listes</vt:lpstr>
      <vt:lpstr>Les arrière-plans</vt:lpstr>
      <vt:lpstr>Liens hypertextes et pseudo-éléments</vt:lpstr>
      <vt:lpstr>Liens hypertextes et pseudo-éléments</vt:lpstr>
      <vt:lpstr>Propriétés des boîtes</vt:lpstr>
      <vt:lpstr>Les bordures</vt:lpstr>
      <vt:lpstr>Les bordures</vt:lpstr>
      <vt:lpstr>Les bordures</vt:lpstr>
      <vt:lpstr>HTML CSS Javascript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BADUEL MAGUETA</dc:creator>
  <cp:lastModifiedBy>Etienne Cassin</cp:lastModifiedBy>
  <cp:revision>247</cp:revision>
  <dcterms:created xsi:type="dcterms:W3CDTF">2020-11-12T09:05:52Z</dcterms:created>
  <dcterms:modified xsi:type="dcterms:W3CDTF">2022-07-24T23:49:40Z</dcterms:modified>
</cp:coreProperties>
</file>