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1"/>
  </p:notesMasterIdLst>
  <p:sldIdLst>
    <p:sldId id="256" r:id="rId2"/>
    <p:sldId id="257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282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E48"/>
    <a:srgbClr val="FF6600"/>
    <a:srgbClr val="006C71"/>
    <a:srgbClr val="57C3B9"/>
    <a:srgbClr val="E0F3F1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0DA68-315F-4F98-8DAE-06FC58876B9D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6DA29-FDC0-44A6-B289-413439958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55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B742EAF2-CCF3-43F3-BBD8-C0C949177114}"/>
              </a:ext>
            </a:extLst>
          </p:cNvPr>
          <p:cNvSpPr txBox="1"/>
          <p:nvPr userDrawn="1"/>
        </p:nvSpPr>
        <p:spPr>
          <a:xfrm>
            <a:off x="0" y="6349589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rbitron" panose="02000000000000000000" pitchFamily="2" charset="0"/>
              </a:rPr>
              <a:t>Etienne CASSIN – </a:t>
            </a:r>
            <a:r>
              <a:rPr lang="fr-FR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rbitron" panose="02000000000000000000" pitchFamily="2" charset="0"/>
              </a:rPr>
              <a:t>etienne.cassin@sweetdreams.studio</a:t>
            </a:r>
            <a:endParaRPr lang="fr-FR" sz="1100" b="1" dirty="0">
              <a:solidFill>
                <a:schemeClr val="tx1">
                  <a:lumMod val="50000"/>
                  <a:lumOff val="50000"/>
                </a:schemeClr>
              </a:solidFill>
              <a:latin typeface="Orbitron" panose="02000000000000000000" pitchFamily="2" charset="0"/>
            </a:endParaRPr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7083E5FB-EC98-4C89-A0A9-C2661C98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6473"/>
            <a:ext cx="12192000" cy="2105054"/>
          </a:xfrm>
          <a:prstGeom prst="rect">
            <a:avLst/>
          </a:prstGeom>
          <a:solidFill>
            <a:srgbClr val="006C71"/>
          </a:soli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Orbitron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7" name="Image 6" descr="Une image contenant texte, horloge, signe, jauge&#10;&#10;Description générée automatiquement">
            <a:extLst>
              <a:ext uri="{FF2B5EF4-FFF2-40B4-BE49-F238E27FC236}">
                <a16:creationId xmlns:a16="http://schemas.microsoft.com/office/drawing/2014/main" id="{F175E414-422A-641A-0DC4-C7FA8ECCF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7" y="508411"/>
            <a:ext cx="2339236" cy="5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58D992-47A2-4A3A-9102-EAE2DAA27D5B}"/>
              </a:ext>
            </a:extLst>
          </p:cNvPr>
          <p:cNvSpPr/>
          <p:nvPr userDrawn="1"/>
        </p:nvSpPr>
        <p:spPr>
          <a:xfrm>
            <a:off x="838200" y="1"/>
            <a:ext cx="11353800" cy="892629"/>
          </a:xfrm>
          <a:prstGeom prst="rect">
            <a:avLst/>
          </a:prstGeom>
          <a:solidFill>
            <a:srgbClr val="013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943AA-43FB-4895-9DDA-E6E86409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  <a:prstGeom prst="rect">
            <a:avLst/>
          </a:prstGeom>
        </p:spPr>
        <p:txBody>
          <a:bodyPr/>
          <a:lstStyle>
            <a:lvl1pPr>
              <a:buClr>
                <a:srgbClr val="013E48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006C71"/>
              </a:buCl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FF6600"/>
              </a:buCl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58595B"/>
              </a:buCl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58595B"/>
              </a:buClr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74C5A7-071C-4932-AEF6-318E862A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2629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Orbitron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2754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D8DC90-E81F-4240-B66D-836B2B519AEA}"/>
              </a:ext>
            </a:extLst>
          </p:cNvPr>
          <p:cNvSpPr/>
          <p:nvPr userDrawn="1"/>
        </p:nvSpPr>
        <p:spPr>
          <a:xfrm>
            <a:off x="838200" y="1"/>
            <a:ext cx="11353800" cy="892629"/>
          </a:xfrm>
          <a:prstGeom prst="rect">
            <a:avLst/>
          </a:prstGeom>
          <a:solidFill>
            <a:srgbClr val="013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87C86AC-E1C9-4E4C-8852-A90C01023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  <a:prstGeom prst="rect">
            <a:avLst/>
          </a:prstGeom>
        </p:spPr>
        <p:txBody>
          <a:bodyPr/>
          <a:lstStyle>
            <a:lvl1pPr>
              <a:buClr>
                <a:srgbClr val="013E48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006C71"/>
              </a:buCl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FF6600"/>
              </a:buCl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58595B"/>
              </a:buCl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58595B"/>
              </a:buClr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63BE2CE-37ED-44EC-9C82-A8892743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63" y="0"/>
            <a:ext cx="11280694" cy="764703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="1">
                <a:solidFill>
                  <a:schemeClr val="bg1"/>
                </a:solidFill>
                <a:effectLst/>
                <a:latin typeface="Orbitron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D0CF757-2234-483B-A6E3-7067E3CB4E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765175"/>
            <a:ext cx="7507779" cy="41592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/>
          <a:lstStyle>
            <a:lvl1pPr>
              <a:buNone/>
              <a:defRPr sz="1800" b="1">
                <a:solidFill>
                  <a:schemeClr val="bg1"/>
                </a:solidFill>
                <a:latin typeface="Orbitron" panose="020000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4592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23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50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i.gouv.f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on.org/json-e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on.org/json-e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93BCD-EF18-47F5-9308-84D76CB9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CSS Javascript</a:t>
            </a:r>
            <a:br>
              <a:rPr lang="fr-FR" dirty="0"/>
            </a:br>
            <a:r>
              <a:rPr lang="fr-FR" sz="4400" dirty="0" err="1"/>
              <a:t>Javascript</a:t>
            </a:r>
            <a:r>
              <a:rPr lang="fr-FR" sz="4400" dirty="0"/>
              <a:t> – Webservices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893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Callbacks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En Javascript, il est possible de stocker des fonctions dans des variables.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 Regardons l’intérêt avec la calculatrice avec choix d’opérateur (exo 1 revisité)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Les callbacks sont un cas particulier de cette utilisation.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i="1" dirty="0">
                <a:sym typeface="Wingdings" panose="05000000000000000000" pitchFamily="2" charset="2"/>
              </a:rPr>
              <a:t>Un callback est une fonction passée en paramètre d’une autre fonction, qui sera invoquée par cette dernière à un moment donné du traitement.</a:t>
            </a:r>
          </a:p>
          <a:p>
            <a:pPr marL="3657600" lvl="8" indent="0">
              <a:buNone/>
            </a:pPr>
            <a:r>
              <a:rPr lang="fr-FR" dirty="0">
                <a:sym typeface="Wingdings" panose="05000000000000000000" pitchFamily="2" charset="2"/>
              </a:rPr>
              <a:t>source : MDN</a:t>
            </a:r>
          </a:p>
          <a:p>
            <a:pPr marL="3657600" lvl="8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L’objectif est de pouvoir définir des comportements (fonctions) qui s’exécuteront à la fin d’un traitement long, ou à des moments clés de celui-ci.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543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Callbacks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En Javascript, il est possible de stocker des fonctions dans des variables.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 Regardons l’intérêt avec la calculatrice avec choix d’opérateur (exo 1 revisité)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Les callbacks sont un cas particulier de cette utilisation.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i="1" dirty="0">
                <a:sym typeface="Wingdings" panose="05000000000000000000" pitchFamily="2" charset="2"/>
              </a:rPr>
              <a:t>Un callback est une fonction passée en paramètre d’une autre fonction, qui sera invoquée par cette dernière à un moment donné du traitement.</a:t>
            </a:r>
          </a:p>
          <a:p>
            <a:pPr marL="3657600" lvl="8" indent="0">
              <a:buNone/>
            </a:pPr>
            <a:r>
              <a:rPr lang="fr-FR" dirty="0">
                <a:sym typeface="Wingdings" panose="05000000000000000000" pitchFamily="2" charset="2"/>
              </a:rPr>
              <a:t>source : MDN</a:t>
            </a:r>
          </a:p>
          <a:p>
            <a:pPr marL="3657600" lvl="8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L’objectif est de pouvoir définir des comportements (fonctions) qui s’exécuteront à la fin d’un traitement long, ou à des moments clés de celui-ci.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Démos : afficher un message de validation à la fin d’un traitement long; mettre à jour une barre de chargement.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225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Solliciter des WebServices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Un </a:t>
            </a:r>
            <a:r>
              <a:rPr lang="fr-FR" dirty="0" err="1"/>
              <a:t>WebService</a:t>
            </a:r>
            <a:r>
              <a:rPr lang="fr-FR" dirty="0"/>
              <a:t> est une application permettant d’échanger des données avec d’autres applications. </a:t>
            </a:r>
            <a:r>
              <a:rPr lang="fr-FR" i="1" dirty="0"/>
              <a:t>(Oracle)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8810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Solliciter des WebServices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Un </a:t>
            </a:r>
            <a:r>
              <a:rPr lang="fr-FR" dirty="0" err="1"/>
              <a:t>WebService</a:t>
            </a:r>
            <a:r>
              <a:rPr lang="fr-FR" dirty="0"/>
              <a:t> est une application permettant d’échanger des données avec d’autres applications. </a:t>
            </a:r>
            <a:r>
              <a:rPr lang="fr-FR" i="1" dirty="0"/>
              <a:t>(Oracle)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Aujourd’hui, la très grande majorité des </a:t>
            </a:r>
            <a:r>
              <a:rPr lang="fr-FR" dirty="0" err="1"/>
              <a:t>WebServices</a:t>
            </a:r>
            <a:r>
              <a:rPr lang="fr-FR" dirty="0"/>
              <a:t> partagent ces données dans un format de fichier appelé JSON.</a:t>
            </a:r>
          </a:p>
        </p:txBody>
      </p:sp>
    </p:spTree>
    <p:extLst>
      <p:ext uri="{BB962C8B-B14F-4D97-AF65-F5344CB8AC3E}">
        <p14:creationId xmlns:p14="http://schemas.microsoft.com/office/powerpoint/2010/main" val="274701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Solliciter des WebServices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Un </a:t>
            </a:r>
            <a:r>
              <a:rPr lang="fr-FR" dirty="0" err="1"/>
              <a:t>WebService</a:t>
            </a:r>
            <a:r>
              <a:rPr lang="fr-FR" dirty="0"/>
              <a:t> est une application permettant d’échanger des données avec d’autres applications. </a:t>
            </a:r>
            <a:r>
              <a:rPr lang="fr-FR" i="1" dirty="0"/>
              <a:t>(Oracle)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Aujourd’hui, la très grande majorité des </a:t>
            </a:r>
            <a:r>
              <a:rPr lang="fr-FR" dirty="0" err="1"/>
              <a:t>WebServices</a:t>
            </a:r>
            <a:r>
              <a:rPr lang="fr-FR" dirty="0"/>
              <a:t> partagent ces données dans un format de fichier appelé JSON.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Il nous est possible de solliciter ces </a:t>
            </a:r>
            <a:r>
              <a:rPr lang="fr-FR" dirty="0" err="1"/>
              <a:t>WebServices</a:t>
            </a:r>
            <a:r>
              <a:rPr lang="fr-FR" dirty="0"/>
              <a:t> pour afficher les données d’autres sites dans notre propre application.</a:t>
            </a:r>
          </a:p>
        </p:txBody>
      </p:sp>
    </p:spTree>
    <p:extLst>
      <p:ext uri="{BB962C8B-B14F-4D97-AF65-F5344CB8AC3E}">
        <p14:creationId xmlns:p14="http://schemas.microsoft.com/office/powerpoint/2010/main" val="493804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Solliciter des WebServices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Un </a:t>
            </a:r>
            <a:r>
              <a:rPr lang="fr-FR" dirty="0" err="1"/>
              <a:t>WebService</a:t>
            </a:r>
            <a:r>
              <a:rPr lang="fr-FR" dirty="0"/>
              <a:t> est une application permettant d’échanger des données avec d’autres applications. </a:t>
            </a:r>
            <a:r>
              <a:rPr lang="fr-FR" i="1" dirty="0"/>
              <a:t>(Oracle)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Aujourd’hui, la très grande majorité des </a:t>
            </a:r>
            <a:r>
              <a:rPr lang="fr-FR" dirty="0" err="1"/>
              <a:t>WebServices</a:t>
            </a:r>
            <a:r>
              <a:rPr lang="fr-FR" dirty="0"/>
              <a:t> partagent ces données dans un format de fichier appelé JSON.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Il nous est possible de solliciter ces </a:t>
            </a:r>
            <a:r>
              <a:rPr lang="fr-FR" dirty="0" err="1"/>
              <a:t>WebServices</a:t>
            </a:r>
            <a:r>
              <a:rPr lang="fr-FR" dirty="0"/>
              <a:t> pour afficher les données d’autres sites dans notre propre application.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1800" i="1" dirty="0"/>
              <a:t>(On parle aussi souvent d’API pour Application </a:t>
            </a:r>
            <a:r>
              <a:rPr lang="fr-FR" sz="1800" i="1" dirty="0" err="1"/>
              <a:t>Programming</a:t>
            </a:r>
            <a:r>
              <a:rPr lang="fr-FR" sz="1800" i="1" dirty="0"/>
              <a:t> Interface) – dans ce contexte, une API ou un </a:t>
            </a:r>
            <a:r>
              <a:rPr lang="fr-FR" sz="1800" i="1" dirty="0" err="1"/>
              <a:t>WebService</a:t>
            </a:r>
            <a:r>
              <a:rPr lang="fr-FR" sz="1800" i="1" dirty="0"/>
              <a:t> désignent la même chose)</a:t>
            </a:r>
          </a:p>
        </p:txBody>
      </p:sp>
    </p:spTree>
    <p:extLst>
      <p:ext uri="{BB962C8B-B14F-4D97-AF65-F5344CB8AC3E}">
        <p14:creationId xmlns:p14="http://schemas.microsoft.com/office/powerpoint/2010/main" val="105664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Solliciter des WebServices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/>
              <a:t>En Javascript, c’est l’outil </a:t>
            </a:r>
            <a:r>
              <a:rPr lang="fr-FR" sz="1800" dirty="0" err="1"/>
              <a:t>XMLHTTPRequest</a:t>
            </a:r>
            <a:r>
              <a:rPr lang="fr-FR" sz="1800" dirty="0"/>
              <a:t> qui nous permettra de solliciter ces </a:t>
            </a:r>
            <a:r>
              <a:rPr lang="fr-FR" sz="1800" dirty="0" err="1"/>
              <a:t>WebServices</a:t>
            </a:r>
            <a:r>
              <a:rPr lang="fr-FR" sz="1800" dirty="0"/>
              <a:t>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845F8BC-245C-0ABF-525F-7D9D3B867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1" y="2719715"/>
            <a:ext cx="478221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29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Solliciter des WebServices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/>
              <a:t>La réponse est au format texte (string). Afin de la manipuler comme un objet Javascript, il sera nécessaire de préciser au programme que le texte respecte le format JSON :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EF3E75-2020-5D89-7E93-CCBF76B76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575" y="2587047"/>
            <a:ext cx="5010849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75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Solliciter des WebServices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/>
              <a:t>La réponse est au format texte (string). Afin de la manipuler comme un objet Javascript, il sera nécessaire de préciser au programme que le texte respecte le format JSON :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Testons avec </a:t>
            </a:r>
            <a:r>
              <a:rPr lang="fr-FR" sz="1800" dirty="0">
                <a:hlinkClick r:id="rId2"/>
              </a:rPr>
              <a:t>https://api.gouv.fr</a:t>
            </a:r>
            <a:r>
              <a:rPr lang="fr-FR" sz="1800" dirty="0"/>
              <a:t>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EF3E75-2020-5D89-7E93-CCBF76B76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575" y="2587047"/>
            <a:ext cx="5010849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21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93BCD-EF18-47F5-9308-84D76CB9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CSS Javascript</a:t>
            </a:r>
            <a:br>
              <a:rPr lang="fr-FR" dirty="0"/>
            </a:br>
            <a:r>
              <a:rPr lang="fr-FR" sz="4400" dirty="0" err="1"/>
              <a:t>Javascript</a:t>
            </a:r>
            <a:r>
              <a:rPr lang="fr-FR" sz="4400" dirty="0"/>
              <a:t> – Webservices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264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EFA3D28-FD32-4172-ACCE-BE80AB069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Découvrir le format JSON</a:t>
            </a: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Manipuler des callbacks</a:t>
            </a: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Solliciter des </a:t>
            </a:r>
            <a:r>
              <a:rPr lang="fr-FR" dirty="0" err="1">
                <a:latin typeface="Orbitron" panose="02000000000000000000"/>
              </a:rPr>
              <a:t>WebServices</a:t>
            </a:r>
            <a:endParaRPr lang="fr-FR" dirty="0">
              <a:latin typeface="Orbitron" panose="0200000000000000000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Objectif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86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JSON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JSON est un acronyme pour « JavaScript Object Notation ».</a:t>
            </a:r>
          </a:p>
          <a:p>
            <a:pPr marL="0" indent="0">
              <a:buNone/>
            </a:pPr>
            <a:r>
              <a:rPr lang="fr-FR" dirty="0"/>
              <a:t>Il s’agit d’un format d’échange de données respectant l’écriture JavaScript.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Aujourd’hui, il est très utilisé pour envoyer des informations d’une application à une autre.</a:t>
            </a:r>
          </a:p>
        </p:txBody>
      </p:sp>
    </p:spTree>
    <p:extLst>
      <p:ext uri="{BB962C8B-B14F-4D97-AF65-F5344CB8AC3E}">
        <p14:creationId xmlns:p14="http://schemas.microsoft.com/office/powerpoint/2010/main" val="28478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JSON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Il existe deux éléments principaux en JSON : les « objets » et les « tableaux ».</a:t>
            </a:r>
          </a:p>
          <a:p>
            <a:pPr marL="0" indent="0">
              <a:buNone/>
            </a:pPr>
            <a:r>
              <a:rPr lang="fr-FR" dirty="0"/>
              <a:t>Les objets sont délimités par des accolades { }</a:t>
            </a:r>
          </a:p>
          <a:p>
            <a:pPr marL="0" indent="0">
              <a:buNone/>
            </a:pPr>
            <a:r>
              <a:rPr lang="fr-FR" dirty="0"/>
              <a:t>Les tableaux sont délimités par des crochets [ 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880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JSON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Il existe deux éléments principaux en JSON : les « objets » et les « tableaux ».</a:t>
            </a:r>
          </a:p>
          <a:p>
            <a:pPr marL="0" indent="0">
              <a:buNone/>
            </a:pPr>
            <a:r>
              <a:rPr lang="fr-FR" dirty="0"/>
              <a:t>Les objets sont délimités par des accolades { }</a:t>
            </a:r>
          </a:p>
          <a:p>
            <a:pPr marL="0" indent="0">
              <a:buNone/>
            </a:pPr>
            <a:r>
              <a:rPr lang="fr-FR" dirty="0"/>
              <a:t>Les tableaux sont délimités par des crochets [ ]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Observons les schémas du site : </a:t>
            </a:r>
            <a:r>
              <a:rPr lang="fr-FR" dirty="0">
                <a:hlinkClick r:id="rId2"/>
              </a:rPr>
              <a:t>https://www.json.org/json-en.html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240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JSON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Il existe deux éléments principaux en JSON : les « objets » et les « tableaux ».</a:t>
            </a:r>
          </a:p>
          <a:p>
            <a:pPr marL="0" indent="0">
              <a:buNone/>
            </a:pPr>
            <a:r>
              <a:rPr lang="fr-FR" dirty="0"/>
              <a:t>Les objets sont délimités par des accolades { }</a:t>
            </a:r>
          </a:p>
          <a:p>
            <a:pPr marL="0" indent="0">
              <a:buNone/>
            </a:pPr>
            <a:r>
              <a:rPr lang="fr-FR" dirty="0"/>
              <a:t>Les tableaux sont délimités par des crochets [ ]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Observons les schémas du site : </a:t>
            </a:r>
            <a:r>
              <a:rPr lang="fr-FR" dirty="0">
                <a:hlinkClick r:id="rId2"/>
              </a:rPr>
              <a:t>https://www.json.org/json-en.html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Utilisons la fonction </a:t>
            </a:r>
            <a:r>
              <a:rPr lang="fr-FR" i="1" dirty="0" err="1"/>
              <a:t>fetch</a:t>
            </a:r>
            <a:r>
              <a:rPr lang="fr-FR" dirty="0"/>
              <a:t> de javascript pour lire un fichier local !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657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Callbacks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En Javascript, il est possible de stocker des fonctions dans des variables.</a:t>
            </a:r>
          </a:p>
        </p:txBody>
      </p:sp>
    </p:spTree>
    <p:extLst>
      <p:ext uri="{BB962C8B-B14F-4D97-AF65-F5344CB8AC3E}">
        <p14:creationId xmlns:p14="http://schemas.microsoft.com/office/powerpoint/2010/main" val="180248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Callbacks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En Javascript, il est possible de stocker des fonctions dans des variables.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 Regardons l’intérêt avec la calculatrice avec choix d’opérateur (exo 1 revisité)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99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Callbacks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En Javascript, il est possible de stocker des fonctions dans des variables.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 Regardons l’intérêt avec la calculatrice avec choix d’opérateur (exo 1 revisité)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Les callbacks sont un cas particulier de cette utilisation.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i="1" dirty="0">
                <a:sym typeface="Wingdings" panose="05000000000000000000" pitchFamily="2" charset="2"/>
              </a:rPr>
              <a:t>Un callback est une fonction passée en paramètre d’une autre fonction, qui sera invoquée par cette dernière à un moment donné du traitement.</a:t>
            </a:r>
          </a:p>
          <a:p>
            <a:pPr marL="3657600" lvl="8" indent="0">
              <a:buNone/>
            </a:pPr>
            <a:r>
              <a:rPr lang="fr-FR" dirty="0">
                <a:sym typeface="Wingdings" panose="05000000000000000000" pitchFamily="2" charset="2"/>
              </a:rPr>
              <a:t>source : MDN</a:t>
            </a:r>
          </a:p>
          <a:p>
            <a:pPr marL="3657600" lvl="8" indent="0">
              <a:buNone/>
            </a:pPr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64996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 Slides IB 2021" id="{7A2AA501-0351-44A1-89E9-942CA41885BE}" vid="{28485216-5441-4BF6-BA2B-A29CC81EF2D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2532</TotalTime>
  <Words>838</Words>
  <Application>Microsoft Office PowerPoint</Application>
  <PresentationFormat>Grand écran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Orbitron</vt:lpstr>
      <vt:lpstr>Thème Office</vt:lpstr>
      <vt:lpstr>HTML CSS Javascript Javascript – Webservices</vt:lpstr>
      <vt:lpstr>Objectif</vt:lpstr>
      <vt:lpstr>JSON</vt:lpstr>
      <vt:lpstr>JSON</vt:lpstr>
      <vt:lpstr>JSON</vt:lpstr>
      <vt:lpstr>JSON</vt:lpstr>
      <vt:lpstr>Callbacks</vt:lpstr>
      <vt:lpstr>Callbacks</vt:lpstr>
      <vt:lpstr>Callbacks</vt:lpstr>
      <vt:lpstr>Callbacks</vt:lpstr>
      <vt:lpstr>Callbacks</vt:lpstr>
      <vt:lpstr>Solliciter des WebServices</vt:lpstr>
      <vt:lpstr>Solliciter des WebServices</vt:lpstr>
      <vt:lpstr>Solliciter des WebServices</vt:lpstr>
      <vt:lpstr>Solliciter des WebServices</vt:lpstr>
      <vt:lpstr>Solliciter des WebServices</vt:lpstr>
      <vt:lpstr>Solliciter des WebServices</vt:lpstr>
      <vt:lpstr>Solliciter des WebServices</vt:lpstr>
      <vt:lpstr>HTML CSS Javascript Javascript – Webservices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Céline BADUEL MAGUETA</dc:creator>
  <cp:lastModifiedBy>Etienne Cassin</cp:lastModifiedBy>
  <cp:revision>323</cp:revision>
  <dcterms:created xsi:type="dcterms:W3CDTF">2020-11-12T09:05:52Z</dcterms:created>
  <dcterms:modified xsi:type="dcterms:W3CDTF">2023-12-07T10:08:51Z</dcterms:modified>
</cp:coreProperties>
</file>