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5F1993-C6E9-4539-AE13-6E55D8C08B0C}">
          <p14:sldIdLst>
            <p14:sldId id="256"/>
            <p14:sldId id="258"/>
            <p14:sldId id="260"/>
            <p14:sldId id="262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</p14:sldIdLst>
        </p14:section>
        <p14:section name="Untitled Section" id="{F9135B9A-6377-4506-B700-A7821635E9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AC"/>
    <a:srgbClr val="F9F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74728-271A-40C1-ADE2-E18A660521A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FE6BA-27AD-49D9-A8D7-0677B5619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3ABC-7422-1860-6400-D4CB1B026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B4D47-EE40-5555-34D9-7A68A2384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05EE-EF48-8638-427B-5BBE44C0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AE2D-DE42-6931-EC97-24865D94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62F85-95CE-9A59-EEE9-60302F81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49D7-D147-1F43-7D75-21BECBC2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9BC2C-CCAE-718D-6148-2235DFD1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B7DC-F37F-D160-4CD2-364C4A52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3D47-8AA6-B5CD-191B-4C8DE4A6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3538-034C-B592-CC77-914F8381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9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6980B-87D0-F958-14A1-441FAF647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59C5-6B6C-2072-C97B-63D9CF0AA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BC95-0DDD-7D23-DBFB-F43D1FB6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AD1F-F943-DAB1-D33A-C630ED4A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FC1A-86D2-FE9F-9E6F-DF4EDF8E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2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3817-6274-7FB4-3424-7C26F0A5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8582-F227-EECC-84BA-364A4645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124A-E5B2-68EB-10F4-513358DF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A795-A16E-BD1C-8236-0410CE91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CE5D-06F6-8C59-9841-8261AEAF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2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8AEA-BE00-0123-36AB-91DB11A3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150F8-A9D5-5D1E-4E22-5FD8BD90D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C8DC9-9BDA-FE39-3069-ACF2C908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B7C3-A242-E9EF-97D5-2E312732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EE8C8-D292-5555-F8B3-05A3EC50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D93B-02C0-46B0-20BD-7C5784D3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8A101-8117-E3FE-BCDB-D48A4AD42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1399-602E-C3CB-2000-DD2981C6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2750B-5BD4-3072-7D2F-6C946058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49509-BF6F-F30C-60C5-ADB8C569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C14C4-2583-FB47-1EB1-2A17BBE3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6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372C-77B7-04C6-E5F5-D4A3AF15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B40A9-0929-9858-4222-93548F221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2FEAA-BA5D-A73D-5D36-2A1F6AE1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45D6E-43DD-FC25-39D1-9143A4C42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97412-352F-FDFC-56D3-65B6C379E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CEEC5-52A0-C6A0-2B01-0629ECB9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7648-DFDB-89A0-AF47-3956780A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36216-BC75-9197-437D-8DB8DB3E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17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F6F4-2CBB-EFBC-6573-7A0DCE29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D6A4B-5CD6-2263-64A6-C3DB201F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79F0E-3901-EC71-8953-996D4BF1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12F6D-6302-292A-581E-31D1668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2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4245B-A6ED-7FA4-2DF4-2C9A7727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6302-0B06-7FAB-8501-949CC3AA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0285-0AA2-79E2-3EB2-1E7F0983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3774-6DB7-B4C5-EDE5-D1EAB29C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4D0A8-F1FF-B621-A990-356C1140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496B6-64DC-49C6-147D-99C233419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6DB15-1FB6-CA93-D959-FEA8EF33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5C4E7-98E9-F210-0FA3-FA4BDD67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C7F8-7407-0076-CC6B-1E3D560A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4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39AC-BB74-4B13-103D-7A508307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87CB7-88EB-E8BF-3A97-2F478197C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EC453-882F-489E-BC41-D6942FC85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7640B-E9F7-FEFF-AA13-9F41DA02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F4B23-72B8-AE35-FF5E-D4678BBE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6193-1934-6950-FC2C-3E3DB99A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0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D66A3-AD80-DD96-9D36-1CA9ACCB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7C1F1-4341-6AB7-F146-A6069CFF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FF87-7947-F06D-E7B3-215516532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D0C6A-D82F-4B59-8D10-E9C81C8DA75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1E9D-B86B-66B6-FF95-115A7869C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016A-060D-6B17-2EBC-99A5365BC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1FFFD-5051-4510-AB83-CB65D06DD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0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75000">
              <a:schemeClr val="accent2">
                <a:lumMod val="40000"/>
                <a:lumOff val="60000"/>
              </a:schemeClr>
            </a:gs>
            <a:gs pos="95000">
              <a:schemeClr val="bg1">
                <a:lumMod val="9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840F-E235-2168-2A1E-6265C6141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7694"/>
            <a:ext cx="6690014" cy="2376055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IMPROVING REVENUE GENERATION FOR </a:t>
            </a:r>
            <a:b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</a:br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25069-38CC-4C28-84FF-0C0432262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117" y="3429000"/>
            <a:ext cx="4457700" cy="474662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softEdge rad="31750"/>
          </a:effectLst>
        </p:spPr>
        <p:txBody>
          <a:bodyPr>
            <a:normAutofit fontScale="92500"/>
          </a:bodyPr>
          <a:lstStyle/>
          <a:p>
            <a:r>
              <a:rPr lang="en-IN" sz="2400" b="1" spc="2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000000"/>
                  </a:solidFill>
                </a:uFill>
                <a:cs typeface="Calibri" panose="020F0502020204030204" pitchFamily="34" charset="0"/>
              </a:rPr>
              <a:t>THROUGH</a:t>
            </a:r>
            <a:r>
              <a:rPr lang="en-IN" sz="2400" b="1" spc="6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000000"/>
                  </a:solidFill>
                </a:uFill>
                <a:cs typeface="Calibri" panose="020F0502020204030204" pitchFamily="34" charset="0"/>
              </a:rPr>
              <a:t> </a:t>
            </a:r>
            <a:r>
              <a:rPr lang="en-IN" sz="2400" b="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000000"/>
                  </a:solidFill>
                </a:uFill>
                <a:cs typeface="Calibri" panose="020F0502020204030204" pitchFamily="34" charset="0"/>
              </a:rPr>
              <a:t>MODE</a:t>
            </a:r>
            <a:r>
              <a:rPr lang="en-IN" sz="2400" b="1" spc="65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000000"/>
                  </a:solidFill>
                </a:uFill>
                <a:cs typeface="Calibri" panose="020F0502020204030204" pitchFamily="34" charset="0"/>
              </a:rPr>
              <a:t> </a:t>
            </a:r>
            <a:r>
              <a:rPr lang="en-IN" sz="2400" b="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000000"/>
                  </a:solidFill>
                </a:uFill>
                <a:cs typeface="Calibri" panose="020F0502020204030204" pitchFamily="34" charset="0"/>
              </a:rPr>
              <a:t>OF</a:t>
            </a:r>
            <a:r>
              <a:rPr lang="en-IN" sz="2400" b="1" spc="75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000000"/>
                  </a:solidFill>
                </a:uFill>
                <a:cs typeface="Calibri" panose="020F0502020204030204" pitchFamily="34" charset="0"/>
              </a:rPr>
              <a:t> </a:t>
            </a:r>
            <a:r>
              <a:rPr lang="en-IN" sz="2400" b="1" spc="-10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000000"/>
                  </a:solidFill>
                </a:uFill>
                <a:cs typeface="Calibri" panose="020F0502020204030204" pitchFamily="34" charset="0"/>
              </a:rPr>
              <a:t>PAYMENT</a:t>
            </a:r>
            <a:endParaRPr lang="en-IN" sz="2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group of yellow taxi cabs in a busy city street&#10;&#10;Description automatically generated">
            <a:extLst>
              <a:ext uri="{FF2B5EF4-FFF2-40B4-BE49-F238E27FC236}">
                <a16:creationId xmlns:a16="http://schemas.microsoft.com/office/drawing/2014/main" id="{12D46A42-2A49-4999-EAE0-386FB6F5B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4" y="876864"/>
            <a:ext cx="5375564" cy="46695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0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1">
                <a:lumMod val="75000"/>
              </a:schemeClr>
            </a:gs>
            <a:gs pos="25000">
              <a:schemeClr val="bg1"/>
            </a:gs>
            <a:gs pos="100000">
              <a:schemeClr val="bg1">
                <a:lumMod val="97000"/>
                <a:lumOff val="3000"/>
              </a:schemeClr>
            </a:gs>
            <a:gs pos="35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FD0-184B-2F65-3D93-C4712E9A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9900"/>
            <a:ext cx="10515600" cy="1325563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Hypothesis Testing</a:t>
            </a:r>
            <a:endParaRPr lang="en-IN" b="1" dirty="0"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645F-C989-4508-1E9A-A8DCEB881AE4}"/>
              </a:ext>
            </a:extLst>
          </p:cNvPr>
          <p:cNvSpPr txBox="1"/>
          <p:nvPr/>
        </p:nvSpPr>
        <p:spPr>
          <a:xfrm>
            <a:off x="541505" y="2613392"/>
            <a:ext cx="1026592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/>
              <a:t>Null Hypothesis (H₀):</a:t>
            </a:r>
            <a:r>
              <a:rPr lang="en-US" sz="2000" dirty="0"/>
              <a:t> There is no significant difference in the average fare between customers who use online payments and those who use cash.</a:t>
            </a:r>
          </a:p>
          <a:p>
            <a:endParaRPr lang="en-US" sz="2000" dirty="0"/>
          </a:p>
          <a:p>
            <a:r>
              <a:rPr lang="en-US" sz="2000" b="1" dirty="0"/>
              <a:t>Alternative Hypothesis (H₁):</a:t>
            </a:r>
            <a:r>
              <a:rPr lang="en-US" sz="2000" dirty="0"/>
              <a:t> There is a significant difference in the average fare between customers who use online payments and those who use cash.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With a T-static of 165.5 and P-value of less than 0.05, we reject the null hypothesis, suggesting that there is indeed a significant difference in average fare between the two payment.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469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4016-0932-573A-3710-2A893675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IN" b="1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33D4CE6-3F57-73B6-7D95-05EB17C50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1727"/>
            <a:ext cx="941796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customers to use online payments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capitalize on the potential for generating more revenue for taxi cab drivers.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strategies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coupons, transaction discounts, or other benefits to expand the customer base and promote online payment methods.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seamless and secure online payment gateways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customer safety and convenience.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313558-2EB9-A165-B419-77C083E93376}"/>
              </a:ext>
            </a:extLst>
          </p:cNvPr>
          <p:cNvCxnSpPr>
            <a:cxnSpLocks/>
          </p:cNvCxnSpPr>
          <p:nvPr/>
        </p:nvCxnSpPr>
        <p:spPr>
          <a:xfrm>
            <a:off x="954932" y="1517515"/>
            <a:ext cx="67201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3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AA4319-5564-54C0-F924-19F59F03F3E5}"/>
              </a:ext>
            </a:extLst>
          </p:cNvPr>
          <p:cNvSpPr/>
          <p:nvPr/>
        </p:nvSpPr>
        <p:spPr>
          <a:xfrm>
            <a:off x="350196" y="359923"/>
            <a:ext cx="11491608" cy="6138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41497-B83B-7713-A823-E3385BCB990F}"/>
              </a:ext>
            </a:extLst>
          </p:cNvPr>
          <p:cNvSpPr txBox="1"/>
          <p:nvPr/>
        </p:nvSpPr>
        <p:spPr>
          <a:xfrm>
            <a:off x="350196" y="2315183"/>
            <a:ext cx="1120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THANK </a:t>
            </a:r>
          </a:p>
          <a:p>
            <a:pPr algn="ctr"/>
            <a:r>
              <a:rPr lang="en-US" sz="7200" b="1" dirty="0"/>
              <a:t>YOU!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306074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FD0-184B-2F65-3D93-C4712E9A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025"/>
            <a:ext cx="10515600" cy="1325563"/>
          </a:xfrm>
          <a:solidFill>
            <a:schemeClr val="accent2">
              <a:lumMod val="60000"/>
              <a:lumOff val="40000"/>
              <a:alpha val="46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u="sng" dirty="0">
                <a:cs typeface="Calibri" panose="020F0502020204030204" pitchFamily="34" charset="0"/>
              </a:rPr>
              <a:t>AGENDA</a:t>
            </a:r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751C1-059D-A4C8-F5FA-B870BA837BE4}"/>
              </a:ext>
            </a:extLst>
          </p:cNvPr>
          <p:cNvSpPr txBox="1"/>
          <p:nvPr/>
        </p:nvSpPr>
        <p:spPr>
          <a:xfrm>
            <a:off x="1724025" y="2147888"/>
            <a:ext cx="3619500" cy="15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0230" indent="-342900"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§"/>
              <a:tabLst>
                <a:tab pos="441959" algn="l"/>
              </a:tabLst>
            </a:pPr>
            <a:r>
              <a:rPr lang="en-US" sz="2400" dirty="0">
                <a:cs typeface="Calibri" panose="020F0502020204030204" pitchFamily="34" charset="0"/>
              </a:rPr>
              <a:t>Problem</a:t>
            </a:r>
            <a:r>
              <a:rPr lang="en-US" sz="2400" spc="35" dirty="0">
                <a:cs typeface="Calibri" panose="020F0502020204030204" pitchFamily="34" charset="0"/>
              </a:rPr>
              <a:t> </a:t>
            </a:r>
            <a:r>
              <a:rPr lang="en-US" sz="2400" spc="-10" dirty="0">
                <a:cs typeface="Calibri" panose="020F0502020204030204" pitchFamily="34" charset="0"/>
              </a:rPr>
              <a:t>Statement</a:t>
            </a:r>
            <a:endParaRPr lang="en-US" sz="2400" dirty="0">
              <a:cs typeface="Calibri" panose="020F0502020204030204" pitchFamily="34" charset="0"/>
            </a:endParaRPr>
          </a:p>
          <a:p>
            <a:pPr marL="570230" indent="-342900">
              <a:lnSpc>
                <a:spcPct val="100000"/>
              </a:lnSpc>
              <a:spcBef>
                <a:spcPts val="70"/>
              </a:spcBef>
              <a:buFont typeface="Wingdings" panose="05000000000000000000" pitchFamily="2" charset="2"/>
              <a:buChar char="§"/>
              <a:tabLst>
                <a:tab pos="441959" algn="l"/>
              </a:tabLst>
            </a:pPr>
            <a:r>
              <a:rPr lang="en-US" sz="2400" dirty="0">
                <a:cs typeface="Calibri" panose="020F0502020204030204" pitchFamily="34" charset="0"/>
              </a:rPr>
              <a:t>Research</a:t>
            </a:r>
            <a:r>
              <a:rPr lang="en-US" sz="2400" spc="40" dirty="0">
                <a:cs typeface="Calibri" panose="020F0502020204030204" pitchFamily="34" charset="0"/>
              </a:rPr>
              <a:t> </a:t>
            </a:r>
            <a:r>
              <a:rPr lang="en-US" sz="2400" spc="-10" dirty="0">
                <a:cs typeface="Calibri" panose="020F0502020204030204" pitchFamily="34" charset="0"/>
              </a:rPr>
              <a:t>Question</a:t>
            </a:r>
            <a:endParaRPr lang="en-US" sz="2400" dirty="0">
              <a:cs typeface="Calibri" panose="020F0502020204030204" pitchFamily="34" charset="0"/>
            </a:endParaRPr>
          </a:p>
          <a:p>
            <a:pPr marL="570230" indent="-342900">
              <a:lnSpc>
                <a:spcPct val="100000"/>
              </a:lnSpc>
              <a:spcBef>
                <a:spcPts val="60"/>
              </a:spcBef>
              <a:buFont typeface="Wingdings" panose="05000000000000000000" pitchFamily="2" charset="2"/>
              <a:buChar char="§"/>
              <a:tabLst>
                <a:tab pos="441959" algn="l"/>
              </a:tabLst>
            </a:pPr>
            <a:r>
              <a:rPr lang="en-US" sz="2400" dirty="0">
                <a:cs typeface="Calibri" panose="020F0502020204030204" pitchFamily="34" charset="0"/>
              </a:rPr>
              <a:t>Data</a:t>
            </a:r>
            <a:r>
              <a:rPr lang="en-US" sz="2400" spc="25" dirty="0">
                <a:cs typeface="Calibri" panose="020F0502020204030204" pitchFamily="34" charset="0"/>
              </a:rPr>
              <a:t> </a:t>
            </a:r>
            <a:r>
              <a:rPr lang="en-US" sz="2400" spc="-10" dirty="0">
                <a:cs typeface="Calibri" panose="020F0502020204030204" pitchFamily="34" charset="0"/>
              </a:rPr>
              <a:t>Overview</a:t>
            </a:r>
            <a:endParaRPr lang="en-US" sz="2400" dirty="0"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BA06A-89CB-756B-E0D4-59F62F6E1AF5}"/>
              </a:ext>
            </a:extLst>
          </p:cNvPr>
          <p:cNvSpPr txBox="1"/>
          <p:nvPr/>
        </p:nvSpPr>
        <p:spPr>
          <a:xfrm>
            <a:off x="6200775" y="2162176"/>
            <a:ext cx="8305800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0230" indent="-342900">
              <a:lnSpc>
                <a:spcPct val="100000"/>
              </a:lnSpc>
              <a:spcBef>
                <a:spcPts val="85"/>
              </a:spcBef>
              <a:buFont typeface="Wingdings" panose="05000000000000000000" pitchFamily="2" charset="2"/>
              <a:buChar char="§"/>
              <a:tabLst>
                <a:tab pos="441959" algn="l"/>
              </a:tabLst>
            </a:pPr>
            <a:r>
              <a:rPr lang="en-US" sz="2400" spc="-10" dirty="0">
                <a:cs typeface="Calibri" panose="020F0502020204030204" pitchFamily="34" charset="0"/>
              </a:rPr>
              <a:t>Methodology</a:t>
            </a:r>
            <a:endParaRPr lang="en-US" sz="2400" dirty="0">
              <a:cs typeface="Calibri" panose="020F0502020204030204" pitchFamily="34" charset="0"/>
            </a:endParaRPr>
          </a:p>
          <a:p>
            <a:pPr marL="570230" indent="-342900">
              <a:spcBef>
                <a:spcPts val="75"/>
              </a:spcBef>
              <a:buFont typeface="Wingdings" panose="05000000000000000000" pitchFamily="2" charset="2"/>
              <a:buChar char="§"/>
              <a:tabLst>
                <a:tab pos="441959" algn="l"/>
              </a:tabLst>
            </a:pPr>
            <a:r>
              <a:rPr lang="en-US" sz="2400" dirty="0">
                <a:cs typeface="Calibri" panose="020F0502020204030204" pitchFamily="34" charset="0"/>
              </a:rPr>
              <a:t>Analysis</a:t>
            </a:r>
            <a:r>
              <a:rPr lang="en-US" sz="2400" spc="10" dirty="0">
                <a:cs typeface="Calibri" panose="020F0502020204030204" pitchFamily="34" charset="0"/>
              </a:rPr>
              <a:t> </a:t>
            </a:r>
            <a:r>
              <a:rPr lang="en-US" sz="2400" dirty="0">
                <a:cs typeface="Calibri" panose="020F0502020204030204" pitchFamily="34" charset="0"/>
              </a:rPr>
              <a:t>and</a:t>
            </a:r>
            <a:r>
              <a:rPr lang="en-US" sz="2400" spc="20" dirty="0">
                <a:cs typeface="Calibri" panose="020F0502020204030204" pitchFamily="34" charset="0"/>
              </a:rPr>
              <a:t> </a:t>
            </a:r>
            <a:r>
              <a:rPr lang="en-US" sz="2400" spc="-10" dirty="0">
                <a:cs typeface="Calibri" panose="020F0502020204030204" pitchFamily="34" charset="0"/>
              </a:rPr>
              <a:t>Findings</a:t>
            </a:r>
            <a:endParaRPr lang="en-US" sz="2400" dirty="0">
              <a:cs typeface="Calibri" panose="020F0502020204030204" pitchFamily="34" charset="0"/>
            </a:endParaRPr>
          </a:p>
          <a:p>
            <a:pPr marL="570230" indent="-342900">
              <a:lnSpc>
                <a:spcPct val="100000"/>
              </a:lnSpc>
              <a:spcBef>
                <a:spcPts val="70"/>
              </a:spcBef>
              <a:buFont typeface="Wingdings" panose="05000000000000000000" pitchFamily="2" charset="2"/>
              <a:buChar char="§"/>
              <a:tabLst>
                <a:tab pos="441959" algn="l"/>
              </a:tabLst>
            </a:pPr>
            <a:r>
              <a:rPr lang="en-US" sz="2400" dirty="0">
                <a:cs typeface="Calibri" panose="020F0502020204030204" pitchFamily="34" charset="0"/>
              </a:rPr>
              <a:t>Hypothesis</a:t>
            </a:r>
            <a:r>
              <a:rPr lang="en-US" sz="2400" spc="30" dirty="0">
                <a:cs typeface="Calibri" panose="020F0502020204030204" pitchFamily="34" charset="0"/>
              </a:rPr>
              <a:t> </a:t>
            </a:r>
            <a:r>
              <a:rPr lang="en-US" sz="2400" spc="-10" dirty="0">
                <a:cs typeface="Calibri" panose="020F0502020204030204" pitchFamily="34" charset="0"/>
              </a:rPr>
              <a:t>Testing</a:t>
            </a:r>
            <a:endParaRPr lang="en-US" sz="2400" dirty="0">
              <a:cs typeface="Calibri" panose="020F0502020204030204" pitchFamily="34" charset="0"/>
            </a:endParaRPr>
          </a:p>
          <a:p>
            <a:pPr marL="570230" indent="-342900">
              <a:lnSpc>
                <a:spcPct val="100000"/>
              </a:lnSpc>
              <a:spcBef>
                <a:spcPts val="60"/>
              </a:spcBef>
              <a:buSzPct val="76923"/>
              <a:buFont typeface="Wingdings" panose="05000000000000000000" pitchFamily="2" charset="2"/>
              <a:buChar char="§"/>
              <a:tabLst>
                <a:tab pos="441325" algn="l"/>
              </a:tabLst>
            </a:pPr>
            <a:r>
              <a:rPr lang="en-US" sz="2400" spc="-10" dirty="0">
                <a:cs typeface="Calibri" panose="020F0502020204030204" pitchFamily="34" charset="0"/>
              </a:rPr>
              <a:t>Recommendations</a:t>
            </a:r>
            <a:endParaRPr lang="en-US" sz="2400" dirty="0"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9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FD0-184B-2F65-3D93-C4712E9A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025"/>
            <a:ext cx="10515600" cy="1325563"/>
          </a:xfrm>
          <a:solidFill>
            <a:schemeClr val="accent2">
              <a:lumMod val="60000"/>
              <a:lumOff val="40000"/>
              <a:alpha val="46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u="sng" dirty="0">
                <a:cs typeface="Calibri" panose="020F0502020204030204" pitchFamily="34" charset="0"/>
              </a:rPr>
              <a:t>PROBLEM STATEMENT</a:t>
            </a:r>
            <a:endParaRPr lang="en-IN" b="1" u="sng" dirty="0"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751C1-059D-A4C8-F5FA-B870BA837BE4}"/>
              </a:ext>
            </a:extLst>
          </p:cNvPr>
          <p:cNvSpPr txBox="1"/>
          <p:nvPr/>
        </p:nvSpPr>
        <p:spPr>
          <a:xfrm>
            <a:off x="838200" y="2033588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In the fast-paced taxi booking sector, making the most of revenue is essential for long-term success and driver happiness. 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Our goal is to use data-driven insights to </a:t>
            </a:r>
            <a:r>
              <a:rPr lang="en-US" sz="2400" b="1" dirty="0">
                <a:cs typeface="Calibri"/>
              </a:rPr>
              <a:t>maximize revenue streams </a:t>
            </a:r>
            <a:r>
              <a:rPr lang="en-US" sz="2400" dirty="0">
                <a:cs typeface="Calibri"/>
              </a:rPr>
              <a:t>for taxi drivers in order to meet this need. 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Our research aims to determine whether payment methods have an impact on fare pricing by focusing on the relationship between payment type and fare amount.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4796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FD0-184B-2F65-3D93-C4712E9A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025"/>
            <a:ext cx="10515600" cy="1325563"/>
          </a:xfrm>
          <a:solidFill>
            <a:schemeClr val="accent2">
              <a:lumMod val="60000"/>
              <a:lumOff val="40000"/>
              <a:alpha val="45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Calibri" panose="020F0502020204030204" pitchFamily="34" charset="0"/>
              </a:rPr>
              <a:t>RESEARCH QUESTION</a:t>
            </a:r>
            <a:endParaRPr lang="en-IN" b="1" dirty="0"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751C1-059D-A4C8-F5FA-B870BA837BE4}"/>
              </a:ext>
            </a:extLst>
          </p:cNvPr>
          <p:cNvSpPr txBox="1"/>
          <p:nvPr/>
        </p:nvSpPr>
        <p:spPr>
          <a:xfrm>
            <a:off x="838200" y="2228671"/>
            <a:ext cx="10515600" cy="381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60"/>
              </a:spcBef>
            </a:pPr>
            <a:r>
              <a:rPr lang="en-US" sz="2400" b="1" dirty="0">
                <a:cs typeface="Calibri"/>
              </a:rPr>
              <a:t>Is</a:t>
            </a:r>
            <a:r>
              <a:rPr lang="en-US" sz="2400" b="1" spc="45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there</a:t>
            </a:r>
            <a:r>
              <a:rPr lang="en-US" sz="2400" b="1" spc="35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a</a:t>
            </a:r>
            <a:r>
              <a:rPr lang="en-US" sz="2400" b="1" spc="40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relationship</a:t>
            </a:r>
            <a:r>
              <a:rPr lang="en-US" sz="2400" b="1" spc="45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between</a:t>
            </a:r>
            <a:r>
              <a:rPr lang="en-US" sz="2400" b="1" spc="35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total</a:t>
            </a:r>
            <a:r>
              <a:rPr lang="en-US" sz="2400" b="1" spc="40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fare</a:t>
            </a:r>
            <a:r>
              <a:rPr lang="en-US" sz="2400" b="1" spc="35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amount</a:t>
            </a:r>
            <a:r>
              <a:rPr lang="en-US" sz="2400" b="1" spc="40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and</a:t>
            </a:r>
            <a:r>
              <a:rPr lang="en-US" sz="2400" b="1" spc="65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payment</a:t>
            </a:r>
            <a:r>
              <a:rPr lang="en-US" sz="2400" b="1" spc="20" dirty="0">
                <a:cs typeface="Calibri"/>
              </a:rPr>
              <a:t> </a:t>
            </a:r>
            <a:r>
              <a:rPr lang="en-US" sz="2400" b="1" spc="-10" dirty="0">
                <a:cs typeface="Calibri"/>
              </a:rPr>
              <a:t>type?</a:t>
            </a:r>
          </a:p>
          <a:p>
            <a:pPr marL="12700" algn="ctr">
              <a:spcBef>
                <a:spcPts val="860"/>
              </a:spcBef>
            </a:pPr>
            <a:r>
              <a:rPr lang="en-US" sz="2400" dirty="0">
                <a:latin typeface="Calibri"/>
                <a:cs typeface="Calibri"/>
              </a:rPr>
              <a:t>Can</a:t>
            </a:r>
            <a:r>
              <a:rPr lang="en-US" sz="2400" spc="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we</a:t>
            </a:r>
            <a:r>
              <a:rPr lang="en-US" sz="2400" spc="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nudge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customers</a:t>
            </a:r>
            <a:r>
              <a:rPr lang="en-US" sz="2400" spc="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toward</a:t>
            </a:r>
            <a:r>
              <a:rPr lang="en-US" sz="2400" spc="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payment</a:t>
            </a:r>
            <a:r>
              <a:rPr lang="en-US" sz="2400" spc="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methods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that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generate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higher</a:t>
            </a:r>
            <a:r>
              <a:rPr lang="en-US" sz="2400" spc="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revenue</a:t>
            </a:r>
            <a:r>
              <a:rPr lang="en-US" sz="2400" spc="60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for </a:t>
            </a:r>
            <a:r>
              <a:rPr lang="en-US" sz="2400" dirty="0">
                <a:latin typeface="Calibri"/>
                <a:cs typeface="Calibri"/>
              </a:rPr>
              <a:t>drivers,</a:t>
            </a:r>
            <a:r>
              <a:rPr lang="en-US" sz="2400" spc="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without</a:t>
            </a:r>
            <a:r>
              <a:rPr lang="en-US" sz="2400" spc="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negatively</a:t>
            </a:r>
            <a:r>
              <a:rPr lang="en-US" sz="2400" spc="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impacting</a:t>
            </a:r>
            <a:r>
              <a:rPr lang="en-US" sz="2400" spc="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customer</a:t>
            </a:r>
            <a:r>
              <a:rPr lang="en-US" sz="2400" spc="6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experience?</a:t>
            </a:r>
            <a:endParaRPr lang="en-US" sz="240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860"/>
              </a:spcBef>
            </a:pPr>
            <a:endParaRPr lang="en-US" sz="2400" b="1" spc="-10" dirty="0"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860"/>
              </a:spcBef>
            </a:pPr>
            <a:endParaRPr lang="en-US" sz="2400" b="1" spc="-10" dirty="0"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860"/>
              </a:spcBef>
            </a:pPr>
            <a:endParaRPr lang="en-US" sz="2400" b="1" spc="-10" dirty="0"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860"/>
              </a:spcBef>
            </a:pPr>
            <a:endParaRPr lang="en-US" sz="2400" b="1" spc="-10" dirty="0"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860"/>
              </a:spcBef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86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FD0-184B-2F65-3D93-C4712E9A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34"/>
            <a:ext cx="10515600" cy="1325563"/>
          </a:xfrm>
          <a:solidFill>
            <a:schemeClr val="accent2">
              <a:lumMod val="60000"/>
              <a:lumOff val="40000"/>
              <a:alpha val="45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Calibri" panose="020F0502020204030204" pitchFamily="34" charset="0"/>
              </a:rPr>
              <a:t>DATA OVERVIEW</a:t>
            </a:r>
            <a:endParaRPr lang="en-IN" b="1" dirty="0"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751C1-059D-A4C8-F5FA-B870BA837BE4}"/>
              </a:ext>
            </a:extLst>
          </p:cNvPr>
          <p:cNvSpPr txBox="1"/>
          <p:nvPr/>
        </p:nvSpPr>
        <p:spPr>
          <a:xfrm>
            <a:off x="838200" y="1848987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this analysis, we utilized the comprehensive dataset of NYC Taxi Trip Record from the NYC Taxi &amp; Limousine Commission (TLC) (https://www.nyc.gov/tlc). We performed data cleaning and feature engineering procedures to concentrate solely on the relevant columns essential for our investigation.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02646-D278-4803-056E-047B4733D9CB}"/>
              </a:ext>
            </a:extLst>
          </p:cNvPr>
          <p:cNvSpPr txBox="1"/>
          <p:nvPr/>
        </p:nvSpPr>
        <p:spPr>
          <a:xfrm>
            <a:off x="838200" y="4187973"/>
            <a:ext cx="5400675" cy="265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48895">
              <a:lnSpc>
                <a:spcPct val="112300"/>
              </a:lnSpc>
              <a:spcBef>
                <a:spcPts val="710"/>
              </a:spcBef>
            </a:pPr>
            <a:r>
              <a:rPr lang="en-US" sz="2400" b="1" dirty="0">
                <a:latin typeface="Calibri"/>
                <a:cs typeface="Calibri"/>
              </a:rPr>
              <a:t>Relevant columns used for this research: </a:t>
            </a:r>
          </a:p>
          <a:p>
            <a:pPr marL="355600" marR="48895" indent="-342900">
              <a:lnSpc>
                <a:spcPct val="112300"/>
              </a:lnSpc>
              <a:spcBef>
                <a:spcPts val="710"/>
              </a:spcBef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Calibri"/>
                <a:cs typeface="Calibri"/>
              </a:rPr>
              <a:t>Passenger_count</a:t>
            </a:r>
            <a:r>
              <a:rPr lang="en-US" sz="2000" b="1" dirty="0">
                <a:latin typeface="Calibri"/>
                <a:cs typeface="Calibri"/>
              </a:rPr>
              <a:t>(1 to 5)</a:t>
            </a:r>
          </a:p>
          <a:p>
            <a:pPr marL="355600" marR="48895" indent="-342900">
              <a:lnSpc>
                <a:spcPct val="112300"/>
              </a:lnSpc>
              <a:spcBef>
                <a:spcPts val="710"/>
              </a:spcBef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Calibri"/>
                <a:cs typeface="Calibri"/>
              </a:rPr>
              <a:t>Payment_type</a:t>
            </a:r>
            <a:r>
              <a:rPr lang="en-US" sz="2000" b="1" dirty="0">
                <a:latin typeface="Calibri"/>
                <a:cs typeface="Calibri"/>
              </a:rPr>
              <a:t> (online or cash)</a:t>
            </a:r>
          </a:p>
          <a:p>
            <a:pPr marL="355600" marR="48895" indent="-342900">
              <a:lnSpc>
                <a:spcPct val="112300"/>
              </a:lnSpc>
              <a:spcBef>
                <a:spcPts val="710"/>
              </a:spcBef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Calibri"/>
                <a:cs typeface="Calibri"/>
              </a:rPr>
              <a:t>trip_distance</a:t>
            </a:r>
            <a:r>
              <a:rPr lang="en-US" sz="2000" b="1" dirty="0">
                <a:latin typeface="Calibri"/>
                <a:cs typeface="Calibri"/>
              </a:rPr>
              <a:t>(miles)</a:t>
            </a:r>
          </a:p>
          <a:p>
            <a:pPr marL="355600" marR="48895" indent="-342900">
              <a:lnSpc>
                <a:spcPct val="112300"/>
              </a:lnSpc>
              <a:spcBef>
                <a:spcPts val="71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duration(minutes)</a:t>
            </a:r>
          </a:p>
          <a:p>
            <a:pPr marL="12700" marR="48895">
              <a:lnSpc>
                <a:spcPct val="112300"/>
              </a:lnSpc>
              <a:spcBef>
                <a:spcPts val="710"/>
              </a:spcBef>
            </a:pP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FC9CDD-1E7E-EF02-2D2F-DC85593B1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82" t="50000" r="23893" b="8333"/>
          <a:stretch/>
        </p:blipFill>
        <p:spPr>
          <a:xfrm>
            <a:off x="6276660" y="3607435"/>
            <a:ext cx="5641981" cy="30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1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1">
                <a:lumMod val="75000"/>
              </a:schemeClr>
            </a:gs>
            <a:gs pos="25000">
              <a:schemeClr val="bg1"/>
            </a:gs>
            <a:gs pos="100000">
              <a:schemeClr val="bg1">
                <a:lumMod val="97000"/>
                <a:lumOff val="3000"/>
              </a:schemeClr>
            </a:gs>
            <a:gs pos="35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FD0-184B-2F65-3D93-C4712E9A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9900"/>
            <a:ext cx="10515600" cy="1325563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METHODOLOGY</a:t>
            </a:r>
            <a:endParaRPr lang="en-IN" b="1" dirty="0"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9253EC-0CB3-C7DB-2071-7F1AB3CC2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78518"/>
              </p:ext>
            </p:extLst>
          </p:nvPr>
        </p:nvGraphicFramePr>
        <p:xfrm>
          <a:off x="744537" y="2171700"/>
          <a:ext cx="10702926" cy="39031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387601">
                  <a:extLst>
                    <a:ext uri="{9D8B030D-6E8A-4147-A177-3AD203B41FA5}">
                      <a16:colId xmlns:a16="http://schemas.microsoft.com/office/drawing/2014/main" val="159736747"/>
                    </a:ext>
                  </a:extLst>
                </a:gridCol>
                <a:gridCol w="8315325">
                  <a:extLst>
                    <a:ext uri="{9D8B030D-6E8A-4147-A177-3AD203B41FA5}">
                      <a16:colId xmlns:a16="http://schemas.microsoft.com/office/drawing/2014/main" val="56764958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Steps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Description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12023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Descriptive Analysis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/>
                          <a:cs typeface="Calibri"/>
                        </a:rPr>
                        <a:t>Performed</a:t>
                      </a:r>
                      <a:r>
                        <a:rPr lang="en-US" sz="18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statistical</a:t>
                      </a:r>
                      <a:r>
                        <a:rPr lang="en-US" sz="18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lang="en-US" sz="18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lang="en-US" sz="18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summarize</a:t>
                      </a:r>
                      <a:r>
                        <a:rPr lang="en-US" sz="18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lang="en-US" sz="18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aspects</a:t>
                      </a:r>
                      <a:r>
                        <a:rPr lang="en-US" sz="18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lang="en-US" sz="18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lang="en-US" sz="18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data,</a:t>
                      </a:r>
                      <a:r>
                        <a:rPr lang="en-US" sz="18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focusing</a:t>
                      </a:r>
                      <a:r>
                        <a:rPr lang="en-US" sz="18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spc="-2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fare</a:t>
                      </a:r>
                      <a:r>
                        <a:rPr lang="en-US" sz="18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amounts</a:t>
                      </a:r>
                      <a:r>
                        <a:rPr lang="en-US" sz="18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lang="en-US" sz="18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spc="-10" dirty="0">
                          <a:latin typeface="Calibri"/>
                          <a:cs typeface="Calibri"/>
                        </a:rPr>
                        <a:t>types.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  <a:p>
                      <a:pPr algn="l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9994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+mn-lt"/>
                          <a:cs typeface="Arial"/>
                        </a:rPr>
                        <a:t>Hypothesis</a:t>
                      </a:r>
                      <a:r>
                        <a:rPr lang="en-IN" sz="1800" b="1" spc="30" dirty="0">
                          <a:latin typeface="+mn-lt"/>
                          <a:cs typeface="Arial"/>
                        </a:rPr>
                        <a:t> </a:t>
                      </a:r>
                      <a:r>
                        <a:rPr lang="en-IN" sz="1800" b="1" spc="-10" dirty="0">
                          <a:latin typeface="+mn-lt"/>
                          <a:cs typeface="Arial"/>
                        </a:rPr>
                        <a:t>Testing</a:t>
                      </a:r>
                      <a:endParaRPr lang="en-IN" sz="1800" dirty="0">
                        <a:latin typeface="+mn-lt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/>
                          <a:cs typeface="Calibri"/>
                        </a:rPr>
                        <a:t>Conducted</a:t>
                      </a:r>
                      <a:r>
                        <a:rPr lang="en-US" sz="18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8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spc="-40" dirty="0">
                          <a:latin typeface="Calibri"/>
                          <a:cs typeface="Calibri"/>
                        </a:rPr>
                        <a:t>T-</a:t>
                      </a:r>
                      <a:r>
                        <a:rPr lang="en-US" sz="1800" b="1" spc="-1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lang="en-US" sz="18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lang="en-US" sz="18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evaluate</a:t>
                      </a:r>
                      <a:r>
                        <a:rPr lang="en-US" sz="18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lang="en-US" sz="18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relationship</a:t>
                      </a:r>
                      <a:r>
                        <a:rPr lang="en-US" sz="18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lang="en-US" sz="18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lang="en-US" sz="18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lang="en-US" sz="18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spc="-20" dirty="0">
                          <a:latin typeface="Calibri"/>
                          <a:cs typeface="Calibri"/>
                        </a:rPr>
                        <a:t>fare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amount,</a:t>
                      </a:r>
                      <a:r>
                        <a:rPr lang="en-US" sz="18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testing</a:t>
                      </a:r>
                      <a:r>
                        <a:rPr lang="en-US" sz="18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lang="en-US" sz="18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hypothesis</a:t>
                      </a:r>
                      <a:r>
                        <a:rPr lang="en-US" sz="18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lang="en-US" sz="18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lang="en-US" sz="18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lang="en-US" sz="18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lang="en-US" sz="18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>
                          <a:latin typeface="Calibri"/>
                          <a:cs typeface="Calibri"/>
                        </a:rPr>
                        <a:t>influence</a:t>
                      </a:r>
                      <a:r>
                        <a:rPr lang="en-US" sz="18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spc="-20" dirty="0">
                          <a:latin typeface="Calibri"/>
                          <a:cs typeface="Calibri"/>
                        </a:rPr>
                        <a:t>fare </a:t>
                      </a:r>
                      <a:r>
                        <a:rPr lang="en-US" sz="1800" b="1" spc="-10" dirty="0">
                          <a:latin typeface="Calibri"/>
                          <a:cs typeface="Calibri"/>
                        </a:rPr>
                        <a:t>amount.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75087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r>
                        <a:rPr lang="en-US" b="1" dirty="0"/>
                        <a:t>Regression Analysis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Implemented linear regression to explore the relationship between trip duration(calculated from pickup and </a:t>
                      </a:r>
                      <a:r>
                        <a:rPr lang="en-US" b="1" dirty="0" err="1"/>
                        <a:t>dropoff</a:t>
                      </a:r>
                      <a:r>
                        <a:rPr lang="en-US" b="1" dirty="0"/>
                        <a:t> times) and fare amount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38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76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1209-FC35-693D-D062-8A69DF9360B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/>
              <a:t>INSIGHTS FROM THE DATA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379B6-8423-365B-5180-BF579CF93F20}"/>
              </a:ext>
            </a:extLst>
          </p:cNvPr>
          <p:cNvSpPr txBox="1"/>
          <p:nvPr/>
        </p:nvSpPr>
        <p:spPr>
          <a:xfrm>
            <a:off x="714375" y="1690688"/>
            <a:ext cx="101822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choosing online payment tend to have a slightly higher average trip distance and fare amount compared to those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Indicates that customers prefers to pay more with cards when they have fare amount and long trip distance.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FEADA-750D-4EE6-52E2-962EEDAD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77" t="32500" r="11250" b="21944"/>
          <a:stretch/>
        </p:blipFill>
        <p:spPr>
          <a:xfrm>
            <a:off x="228600" y="3536097"/>
            <a:ext cx="6896101" cy="308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F8388-88FB-6C68-7C79-102A59F8F3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156" t="53123" r="29141" b="29167"/>
          <a:stretch/>
        </p:blipFill>
        <p:spPr>
          <a:xfrm>
            <a:off x="7458075" y="3536097"/>
            <a:ext cx="4658117" cy="2874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866D77-A41D-20AC-CB93-66B53FDB8F98}"/>
              </a:ext>
            </a:extLst>
          </p:cNvPr>
          <p:cNvCxnSpPr>
            <a:cxnSpLocks/>
          </p:cNvCxnSpPr>
          <p:nvPr/>
        </p:nvCxnSpPr>
        <p:spPr>
          <a:xfrm flipH="1">
            <a:off x="581025" y="1504950"/>
            <a:ext cx="11058525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0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1209-FC35-693D-D062-8A69DF93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199" y="536575"/>
            <a:ext cx="4695825" cy="1325563"/>
          </a:xfrm>
          <a:ln>
            <a:noFill/>
          </a:ln>
        </p:spPr>
        <p:txBody>
          <a:bodyPr/>
          <a:lstStyle/>
          <a:p>
            <a:pPr algn="ctr"/>
            <a:r>
              <a:rPr lang="en-US" b="1" dirty="0"/>
              <a:t>Preference of payment type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21954-71BA-9F45-1B53-3C0A029C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50" t="41696" r="29111" b="21112"/>
          <a:stretch/>
        </p:blipFill>
        <p:spPr>
          <a:xfrm>
            <a:off x="571499" y="1123949"/>
            <a:ext cx="4600575" cy="4610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2CD231-2FF8-4EB3-5C01-C7065FCF1D40}"/>
              </a:ext>
            </a:extLst>
          </p:cNvPr>
          <p:cNvSpPr txBox="1"/>
          <p:nvPr/>
        </p:nvSpPr>
        <p:spPr>
          <a:xfrm>
            <a:off x="6543675" y="2190750"/>
            <a:ext cx="521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Customers</a:t>
            </a:r>
            <a:r>
              <a:rPr lang="en-US" sz="1800" spc="4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who</a:t>
            </a:r>
            <a:r>
              <a:rPr lang="en-US" sz="1800" spc="45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pay</a:t>
            </a:r>
            <a:r>
              <a:rPr lang="en-US" sz="1800" spc="3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through</a:t>
            </a:r>
            <a:r>
              <a:rPr lang="en-US" sz="1800" spc="45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online</a:t>
            </a:r>
            <a:r>
              <a:rPr lang="en-US" sz="1800" spc="4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payment</a:t>
            </a:r>
            <a:r>
              <a:rPr lang="en-US" sz="1800" spc="5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tend</a:t>
            </a:r>
            <a:r>
              <a:rPr lang="en-US" sz="1800" spc="3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to</a:t>
            </a:r>
            <a:r>
              <a:rPr lang="en-US" sz="1800" spc="5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have</a:t>
            </a:r>
            <a:r>
              <a:rPr lang="en-US" sz="1800" spc="6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a</a:t>
            </a:r>
            <a:r>
              <a:rPr lang="en-US" sz="1800" spc="3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slightly</a:t>
            </a:r>
            <a:r>
              <a:rPr lang="en-US" sz="1800" spc="4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higher</a:t>
            </a:r>
            <a:r>
              <a:rPr lang="en-US" sz="1800" spc="20" dirty="0">
                <a:cs typeface="Calibri"/>
              </a:rPr>
              <a:t> </a:t>
            </a:r>
            <a:r>
              <a:rPr lang="en-US" sz="1800" spc="-10" dirty="0">
                <a:cs typeface="Calibri"/>
              </a:rPr>
              <a:t>average </a:t>
            </a:r>
            <a:r>
              <a:rPr lang="en-US" sz="1800" dirty="0">
                <a:cs typeface="Calibri"/>
              </a:rPr>
              <a:t>trip</a:t>
            </a:r>
            <a:r>
              <a:rPr lang="en-US" sz="1800" spc="4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distance</a:t>
            </a:r>
            <a:r>
              <a:rPr lang="en-US" sz="1800" spc="3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and</a:t>
            </a:r>
            <a:r>
              <a:rPr lang="en-US" sz="1800" spc="55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fare</a:t>
            </a:r>
            <a:r>
              <a:rPr lang="en-US" sz="1800" spc="45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amount</a:t>
            </a:r>
            <a:r>
              <a:rPr lang="en-US" sz="1800" spc="55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compares</a:t>
            </a:r>
            <a:r>
              <a:rPr lang="en-US" sz="1800" spc="4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to</a:t>
            </a:r>
            <a:r>
              <a:rPr lang="en-US" sz="1800" spc="3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those</a:t>
            </a:r>
            <a:r>
              <a:rPr lang="en-US" sz="1800" spc="45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paying</a:t>
            </a:r>
            <a:r>
              <a:rPr lang="en-US" sz="1800" spc="4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with</a:t>
            </a:r>
            <a:r>
              <a:rPr lang="en-US" sz="1800" spc="60" dirty="0">
                <a:cs typeface="Calibri"/>
              </a:rPr>
              <a:t> </a:t>
            </a:r>
            <a:r>
              <a:rPr lang="en-US" sz="1800" spc="-10" dirty="0">
                <a:cs typeface="Calibri"/>
              </a:rPr>
              <a:t>cash.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>
                <a:cs typeface="Calibri"/>
              </a:rPr>
              <a:t>This indicates that customers prefer online mode when they have high fare amount and long trip distance.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A64921-195B-3601-F87D-7064ED6F1697}"/>
              </a:ext>
            </a:extLst>
          </p:cNvPr>
          <p:cNvCxnSpPr/>
          <p:nvPr/>
        </p:nvCxnSpPr>
        <p:spPr>
          <a:xfrm>
            <a:off x="6543675" y="2038350"/>
            <a:ext cx="50863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8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9357-0B03-6A3E-0E04-F42E180C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2"/>
            <a:ext cx="10515600" cy="1325563"/>
          </a:xfrm>
        </p:spPr>
        <p:txBody>
          <a:bodyPr/>
          <a:lstStyle/>
          <a:p>
            <a:r>
              <a:rPr lang="en-US" b="1" dirty="0"/>
              <a:t>Distribution of Payment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28583-6719-0556-3EF9-1C2D6DC9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63" t="43333" r="8404" b="22625"/>
          <a:stretch/>
        </p:blipFill>
        <p:spPr>
          <a:xfrm>
            <a:off x="1666672" y="4102104"/>
            <a:ext cx="8858656" cy="258532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DB4B7D0-09BA-C363-0936-5B4CB0E389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566" y="1397662"/>
            <a:ext cx="1153376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Among card payments, rides with a single passenger dominate, comprising 42% of all online transactions.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Similarly, cash transactions are also predominantly made by single-ride passengers,</a:t>
            </a:r>
            <a:endParaRPr lang="en-US" altLang="en-US" sz="18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accounting for 20% of all cash payments.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is a noticeable decrease in the percentage of transactions as the passenger count increases,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suggesting that as the number of passengers or group size increases, the use of taxis declines,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 customers opt for alternative payment methods.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insights emphasize the importance of considering both payment methods and passenger count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analyzing transaction data, as they provide valuable insights into customer behavior and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    preferences.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DCD9F0-38C4-2519-C88E-B0B67A899AE7}"/>
              </a:ext>
            </a:extLst>
          </p:cNvPr>
          <p:cNvCxnSpPr/>
          <p:nvPr/>
        </p:nvCxnSpPr>
        <p:spPr>
          <a:xfrm>
            <a:off x="700391" y="1138136"/>
            <a:ext cx="70330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0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652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 Theme</vt:lpstr>
      <vt:lpstr>IMPROVING REVENUE GENERATION FOR  DRIVERS</vt:lpstr>
      <vt:lpstr>AGENDA </vt:lpstr>
      <vt:lpstr>PROBLEM STATEMENT</vt:lpstr>
      <vt:lpstr>RESEARCH QUESTION</vt:lpstr>
      <vt:lpstr>DATA OVERVIEW</vt:lpstr>
      <vt:lpstr>METHODOLOGY</vt:lpstr>
      <vt:lpstr>INSIGHTS FROM THE DATA</vt:lpstr>
      <vt:lpstr>Preference of payment type</vt:lpstr>
      <vt:lpstr>Distribution of Payment</vt:lpstr>
      <vt:lpstr>Hypothesis Testing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Faiz Pathan</dc:creator>
  <cp:lastModifiedBy>Faiz Pathan</cp:lastModifiedBy>
  <cp:revision>11</cp:revision>
  <dcterms:created xsi:type="dcterms:W3CDTF">2025-02-12T09:50:49Z</dcterms:created>
  <dcterms:modified xsi:type="dcterms:W3CDTF">2025-02-15T14:29:56Z</dcterms:modified>
</cp:coreProperties>
</file>