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288" r:id="rId2"/>
    <p:sldId id="291" r:id="rId3"/>
    <p:sldId id="289" r:id="rId4"/>
    <p:sldId id="304" r:id="rId5"/>
    <p:sldId id="300" r:id="rId6"/>
    <p:sldId id="306" r:id="rId7"/>
    <p:sldId id="305" r:id="rId8"/>
    <p:sldId id="290" r:id="rId9"/>
    <p:sldId id="308" r:id="rId10"/>
    <p:sldId id="293" r:id="rId11"/>
    <p:sldId id="309" r:id="rId12"/>
    <p:sldId id="310" r:id="rId13"/>
    <p:sldId id="307" r:id="rId14"/>
    <p:sldId id="303" r:id="rId15"/>
    <p:sldId id="302" r:id="rId16"/>
    <p:sldId id="314" r:id="rId17"/>
    <p:sldId id="311" r:id="rId18"/>
    <p:sldId id="317" r:id="rId19"/>
    <p:sldId id="313" r:id="rId20"/>
    <p:sldId id="312" r:id="rId21"/>
    <p:sldId id="315" r:id="rId22"/>
    <p:sldId id="316" r:id="rId23"/>
    <p:sldId id="295" r:id="rId24"/>
    <p:sldId id="299" r:id="rId25"/>
    <p:sldId id="298" r:id="rId2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ir Moshe" initials="YM" lastIdx="4" clrIdx="0">
    <p:extLst>
      <p:ext uri="{19B8F6BF-5375-455C-9EA6-DF929625EA0E}">
        <p15:presenceInfo xmlns:p15="http://schemas.microsoft.com/office/powerpoint/2012/main" userId="Yair Mo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496"/>
    <a:srgbClr val="9E5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77180" autoAdjust="0"/>
  </p:normalViewPr>
  <p:slideViewPr>
    <p:cSldViewPr>
      <p:cViewPr varScale="1">
        <p:scale>
          <a:sx n="63" d="100"/>
          <a:sy n="63" d="100"/>
        </p:scale>
        <p:origin x="15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04:18.308" idx="1">
    <p:pos x="10" y="10"/>
    <p:text>Background slides may appear before the project goal slide if it's not poossible to understand the project goal without the background.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5:47.508" idx="3">
    <p:pos x="2550" y="313"/>
    <p:text>If this is a midterm presentation, this slide should be called "Intermediate Results"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15:19:26.336" idx="4">
    <p:pos x="10" y="10"/>
    <p:text>If this is a midterm presentation, you should list things you intend to do until the end of your project. If this is a final presentation, you should list points of possible improvements for a future project or activity.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9B6F397-9295-4C9F-B4B0-31BF9D08FE68}" type="datetimeFigureOut">
              <a:rPr lang="he-IL" smtClean="0"/>
              <a:pPr/>
              <a:t>כ"ט/טבת/תשע"ח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E2A6A1-1652-41B2-B665-7F46B35F79A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24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972561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23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43B7BDA-9DDC-4E4C-973D-E4A3E66645CD}" type="datetimeFigureOut">
              <a:rPr lang="he-IL" smtClean="0"/>
              <a:pPr/>
              <a:t>כ"ט/טבת/תשע"ח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972561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23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C92D0D-AF30-4211-86C4-A3B87597F349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179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1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92D0D-AF30-4211-86C4-A3B87597F349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02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24600"/>
            <a:ext cx="2133600" cy="365125"/>
          </a:xfrm>
        </p:spPr>
        <p:txBody>
          <a:bodyPr/>
          <a:lstStyle/>
          <a:p>
            <a:r>
              <a:rPr lang="en-US" dirty="0"/>
              <a:t>#</a:t>
            </a:r>
          </a:p>
        </p:txBody>
      </p:sp>
      <p:pic>
        <p:nvPicPr>
          <p:cNvPr id="8" name="Picture 8" descr="http://pard.technion.ac.il/archives/Logo/Technion%20logo-1b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3561"/>
            <a:ext cx="1796142" cy="67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PL animated logo, low resolution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3400" y="76200"/>
            <a:ext cx="1194816" cy="812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1" y="137674"/>
            <a:ext cx="1008000" cy="493234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3491298" y="114048"/>
            <a:ext cx="2535429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US" sz="1600" b="0" dirty="0">
                <a:solidFill>
                  <a:srgbClr val="002060"/>
                </a:solidFill>
                <a:latin typeface="+mj-lt"/>
              </a:rPr>
              <a:t>Andrew and Erna Viterbi Faculty of Electrical Engineering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03161" y="660400"/>
            <a:ext cx="1447800" cy="431967"/>
          </a:xfrm>
          <a:prstGeom prst="rect">
            <a:avLst/>
          </a:prstGeom>
        </p:spPr>
        <p:txBody>
          <a:bodyPr vert="horz" lIns="91440" tIns="45720" rIns="91440" bIns="45720" rtlCol="1" anchor="t">
            <a:normAutofit fontScale="8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1800" b="1" kern="1200" baseline="0" dirty="0" smtClean="0">
                <a:solidFill>
                  <a:srgbClr val="00214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US" sz="1600" b="0" dirty="0">
                <a:solidFill>
                  <a:srgbClr val="AD13A9"/>
                </a:solidFill>
                <a:latin typeface="+mj-lt"/>
              </a:rPr>
              <a:t>Signal and Image Processing Lab.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95" r="15670"/>
          <a:stretch/>
        </p:blipFill>
        <p:spPr>
          <a:xfrm>
            <a:off x="3545508" y="510689"/>
            <a:ext cx="1800000" cy="5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0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1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>
              <a:defRPr/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0B7-AB0D-4AF9-9C80-529313F012B2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1008000" cy="4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82F35-29BF-4127-A4F3-CE8B20D358F7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9778-10B4-40FB-B4E4-44FA89A866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farmacologiaclinica.info/index.php?sid=4349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8" y="835025"/>
            <a:ext cx="7543800" cy="2365375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solidFill>
                  <a:srgbClr val="002060"/>
                </a:solidFill>
              </a:rPr>
              <a:t>Midterm Presentation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Examination of TMS effect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using EEG Signal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7385228" cy="3581400"/>
          </a:xfrm>
        </p:spPr>
        <p:txBody>
          <a:bodyPr>
            <a:noAutofit/>
          </a:bodyPr>
          <a:lstStyle/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Students:</a:t>
            </a:r>
            <a:r>
              <a:rPr lang="en-US" sz="2400" dirty="0">
                <a:solidFill>
                  <a:srgbClr val="002060"/>
                </a:solidFill>
              </a:rPr>
              <a:t> Matan </a:t>
            </a:r>
            <a:r>
              <a:rPr lang="en-US" sz="2400" dirty="0" err="1">
                <a:solidFill>
                  <a:srgbClr val="002060"/>
                </a:solidFill>
              </a:rPr>
              <a:t>Allouche</a:t>
            </a:r>
            <a:r>
              <a:rPr lang="en-US" sz="2400" dirty="0">
                <a:solidFill>
                  <a:srgbClr val="002060"/>
                </a:solidFill>
              </a:rPr>
              <a:t>, Reggev Livney</a:t>
            </a:r>
          </a:p>
          <a:p>
            <a:pPr algn="l" rtl="0"/>
            <a:r>
              <a:rPr lang="en-US" sz="2400" u="sng" dirty="0">
                <a:solidFill>
                  <a:srgbClr val="002060"/>
                </a:solidFill>
              </a:rPr>
              <a:t>Supervisor</a:t>
            </a:r>
            <a:r>
              <a:rPr lang="en-US" sz="2400" dirty="0">
                <a:solidFill>
                  <a:srgbClr val="002060"/>
                </a:solidFill>
              </a:rPr>
              <a:t>: Or </a:t>
            </a:r>
            <a:r>
              <a:rPr lang="en-US" sz="2400" dirty="0" err="1">
                <a:solidFill>
                  <a:srgbClr val="002060"/>
                </a:solidFill>
              </a:rPr>
              <a:t>Yair</a:t>
            </a:r>
            <a:endParaRPr lang="en-US" sz="2400" dirty="0">
              <a:solidFill>
                <a:srgbClr val="002060"/>
              </a:solidFill>
            </a:endParaRPr>
          </a:p>
          <a:p>
            <a:pPr algn="l" rtl="0"/>
            <a:endParaRPr lang="he-IL" sz="18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 Winter  2017-2018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 17.1.2018</a:t>
            </a:r>
            <a:endParaRPr lang="en-US" sz="1200" dirty="0">
              <a:solidFill>
                <a:srgbClr val="002060"/>
              </a:solidFill>
            </a:endParaRPr>
          </a:p>
          <a:p>
            <a:pPr algn="l" rtl="0"/>
            <a:endParaRPr lang="en-US" sz="2400" dirty="0">
              <a:solidFill>
                <a:srgbClr val="002060"/>
              </a:solidFill>
            </a:endParaRP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In Collaboration with: </a:t>
            </a:r>
            <a:r>
              <a:rPr lang="en-US" sz="2400" dirty="0" err="1">
                <a:solidFill>
                  <a:srgbClr val="002060"/>
                </a:solidFill>
              </a:rPr>
              <a:t>BrainSway</a:t>
            </a:r>
            <a:endParaRPr lang="en-US" sz="2400" dirty="0"/>
          </a:p>
          <a:p>
            <a:pPr algn="l" rtl="0"/>
            <a:endParaRPr lang="he-IL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B2AF-F070-4C06-84C7-420ACFC2B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51816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6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Chosen Solution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Geometric metric</a:t>
            </a:r>
          </a:p>
          <a:p>
            <a:r>
              <a:rPr lang="en-US" dirty="0">
                <a:solidFill>
                  <a:srgbClr val="002060"/>
                </a:solidFill>
              </a:rPr>
              <a:t>Riemannian tools for dimension reduction</a:t>
            </a:r>
          </a:p>
          <a:p>
            <a:r>
              <a:rPr lang="en-US" dirty="0">
                <a:solidFill>
                  <a:srgbClr val="002060"/>
                </a:solidFill>
              </a:rPr>
              <a:t>Diffusion maps and </a:t>
            </a:r>
            <a:r>
              <a:rPr lang="en-US" dirty="0" err="1">
                <a:solidFill>
                  <a:srgbClr val="002060"/>
                </a:solidFill>
              </a:rPr>
              <a:t>tSNE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C38AD8-454D-4B7A-9018-AE21E1EF5DCD}"/>
              </a:ext>
            </a:extLst>
          </p:cNvPr>
          <p:cNvGrpSpPr/>
          <p:nvPr/>
        </p:nvGrpSpPr>
        <p:grpSpPr>
          <a:xfrm>
            <a:off x="855978" y="3749675"/>
            <a:ext cx="7830822" cy="2971800"/>
            <a:chOff x="2858135" y="1905000"/>
            <a:chExt cx="5582287" cy="16643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9F4070-01D5-4DEA-BF57-E0D878EA1942}"/>
                </a:ext>
              </a:extLst>
            </p:cNvPr>
            <p:cNvGrpSpPr/>
            <p:nvPr/>
          </p:nvGrpSpPr>
          <p:grpSpPr>
            <a:xfrm>
              <a:off x="3505200" y="1905000"/>
              <a:ext cx="4935222" cy="1026795"/>
              <a:chOff x="878566" y="-59761"/>
              <a:chExt cx="4936540" cy="1027426"/>
            </a:xfrm>
          </p:grpSpPr>
          <p:sp>
            <p:nvSpPr>
              <p:cNvPr id="10" name="Flowchart: Process 9">
                <a:extLst>
                  <a:ext uri="{FF2B5EF4-FFF2-40B4-BE49-F238E27FC236}">
                    <a16:creationId xmlns:a16="http://schemas.microsoft.com/office/drawing/2014/main" id="{084F8D78-7A7B-4200-A048-DD0AB5128384}"/>
                  </a:ext>
                </a:extLst>
              </p:cNvPr>
              <p:cNvSpPr/>
              <p:nvPr/>
            </p:nvSpPr>
            <p:spPr>
              <a:xfrm>
                <a:off x="1141531" y="-54050"/>
                <a:ext cx="980440" cy="102171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Features selection</a:t>
                </a:r>
              </a:p>
            </p:txBody>
          </p:sp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B0CE8777-5E9C-4812-9DC3-6A9D5F11F975}"/>
                  </a:ext>
                </a:extLst>
              </p:cNvPr>
              <p:cNvSpPr/>
              <p:nvPr/>
            </p:nvSpPr>
            <p:spPr>
              <a:xfrm>
                <a:off x="2366707" y="-54050"/>
                <a:ext cx="980440" cy="100965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Non-linear dimension reduction</a:t>
                </a: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112959DA-D344-471E-9856-72D8BFAFC5FF}"/>
                  </a:ext>
                </a:extLst>
              </p:cNvPr>
              <p:cNvSpPr/>
              <p:nvPr/>
            </p:nvSpPr>
            <p:spPr>
              <a:xfrm>
                <a:off x="4010211" y="-59761"/>
                <a:ext cx="980440" cy="997585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500" b="1" dirty="0">
                    <a:effectLst/>
                    <a:ea typeface="Calibri" panose="020F0502020204030204" pitchFamily="34" charset="0"/>
                    <a:cs typeface="Arial" panose="020B0604020202020204" pitchFamily="34" charset="0"/>
                  </a:rPr>
                  <a:t>Regression algorithm  to estimate efficiency 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CC95F26-3636-4B30-9C1D-DD33C5F80B86}"/>
                  </a:ext>
                </a:extLst>
              </p:cNvPr>
              <p:cNvCxnSpPr/>
              <p:nvPr/>
            </p:nvCxnSpPr>
            <p:spPr>
              <a:xfrm flipV="1">
                <a:off x="878566" y="173057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95C687C-4208-412B-8D27-B6350C7E0AD9}"/>
                  </a:ext>
                </a:extLst>
              </p:cNvPr>
              <p:cNvCxnSpPr/>
              <p:nvPr/>
            </p:nvCxnSpPr>
            <p:spPr>
              <a:xfrm flipV="1">
                <a:off x="2115695" y="185008"/>
                <a:ext cx="259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CD05653A-3A45-48E7-9E5F-69A3B4731311}"/>
                  </a:ext>
                </a:extLst>
              </p:cNvPr>
              <p:cNvCxnSpPr/>
              <p:nvPr/>
            </p:nvCxnSpPr>
            <p:spPr>
              <a:xfrm flipV="1">
                <a:off x="3350822" y="202948"/>
                <a:ext cx="6699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4B04B2-795B-4329-BA1C-418214272BF4}"/>
                  </a:ext>
                </a:extLst>
              </p:cNvPr>
              <p:cNvCxnSpPr/>
              <p:nvPr/>
            </p:nvCxnSpPr>
            <p:spPr>
              <a:xfrm>
                <a:off x="4984376" y="233083"/>
                <a:ext cx="8307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25">
              <a:extLst>
                <a:ext uri="{FF2B5EF4-FFF2-40B4-BE49-F238E27FC236}">
                  <a16:creationId xmlns:a16="http://schemas.microsoft.com/office/drawing/2014/main" id="{98504067-C35D-4A3A-915F-915F64891F68}"/>
                </a:ext>
              </a:extLst>
            </p:cNvPr>
            <p:cNvCxnSpPr/>
            <p:nvPr/>
          </p:nvCxnSpPr>
          <p:spPr>
            <a:xfrm flipV="1">
              <a:off x="5596255" y="2694940"/>
              <a:ext cx="1027430" cy="6324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769896ED-0EA6-4D00-972C-CD0270585DFB}"/>
                </a:ext>
              </a:extLst>
            </p:cNvPr>
            <p:cNvSpPr txBox="1"/>
            <p:nvPr/>
          </p:nvSpPr>
          <p:spPr>
            <a:xfrm>
              <a:off x="2858135" y="2063750"/>
              <a:ext cx="573405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signals</a:t>
              </a:r>
              <a:r>
                <a:rPr lang="he-IL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EEG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757EA946-40C6-48EE-BA46-786C1338947C}"/>
                </a:ext>
              </a:extLst>
            </p:cNvPr>
            <p:cNvSpPr txBox="1"/>
            <p:nvPr/>
          </p:nvSpPr>
          <p:spPr>
            <a:xfrm>
              <a:off x="4855302" y="3121660"/>
              <a:ext cx="806993" cy="4476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5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Psychiatrist 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93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Raw Data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BE3C56-27B5-41F1-9519-92868BC7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~23 subjects</a:t>
            </a:r>
          </a:p>
          <a:p>
            <a:r>
              <a:rPr lang="en-US" dirty="0"/>
              <a:t>62 EEG electrodes</a:t>
            </a:r>
          </a:p>
          <a:p>
            <a:r>
              <a:rPr lang="en-US" dirty="0"/>
              <a:t>5 sessions (every week)</a:t>
            </a:r>
          </a:p>
          <a:p>
            <a:r>
              <a:rPr lang="en-US" dirty="0"/>
              <a:t>35-50 trials for each subject in a session</a:t>
            </a:r>
          </a:p>
          <a:p>
            <a:r>
              <a:rPr lang="en-US" dirty="0"/>
              <a:t>Trial time -  2 sec = 2000 samples at 1000 Hz</a:t>
            </a:r>
          </a:p>
          <a:p>
            <a:r>
              <a:rPr lang="en-US" dirty="0"/>
              <a:t>The pulse is in the middle of the trial</a:t>
            </a:r>
          </a:p>
        </p:txBody>
      </p:sp>
    </p:spTree>
    <p:extLst>
      <p:ext uri="{BB962C8B-B14F-4D97-AF65-F5344CB8AC3E}">
        <p14:creationId xmlns:p14="http://schemas.microsoft.com/office/powerpoint/2010/main" val="142926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020-0481-4123-BEAD-19EE0B2E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F51A8-156D-46BA-9085-4A9555F63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05267"/>
            <a:ext cx="5867400" cy="55060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24FD9-40AE-4894-B926-CFA09075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Challenges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Noisy signals</a:t>
            </a:r>
          </a:p>
          <a:p>
            <a:r>
              <a:rPr lang="en-US" dirty="0">
                <a:solidFill>
                  <a:srgbClr val="002060"/>
                </a:solidFill>
              </a:rPr>
              <a:t>High dimension data </a:t>
            </a:r>
          </a:p>
          <a:p>
            <a:r>
              <a:rPr lang="en-US" dirty="0">
                <a:solidFill>
                  <a:srgbClr val="002060"/>
                </a:solidFill>
              </a:rPr>
              <a:t>No spatial information</a:t>
            </a:r>
          </a:p>
          <a:p>
            <a:r>
              <a:rPr lang="en-US" dirty="0">
                <a:solidFill>
                  <a:srgbClr val="002060"/>
                </a:solidFill>
              </a:rPr>
              <a:t>Electrodes are linearly dependent</a:t>
            </a:r>
          </a:p>
          <a:p>
            <a:r>
              <a:rPr lang="en-US" dirty="0">
                <a:solidFill>
                  <a:srgbClr val="002060"/>
                </a:solidFill>
              </a:rPr>
              <a:t>Varying signals intensities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79F3-6F7E-4341-B58F-24B9064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Stimulation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9B96-D26C-4C54-B5BE-7E65E9F5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 descr="A close up of a map&#10;&#10;Description generated with high confidence">
            <a:extLst>
              <a:ext uri="{FF2B5EF4-FFF2-40B4-BE49-F238E27FC236}">
                <a16:creationId xmlns:a16="http://schemas.microsoft.com/office/drawing/2014/main" id="{EE6FF860-D88F-428B-8786-C4B0BB12B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723511" cy="4952999"/>
          </a:xfrm>
        </p:spPr>
      </p:pic>
    </p:spTree>
    <p:extLst>
      <p:ext uri="{BB962C8B-B14F-4D97-AF65-F5344CB8AC3E}">
        <p14:creationId xmlns:p14="http://schemas.microsoft.com/office/powerpoint/2010/main" val="153372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Electrodes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5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F6C78D37-6813-445B-88F4-A721F763B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 t="4254" r="7328" b="3416"/>
          <a:stretch/>
        </p:blipFill>
        <p:spPr>
          <a:xfrm>
            <a:off x="87923" y="1371600"/>
            <a:ext cx="8968154" cy="4572000"/>
          </a:xfrm>
        </p:spPr>
      </p:pic>
    </p:spTree>
    <p:extLst>
      <p:ext uri="{BB962C8B-B14F-4D97-AF65-F5344CB8AC3E}">
        <p14:creationId xmlns:p14="http://schemas.microsoft.com/office/powerpoint/2010/main" val="271902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Dominant Electrodes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EM pulse was picked up by the electrodes, causing high amplitude noise</a:t>
            </a:r>
          </a:p>
          <a:p>
            <a:r>
              <a:rPr lang="en-US" dirty="0"/>
              <a:t>Muscle movements affect measurement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Remove the peak from data completely</a:t>
            </a:r>
          </a:p>
          <a:p>
            <a:pPr lvl="1"/>
            <a:r>
              <a:rPr lang="en-US" dirty="0"/>
              <a:t>Ignore “loud” electrodes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878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as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0837C2-6954-4D8F-BD3F-3C0C9E85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Covariance matrices are candidates for feature vectors</a:t>
            </a:r>
          </a:p>
          <a:p>
            <a:r>
              <a:rPr lang="en-US" dirty="0"/>
              <a:t>Covariance matrices are definite positive</a:t>
            </a:r>
          </a:p>
          <a:p>
            <a:r>
              <a:rPr lang="en-US" dirty="0"/>
              <a:t>Therefore we can apply Riemann tools on them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5833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86B51E7-E30B-4C36-A510-649FD3C8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10138"/>
            <a:ext cx="7696200" cy="5772150"/>
          </a:xfrm>
        </p:spPr>
      </p:pic>
    </p:spTree>
    <p:extLst>
      <p:ext uri="{BB962C8B-B14F-4D97-AF65-F5344CB8AC3E}">
        <p14:creationId xmlns:p14="http://schemas.microsoft.com/office/powerpoint/2010/main" val="145454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35731-A29D-493F-97B3-724A9BE10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092200"/>
            <a:ext cx="7710170" cy="5782628"/>
          </a:xfrm>
        </p:spPr>
      </p:pic>
    </p:spTree>
    <p:extLst>
      <p:ext uri="{BB962C8B-B14F-4D97-AF65-F5344CB8AC3E}">
        <p14:creationId xmlns:p14="http://schemas.microsoft.com/office/powerpoint/2010/main" val="37659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slide should contain an outline (list of headings) of the presentation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Maximum 5-6 bullets</a:t>
            </a:r>
          </a:p>
          <a:p>
            <a:pPr marL="857250" lvl="1" indent="-457200"/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1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DAEC9-6840-4EFC-8532-98B61B5BD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" y="1905000"/>
            <a:ext cx="4465788" cy="3996373"/>
          </a:xfr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BFA291A-A878-4CC3-A741-E2D8FD472A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9" t="3546" r="6383" b="4964"/>
          <a:stretch/>
        </p:blipFill>
        <p:spPr>
          <a:xfrm>
            <a:off x="4343400" y="2074386"/>
            <a:ext cx="4644824" cy="3657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8B65A1-9A0D-4854-9E5A-9AAFA77C7FF5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5105400"/>
            <a:ext cx="152400" cy="6265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94FF9-71E9-4725-9250-5E7C1E5B2F20}"/>
              </a:ext>
            </a:extLst>
          </p:cNvPr>
          <p:cNvSpPr txBox="1"/>
          <p:nvPr/>
        </p:nvSpPr>
        <p:spPr>
          <a:xfrm>
            <a:off x="762000" y="5731986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Near-zero eigenvalues?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65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65081D-DE05-40B3-B2A2-6BD65F7C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" y="479976"/>
            <a:ext cx="4277117" cy="32078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40C9B4-52A4-4A1B-A08D-256FE6E3C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88" y="3687813"/>
            <a:ext cx="4044881" cy="303366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2BB92-C05E-4C1A-9606-A328A7DEBC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36880"/>
            <a:ext cx="4436252" cy="332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FCE4A2-066B-46A5-A681-16316DA42F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" y="3530811"/>
            <a:ext cx="4436252" cy="33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9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7B57-CB94-4091-8771-B55DFD5F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of Covariance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F7C1-5C39-4DA7-89C2-5ADD8248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A00F2-C938-464B-B3A9-1FAA6FEE4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Linear dependency caused by electrode proximity</a:t>
            </a:r>
          </a:p>
          <a:p>
            <a:r>
              <a:rPr lang="en-US" dirty="0"/>
              <a:t>Possible Solutions: </a:t>
            </a:r>
          </a:p>
          <a:p>
            <a:pPr lvl="1"/>
            <a:r>
              <a:rPr lang="en-US" dirty="0"/>
              <a:t>Select fewer electrodes to work with</a:t>
            </a:r>
          </a:p>
          <a:p>
            <a:pPr lvl="1"/>
            <a:r>
              <a:rPr lang="en-US" dirty="0"/>
              <a:t>Cluster electrodes together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4177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Intermediate Results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 ARE SCREWED!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 Work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Suggestions for continuation of your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5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Only the most important references should be mentioned here, in IEEE format</a:t>
            </a:r>
          </a:p>
          <a:p>
            <a:r>
              <a:rPr lang="en-US" sz="3800" dirty="0">
                <a:solidFill>
                  <a:srgbClr val="002060"/>
                </a:solidFill>
              </a:rPr>
              <a:t>Here are some examples: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Yariv Ephraim and David Malah. "Speech enhancement using a minimum-mean square error short-time spectral amplitude estimator." IEEE Transactions on Acoustics, Speech, and Signal Processing 32.6 (1984): 1109-1121.</a:t>
            </a:r>
            <a:endParaRPr lang="he-IL" sz="22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2060"/>
                </a:solidFill>
              </a:rPr>
              <a:t>Zhou Wang, et al. "Image quality assessment: from error visibility to structural similarity." IEEE Transactions on Image Processing 13.4 (2004): 600-612.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Motivation</a:t>
            </a:r>
            <a:endParaRPr lang="he-IL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MDD – also known as depression - is estimated to affect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of the world population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Caused by genetics, environment and psychological factors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Most commonly treated by counseling and by medication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CE9F9D2E-2D1C-4CCB-A892-9385BCE4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525712"/>
            <a:ext cx="4572000" cy="405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TMS (Transcranial magnetic stimulation) – EM pulses through the skull</a:t>
            </a:r>
          </a:p>
          <a:p>
            <a:r>
              <a:rPr lang="en-US" dirty="0">
                <a:solidFill>
                  <a:srgbClr val="FF0000"/>
                </a:solidFill>
              </a:rPr>
              <a:t>TMS therapy on the  left prefrontal cortex (</a:t>
            </a:r>
            <a:r>
              <a:rPr lang="en-US" dirty="0" err="1">
                <a:solidFill>
                  <a:srgbClr val="FF0000"/>
                </a:solidFill>
              </a:rPr>
              <a:t>lPFC</a:t>
            </a:r>
            <a:r>
              <a:rPr lang="en-US" dirty="0">
                <a:solidFill>
                  <a:srgbClr val="FF0000"/>
                </a:solidFill>
              </a:rPr>
              <a:t>), the right prefrontal cortex (</a:t>
            </a:r>
            <a:r>
              <a:rPr lang="en-US" dirty="0" err="1">
                <a:solidFill>
                  <a:srgbClr val="FF0000"/>
                </a:solidFill>
              </a:rPr>
              <a:t>rPFC</a:t>
            </a:r>
            <a:r>
              <a:rPr lang="en-US" dirty="0">
                <a:solidFill>
                  <a:srgbClr val="FF0000"/>
                </a:solidFill>
              </a:rPr>
              <a:t>), the right parietal cortex (</a:t>
            </a:r>
            <a:r>
              <a:rPr lang="en-US" dirty="0" err="1">
                <a:solidFill>
                  <a:srgbClr val="FF0000"/>
                </a:solidFill>
              </a:rPr>
              <a:t>rPC</a:t>
            </a:r>
            <a:r>
              <a:rPr lang="en-US" dirty="0">
                <a:solidFill>
                  <a:srgbClr val="FF0000"/>
                </a:solidFill>
              </a:rPr>
              <a:t>) and the cerebellum (</a:t>
            </a:r>
            <a:r>
              <a:rPr lang="en-US" dirty="0" err="1">
                <a:solidFill>
                  <a:srgbClr val="FF0000"/>
                </a:solidFill>
              </a:rPr>
              <a:t>Crbllm</a:t>
            </a:r>
            <a:r>
              <a:rPr lang="en-US" dirty="0">
                <a:solidFill>
                  <a:srgbClr val="FF0000"/>
                </a:solidFill>
              </a:rPr>
              <a:t>) showed evidences of ease of depression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4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TMS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BrainSway</a:t>
            </a:r>
            <a:r>
              <a:rPr lang="en-US" dirty="0">
                <a:solidFill>
                  <a:srgbClr val="002060"/>
                </a:solidFill>
              </a:rPr>
              <a:t>® treats patients by TMS</a:t>
            </a:r>
          </a:p>
          <a:p>
            <a:r>
              <a:rPr lang="en-US" dirty="0">
                <a:solidFill>
                  <a:srgbClr val="002060"/>
                </a:solidFill>
              </a:rPr>
              <a:t>Psychiatrist monitors the depression level of the patients using Hamilton Depression Rating Scale (HDRS)</a:t>
            </a:r>
          </a:p>
          <a:p>
            <a:r>
              <a:rPr lang="en-US" dirty="0">
                <a:solidFill>
                  <a:srgbClr val="002060"/>
                </a:solidFill>
              </a:rPr>
              <a:t> EEG signal was acquired during the therapy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- HDRS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HDRS contains 17 questions (+ 4 optional questions)</a:t>
            </a:r>
          </a:p>
          <a:p>
            <a:r>
              <a:rPr lang="en-US" dirty="0">
                <a:solidFill>
                  <a:srgbClr val="002060"/>
                </a:solidFill>
              </a:rPr>
              <a:t>Each question contributes to the total rate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5F7DAEC-0987-42B3-AAC9-9403297472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0279500"/>
                  </p:ext>
                </p:extLst>
              </p:nvPr>
            </p:nvGraphicFramePr>
            <p:xfrm>
              <a:off x="685800" y="3442252"/>
              <a:ext cx="7315200" cy="9175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330987620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126416974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34351678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4125265063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2438314245"/>
                        </a:ext>
                      </a:extLst>
                    </a:gridCol>
                  </a:tblGrid>
                  <a:tr h="458771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Mild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Moderate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Severe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Very Severe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4745060"/>
                      </a:ext>
                    </a:extLst>
                  </a:tr>
                  <a:tr h="4587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7" t="-106579" r="-4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17" t="-106579" r="-3020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585" t="-106579" r="-20083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833" t="-106579" r="-101667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833" t="-106579" r="-1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315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F10B002-D323-4483-BC63-3CD066B53B78}"/>
              </a:ext>
            </a:extLst>
          </p:cNvPr>
          <p:cNvSpPr/>
          <p:nvPr/>
        </p:nvSpPr>
        <p:spPr>
          <a:xfrm>
            <a:off x="914400" y="5594925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http://tools.farmacologiaclinica.info/index.php?sid=43496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Background – The Therapy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each session, the patients were evaluated by a psychiatrist using HDRS</a:t>
            </a:r>
          </a:p>
          <a:p>
            <a:r>
              <a:rPr lang="en-US" dirty="0">
                <a:solidFill>
                  <a:srgbClr val="002060"/>
                </a:solidFill>
              </a:rPr>
              <a:t>Patients were given the therapy, consisting of numerous TMS pulses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Goal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To evaluate the depression rating of a patient using only EEG signals</a:t>
            </a:r>
          </a:p>
          <a:p>
            <a:r>
              <a:rPr lang="en-US" dirty="0">
                <a:solidFill>
                  <a:srgbClr val="002060"/>
                </a:solidFill>
              </a:rPr>
              <a:t>To find the therapy efficiency using those signals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BECF-2D5D-4135-BAC9-CF0630B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23F84-78C9-4540-A654-C2F0CA18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a regression algorithm that correlates with the HDRS using machine learning methods</a:t>
            </a:r>
          </a:p>
          <a:p>
            <a:r>
              <a:rPr lang="en-US" dirty="0"/>
              <a:t>To use advanced techniques of feature extraction and selection</a:t>
            </a:r>
          </a:p>
          <a:p>
            <a:r>
              <a:rPr lang="en-US" dirty="0"/>
              <a:t>Manifold learning using different metrics</a:t>
            </a:r>
          </a:p>
          <a:p>
            <a:r>
              <a:rPr lang="en-US" dirty="0"/>
              <a:t>Non linear dimension reduction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3DA1-EB44-4D58-AC3F-0D0ADCC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9778-10B4-40FB-B4E4-44FA89A866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43219</TotalTime>
  <Words>607</Words>
  <Application>Microsoft Office PowerPoint</Application>
  <PresentationFormat>On-screen Show (4:3)</PresentationFormat>
  <Paragraphs>130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Times New Roman</vt:lpstr>
      <vt:lpstr>Office Theme</vt:lpstr>
      <vt:lpstr>Midterm Presentation Examination of TMS effect  using EEG Signal</vt:lpstr>
      <vt:lpstr>Outline</vt:lpstr>
      <vt:lpstr>Background - Motivation</vt:lpstr>
      <vt:lpstr>Background - TMS</vt:lpstr>
      <vt:lpstr>Background - TMS</vt:lpstr>
      <vt:lpstr>Background - HDRS</vt:lpstr>
      <vt:lpstr>Background – The Therapy</vt:lpstr>
      <vt:lpstr>Project Goal</vt:lpstr>
      <vt:lpstr>Main Approach</vt:lpstr>
      <vt:lpstr>Chosen Solution</vt:lpstr>
      <vt:lpstr>Raw Data</vt:lpstr>
      <vt:lpstr>Raw Data - Example</vt:lpstr>
      <vt:lpstr>Challenges</vt:lpstr>
      <vt:lpstr>Stimulation Noise</vt:lpstr>
      <vt:lpstr>Dominant Electrodes</vt:lpstr>
      <vt:lpstr>Dominant Electrodes</vt:lpstr>
      <vt:lpstr>Covariance as Features</vt:lpstr>
      <vt:lpstr>Singularity of Covariance</vt:lpstr>
      <vt:lpstr>Singularity of Covariance</vt:lpstr>
      <vt:lpstr>Singularity of Covariance</vt:lpstr>
      <vt:lpstr>PowerPoint Presentation</vt:lpstr>
      <vt:lpstr>Singularity of Covariance</vt:lpstr>
      <vt:lpstr>Intermediate Results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פרוייקט פיתוח אלגורית'ם לזיהוי אנשים בתמונות</dc:title>
  <dc:creator>Idan Burstein</dc:creator>
  <cp:lastModifiedBy>Reggev Livney</cp:lastModifiedBy>
  <cp:revision>664</cp:revision>
  <cp:lastPrinted>2014-09-21T12:04:19Z</cp:lastPrinted>
  <dcterms:created xsi:type="dcterms:W3CDTF">2012-05-28T18:42:10Z</dcterms:created>
  <dcterms:modified xsi:type="dcterms:W3CDTF">2018-01-16T20:24:32Z</dcterms:modified>
</cp:coreProperties>
</file>