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avi" ContentType="video/x-msvide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0"/>
  </p:notesMasterIdLst>
  <p:handoutMasterIdLst>
    <p:handoutMasterId r:id="rId31"/>
  </p:handoutMasterIdLst>
  <p:sldIdLst>
    <p:sldId id="288" r:id="rId2"/>
    <p:sldId id="289" r:id="rId3"/>
    <p:sldId id="304" r:id="rId4"/>
    <p:sldId id="300" r:id="rId5"/>
    <p:sldId id="306" r:id="rId6"/>
    <p:sldId id="305" r:id="rId7"/>
    <p:sldId id="290" r:id="rId8"/>
    <p:sldId id="318" r:id="rId9"/>
    <p:sldId id="308" r:id="rId10"/>
    <p:sldId id="293" r:id="rId11"/>
    <p:sldId id="322" r:id="rId12"/>
    <p:sldId id="309" r:id="rId13"/>
    <p:sldId id="323" r:id="rId14"/>
    <p:sldId id="325" r:id="rId15"/>
    <p:sldId id="307" r:id="rId16"/>
    <p:sldId id="314" r:id="rId17"/>
    <p:sldId id="303" r:id="rId18"/>
    <p:sldId id="302" r:id="rId19"/>
    <p:sldId id="324" r:id="rId20"/>
    <p:sldId id="311" r:id="rId21"/>
    <p:sldId id="317" r:id="rId22"/>
    <p:sldId id="313" r:id="rId23"/>
    <p:sldId id="312" r:id="rId24"/>
    <p:sldId id="315" r:id="rId25"/>
    <p:sldId id="319" r:id="rId26"/>
    <p:sldId id="295" r:id="rId27"/>
    <p:sldId id="316" r:id="rId28"/>
    <p:sldId id="299" r:id="rId2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ir Moshe" initials="YM" lastIdx="4" clrIdx="0">
    <p:extLst>
      <p:ext uri="{19B8F6BF-5375-455C-9EA6-DF929625EA0E}">
        <p15:presenceInfo xmlns:p15="http://schemas.microsoft.com/office/powerpoint/2012/main" userId="Yair Mos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496"/>
    <a:srgbClr val="9E5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81600" autoAdjust="0"/>
  </p:normalViewPr>
  <p:slideViewPr>
    <p:cSldViewPr>
      <p:cViewPr>
        <p:scale>
          <a:sx n="100" d="100"/>
          <a:sy n="100" d="100"/>
        </p:scale>
        <p:origin x="17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15:47.508" idx="3">
    <p:pos x="2550" y="313"/>
    <p:text>If this is a midterm presentation, this slide should be called "Intermediate Results"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19:26.336" idx="4">
    <p:pos x="10" y="10"/>
    <p:text>If this is a midterm presentation, you should list things you intend to do until the end of your project. If this is a final presentation, you should list points of possible improvements for a future project or activity.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9B6F397-9295-4C9F-B4B0-31BF9D08FE68}" type="datetimeFigureOut">
              <a:rPr lang="he-IL" smtClean="0"/>
              <a:pPr/>
              <a:t>ז'/שבט/תשע"ח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BE2A6A1-1652-41B2-B665-7F46B35F79A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824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43B7BDA-9DDC-4E4C-973D-E4A3E66645CD}" type="datetimeFigureOut">
              <a:rPr lang="he-IL" smtClean="0"/>
              <a:pPr/>
              <a:t>ז'/שבט/תשע"ח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C92D0D-AF30-4211-86C4-A3B87597F34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1792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814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3155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TMS therapy on the  left prefrontal cortex (</a:t>
            </a:r>
            <a:r>
              <a:rPr lang="en-US" dirty="0" err="1">
                <a:solidFill>
                  <a:srgbClr val="FF0000"/>
                </a:solidFill>
              </a:rPr>
              <a:t>lPFC</a:t>
            </a:r>
            <a:r>
              <a:rPr lang="en-US" dirty="0">
                <a:solidFill>
                  <a:srgbClr val="FF0000"/>
                </a:solidFill>
              </a:rPr>
              <a:t>), the right prefrontal cortex (</a:t>
            </a:r>
            <a:r>
              <a:rPr lang="en-US" dirty="0" err="1">
                <a:solidFill>
                  <a:srgbClr val="FF0000"/>
                </a:solidFill>
              </a:rPr>
              <a:t>rPFC</a:t>
            </a:r>
            <a:r>
              <a:rPr lang="en-US" dirty="0">
                <a:solidFill>
                  <a:srgbClr val="FF0000"/>
                </a:solidFill>
              </a:rPr>
              <a:t>), the right parietal cortex (</a:t>
            </a:r>
            <a:r>
              <a:rPr lang="en-US" dirty="0" err="1">
                <a:solidFill>
                  <a:srgbClr val="FF0000"/>
                </a:solidFill>
              </a:rPr>
              <a:t>rPC</a:t>
            </a:r>
            <a:r>
              <a:rPr lang="en-US" dirty="0">
                <a:solidFill>
                  <a:srgbClr val="FF0000"/>
                </a:solidFill>
              </a:rPr>
              <a:t>) and the cerebellum (</a:t>
            </a:r>
            <a:r>
              <a:rPr lang="en-US" dirty="0" err="1">
                <a:solidFill>
                  <a:srgbClr val="FF0000"/>
                </a:solidFill>
              </a:rPr>
              <a:t>Crbllm</a:t>
            </a:r>
            <a:r>
              <a:rPr lang="en-US" dirty="0">
                <a:solidFill>
                  <a:srgbClr val="FF0000"/>
                </a:solidFill>
              </a:rPr>
              <a:t>) showed evidences of ease of depression</a:t>
            </a:r>
            <a:endParaRPr lang="he-IL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8374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3040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8565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2709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3217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890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324600"/>
            <a:ext cx="2133600" cy="365125"/>
          </a:xfrm>
        </p:spPr>
        <p:txBody>
          <a:bodyPr/>
          <a:lstStyle/>
          <a:p>
            <a:r>
              <a:rPr lang="en-US" dirty="0"/>
              <a:t>#</a:t>
            </a:r>
          </a:p>
        </p:txBody>
      </p:sp>
      <p:pic>
        <p:nvPicPr>
          <p:cNvPr id="8" name="Picture 8" descr="http://pard.technion.ac.il/archives/Logo/Technion%20logo-1b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13561"/>
            <a:ext cx="1796142" cy="67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SIPL animated logo, low resolution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3400" y="76200"/>
            <a:ext cx="1194816" cy="81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1" y="137674"/>
            <a:ext cx="1008000" cy="493234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3491298" y="114048"/>
            <a:ext cx="2535429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1600" b="0" dirty="0">
                <a:solidFill>
                  <a:srgbClr val="002060"/>
                </a:solidFill>
                <a:latin typeface="+mj-lt"/>
              </a:rPr>
              <a:t>Andrew and Erna Viterbi Faculty of Electrical Engineering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03161" y="660400"/>
            <a:ext cx="1447800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sz="1600" b="0" dirty="0">
                <a:solidFill>
                  <a:srgbClr val="AD13A9"/>
                </a:solidFill>
                <a:latin typeface="+mj-lt"/>
              </a:rPr>
              <a:t>Signal and Image Processing Lab.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95" r="15670"/>
          <a:stretch/>
        </p:blipFill>
        <p:spPr>
          <a:xfrm>
            <a:off x="3545508" y="510689"/>
            <a:ext cx="1800000" cy="55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0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0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  <p:bldLst>
      <p:bldP spid="1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>
              <a:defRPr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C0B7-AB0D-4AF9-9C80-529313F012B2}" type="datetime1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008000" cy="4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5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82F35-29BF-4127-A4F3-CE8B20D358F7}" type="datetime1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1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farmacologiaclinica.info/index.php?sid=43496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628" y="835025"/>
            <a:ext cx="7543800" cy="2365375"/>
          </a:xfrm>
        </p:spPr>
        <p:txBody>
          <a:bodyPr>
            <a:normAutofit/>
          </a:bodyPr>
          <a:lstStyle/>
          <a:p>
            <a:pPr rtl="0"/>
            <a:r>
              <a:rPr lang="en-US" sz="2400" dirty="0">
                <a:solidFill>
                  <a:srgbClr val="002060"/>
                </a:solidFill>
              </a:rPr>
              <a:t>Midterm Presentation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Examination of TMS effect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using EEG Signal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124200"/>
            <a:ext cx="7385228" cy="3581400"/>
          </a:xfrm>
        </p:spPr>
        <p:txBody>
          <a:bodyPr>
            <a:noAutofit/>
          </a:bodyPr>
          <a:lstStyle/>
          <a:p>
            <a:pPr algn="l" rtl="0"/>
            <a:r>
              <a:rPr lang="en-US" sz="2400" u="sng" dirty="0">
                <a:solidFill>
                  <a:srgbClr val="002060"/>
                </a:solidFill>
              </a:rPr>
              <a:t>Students:</a:t>
            </a:r>
            <a:r>
              <a:rPr lang="en-US" sz="2400" dirty="0">
                <a:solidFill>
                  <a:srgbClr val="002060"/>
                </a:solidFill>
              </a:rPr>
              <a:t> Matan </a:t>
            </a:r>
            <a:r>
              <a:rPr lang="en-US" sz="2400" dirty="0" err="1">
                <a:solidFill>
                  <a:srgbClr val="002060"/>
                </a:solidFill>
              </a:rPr>
              <a:t>Allouche</a:t>
            </a:r>
            <a:r>
              <a:rPr lang="en-US" sz="2400" dirty="0">
                <a:solidFill>
                  <a:srgbClr val="002060"/>
                </a:solidFill>
              </a:rPr>
              <a:t>, Reggev Livney</a:t>
            </a:r>
          </a:p>
          <a:p>
            <a:pPr algn="l" rtl="0"/>
            <a:r>
              <a:rPr lang="en-US" sz="2400" u="sng" dirty="0">
                <a:solidFill>
                  <a:srgbClr val="002060"/>
                </a:solidFill>
              </a:rPr>
              <a:t>Supervisor</a:t>
            </a:r>
            <a:r>
              <a:rPr lang="en-US" sz="2400" dirty="0">
                <a:solidFill>
                  <a:srgbClr val="002060"/>
                </a:solidFill>
              </a:rPr>
              <a:t>: Or </a:t>
            </a:r>
            <a:r>
              <a:rPr lang="en-US" sz="2400" dirty="0" err="1">
                <a:solidFill>
                  <a:srgbClr val="002060"/>
                </a:solidFill>
              </a:rPr>
              <a:t>Yair</a:t>
            </a:r>
            <a:endParaRPr lang="en-US" sz="2400" dirty="0">
              <a:solidFill>
                <a:srgbClr val="002060"/>
              </a:solidFill>
            </a:endParaRPr>
          </a:p>
          <a:p>
            <a:pPr algn="l" rtl="0"/>
            <a:endParaRPr lang="he-IL" sz="1800" dirty="0"/>
          </a:p>
          <a:p>
            <a:pPr algn="l" rtl="0"/>
            <a:r>
              <a:rPr lang="en-US" sz="2000" dirty="0">
                <a:solidFill>
                  <a:srgbClr val="002060"/>
                </a:solidFill>
                <a:cs typeface="+mj-cs"/>
              </a:rPr>
              <a:t>Semester:  Winter  2017-2018</a:t>
            </a:r>
          </a:p>
          <a:p>
            <a:pPr algn="l" rtl="0"/>
            <a:r>
              <a:rPr lang="en-US" sz="2000" dirty="0">
                <a:solidFill>
                  <a:srgbClr val="002060"/>
                </a:solidFill>
                <a:cs typeface="+mj-cs"/>
              </a:rPr>
              <a:t>Date:  17.1.2018</a:t>
            </a:r>
            <a:endParaRPr lang="en-US" sz="1200" dirty="0">
              <a:solidFill>
                <a:srgbClr val="002060"/>
              </a:solidFill>
            </a:endParaRPr>
          </a:p>
          <a:p>
            <a:pPr algn="l" rtl="0"/>
            <a:endParaRPr lang="en-US" sz="2400" dirty="0">
              <a:solidFill>
                <a:srgbClr val="002060"/>
              </a:solidFill>
            </a:endParaRPr>
          </a:p>
          <a:p>
            <a:pPr algn="l" rtl="0"/>
            <a:r>
              <a:rPr lang="en-US" sz="2400" dirty="0">
                <a:solidFill>
                  <a:srgbClr val="002060"/>
                </a:solidFill>
              </a:rPr>
              <a:t>In Collaboration with: </a:t>
            </a:r>
            <a:r>
              <a:rPr lang="en-US" sz="2400" dirty="0" err="1">
                <a:solidFill>
                  <a:srgbClr val="002060"/>
                </a:solidFill>
              </a:rPr>
              <a:t>BrainSway</a:t>
            </a:r>
            <a:endParaRPr lang="en-US" sz="2400" dirty="0"/>
          </a:p>
          <a:p>
            <a:pPr algn="l" rtl="0"/>
            <a:endParaRPr lang="he-IL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48B2AF-F070-4C06-84C7-420ACFC2B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5181600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7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Chosen Solution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Covariances as features</a:t>
            </a:r>
          </a:p>
          <a:p>
            <a:r>
              <a:rPr lang="en-US" dirty="0">
                <a:solidFill>
                  <a:srgbClr val="002060"/>
                </a:solidFill>
              </a:rPr>
              <a:t>Geometric metric</a:t>
            </a:r>
          </a:p>
          <a:p>
            <a:r>
              <a:rPr lang="en-US" dirty="0">
                <a:solidFill>
                  <a:srgbClr val="002060"/>
                </a:solidFill>
              </a:rPr>
              <a:t>Riemannian manifold assumption</a:t>
            </a:r>
          </a:p>
          <a:p>
            <a:r>
              <a:rPr lang="en-US" dirty="0">
                <a:solidFill>
                  <a:srgbClr val="002060"/>
                </a:solidFill>
              </a:rPr>
              <a:t>Riemannian tools for dimensionality reduction</a:t>
            </a:r>
          </a:p>
          <a:p>
            <a:r>
              <a:rPr lang="en-US" dirty="0">
                <a:solidFill>
                  <a:srgbClr val="002060"/>
                </a:solidFill>
              </a:rPr>
              <a:t>A regression algorithm based on the HDRS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3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Preprocess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2060"/>
                </a:solidFill>
              </a:rPr>
              <a:t>The pulse (1.5 T) removed and replaced by interpolation</a:t>
            </a:r>
          </a:p>
          <a:p>
            <a:r>
              <a:rPr lang="en-US" dirty="0">
                <a:solidFill>
                  <a:srgbClr val="002060"/>
                </a:solidFill>
              </a:rPr>
              <a:t>Band Pass Filter – 1Hz-100Hz</a:t>
            </a:r>
          </a:p>
          <a:p>
            <a:r>
              <a:rPr lang="en-US" dirty="0">
                <a:solidFill>
                  <a:srgbClr val="002060"/>
                </a:solidFill>
              </a:rPr>
              <a:t>Downsampled to 1kHz</a:t>
            </a:r>
          </a:p>
          <a:p>
            <a:r>
              <a:rPr lang="en-US" dirty="0">
                <a:solidFill>
                  <a:srgbClr val="002060"/>
                </a:solidFill>
              </a:rPr>
              <a:t>Division to trials (2 sec each)</a:t>
            </a:r>
          </a:p>
          <a:p>
            <a:r>
              <a:rPr lang="en-US" dirty="0">
                <a:solidFill>
                  <a:srgbClr val="002060"/>
                </a:solidFill>
              </a:rPr>
              <a:t>Double ICA to separate artifacts (blinks, movements, etc.)</a:t>
            </a:r>
          </a:p>
          <a:p>
            <a:r>
              <a:rPr lang="en-US" dirty="0">
                <a:solidFill>
                  <a:srgbClr val="002060"/>
                </a:solidFill>
              </a:rPr>
              <a:t> CSD to cancel signal leakage between electrodes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7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2F6E42-4CA0-4292-9FA0-C59112733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830" y="1178357"/>
            <a:ext cx="4347170" cy="40794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Given Data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3BE3C56-27B5-41F1-9519-92868BC78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27 subjects</a:t>
            </a:r>
            <a:endParaRPr lang="en-US" dirty="0"/>
          </a:p>
          <a:p>
            <a:r>
              <a:rPr lang="en-US" dirty="0"/>
              <a:t>62 EEG electrodes</a:t>
            </a:r>
          </a:p>
          <a:p>
            <a:r>
              <a:rPr lang="en-US" dirty="0"/>
              <a:t>5 sessions (every week)</a:t>
            </a:r>
          </a:p>
          <a:p>
            <a:r>
              <a:rPr lang="en-US" dirty="0"/>
              <a:t>35-50 trials for each </a:t>
            </a:r>
            <a:br>
              <a:rPr lang="en-US" dirty="0"/>
            </a:br>
            <a:r>
              <a:rPr lang="en-US" dirty="0"/>
              <a:t>subject in a session</a:t>
            </a:r>
          </a:p>
          <a:p>
            <a:r>
              <a:rPr lang="en-US" dirty="0"/>
              <a:t>Trial time -  2 sec </a:t>
            </a:r>
            <a:br>
              <a:rPr lang="en-US" dirty="0"/>
            </a:br>
            <a:r>
              <a:rPr lang="en-US" dirty="0"/>
              <a:t>= 2000 samples at 1000 Hz</a:t>
            </a:r>
          </a:p>
          <a:p>
            <a:r>
              <a:rPr lang="en-US" dirty="0"/>
              <a:t>The pulse is in the middle of the trial</a:t>
            </a:r>
          </a:p>
        </p:txBody>
      </p:sp>
    </p:spTree>
    <p:extLst>
      <p:ext uri="{BB962C8B-B14F-4D97-AF65-F5344CB8AC3E}">
        <p14:creationId xmlns:p14="http://schemas.microsoft.com/office/powerpoint/2010/main" val="142926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07ADE-205E-4BEC-A035-3DEF7289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D6064B-CF94-48E1-AB78-7A8E29F1D3B2}"/>
              </a:ext>
            </a:extLst>
          </p:cNvPr>
          <p:cNvGrpSpPr/>
          <p:nvPr/>
        </p:nvGrpSpPr>
        <p:grpSpPr>
          <a:xfrm>
            <a:off x="1903626" y="-417606"/>
            <a:ext cx="6478374" cy="6964119"/>
            <a:chOff x="1903626" y="-417606"/>
            <a:chExt cx="6478374" cy="696411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9625E30-A375-4D1D-9760-BF6EE8E7B516}"/>
                </a:ext>
              </a:extLst>
            </p:cNvPr>
            <p:cNvGrpSpPr/>
            <p:nvPr/>
          </p:nvGrpSpPr>
          <p:grpSpPr>
            <a:xfrm>
              <a:off x="2057400" y="685800"/>
              <a:ext cx="5562600" cy="5257800"/>
              <a:chOff x="1600200" y="1219200"/>
              <a:chExt cx="5562600" cy="52578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784DAF9-0744-42DB-BBC0-166B9A2C8B50}"/>
                  </a:ext>
                </a:extLst>
              </p:cNvPr>
              <p:cNvGrpSpPr/>
              <p:nvPr/>
            </p:nvGrpSpPr>
            <p:grpSpPr>
              <a:xfrm>
                <a:off x="2362200" y="1219200"/>
                <a:ext cx="4800600" cy="4637088"/>
                <a:chOff x="2558143" y="2460624"/>
                <a:chExt cx="3886200" cy="3482977"/>
              </a:xfrm>
            </p:grpSpPr>
            <p:pic>
              <p:nvPicPr>
                <p:cNvPr id="5" name="Content Placeholder 5">
                  <a:extLst>
                    <a:ext uri="{FF2B5EF4-FFF2-40B4-BE49-F238E27FC236}">
                      <a16:creationId xmlns:a16="http://schemas.microsoft.com/office/drawing/2014/main" id="{C4123715-2F1E-429E-BBDE-4698D7319A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06" t="50432" r="7098" b="2870"/>
                <a:stretch/>
              </p:blipFill>
              <p:spPr>
                <a:xfrm>
                  <a:off x="2558143" y="4038600"/>
                  <a:ext cx="3886200" cy="1905001"/>
                </a:xfrm>
                <a:prstGeom prst="rect">
                  <a:avLst/>
                </a:prstGeom>
              </p:spPr>
            </p:pic>
            <p:pic>
              <p:nvPicPr>
                <p:cNvPr id="6" name="Content Placeholder 5">
                  <a:extLst>
                    <a:ext uri="{FF2B5EF4-FFF2-40B4-BE49-F238E27FC236}">
                      <a16:creationId xmlns:a16="http://schemas.microsoft.com/office/drawing/2014/main" id="{749496E1-E676-4624-AA4C-46F05B2898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74" t="27040" r="6930" b="50545"/>
                <a:stretch/>
              </p:blipFill>
              <p:spPr>
                <a:xfrm>
                  <a:off x="2558143" y="2460624"/>
                  <a:ext cx="3886200" cy="914401"/>
                </a:xfrm>
                <a:prstGeom prst="rect">
                  <a:avLst/>
                </a:prstGeom>
              </p:spPr>
            </p:pic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5AA9CAA4-B67D-4669-9B17-4CFF8C8FA11F}"/>
                    </a:ext>
                  </a:extLst>
                </p:cNvPr>
                <p:cNvCxnSpPr/>
                <p:nvPr/>
              </p:nvCxnSpPr>
              <p:spPr>
                <a:xfrm>
                  <a:off x="4749916" y="3376381"/>
                  <a:ext cx="0" cy="663575"/>
                </a:xfrm>
                <a:prstGeom prst="straightConnector1">
                  <a:avLst/>
                </a:prstGeom>
                <a:ln w="28575">
                  <a:prstDash val="sysDot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5D4AC89-276B-4B10-8E51-E2BAAB6D3D37}"/>
                  </a:ext>
                </a:extLst>
              </p:cNvPr>
              <p:cNvGrpSpPr/>
              <p:nvPr/>
            </p:nvGrpSpPr>
            <p:grpSpPr>
              <a:xfrm>
                <a:off x="2209800" y="1371600"/>
                <a:ext cx="4800600" cy="4637088"/>
                <a:chOff x="2558143" y="2460624"/>
                <a:chExt cx="3886200" cy="3482977"/>
              </a:xfrm>
            </p:grpSpPr>
            <p:pic>
              <p:nvPicPr>
                <p:cNvPr id="12" name="Content Placeholder 5">
                  <a:extLst>
                    <a:ext uri="{FF2B5EF4-FFF2-40B4-BE49-F238E27FC236}">
                      <a16:creationId xmlns:a16="http://schemas.microsoft.com/office/drawing/2014/main" id="{31895C9F-DB3A-4441-93DA-3A1CE04440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06" t="50432" r="7098" b="2870"/>
                <a:stretch/>
              </p:blipFill>
              <p:spPr>
                <a:xfrm>
                  <a:off x="2558143" y="4038600"/>
                  <a:ext cx="3886200" cy="1905001"/>
                </a:xfrm>
                <a:prstGeom prst="rect">
                  <a:avLst/>
                </a:prstGeom>
              </p:spPr>
            </p:pic>
            <p:pic>
              <p:nvPicPr>
                <p:cNvPr id="13" name="Content Placeholder 5">
                  <a:extLst>
                    <a:ext uri="{FF2B5EF4-FFF2-40B4-BE49-F238E27FC236}">
                      <a16:creationId xmlns:a16="http://schemas.microsoft.com/office/drawing/2014/main" id="{5F1B22D6-7C16-47A9-A838-B5E97E627D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74" t="27040" r="6930" b="50545"/>
                <a:stretch/>
              </p:blipFill>
              <p:spPr>
                <a:xfrm>
                  <a:off x="2558143" y="2460624"/>
                  <a:ext cx="3886200" cy="914401"/>
                </a:xfrm>
                <a:prstGeom prst="rect">
                  <a:avLst/>
                </a:prstGeom>
              </p:spPr>
            </p:pic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8A4EB231-046C-4C7F-B482-74B02174B8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9559" y="3375025"/>
                  <a:ext cx="0" cy="663576"/>
                </a:xfrm>
                <a:prstGeom prst="straightConnector1">
                  <a:avLst/>
                </a:prstGeom>
                <a:ln w="28575">
                  <a:prstDash val="sysDot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787138C-98A6-451B-B104-ED10CEEBF52D}"/>
                  </a:ext>
                </a:extLst>
              </p:cNvPr>
              <p:cNvGrpSpPr/>
              <p:nvPr/>
            </p:nvGrpSpPr>
            <p:grpSpPr>
              <a:xfrm>
                <a:off x="2023096" y="1492821"/>
                <a:ext cx="4800600" cy="4637088"/>
                <a:chOff x="2558143" y="2460624"/>
                <a:chExt cx="3886200" cy="3482977"/>
              </a:xfrm>
            </p:grpSpPr>
            <p:pic>
              <p:nvPicPr>
                <p:cNvPr id="24" name="Content Placeholder 5">
                  <a:extLst>
                    <a:ext uri="{FF2B5EF4-FFF2-40B4-BE49-F238E27FC236}">
                      <a16:creationId xmlns:a16="http://schemas.microsoft.com/office/drawing/2014/main" id="{FAD372DD-070A-45C7-8678-C368EFA1F6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06" t="50432" r="7098" b="2870"/>
                <a:stretch/>
              </p:blipFill>
              <p:spPr>
                <a:xfrm>
                  <a:off x="2558143" y="4038600"/>
                  <a:ext cx="3886200" cy="1905001"/>
                </a:xfrm>
                <a:prstGeom prst="rect">
                  <a:avLst/>
                </a:prstGeom>
              </p:spPr>
            </p:pic>
            <p:pic>
              <p:nvPicPr>
                <p:cNvPr id="25" name="Content Placeholder 5">
                  <a:extLst>
                    <a:ext uri="{FF2B5EF4-FFF2-40B4-BE49-F238E27FC236}">
                      <a16:creationId xmlns:a16="http://schemas.microsoft.com/office/drawing/2014/main" id="{3A3185FE-DE4C-4820-A8F1-E08431BBCC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74" t="27040" r="6930" b="50545"/>
                <a:stretch/>
              </p:blipFill>
              <p:spPr>
                <a:xfrm>
                  <a:off x="2558143" y="2460624"/>
                  <a:ext cx="3886200" cy="914401"/>
                </a:xfrm>
                <a:prstGeom prst="rect">
                  <a:avLst/>
                </a:prstGeom>
              </p:spPr>
            </p:pic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CB16348A-7899-4D19-81A7-E04D9386C5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9559" y="3375025"/>
                  <a:ext cx="0" cy="663576"/>
                </a:xfrm>
                <a:prstGeom prst="straightConnector1">
                  <a:avLst/>
                </a:prstGeom>
                <a:ln w="28575">
                  <a:prstDash val="sysDot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96717B63-D3C8-4DAC-B9AF-91F13CBB61E4}"/>
                  </a:ext>
                </a:extLst>
              </p:cNvPr>
              <p:cNvGrpSpPr/>
              <p:nvPr/>
            </p:nvGrpSpPr>
            <p:grpSpPr>
              <a:xfrm>
                <a:off x="1828800" y="1673896"/>
                <a:ext cx="4800600" cy="4637088"/>
                <a:chOff x="2558143" y="2460624"/>
                <a:chExt cx="3886200" cy="3482977"/>
              </a:xfrm>
            </p:grpSpPr>
            <p:pic>
              <p:nvPicPr>
                <p:cNvPr id="39" name="Content Placeholder 5">
                  <a:extLst>
                    <a:ext uri="{FF2B5EF4-FFF2-40B4-BE49-F238E27FC236}">
                      <a16:creationId xmlns:a16="http://schemas.microsoft.com/office/drawing/2014/main" id="{304A394D-AF57-4C85-BC14-DE66DD2195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06" t="50432" r="7098" b="2870"/>
                <a:stretch/>
              </p:blipFill>
              <p:spPr>
                <a:xfrm>
                  <a:off x="2558143" y="4038600"/>
                  <a:ext cx="3886200" cy="1905001"/>
                </a:xfrm>
                <a:prstGeom prst="rect">
                  <a:avLst/>
                </a:prstGeom>
              </p:spPr>
            </p:pic>
            <p:pic>
              <p:nvPicPr>
                <p:cNvPr id="40" name="Content Placeholder 5">
                  <a:extLst>
                    <a:ext uri="{FF2B5EF4-FFF2-40B4-BE49-F238E27FC236}">
                      <a16:creationId xmlns:a16="http://schemas.microsoft.com/office/drawing/2014/main" id="{B7E53273-9052-4A0C-851B-F471A44D3E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74" t="27040" r="6930" b="50545"/>
                <a:stretch/>
              </p:blipFill>
              <p:spPr>
                <a:xfrm>
                  <a:off x="2558143" y="2460624"/>
                  <a:ext cx="3886200" cy="914401"/>
                </a:xfrm>
                <a:prstGeom prst="rect">
                  <a:avLst/>
                </a:prstGeom>
              </p:spPr>
            </p:pic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7CD6D03-E589-4B0D-ACEF-FA87168154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9559" y="3375025"/>
                  <a:ext cx="0" cy="663576"/>
                </a:xfrm>
                <a:prstGeom prst="straightConnector1">
                  <a:avLst/>
                </a:prstGeom>
                <a:ln w="28575">
                  <a:prstDash val="sysDot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0641E62-B34E-490B-85FB-ACC8B97A92EB}"/>
                  </a:ext>
                </a:extLst>
              </p:cNvPr>
              <p:cNvGrpSpPr/>
              <p:nvPr/>
            </p:nvGrpSpPr>
            <p:grpSpPr>
              <a:xfrm>
                <a:off x="1600200" y="1839912"/>
                <a:ext cx="4800600" cy="4637088"/>
                <a:chOff x="2558143" y="2460624"/>
                <a:chExt cx="3886200" cy="3482977"/>
              </a:xfrm>
            </p:grpSpPr>
            <p:pic>
              <p:nvPicPr>
                <p:cNvPr id="44" name="Content Placeholder 5">
                  <a:extLst>
                    <a:ext uri="{FF2B5EF4-FFF2-40B4-BE49-F238E27FC236}">
                      <a16:creationId xmlns:a16="http://schemas.microsoft.com/office/drawing/2014/main" id="{27A031DA-EC20-4699-B812-CE877056C4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06" t="50432" r="7098" b="2870"/>
                <a:stretch/>
              </p:blipFill>
              <p:spPr>
                <a:xfrm>
                  <a:off x="2558143" y="4038600"/>
                  <a:ext cx="3886200" cy="1905001"/>
                </a:xfrm>
                <a:prstGeom prst="rect">
                  <a:avLst/>
                </a:prstGeom>
              </p:spPr>
            </p:pic>
            <p:pic>
              <p:nvPicPr>
                <p:cNvPr id="45" name="Content Placeholder 5">
                  <a:extLst>
                    <a:ext uri="{FF2B5EF4-FFF2-40B4-BE49-F238E27FC236}">
                      <a16:creationId xmlns:a16="http://schemas.microsoft.com/office/drawing/2014/main" id="{B03BF5D4-CCC2-4C71-A747-FD2953F2BD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74" t="27040" r="6930" b="50545"/>
                <a:stretch/>
              </p:blipFill>
              <p:spPr>
                <a:xfrm>
                  <a:off x="2558143" y="2460624"/>
                  <a:ext cx="3886200" cy="914401"/>
                </a:xfrm>
                <a:prstGeom prst="rect">
                  <a:avLst/>
                </a:prstGeom>
              </p:spPr>
            </p:pic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348857D6-368A-4BAF-B4FC-E229C834B9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9559" y="3375025"/>
                  <a:ext cx="0" cy="663576"/>
                </a:xfrm>
                <a:prstGeom prst="straightConnector1">
                  <a:avLst/>
                </a:prstGeom>
                <a:ln w="28575">
                  <a:prstDash val="sysDot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Left Brace 48">
              <a:extLst>
                <a:ext uri="{FF2B5EF4-FFF2-40B4-BE49-F238E27FC236}">
                  <a16:creationId xmlns:a16="http://schemas.microsoft.com/office/drawing/2014/main" id="{6B2EDD7A-8B46-45D8-B9BB-483F40500F74}"/>
                </a:ext>
              </a:extLst>
            </p:cNvPr>
            <p:cNvSpPr/>
            <p:nvPr/>
          </p:nvSpPr>
          <p:spPr>
            <a:xfrm flipH="1">
              <a:off x="7619676" y="609600"/>
              <a:ext cx="402840" cy="4986909"/>
            </a:xfrm>
            <a:prstGeom prst="leftBrace">
              <a:avLst>
                <a:gd name="adj1" fmla="val 124980"/>
                <a:gd name="adj2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Left Brace 49">
              <a:extLst>
                <a:ext uri="{FF2B5EF4-FFF2-40B4-BE49-F238E27FC236}">
                  <a16:creationId xmlns:a16="http://schemas.microsoft.com/office/drawing/2014/main" id="{A4BE03BE-19D2-47D5-959C-6E0FF504A104}"/>
                </a:ext>
              </a:extLst>
            </p:cNvPr>
            <p:cNvSpPr/>
            <p:nvPr/>
          </p:nvSpPr>
          <p:spPr>
            <a:xfrm rot="2621817">
              <a:off x="2261874" y="54869"/>
              <a:ext cx="284444" cy="1691548"/>
            </a:xfrm>
            <a:prstGeom prst="leftBrace">
              <a:avLst>
                <a:gd name="adj1" fmla="val 76445"/>
                <a:gd name="adj2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Left Brace 50">
              <a:extLst>
                <a:ext uri="{FF2B5EF4-FFF2-40B4-BE49-F238E27FC236}">
                  <a16:creationId xmlns:a16="http://schemas.microsoft.com/office/drawing/2014/main" id="{6F001943-19E7-4CF6-A4F0-CF9A11817568}"/>
                </a:ext>
              </a:extLst>
            </p:cNvPr>
            <p:cNvSpPr/>
            <p:nvPr/>
          </p:nvSpPr>
          <p:spPr>
            <a:xfrm rot="5400000" flipH="1">
              <a:off x="4402611" y="3482306"/>
              <a:ext cx="402840" cy="4986909"/>
            </a:xfrm>
            <a:prstGeom prst="leftBrace">
              <a:avLst>
                <a:gd name="adj1" fmla="val 124980"/>
                <a:gd name="adj2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4BD6065-64DB-46EF-90D8-F25E3B9E1C70}"/>
                </a:ext>
              </a:extLst>
            </p:cNvPr>
            <p:cNvSpPr txBox="1"/>
            <p:nvPr/>
          </p:nvSpPr>
          <p:spPr>
            <a:xfrm>
              <a:off x="3505200" y="6177181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2000 samples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884E6C4-ACEF-4F27-AF58-8E3B02894967}"/>
                </a:ext>
              </a:extLst>
            </p:cNvPr>
            <p:cNvSpPr txBox="1"/>
            <p:nvPr/>
          </p:nvSpPr>
          <p:spPr>
            <a:xfrm rot="5400000">
              <a:off x="7092434" y="29014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62 Electrodes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EF7AD66-55AF-41FD-B922-C9ABDEC39DEB}"/>
                </a:ext>
              </a:extLst>
            </p:cNvPr>
            <p:cNvSpPr txBox="1"/>
            <p:nvPr/>
          </p:nvSpPr>
          <p:spPr>
            <a:xfrm rot="18676704">
              <a:off x="983392" y="502628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30-50 Trials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1803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74D756-2681-4563-96E2-1B8A49AD1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833658"/>
              </p:ext>
            </p:extLst>
          </p:nvPr>
        </p:nvGraphicFramePr>
        <p:xfrm>
          <a:off x="3038642" y="1271788"/>
          <a:ext cx="5254002" cy="4876965"/>
        </p:xfrm>
        <a:graphic>
          <a:graphicData uri="http://schemas.openxmlformats.org/drawingml/2006/table">
            <a:tbl>
              <a:tblPr/>
              <a:tblGrid>
                <a:gridCol w="583778">
                  <a:extLst>
                    <a:ext uri="{9D8B030D-6E8A-4147-A177-3AD203B41FA5}">
                      <a16:colId xmlns:a16="http://schemas.microsoft.com/office/drawing/2014/main" val="1822562001"/>
                    </a:ext>
                  </a:extLst>
                </a:gridCol>
                <a:gridCol w="583778">
                  <a:extLst>
                    <a:ext uri="{9D8B030D-6E8A-4147-A177-3AD203B41FA5}">
                      <a16:colId xmlns:a16="http://schemas.microsoft.com/office/drawing/2014/main" val="2371310206"/>
                    </a:ext>
                  </a:extLst>
                </a:gridCol>
                <a:gridCol w="583778">
                  <a:extLst>
                    <a:ext uri="{9D8B030D-6E8A-4147-A177-3AD203B41FA5}">
                      <a16:colId xmlns:a16="http://schemas.microsoft.com/office/drawing/2014/main" val="3701066253"/>
                    </a:ext>
                  </a:extLst>
                </a:gridCol>
                <a:gridCol w="583778">
                  <a:extLst>
                    <a:ext uri="{9D8B030D-6E8A-4147-A177-3AD203B41FA5}">
                      <a16:colId xmlns:a16="http://schemas.microsoft.com/office/drawing/2014/main" val="4157634696"/>
                    </a:ext>
                  </a:extLst>
                </a:gridCol>
                <a:gridCol w="583778">
                  <a:extLst>
                    <a:ext uri="{9D8B030D-6E8A-4147-A177-3AD203B41FA5}">
                      <a16:colId xmlns:a16="http://schemas.microsoft.com/office/drawing/2014/main" val="2835606855"/>
                    </a:ext>
                  </a:extLst>
                </a:gridCol>
                <a:gridCol w="583778">
                  <a:extLst>
                    <a:ext uri="{9D8B030D-6E8A-4147-A177-3AD203B41FA5}">
                      <a16:colId xmlns:a16="http://schemas.microsoft.com/office/drawing/2014/main" val="34754641"/>
                    </a:ext>
                  </a:extLst>
                </a:gridCol>
                <a:gridCol w="583778">
                  <a:extLst>
                    <a:ext uri="{9D8B030D-6E8A-4147-A177-3AD203B41FA5}">
                      <a16:colId xmlns:a16="http://schemas.microsoft.com/office/drawing/2014/main" val="874695554"/>
                    </a:ext>
                  </a:extLst>
                </a:gridCol>
                <a:gridCol w="583778">
                  <a:extLst>
                    <a:ext uri="{9D8B030D-6E8A-4147-A177-3AD203B41FA5}">
                      <a16:colId xmlns:a16="http://schemas.microsoft.com/office/drawing/2014/main" val="1462287185"/>
                    </a:ext>
                  </a:extLst>
                </a:gridCol>
                <a:gridCol w="583778">
                  <a:extLst>
                    <a:ext uri="{9D8B030D-6E8A-4147-A177-3AD203B41FA5}">
                      <a16:colId xmlns:a16="http://schemas.microsoft.com/office/drawing/2014/main" val="3127998"/>
                    </a:ext>
                  </a:extLst>
                </a:gridCol>
              </a:tblGrid>
              <a:tr h="17524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Subject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Starting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Session 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Session3 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Session 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Session 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dHDRS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744503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875197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0.62963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323860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0.547619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383771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0.157895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463155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0.382353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769021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0.428571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967520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0.512821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480773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0.296296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5654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772948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0.448276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237009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-0.11111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769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0.576923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111612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0.666667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096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185726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292559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0.464286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550598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0.678571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504560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0.354839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615766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951504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0.608696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696156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0.263158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811877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307126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625156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473778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473531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0.515152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744251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05793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63A2E6E-F7FB-473F-AF7F-DE2FB6822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HDRS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F2190-FB07-4458-8302-19A7BE5B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314F69-5D87-4D81-8024-3402308FCB49}"/>
              </a:ext>
            </a:extLst>
          </p:cNvPr>
          <p:cNvGrpSpPr/>
          <p:nvPr/>
        </p:nvGrpSpPr>
        <p:grpSpPr>
          <a:xfrm>
            <a:off x="685800" y="2819400"/>
            <a:ext cx="2133600" cy="2610090"/>
            <a:chOff x="1761212" y="-417617"/>
            <a:chExt cx="6763200" cy="760120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808727-F7EC-46CC-BAFC-E6CDA29CCB46}"/>
                </a:ext>
              </a:extLst>
            </p:cNvPr>
            <p:cNvGrpSpPr/>
            <p:nvPr/>
          </p:nvGrpSpPr>
          <p:grpSpPr>
            <a:xfrm>
              <a:off x="2057400" y="685800"/>
              <a:ext cx="5562600" cy="5257800"/>
              <a:chOff x="1600200" y="1219200"/>
              <a:chExt cx="5562600" cy="525780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E8D7E99-E744-4979-895E-3CD188BFB141}"/>
                  </a:ext>
                </a:extLst>
              </p:cNvPr>
              <p:cNvGrpSpPr/>
              <p:nvPr/>
            </p:nvGrpSpPr>
            <p:grpSpPr>
              <a:xfrm>
                <a:off x="2362200" y="1219200"/>
                <a:ext cx="4800600" cy="4637088"/>
                <a:chOff x="2558143" y="2460624"/>
                <a:chExt cx="3886200" cy="3482977"/>
              </a:xfrm>
            </p:grpSpPr>
            <p:pic>
              <p:nvPicPr>
                <p:cNvPr id="31" name="Content Placeholder 5">
                  <a:extLst>
                    <a:ext uri="{FF2B5EF4-FFF2-40B4-BE49-F238E27FC236}">
                      <a16:creationId xmlns:a16="http://schemas.microsoft.com/office/drawing/2014/main" id="{058F7FEE-78BA-4B6D-BF2F-8C0292D1A5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06" t="50432" r="7098" b="2870"/>
                <a:stretch/>
              </p:blipFill>
              <p:spPr>
                <a:xfrm>
                  <a:off x="2558143" y="4038600"/>
                  <a:ext cx="3886200" cy="1905001"/>
                </a:xfrm>
                <a:prstGeom prst="rect">
                  <a:avLst/>
                </a:prstGeom>
              </p:spPr>
            </p:pic>
            <p:pic>
              <p:nvPicPr>
                <p:cNvPr id="32" name="Content Placeholder 5">
                  <a:extLst>
                    <a:ext uri="{FF2B5EF4-FFF2-40B4-BE49-F238E27FC236}">
                      <a16:creationId xmlns:a16="http://schemas.microsoft.com/office/drawing/2014/main" id="{22FF8397-BD28-4C0F-946B-11F40DD181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74" t="27040" r="6930" b="50545"/>
                <a:stretch/>
              </p:blipFill>
              <p:spPr>
                <a:xfrm>
                  <a:off x="2558143" y="2460624"/>
                  <a:ext cx="3886200" cy="914401"/>
                </a:xfrm>
                <a:prstGeom prst="rect">
                  <a:avLst/>
                </a:prstGeom>
              </p:spPr>
            </p:pic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A3FC002B-9672-43F7-AD2F-5A7B2B536CFE}"/>
                    </a:ext>
                  </a:extLst>
                </p:cNvPr>
                <p:cNvCxnSpPr/>
                <p:nvPr/>
              </p:nvCxnSpPr>
              <p:spPr>
                <a:xfrm>
                  <a:off x="4749916" y="3376381"/>
                  <a:ext cx="0" cy="663575"/>
                </a:xfrm>
                <a:prstGeom prst="straightConnector1">
                  <a:avLst/>
                </a:prstGeom>
                <a:ln w="28575">
                  <a:prstDash val="sysDot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7CA5639-500C-4D06-89AB-706AE6D61A1F}"/>
                  </a:ext>
                </a:extLst>
              </p:cNvPr>
              <p:cNvGrpSpPr/>
              <p:nvPr/>
            </p:nvGrpSpPr>
            <p:grpSpPr>
              <a:xfrm>
                <a:off x="2209800" y="1371600"/>
                <a:ext cx="4800600" cy="4637088"/>
                <a:chOff x="2558143" y="2460624"/>
                <a:chExt cx="3886200" cy="3482977"/>
              </a:xfrm>
            </p:grpSpPr>
            <p:pic>
              <p:nvPicPr>
                <p:cNvPr id="28" name="Content Placeholder 5">
                  <a:extLst>
                    <a:ext uri="{FF2B5EF4-FFF2-40B4-BE49-F238E27FC236}">
                      <a16:creationId xmlns:a16="http://schemas.microsoft.com/office/drawing/2014/main" id="{D2D1A0FB-4ACB-48C2-9B7D-72A7C9BED8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06" t="50432" r="7098" b="2870"/>
                <a:stretch/>
              </p:blipFill>
              <p:spPr>
                <a:xfrm>
                  <a:off x="2558143" y="4038600"/>
                  <a:ext cx="3886200" cy="1905001"/>
                </a:xfrm>
                <a:prstGeom prst="rect">
                  <a:avLst/>
                </a:prstGeom>
              </p:spPr>
            </p:pic>
            <p:pic>
              <p:nvPicPr>
                <p:cNvPr id="29" name="Content Placeholder 5">
                  <a:extLst>
                    <a:ext uri="{FF2B5EF4-FFF2-40B4-BE49-F238E27FC236}">
                      <a16:creationId xmlns:a16="http://schemas.microsoft.com/office/drawing/2014/main" id="{4275E2B7-6FEB-4668-8EF5-3BA13DB244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74" t="27040" r="6930" b="50545"/>
                <a:stretch/>
              </p:blipFill>
              <p:spPr>
                <a:xfrm>
                  <a:off x="2558143" y="2460624"/>
                  <a:ext cx="3886200" cy="914401"/>
                </a:xfrm>
                <a:prstGeom prst="rect">
                  <a:avLst/>
                </a:prstGeom>
              </p:spPr>
            </p:pic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323450DB-3591-452F-B219-84D84EC5D5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9559" y="3375025"/>
                  <a:ext cx="0" cy="663576"/>
                </a:xfrm>
                <a:prstGeom prst="straightConnector1">
                  <a:avLst/>
                </a:prstGeom>
                <a:ln w="28575">
                  <a:prstDash val="sysDot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E0C6DA6-AF5E-4A6A-9E32-4B0F8D4CB6BB}"/>
                  </a:ext>
                </a:extLst>
              </p:cNvPr>
              <p:cNvGrpSpPr/>
              <p:nvPr/>
            </p:nvGrpSpPr>
            <p:grpSpPr>
              <a:xfrm>
                <a:off x="2023096" y="1492821"/>
                <a:ext cx="4800600" cy="4637088"/>
                <a:chOff x="2558143" y="2460624"/>
                <a:chExt cx="3886200" cy="3482977"/>
              </a:xfrm>
            </p:grpSpPr>
            <p:pic>
              <p:nvPicPr>
                <p:cNvPr id="25" name="Content Placeholder 5">
                  <a:extLst>
                    <a:ext uri="{FF2B5EF4-FFF2-40B4-BE49-F238E27FC236}">
                      <a16:creationId xmlns:a16="http://schemas.microsoft.com/office/drawing/2014/main" id="{CA053AFE-E9F9-4BC2-8244-59A7EF9638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06" t="50432" r="7098" b="2870"/>
                <a:stretch/>
              </p:blipFill>
              <p:spPr>
                <a:xfrm>
                  <a:off x="2558143" y="4038600"/>
                  <a:ext cx="3886200" cy="1905001"/>
                </a:xfrm>
                <a:prstGeom prst="rect">
                  <a:avLst/>
                </a:prstGeom>
              </p:spPr>
            </p:pic>
            <p:pic>
              <p:nvPicPr>
                <p:cNvPr id="26" name="Content Placeholder 5">
                  <a:extLst>
                    <a:ext uri="{FF2B5EF4-FFF2-40B4-BE49-F238E27FC236}">
                      <a16:creationId xmlns:a16="http://schemas.microsoft.com/office/drawing/2014/main" id="{6330896F-ADB4-40A8-B45D-BF020B7B82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74" t="27040" r="6930" b="50545"/>
                <a:stretch/>
              </p:blipFill>
              <p:spPr>
                <a:xfrm>
                  <a:off x="2558143" y="2460624"/>
                  <a:ext cx="3886200" cy="914401"/>
                </a:xfrm>
                <a:prstGeom prst="rect">
                  <a:avLst/>
                </a:prstGeom>
              </p:spPr>
            </p:pic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9A8BC4EB-D4FA-45E6-A1D7-05EA611C71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9559" y="3375025"/>
                  <a:ext cx="0" cy="663576"/>
                </a:xfrm>
                <a:prstGeom prst="straightConnector1">
                  <a:avLst/>
                </a:prstGeom>
                <a:ln w="28575">
                  <a:prstDash val="sysDot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CE31B41-01BB-4454-9371-0ECF174B38AF}"/>
                  </a:ext>
                </a:extLst>
              </p:cNvPr>
              <p:cNvGrpSpPr/>
              <p:nvPr/>
            </p:nvGrpSpPr>
            <p:grpSpPr>
              <a:xfrm>
                <a:off x="1828800" y="1673896"/>
                <a:ext cx="4800600" cy="4637088"/>
                <a:chOff x="2558143" y="2460624"/>
                <a:chExt cx="3886200" cy="3482977"/>
              </a:xfrm>
            </p:grpSpPr>
            <p:pic>
              <p:nvPicPr>
                <p:cNvPr id="22" name="Content Placeholder 5">
                  <a:extLst>
                    <a:ext uri="{FF2B5EF4-FFF2-40B4-BE49-F238E27FC236}">
                      <a16:creationId xmlns:a16="http://schemas.microsoft.com/office/drawing/2014/main" id="{8ABEA409-A890-4F2E-8E90-12C93F3064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06" t="50432" r="7098" b="2870"/>
                <a:stretch/>
              </p:blipFill>
              <p:spPr>
                <a:xfrm>
                  <a:off x="2558143" y="4038600"/>
                  <a:ext cx="3886200" cy="1905001"/>
                </a:xfrm>
                <a:prstGeom prst="rect">
                  <a:avLst/>
                </a:prstGeom>
              </p:spPr>
            </p:pic>
            <p:pic>
              <p:nvPicPr>
                <p:cNvPr id="23" name="Content Placeholder 5">
                  <a:extLst>
                    <a:ext uri="{FF2B5EF4-FFF2-40B4-BE49-F238E27FC236}">
                      <a16:creationId xmlns:a16="http://schemas.microsoft.com/office/drawing/2014/main" id="{83719697-DBA8-4029-A95F-0E99A7E26B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74" t="27040" r="6930" b="50545"/>
                <a:stretch/>
              </p:blipFill>
              <p:spPr>
                <a:xfrm>
                  <a:off x="2558143" y="2460624"/>
                  <a:ext cx="3886200" cy="914401"/>
                </a:xfrm>
                <a:prstGeom prst="rect">
                  <a:avLst/>
                </a:prstGeom>
              </p:spPr>
            </p:pic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FD022B94-9BA2-4EC5-BFA6-EDB6CACCD8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9559" y="3375025"/>
                  <a:ext cx="0" cy="663576"/>
                </a:xfrm>
                <a:prstGeom prst="straightConnector1">
                  <a:avLst/>
                </a:prstGeom>
                <a:ln w="28575">
                  <a:prstDash val="sysDot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D8ADB7A-3B0B-4749-9CD4-C17A3F37CCB9}"/>
                  </a:ext>
                </a:extLst>
              </p:cNvPr>
              <p:cNvGrpSpPr/>
              <p:nvPr/>
            </p:nvGrpSpPr>
            <p:grpSpPr>
              <a:xfrm>
                <a:off x="1600200" y="1839912"/>
                <a:ext cx="4800600" cy="4637088"/>
                <a:chOff x="2558143" y="2460624"/>
                <a:chExt cx="3886200" cy="3482977"/>
              </a:xfrm>
            </p:grpSpPr>
            <p:pic>
              <p:nvPicPr>
                <p:cNvPr id="19" name="Content Placeholder 5">
                  <a:extLst>
                    <a:ext uri="{FF2B5EF4-FFF2-40B4-BE49-F238E27FC236}">
                      <a16:creationId xmlns:a16="http://schemas.microsoft.com/office/drawing/2014/main" id="{F7B2085E-2DEB-40B2-9BAC-62D75A954C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06" t="50432" r="7098" b="2870"/>
                <a:stretch/>
              </p:blipFill>
              <p:spPr>
                <a:xfrm>
                  <a:off x="2558143" y="4038600"/>
                  <a:ext cx="3886200" cy="1905001"/>
                </a:xfrm>
                <a:prstGeom prst="rect">
                  <a:avLst/>
                </a:prstGeom>
              </p:spPr>
            </p:pic>
            <p:pic>
              <p:nvPicPr>
                <p:cNvPr id="20" name="Content Placeholder 5">
                  <a:extLst>
                    <a:ext uri="{FF2B5EF4-FFF2-40B4-BE49-F238E27FC236}">
                      <a16:creationId xmlns:a16="http://schemas.microsoft.com/office/drawing/2014/main" id="{6DE4C4DD-06EB-4841-9ECE-32B26DBF11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74" t="27040" r="6930" b="50545"/>
                <a:stretch/>
              </p:blipFill>
              <p:spPr>
                <a:xfrm>
                  <a:off x="2558143" y="2460624"/>
                  <a:ext cx="3886200" cy="914401"/>
                </a:xfrm>
                <a:prstGeom prst="rect">
                  <a:avLst/>
                </a:prstGeom>
              </p:spPr>
            </p:pic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686F665D-B087-454E-B61D-E9F71C7BB9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9559" y="3375025"/>
                  <a:ext cx="0" cy="663576"/>
                </a:xfrm>
                <a:prstGeom prst="straightConnector1">
                  <a:avLst/>
                </a:prstGeom>
                <a:ln w="28575">
                  <a:prstDash val="sysDot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FCF7729E-5BB0-479F-947C-4D9AF65A5FC7}"/>
                </a:ext>
              </a:extLst>
            </p:cNvPr>
            <p:cNvSpPr/>
            <p:nvPr/>
          </p:nvSpPr>
          <p:spPr>
            <a:xfrm flipH="1">
              <a:off x="7619676" y="609600"/>
              <a:ext cx="402840" cy="4986909"/>
            </a:xfrm>
            <a:prstGeom prst="leftBrace">
              <a:avLst>
                <a:gd name="adj1" fmla="val 124980"/>
                <a:gd name="adj2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005513DF-B6BB-4F8A-8FC1-03FF2EE5605E}"/>
                </a:ext>
              </a:extLst>
            </p:cNvPr>
            <p:cNvSpPr/>
            <p:nvPr/>
          </p:nvSpPr>
          <p:spPr>
            <a:xfrm rot="2621817">
              <a:off x="2261874" y="54869"/>
              <a:ext cx="284444" cy="1691548"/>
            </a:xfrm>
            <a:prstGeom prst="leftBrace">
              <a:avLst>
                <a:gd name="adj1" fmla="val 76445"/>
                <a:gd name="adj2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2CB9945B-6DF3-4C2E-BC98-940AD430EAD1}"/>
                </a:ext>
              </a:extLst>
            </p:cNvPr>
            <p:cNvSpPr/>
            <p:nvPr/>
          </p:nvSpPr>
          <p:spPr>
            <a:xfrm rot="5400000" flipH="1">
              <a:off x="4402611" y="3482306"/>
              <a:ext cx="402840" cy="4986909"/>
            </a:xfrm>
            <a:prstGeom prst="leftBrace">
              <a:avLst>
                <a:gd name="adj1" fmla="val 124980"/>
                <a:gd name="adj2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E42CB2E-FD06-442C-B09A-14410B943A02}"/>
                </a:ext>
              </a:extLst>
            </p:cNvPr>
            <p:cNvSpPr txBox="1"/>
            <p:nvPr/>
          </p:nvSpPr>
          <p:spPr>
            <a:xfrm>
              <a:off x="3505202" y="6177184"/>
              <a:ext cx="2209798" cy="1006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2000 samples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C513BF-8A84-47AA-B24A-F3F4601D3A2E}"/>
                </a:ext>
              </a:extLst>
            </p:cNvPr>
            <p:cNvSpPr txBox="1"/>
            <p:nvPr/>
          </p:nvSpPr>
          <p:spPr>
            <a:xfrm rot="5400000">
              <a:off x="7092430" y="2759011"/>
              <a:ext cx="2209799" cy="654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62 Electrodes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31C931-BB1E-494B-A779-08D45A9DB9C6}"/>
                </a:ext>
              </a:extLst>
            </p:cNvPr>
            <p:cNvSpPr txBox="1"/>
            <p:nvPr/>
          </p:nvSpPr>
          <p:spPr>
            <a:xfrm rot="18676704">
              <a:off x="983394" y="360201"/>
              <a:ext cx="2209799" cy="654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30-50 Trials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8265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8" descr="A close up of a map&#10;&#10;Description generated with high confidence">
            <a:extLst>
              <a:ext uri="{FF2B5EF4-FFF2-40B4-BE49-F238E27FC236}">
                <a16:creationId xmlns:a16="http://schemas.microsoft.com/office/drawing/2014/main" id="{BDC23BF3-7C9F-4FBE-AB4A-31D4F8AAE4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10482"/>
            <a:ext cx="4509942" cy="2560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74D263-6F10-4992-A513-F1DB4EFBB8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8"/>
          <a:stretch/>
        </p:blipFill>
        <p:spPr>
          <a:xfrm>
            <a:off x="5167458" y="3701067"/>
            <a:ext cx="3976542" cy="3156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Challenges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Noisy signals</a:t>
            </a:r>
          </a:p>
          <a:p>
            <a:r>
              <a:rPr lang="en-US" dirty="0">
                <a:solidFill>
                  <a:srgbClr val="002060"/>
                </a:solidFill>
              </a:rPr>
              <a:t>High dimensional data </a:t>
            </a:r>
          </a:p>
          <a:p>
            <a:r>
              <a:rPr lang="en-US" dirty="0">
                <a:solidFill>
                  <a:srgbClr val="002060"/>
                </a:solidFill>
              </a:rPr>
              <a:t>Poor spatial information</a:t>
            </a:r>
          </a:p>
          <a:p>
            <a:r>
              <a:rPr lang="en-US" dirty="0">
                <a:solidFill>
                  <a:srgbClr val="002060"/>
                </a:solidFill>
              </a:rPr>
              <a:t>Electrodes are linearly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 dependent</a:t>
            </a:r>
          </a:p>
          <a:p>
            <a:r>
              <a:rPr lang="en-US" dirty="0">
                <a:solidFill>
                  <a:srgbClr val="002060"/>
                </a:solidFill>
              </a:rPr>
              <a:t>Varying signals intensities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2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Dominant Electrodes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DA00F2-C938-464B-B3A9-1FAA6FEE4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EM pulse was picked up by the electrodes, causing high amplitude noise</a:t>
            </a:r>
          </a:p>
          <a:p>
            <a:r>
              <a:rPr lang="en-US" dirty="0"/>
              <a:t>Muscle movements affect measurement</a:t>
            </a:r>
          </a:p>
        </p:txBody>
      </p:sp>
    </p:spTree>
    <p:extLst>
      <p:ext uri="{BB962C8B-B14F-4D97-AF65-F5344CB8AC3E}">
        <p14:creationId xmlns:p14="http://schemas.microsoft.com/office/powerpoint/2010/main" val="168781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79F3-6F7E-4341-B58F-24B90641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Stimulation Noise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A9B96-D26C-4C54-B5BE-7E65E9F5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9" name="Content Placeholder 8" descr="A close up of a map&#10;&#10;Description generated with high confidence">
            <a:extLst>
              <a:ext uri="{FF2B5EF4-FFF2-40B4-BE49-F238E27FC236}">
                <a16:creationId xmlns:a16="http://schemas.microsoft.com/office/drawing/2014/main" id="{EE6FF860-D88F-428B-8786-C4B0BB12B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723511" cy="4952999"/>
          </a:xfrm>
        </p:spPr>
      </p:pic>
    </p:spTree>
    <p:extLst>
      <p:ext uri="{BB962C8B-B14F-4D97-AF65-F5344CB8AC3E}">
        <p14:creationId xmlns:p14="http://schemas.microsoft.com/office/powerpoint/2010/main" val="1533726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Dominant Electrodes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9" name="Content Placeholder 5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F6C78D37-6813-445B-88F4-A721F763B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9" t="4254" r="7328" b="3416"/>
          <a:stretch/>
        </p:blipFill>
        <p:spPr>
          <a:xfrm>
            <a:off x="87923" y="1371600"/>
            <a:ext cx="8968154" cy="4572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567466-9727-4465-BDED-862C0E4265FE}"/>
              </a:ext>
            </a:extLst>
          </p:cNvPr>
          <p:cNvSpPr txBox="1"/>
          <p:nvPr/>
        </p:nvSpPr>
        <p:spPr>
          <a:xfrm>
            <a:off x="876300" y="1600200"/>
            <a:ext cx="7391400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Possible Solutions: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Remove the peak from data completely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Ignore “loud” electrodes</a:t>
            </a:r>
            <a:endParaRPr lang="en-IL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271902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Dominant Electrodes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536A90-8D61-458A-AC70-765332FA96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60" r="8305"/>
          <a:stretch/>
        </p:blipFill>
        <p:spPr>
          <a:xfrm>
            <a:off x="381000" y="1178104"/>
            <a:ext cx="8514187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9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Motivation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MDD (Major Depressive Disorder) – also known as depression - is estimated to affect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of the world population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Caused by genetics, environment and psychological factors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Most commonly treated by counseling and by medication</a:t>
                </a:r>
              </a:p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75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 descr="A picture containing indoor&#10;&#10;Description generated with very high confidence">
            <a:extLst>
              <a:ext uri="{FF2B5EF4-FFF2-40B4-BE49-F238E27FC236}">
                <a16:creationId xmlns:a16="http://schemas.microsoft.com/office/drawing/2014/main" id="{0EC3B197-CF7E-474F-9778-CF395DF06B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321" y="5020354"/>
            <a:ext cx="2435679" cy="1826760"/>
          </a:xfrm>
          <a:prstGeom prst="rect">
            <a:avLst/>
          </a:prstGeom>
        </p:spPr>
      </p:pic>
      <p:pic>
        <p:nvPicPr>
          <p:cNvPr id="9" name="Picture 8" descr="A person reading a book&#10;&#10;Description generated with high confidence">
            <a:extLst>
              <a:ext uri="{FF2B5EF4-FFF2-40B4-BE49-F238E27FC236}">
                <a16:creationId xmlns:a16="http://schemas.microsoft.com/office/drawing/2014/main" id="{48FBF84B-0EF5-48C7-B99C-BDFB4D44E2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5020354"/>
            <a:ext cx="2740479" cy="182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2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as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90837C2-6954-4D8F-BD3F-3C0C9E858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Covariance matrices are candidates for feature vectors</a:t>
            </a:r>
          </a:p>
          <a:p>
            <a:r>
              <a:rPr lang="en-US" dirty="0"/>
              <a:t>Covariance matrices are definite positive</a:t>
            </a:r>
          </a:p>
          <a:p>
            <a:r>
              <a:rPr lang="en-US" dirty="0"/>
              <a:t>Therefore we can apply Riemann tools on them</a:t>
            </a:r>
            <a:endParaRPr lang="en-IL" dirty="0"/>
          </a:p>
        </p:txBody>
      </p:sp>
      <p:pic>
        <p:nvPicPr>
          <p:cNvPr id="5" name="Content Placeholder 11">
            <a:extLst>
              <a:ext uri="{FF2B5EF4-FFF2-40B4-BE49-F238E27FC236}">
                <a16:creationId xmlns:a16="http://schemas.microsoft.com/office/drawing/2014/main" id="{2D44149B-D1B7-4321-B2E4-C040D1BC9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796188"/>
            <a:ext cx="41148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3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86B51E7-E30B-4C36-A510-649FD3C84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10138"/>
            <a:ext cx="7696200" cy="5772150"/>
          </a:xfrm>
        </p:spPr>
      </p:pic>
    </p:spTree>
    <p:extLst>
      <p:ext uri="{BB962C8B-B14F-4D97-AF65-F5344CB8AC3E}">
        <p14:creationId xmlns:p14="http://schemas.microsoft.com/office/powerpoint/2010/main" val="1454541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F35731-A29D-493F-97B3-724A9BE10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" y="1092200"/>
            <a:ext cx="7710170" cy="5782628"/>
          </a:xfrm>
        </p:spPr>
      </p:pic>
    </p:spTree>
    <p:extLst>
      <p:ext uri="{BB962C8B-B14F-4D97-AF65-F5344CB8AC3E}">
        <p14:creationId xmlns:p14="http://schemas.microsoft.com/office/powerpoint/2010/main" val="3765988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9DAEC9-6840-4EFC-8532-98B61B5BD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6" y="1905000"/>
            <a:ext cx="4465788" cy="3996373"/>
          </a:xfr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2BFA291A-A878-4CC3-A741-E2D8FD472A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9" t="3546" r="6383" b="4964"/>
          <a:stretch/>
        </p:blipFill>
        <p:spPr>
          <a:xfrm>
            <a:off x="4343400" y="2074386"/>
            <a:ext cx="4644824" cy="3657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8B65A1-9A0D-4854-9E5A-9AAFA77C7FF5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5105400"/>
            <a:ext cx="152400" cy="6265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394FF9-71E9-4725-9250-5E7C1E5B2F20}"/>
              </a:ext>
            </a:extLst>
          </p:cNvPr>
          <p:cNvSpPr txBox="1"/>
          <p:nvPr/>
        </p:nvSpPr>
        <p:spPr>
          <a:xfrm>
            <a:off x="762000" y="5731986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Near-zero eigenvalues?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20965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765081D-DE05-40B3-B2A2-6BD65F7C0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8" y="479976"/>
            <a:ext cx="4277117" cy="32078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E40C9B4-52A4-4A1B-A08D-256FE6E3C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588" y="3687813"/>
            <a:ext cx="4044881" cy="303366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02BB92-C05E-4C1A-9606-A328A7DEBC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20" y="436880"/>
            <a:ext cx="4436252" cy="33271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FCE4A2-066B-46A5-A681-16316DA42F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48" y="3530811"/>
            <a:ext cx="4436252" cy="332718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8CDBC8B-D912-47A3-8FB9-4BA032C726BA}"/>
              </a:ext>
            </a:extLst>
          </p:cNvPr>
          <p:cNvSpPr/>
          <p:nvPr/>
        </p:nvSpPr>
        <p:spPr>
          <a:xfrm>
            <a:off x="1295400" y="5410200"/>
            <a:ext cx="1219200" cy="725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63B477-E5AF-4185-A81D-0CA83FCD02A0}"/>
              </a:ext>
            </a:extLst>
          </p:cNvPr>
          <p:cNvSpPr/>
          <p:nvPr/>
        </p:nvSpPr>
        <p:spPr>
          <a:xfrm>
            <a:off x="1507348" y="1446402"/>
            <a:ext cx="1219200" cy="10748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494161-8214-4B60-B4B7-F8CC7ACC4F43}"/>
              </a:ext>
            </a:extLst>
          </p:cNvPr>
          <p:cNvSpPr/>
          <p:nvPr/>
        </p:nvSpPr>
        <p:spPr>
          <a:xfrm>
            <a:off x="5980288" y="5302116"/>
            <a:ext cx="1143000" cy="9413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CD5C98-A3EB-4E0A-8072-E6CCE25560ED}"/>
              </a:ext>
            </a:extLst>
          </p:cNvPr>
          <p:cNvSpPr/>
          <p:nvPr/>
        </p:nvSpPr>
        <p:spPr>
          <a:xfrm>
            <a:off x="5989320" y="2083895"/>
            <a:ext cx="1143000" cy="9413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709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8D8886-4417-44BF-BA8E-C4716187B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736374"/>
            <a:ext cx="4162168" cy="31216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DA00F2-C938-464B-B3A9-1FAA6FEE4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Linear dependency caused by electrode proximity</a:t>
            </a:r>
          </a:p>
          <a:p>
            <a:r>
              <a:rPr lang="en-US" dirty="0"/>
              <a:t>Possible Solutions: </a:t>
            </a:r>
          </a:p>
          <a:p>
            <a:pPr lvl="1"/>
            <a:r>
              <a:rPr lang="en-US" dirty="0"/>
              <a:t>Select fewer electrodes to work with</a:t>
            </a:r>
          </a:p>
          <a:p>
            <a:pPr lvl="1"/>
            <a:r>
              <a:rPr lang="en-US" dirty="0"/>
              <a:t>Cluster electrodes together</a:t>
            </a:r>
            <a:endParaRPr lang="en-IL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B67076-6606-4604-84FE-0851C6FE2AFC}"/>
              </a:ext>
            </a:extLst>
          </p:cNvPr>
          <p:cNvSpPr/>
          <p:nvPr/>
        </p:nvSpPr>
        <p:spPr>
          <a:xfrm>
            <a:off x="6043484" y="5630069"/>
            <a:ext cx="990600" cy="611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2546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in a red shirt&#10;&#10;Description generated with high confidence">
            <a:extLst>
              <a:ext uri="{FF2B5EF4-FFF2-40B4-BE49-F238E27FC236}">
                <a16:creationId xmlns:a16="http://schemas.microsoft.com/office/drawing/2014/main" id="{63C1BE1B-5AB0-48D3-95EA-8995E4EBD3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1716">
            <a:off x="5674143" y="4229652"/>
            <a:ext cx="3831978" cy="24294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Intermediate Results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Electrodes are linearly dependent due to proximity</a:t>
            </a:r>
          </a:p>
          <a:p>
            <a:r>
              <a:rPr lang="en-US" dirty="0">
                <a:solidFill>
                  <a:srgbClr val="002060"/>
                </a:solidFill>
              </a:rPr>
              <a:t>No singularity using random electrodes selection</a:t>
            </a:r>
          </a:p>
          <a:p>
            <a:r>
              <a:rPr lang="en-US" dirty="0">
                <a:solidFill>
                  <a:srgbClr val="002060"/>
                </a:solidFill>
              </a:rPr>
              <a:t>To this point, no correlation between the EEG data and the HDRS has been found (using Diffusion Maps and </a:t>
            </a:r>
            <a:r>
              <a:rPr lang="en-US" dirty="0" err="1">
                <a:solidFill>
                  <a:srgbClr val="002060"/>
                </a:solidFill>
              </a:rPr>
              <a:t>tSNE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7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Intermediate Results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9AF5D8-9460-4EB6-9561-F00B91864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41714"/>
            <a:ext cx="5861576" cy="44030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2DC779-1F88-4A52-935D-C2FDA42EA7AD}"/>
              </a:ext>
            </a:extLst>
          </p:cNvPr>
          <p:cNvSpPr txBox="1"/>
          <p:nvPr/>
        </p:nvSpPr>
        <p:spPr>
          <a:xfrm>
            <a:off x="3124200" y="156793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tSNE</a:t>
            </a:r>
            <a:r>
              <a:rPr lang="en-US" b="1" dirty="0"/>
              <a:t> after diffusion 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2E2A1D-B54E-4160-8001-4F9A6395D0DF}"/>
              </a:ext>
            </a:extLst>
          </p:cNvPr>
          <p:cNvSpPr txBox="1"/>
          <p:nvPr/>
        </p:nvSpPr>
        <p:spPr>
          <a:xfrm>
            <a:off x="1524000" y="5775455"/>
            <a:ext cx="586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pattern is observed…</a:t>
            </a:r>
          </a:p>
        </p:txBody>
      </p:sp>
    </p:spTree>
    <p:extLst>
      <p:ext uri="{BB962C8B-B14F-4D97-AF65-F5344CB8AC3E}">
        <p14:creationId xmlns:p14="http://schemas.microsoft.com/office/powerpoint/2010/main" val="3541771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Future Work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Using filters for specific frequencies</a:t>
            </a:r>
            <a:endParaRPr lang="en-US" u="sng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Using only a specific part of each signal</a:t>
            </a:r>
          </a:p>
          <a:p>
            <a:r>
              <a:rPr lang="en-US" dirty="0">
                <a:solidFill>
                  <a:srgbClr val="002060"/>
                </a:solidFill>
              </a:rPr>
              <a:t>Search for EEG signals of non depressed people in order to use them as a control group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CE9F9D2E-2D1C-4CCB-A892-9385BCE49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956" y="3429000"/>
            <a:ext cx="3382492" cy="30019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TMS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TMS (Transcranial magnetic stimulation) – EM pulses through the skull</a:t>
            </a:r>
          </a:p>
          <a:p>
            <a:r>
              <a:rPr lang="en-US" dirty="0">
                <a:solidFill>
                  <a:srgbClr val="002060"/>
                </a:solidFill>
              </a:rPr>
              <a:t>The areas in the brain related to emotions are excited by the pulses</a:t>
            </a:r>
          </a:p>
          <a:p>
            <a:r>
              <a:rPr lang="en-US" dirty="0">
                <a:solidFill>
                  <a:srgbClr val="002060"/>
                </a:solidFill>
              </a:rPr>
              <a:t> FDA approved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4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TMS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BrainSway</a:t>
            </a:r>
            <a:r>
              <a:rPr lang="en-US" dirty="0">
                <a:solidFill>
                  <a:srgbClr val="002060"/>
                </a:solidFill>
              </a:rPr>
              <a:t>® treats patients by TMS </a:t>
            </a:r>
          </a:p>
          <a:p>
            <a:r>
              <a:rPr lang="en-US" dirty="0">
                <a:solidFill>
                  <a:srgbClr val="002060"/>
                </a:solidFill>
              </a:rPr>
              <a:t>Psychiatrist monitors the depression level of the patients using Hamilton Depression Rating Scale (HDRS)</a:t>
            </a:r>
          </a:p>
          <a:p>
            <a:r>
              <a:rPr lang="en-US" dirty="0">
                <a:solidFill>
                  <a:srgbClr val="002060"/>
                </a:solidFill>
              </a:rPr>
              <a:t> EEG signal was acquired during the therapy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06686F-FD2A-400F-BE62-B63C29264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54860">
            <a:off x="1746020" y="4311402"/>
            <a:ext cx="5162550" cy="316873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0803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HDRS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HDRS contains 17 questions (+ 4 optional questions)</a:t>
            </a:r>
          </a:p>
          <a:p>
            <a:r>
              <a:rPr lang="en-US" dirty="0">
                <a:solidFill>
                  <a:srgbClr val="002060"/>
                </a:solidFill>
              </a:rPr>
              <a:t>Each question contributes to the total rate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5F7DAEC-0987-42B3-AAC9-9403297472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0279500"/>
                  </p:ext>
                </p:extLst>
              </p:nvPr>
            </p:nvGraphicFramePr>
            <p:xfrm>
              <a:off x="685800" y="3442252"/>
              <a:ext cx="7315200" cy="9175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330987620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126416974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1434351678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4125265063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438314245"/>
                        </a:ext>
                      </a:extLst>
                    </a:gridCol>
                  </a:tblGrid>
                  <a:tr h="458771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Mild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Moderate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Severe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Very Severe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4745060"/>
                      </a:ext>
                    </a:extLst>
                  </a:tr>
                  <a:tr h="458771"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2315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5F7DAEC-0987-42B3-AAC9-9403297472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0279500"/>
                  </p:ext>
                </p:extLst>
              </p:nvPr>
            </p:nvGraphicFramePr>
            <p:xfrm>
              <a:off x="685800" y="3442252"/>
              <a:ext cx="7315200" cy="9175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330987620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126416974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1434351678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4125265063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438314245"/>
                        </a:ext>
                      </a:extLst>
                    </a:gridCol>
                  </a:tblGrid>
                  <a:tr h="458771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Mild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Moderate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Severe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Very Severe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4745060"/>
                      </a:ext>
                    </a:extLst>
                  </a:tr>
                  <a:tr h="4587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7" t="-106579" r="-40208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17" t="-106579" r="-30208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585" t="-106579" r="-20083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833" t="-106579" r="-101667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833" t="-106579" r="-1667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23159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F10B002-D323-4483-BC63-3CD066B53B78}"/>
              </a:ext>
            </a:extLst>
          </p:cNvPr>
          <p:cNvSpPr/>
          <p:nvPr/>
        </p:nvSpPr>
        <p:spPr>
          <a:xfrm>
            <a:off x="914400" y="5594925"/>
            <a:ext cx="594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http://tools.farmacologiaclinica.info/index.php?sid=43496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7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– The Therapy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 each session, the patients were evaluated by a psychiatrist using HDRS</a:t>
            </a:r>
          </a:p>
          <a:p>
            <a:r>
              <a:rPr lang="en-US" dirty="0">
                <a:solidFill>
                  <a:srgbClr val="002060"/>
                </a:solidFill>
              </a:rPr>
              <a:t>Patients were given the therapy, consisting of numerous TMS pulses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1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Project Goal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002060"/>
                </a:solidFill>
              </a:rPr>
              <a:t>To help </a:t>
            </a:r>
            <a:r>
              <a:rPr lang="en-US" b="1" i="1" dirty="0" err="1">
                <a:solidFill>
                  <a:srgbClr val="002060"/>
                </a:solidFill>
              </a:rPr>
              <a:t>BrainSway</a:t>
            </a:r>
            <a:r>
              <a:rPr lang="en-US" b="1" i="1" dirty="0">
                <a:solidFill>
                  <a:srgbClr val="002060"/>
                </a:solidFill>
              </a:rPr>
              <a:t> develop an automatic algorithm to monitor the depression of patients and to find the efficiency of the TMS technique using EEG signals.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Objectives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find a regression algorithm that correlates with the HDRS using machine learning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9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BECF-2D5D-4135-BAC9-CF0630BB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23F84-78C9-4540-A654-C2F0CA183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advanced techniques of feature extraction and selection</a:t>
            </a:r>
          </a:p>
          <a:p>
            <a:r>
              <a:rPr lang="en-US" dirty="0"/>
              <a:t>Manifold learning using different metrics</a:t>
            </a:r>
          </a:p>
          <a:p>
            <a:r>
              <a:rPr lang="en-US" dirty="0"/>
              <a:t>Non linear dimensionality reduction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73DA1-EB44-4D58-AC3F-0D0ADCCB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DF24C6F-92EB-438F-AF65-B85E355A4D2C}"/>
              </a:ext>
            </a:extLst>
          </p:cNvPr>
          <p:cNvGrpSpPr/>
          <p:nvPr/>
        </p:nvGrpSpPr>
        <p:grpSpPr>
          <a:xfrm>
            <a:off x="656589" y="3915508"/>
            <a:ext cx="7830822" cy="2971800"/>
            <a:chOff x="2858135" y="1905000"/>
            <a:chExt cx="5582287" cy="166433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20216BE-FFC1-4E98-BD8D-992786C89143}"/>
                </a:ext>
              </a:extLst>
            </p:cNvPr>
            <p:cNvGrpSpPr/>
            <p:nvPr/>
          </p:nvGrpSpPr>
          <p:grpSpPr>
            <a:xfrm>
              <a:off x="3505200" y="1905000"/>
              <a:ext cx="4935222" cy="1026795"/>
              <a:chOff x="878566" y="-59761"/>
              <a:chExt cx="4936540" cy="1027426"/>
            </a:xfrm>
          </p:grpSpPr>
          <p:sp>
            <p:nvSpPr>
              <p:cNvPr id="10" name="Flowchart: Process 9">
                <a:extLst>
                  <a:ext uri="{FF2B5EF4-FFF2-40B4-BE49-F238E27FC236}">
                    <a16:creationId xmlns:a16="http://schemas.microsoft.com/office/drawing/2014/main" id="{A6A09AE6-B745-47E8-B415-17D05548C2C2}"/>
                  </a:ext>
                </a:extLst>
              </p:cNvPr>
              <p:cNvSpPr/>
              <p:nvPr/>
            </p:nvSpPr>
            <p:spPr>
              <a:xfrm>
                <a:off x="1141531" y="-54050"/>
                <a:ext cx="980440" cy="1021715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500" b="1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Features selection</a:t>
                </a:r>
              </a:p>
            </p:txBody>
          </p:sp>
          <p:sp>
            <p:nvSpPr>
              <p:cNvPr id="11" name="Flowchart: Process 10">
                <a:extLst>
                  <a:ext uri="{FF2B5EF4-FFF2-40B4-BE49-F238E27FC236}">
                    <a16:creationId xmlns:a16="http://schemas.microsoft.com/office/drawing/2014/main" id="{3FFDAB42-663B-4BEC-9C96-F2EC3C2886C8}"/>
                  </a:ext>
                </a:extLst>
              </p:cNvPr>
              <p:cNvSpPr/>
              <p:nvPr/>
            </p:nvSpPr>
            <p:spPr>
              <a:xfrm>
                <a:off x="2366707" y="-54050"/>
                <a:ext cx="980440" cy="100965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500" b="1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Non-linear dimension reduction</a:t>
                </a:r>
              </a:p>
            </p:txBody>
          </p:sp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68545E49-49BB-46CC-98C5-BAC0EB511FC3}"/>
                  </a:ext>
                </a:extLst>
              </p:cNvPr>
              <p:cNvSpPr/>
              <p:nvPr/>
            </p:nvSpPr>
            <p:spPr>
              <a:xfrm>
                <a:off x="4010211" y="-59761"/>
                <a:ext cx="980440" cy="997585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500" b="1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Regression algorithm  to estimate efficiency 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35CDFF2-4B6B-434B-A740-2371345BAD82}"/>
                  </a:ext>
                </a:extLst>
              </p:cNvPr>
              <p:cNvCxnSpPr/>
              <p:nvPr/>
            </p:nvCxnSpPr>
            <p:spPr>
              <a:xfrm flipV="1">
                <a:off x="878566" y="173057"/>
                <a:ext cx="2590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6404F84-5034-45C9-86AC-1E46D9487BB2}"/>
                  </a:ext>
                </a:extLst>
              </p:cNvPr>
              <p:cNvCxnSpPr/>
              <p:nvPr/>
            </p:nvCxnSpPr>
            <p:spPr>
              <a:xfrm flipV="1">
                <a:off x="2115695" y="185008"/>
                <a:ext cx="2590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26DB0700-9D60-40BE-85A5-E4D8FBCD78E7}"/>
                  </a:ext>
                </a:extLst>
              </p:cNvPr>
              <p:cNvCxnSpPr/>
              <p:nvPr/>
            </p:nvCxnSpPr>
            <p:spPr>
              <a:xfrm flipV="1">
                <a:off x="3350822" y="202948"/>
                <a:ext cx="6699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8E8E80F-EB86-4B48-8B78-2FD814342D56}"/>
                  </a:ext>
                </a:extLst>
              </p:cNvPr>
              <p:cNvCxnSpPr/>
              <p:nvPr/>
            </p:nvCxnSpPr>
            <p:spPr>
              <a:xfrm>
                <a:off x="4984376" y="233083"/>
                <a:ext cx="8307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25">
              <a:extLst>
                <a:ext uri="{FF2B5EF4-FFF2-40B4-BE49-F238E27FC236}">
                  <a16:creationId xmlns:a16="http://schemas.microsoft.com/office/drawing/2014/main" id="{75AEBBDE-95DF-4D42-A457-02BE9CEE68AF}"/>
                </a:ext>
              </a:extLst>
            </p:cNvPr>
            <p:cNvCxnSpPr/>
            <p:nvPr/>
          </p:nvCxnSpPr>
          <p:spPr>
            <a:xfrm flipV="1">
              <a:off x="5596255" y="2694940"/>
              <a:ext cx="1027430" cy="63246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15">
              <a:extLst>
                <a:ext uri="{FF2B5EF4-FFF2-40B4-BE49-F238E27FC236}">
                  <a16:creationId xmlns:a16="http://schemas.microsoft.com/office/drawing/2014/main" id="{FEECB54C-F196-404B-8671-406F7DB75349}"/>
                </a:ext>
              </a:extLst>
            </p:cNvPr>
            <p:cNvSpPr txBox="1"/>
            <p:nvPr/>
          </p:nvSpPr>
          <p:spPr>
            <a:xfrm>
              <a:off x="2858135" y="2063750"/>
              <a:ext cx="573405" cy="4476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rtl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signals</a:t>
              </a:r>
              <a:r>
                <a:rPr lang="he-IL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EEG</a:t>
              </a:r>
            </a:p>
          </p:txBody>
        </p:sp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id="{48BBAE59-7B44-4A89-8F13-9EC02F593E83}"/>
                </a:ext>
              </a:extLst>
            </p:cNvPr>
            <p:cNvSpPr txBox="1"/>
            <p:nvPr/>
          </p:nvSpPr>
          <p:spPr>
            <a:xfrm>
              <a:off x="4855302" y="3121660"/>
              <a:ext cx="806993" cy="4476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Psychiatrist evaluation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272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43702</TotalTime>
  <Words>878</Words>
  <Application>Microsoft Office PowerPoint</Application>
  <PresentationFormat>On-screen Show (4:3)</PresentationFormat>
  <Paragraphs>392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Tahoma</vt:lpstr>
      <vt:lpstr>Times New Roman</vt:lpstr>
      <vt:lpstr>Office Theme</vt:lpstr>
      <vt:lpstr>Midterm Presentation Examination of TMS effect  using EEG Signal</vt:lpstr>
      <vt:lpstr>Background - Motivation</vt:lpstr>
      <vt:lpstr>Background - TMS</vt:lpstr>
      <vt:lpstr>Background - TMS</vt:lpstr>
      <vt:lpstr>Background - HDRS</vt:lpstr>
      <vt:lpstr>Background – The Therapy</vt:lpstr>
      <vt:lpstr>Project Goal</vt:lpstr>
      <vt:lpstr>Objectives</vt:lpstr>
      <vt:lpstr>Main Approach</vt:lpstr>
      <vt:lpstr>Chosen Solution</vt:lpstr>
      <vt:lpstr>Preprocess</vt:lpstr>
      <vt:lpstr>Given Data</vt:lpstr>
      <vt:lpstr>PowerPoint Presentation</vt:lpstr>
      <vt:lpstr>HDRS data</vt:lpstr>
      <vt:lpstr>Challenges</vt:lpstr>
      <vt:lpstr>Dominant Electrodes</vt:lpstr>
      <vt:lpstr>Stimulation Noise</vt:lpstr>
      <vt:lpstr>Dominant Electrodes</vt:lpstr>
      <vt:lpstr>Dominant Electrodes</vt:lpstr>
      <vt:lpstr>Covariance as Features</vt:lpstr>
      <vt:lpstr>Singularity of Covariance</vt:lpstr>
      <vt:lpstr>Singularity of Covariance</vt:lpstr>
      <vt:lpstr>Singularity of Covariance</vt:lpstr>
      <vt:lpstr>PowerPoint Presentation</vt:lpstr>
      <vt:lpstr>Singularity of Covariance</vt:lpstr>
      <vt:lpstr>Intermediate Results</vt:lpstr>
      <vt:lpstr>Intermediate Results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פיתוח אלגורית'ם לזיהוי אנשים בתמונות</dc:title>
  <dc:creator>Idan Burstein</dc:creator>
  <cp:lastModifiedBy>Matan-Shimon Allouche</cp:lastModifiedBy>
  <cp:revision>707</cp:revision>
  <cp:lastPrinted>2014-09-21T12:04:19Z</cp:lastPrinted>
  <dcterms:created xsi:type="dcterms:W3CDTF">2012-05-28T18:42:10Z</dcterms:created>
  <dcterms:modified xsi:type="dcterms:W3CDTF">2018-01-23T09:43:52Z</dcterms:modified>
</cp:coreProperties>
</file>